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FA2F-B5A9-51B3-C9AC-0CEC2D042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4629B7-E149-960C-04AC-F817BB5CBB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D76D5C-604F-EBB0-5007-97FD0EB4F29A}"/>
              </a:ext>
            </a:extLst>
          </p:cNvPr>
          <p:cNvSpPr>
            <a:spLocks noGrp="1"/>
          </p:cNvSpPr>
          <p:nvPr>
            <p:ph type="dt" sz="half" idx="10"/>
          </p:nvPr>
        </p:nvSpPr>
        <p:spPr/>
        <p:txBody>
          <a:bodyPr/>
          <a:lstStyle/>
          <a:p>
            <a:fld id="{1371A5FF-9FDB-4D67-B152-1491E694D3BE}" type="datetimeFigureOut">
              <a:rPr lang="en-US" smtClean="0"/>
              <a:t>5/6/2024</a:t>
            </a:fld>
            <a:endParaRPr lang="en-US"/>
          </a:p>
        </p:txBody>
      </p:sp>
      <p:sp>
        <p:nvSpPr>
          <p:cNvPr id="5" name="Footer Placeholder 4">
            <a:extLst>
              <a:ext uri="{FF2B5EF4-FFF2-40B4-BE49-F238E27FC236}">
                <a16:creationId xmlns:a16="http://schemas.microsoft.com/office/drawing/2014/main" id="{6DA729F0-0471-7EA3-894B-5A39E5C7D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E014C-DD0A-86A8-6D07-07E640F66B8C}"/>
              </a:ext>
            </a:extLst>
          </p:cNvPr>
          <p:cNvSpPr>
            <a:spLocks noGrp="1"/>
          </p:cNvSpPr>
          <p:nvPr>
            <p:ph type="sldNum" sz="quarter" idx="12"/>
          </p:nvPr>
        </p:nvSpPr>
        <p:spPr/>
        <p:txBody>
          <a:bodyPr/>
          <a:lstStyle/>
          <a:p>
            <a:fld id="{1F1A7DFC-9D96-46A7-9203-BA47E81D65B2}" type="slidenum">
              <a:rPr lang="en-US" smtClean="0"/>
              <a:t>‹#›</a:t>
            </a:fld>
            <a:endParaRPr lang="en-US"/>
          </a:p>
        </p:txBody>
      </p:sp>
    </p:spTree>
    <p:extLst>
      <p:ext uri="{BB962C8B-B14F-4D97-AF65-F5344CB8AC3E}">
        <p14:creationId xmlns:p14="http://schemas.microsoft.com/office/powerpoint/2010/main" val="276064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BAF3-3499-BACD-C154-5A07FC1027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4148C-3AD7-D369-70B4-F16D5F5CCB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8ADCA-6238-5E90-AAE8-7EAA655D33DE}"/>
              </a:ext>
            </a:extLst>
          </p:cNvPr>
          <p:cNvSpPr>
            <a:spLocks noGrp="1"/>
          </p:cNvSpPr>
          <p:nvPr>
            <p:ph type="dt" sz="half" idx="10"/>
          </p:nvPr>
        </p:nvSpPr>
        <p:spPr/>
        <p:txBody>
          <a:bodyPr/>
          <a:lstStyle/>
          <a:p>
            <a:fld id="{1371A5FF-9FDB-4D67-B152-1491E694D3BE}" type="datetimeFigureOut">
              <a:rPr lang="en-US" smtClean="0"/>
              <a:t>5/6/2024</a:t>
            </a:fld>
            <a:endParaRPr lang="en-US"/>
          </a:p>
        </p:txBody>
      </p:sp>
      <p:sp>
        <p:nvSpPr>
          <p:cNvPr id="5" name="Footer Placeholder 4">
            <a:extLst>
              <a:ext uri="{FF2B5EF4-FFF2-40B4-BE49-F238E27FC236}">
                <a16:creationId xmlns:a16="http://schemas.microsoft.com/office/drawing/2014/main" id="{9E55E813-C083-7B37-90AF-2B983A904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8474C-25FF-B4A3-9F19-03BC7F86EB98}"/>
              </a:ext>
            </a:extLst>
          </p:cNvPr>
          <p:cNvSpPr>
            <a:spLocks noGrp="1"/>
          </p:cNvSpPr>
          <p:nvPr>
            <p:ph type="sldNum" sz="quarter" idx="12"/>
          </p:nvPr>
        </p:nvSpPr>
        <p:spPr/>
        <p:txBody>
          <a:bodyPr/>
          <a:lstStyle/>
          <a:p>
            <a:fld id="{1F1A7DFC-9D96-46A7-9203-BA47E81D65B2}" type="slidenum">
              <a:rPr lang="en-US" smtClean="0"/>
              <a:t>‹#›</a:t>
            </a:fld>
            <a:endParaRPr lang="en-US"/>
          </a:p>
        </p:txBody>
      </p:sp>
    </p:spTree>
    <p:extLst>
      <p:ext uri="{BB962C8B-B14F-4D97-AF65-F5344CB8AC3E}">
        <p14:creationId xmlns:p14="http://schemas.microsoft.com/office/powerpoint/2010/main" val="239235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A795D-F1A3-3F97-B9AE-0726AEA8C5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96C919-F476-F05E-B77A-5948D93E8E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A6BA8-D6CA-D94F-13F4-4960BF60C405}"/>
              </a:ext>
            </a:extLst>
          </p:cNvPr>
          <p:cNvSpPr>
            <a:spLocks noGrp="1"/>
          </p:cNvSpPr>
          <p:nvPr>
            <p:ph type="dt" sz="half" idx="10"/>
          </p:nvPr>
        </p:nvSpPr>
        <p:spPr/>
        <p:txBody>
          <a:bodyPr/>
          <a:lstStyle/>
          <a:p>
            <a:fld id="{1371A5FF-9FDB-4D67-B152-1491E694D3BE}" type="datetimeFigureOut">
              <a:rPr lang="en-US" smtClean="0"/>
              <a:t>5/6/2024</a:t>
            </a:fld>
            <a:endParaRPr lang="en-US"/>
          </a:p>
        </p:txBody>
      </p:sp>
      <p:sp>
        <p:nvSpPr>
          <p:cNvPr id="5" name="Footer Placeholder 4">
            <a:extLst>
              <a:ext uri="{FF2B5EF4-FFF2-40B4-BE49-F238E27FC236}">
                <a16:creationId xmlns:a16="http://schemas.microsoft.com/office/drawing/2014/main" id="{4C53DCC7-6F59-94F5-932A-776EF7457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83BBE-19A6-0FA1-F14F-F41A93750EF9}"/>
              </a:ext>
            </a:extLst>
          </p:cNvPr>
          <p:cNvSpPr>
            <a:spLocks noGrp="1"/>
          </p:cNvSpPr>
          <p:nvPr>
            <p:ph type="sldNum" sz="quarter" idx="12"/>
          </p:nvPr>
        </p:nvSpPr>
        <p:spPr/>
        <p:txBody>
          <a:bodyPr/>
          <a:lstStyle/>
          <a:p>
            <a:fld id="{1F1A7DFC-9D96-46A7-9203-BA47E81D65B2}" type="slidenum">
              <a:rPr lang="en-US" smtClean="0"/>
              <a:t>‹#›</a:t>
            </a:fld>
            <a:endParaRPr lang="en-US"/>
          </a:p>
        </p:txBody>
      </p:sp>
    </p:spTree>
    <p:extLst>
      <p:ext uri="{BB962C8B-B14F-4D97-AF65-F5344CB8AC3E}">
        <p14:creationId xmlns:p14="http://schemas.microsoft.com/office/powerpoint/2010/main" val="121166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522B-77B7-D60D-4C30-2E46000226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8D0DA2-512F-E144-E406-3C0E12B6BC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FB8D4-C5A4-E2B2-49A7-124F98F9C893}"/>
              </a:ext>
            </a:extLst>
          </p:cNvPr>
          <p:cNvSpPr>
            <a:spLocks noGrp="1"/>
          </p:cNvSpPr>
          <p:nvPr>
            <p:ph type="dt" sz="half" idx="10"/>
          </p:nvPr>
        </p:nvSpPr>
        <p:spPr/>
        <p:txBody>
          <a:bodyPr/>
          <a:lstStyle/>
          <a:p>
            <a:fld id="{1371A5FF-9FDB-4D67-B152-1491E694D3BE}" type="datetimeFigureOut">
              <a:rPr lang="en-US" smtClean="0"/>
              <a:t>5/6/2024</a:t>
            </a:fld>
            <a:endParaRPr lang="en-US"/>
          </a:p>
        </p:txBody>
      </p:sp>
      <p:sp>
        <p:nvSpPr>
          <p:cNvPr id="5" name="Footer Placeholder 4">
            <a:extLst>
              <a:ext uri="{FF2B5EF4-FFF2-40B4-BE49-F238E27FC236}">
                <a16:creationId xmlns:a16="http://schemas.microsoft.com/office/drawing/2014/main" id="{AFBD80B2-7F75-7C8B-5832-A0960ABF5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D2A53-9447-AB63-7756-751ABC3A077B}"/>
              </a:ext>
            </a:extLst>
          </p:cNvPr>
          <p:cNvSpPr>
            <a:spLocks noGrp="1"/>
          </p:cNvSpPr>
          <p:nvPr>
            <p:ph type="sldNum" sz="quarter" idx="12"/>
          </p:nvPr>
        </p:nvSpPr>
        <p:spPr/>
        <p:txBody>
          <a:bodyPr/>
          <a:lstStyle/>
          <a:p>
            <a:fld id="{1F1A7DFC-9D96-46A7-9203-BA47E81D65B2}" type="slidenum">
              <a:rPr lang="en-US" smtClean="0"/>
              <a:t>‹#›</a:t>
            </a:fld>
            <a:endParaRPr lang="en-US"/>
          </a:p>
        </p:txBody>
      </p:sp>
    </p:spTree>
    <p:extLst>
      <p:ext uri="{BB962C8B-B14F-4D97-AF65-F5344CB8AC3E}">
        <p14:creationId xmlns:p14="http://schemas.microsoft.com/office/powerpoint/2010/main" val="20796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28D9-B842-A97E-2B5E-517F5DADA0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99D7E0-1A7D-08F8-8C8D-1C4B2B3A72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37AD71-55F9-BD00-270A-D98669919197}"/>
              </a:ext>
            </a:extLst>
          </p:cNvPr>
          <p:cNvSpPr>
            <a:spLocks noGrp="1"/>
          </p:cNvSpPr>
          <p:nvPr>
            <p:ph type="dt" sz="half" idx="10"/>
          </p:nvPr>
        </p:nvSpPr>
        <p:spPr/>
        <p:txBody>
          <a:bodyPr/>
          <a:lstStyle/>
          <a:p>
            <a:fld id="{1371A5FF-9FDB-4D67-B152-1491E694D3BE}" type="datetimeFigureOut">
              <a:rPr lang="en-US" smtClean="0"/>
              <a:t>5/6/2024</a:t>
            </a:fld>
            <a:endParaRPr lang="en-US"/>
          </a:p>
        </p:txBody>
      </p:sp>
      <p:sp>
        <p:nvSpPr>
          <p:cNvPr id="5" name="Footer Placeholder 4">
            <a:extLst>
              <a:ext uri="{FF2B5EF4-FFF2-40B4-BE49-F238E27FC236}">
                <a16:creationId xmlns:a16="http://schemas.microsoft.com/office/drawing/2014/main" id="{82E07D01-E662-FA7B-6FCA-BA62197CB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FE052-1E22-5860-02CA-CB37A8B82F28}"/>
              </a:ext>
            </a:extLst>
          </p:cNvPr>
          <p:cNvSpPr>
            <a:spLocks noGrp="1"/>
          </p:cNvSpPr>
          <p:nvPr>
            <p:ph type="sldNum" sz="quarter" idx="12"/>
          </p:nvPr>
        </p:nvSpPr>
        <p:spPr/>
        <p:txBody>
          <a:bodyPr/>
          <a:lstStyle/>
          <a:p>
            <a:fld id="{1F1A7DFC-9D96-46A7-9203-BA47E81D65B2}" type="slidenum">
              <a:rPr lang="en-US" smtClean="0"/>
              <a:t>‹#›</a:t>
            </a:fld>
            <a:endParaRPr lang="en-US"/>
          </a:p>
        </p:txBody>
      </p:sp>
    </p:spTree>
    <p:extLst>
      <p:ext uri="{BB962C8B-B14F-4D97-AF65-F5344CB8AC3E}">
        <p14:creationId xmlns:p14="http://schemas.microsoft.com/office/powerpoint/2010/main" val="300623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430B-4358-FCBC-3871-8FAF46A29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167CD-10FB-FB8D-041F-E477641C1B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5F8DDB-AE49-C759-C6E8-4097712329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15CBD5-1950-FC59-C63E-9B3E38AF62D3}"/>
              </a:ext>
            </a:extLst>
          </p:cNvPr>
          <p:cNvSpPr>
            <a:spLocks noGrp="1"/>
          </p:cNvSpPr>
          <p:nvPr>
            <p:ph type="dt" sz="half" idx="10"/>
          </p:nvPr>
        </p:nvSpPr>
        <p:spPr/>
        <p:txBody>
          <a:bodyPr/>
          <a:lstStyle/>
          <a:p>
            <a:fld id="{1371A5FF-9FDB-4D67-B152-1491E694D3BE}" type="datetimeFigureOut">
              <a:rPr lang="en-US" smtClean="0"/>
              <a:t>5/6/2024</a:t>
            </a:fld>
            <a:endParaRPr lang="en-US"/>
          </a:p>
        </p:txBody>
      </p:sp>
      <p:sp>
        <p:nvSpPr>
          <p:cNvPr id="6" name="Footer Placeholder 5">
            <a:extLst>
              <a:ext uri="{FF2B5EF4-FFF2-40B4-BE49-F238E27FC236}">
                <a16:creationId xmlns:a16="http://schemas.microsoft.com/office/drawing/2014/main" id="{F8628910-52BB-CA69-A557-411AB0623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B21F4-DB51-7F02-A69F-08D12D835250}"/>
              </a:ext>
            </a:extLst>
          </p:cNvPr>
          <p:cNvSpPr>
            <a:spLocks noGrp="1"/>
          </p:cNvSpPr>
          <p:nvPr>
            <p:ph type="sldNum" sz="quarter" idx="12"/>
          </p:nvPr>
        </p:nvSpPr>
        <p:spPr/>
        <p:txBody>
          <a:bodyPr/>
          <a:lstStyle/>
          <a:p>
            <a:fld id="{1F1A7DFC-9D96-46A7-9203-BA47E81D65B2}" type="slidenum">
              <a:rPr lang="en-US" smtClean="0"/>
              <a:t>‹#›</a:t>
            </a:fld>
            <a:endParaRPr lang="en-US"/>
          </a:p>
        </p:txBody>
      </p:sp>
    </p:spTree>
    <p:extLst>
      <p:ext uri="{BB962C8B-B14F-4D97-AF65-F5344CB8AC3E}">
        <p14:creationId xmlns:p14="http://schemas.microsoft.com/office/powerpoint/2010/main" val="70325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94FC-82B3-E700-ADC4-74D0A8DAD0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C197D4-52B8-D11D-CB6F-C8DF63CB54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BA0E62-0815-FA47-A521-8EAC51066A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A855E2-C3C7-D44A-30DD-04AC059488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8570D6-2125-B7C2-BA16-346C990624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1BC24-F667-B7A3-8663-709195CF2E40}"/>
              </a:ext>
            </a:extLst>
          </p:cNvPr>
          <p:cNvSpPr>
            <a:spLocks noGrp="1"/>
          </p:cNvSpPr>
          <p:nvPr>
            <p:ph type="dt" sz="half" idx="10"/>
          </p:nvPr>
        </p:nvSpPr>
        <p:spPr/>
        <p:txBody>
          <a:bodyPr/>
          <a:lstStyle/>
          <a:p>
            <a:fld id="{1371A5FF-9FDB-4D67-B152-1491E694D3BE}" type="datetimeFigureOut">
              <a:rPr lang="en-US" smtClean="0"/>
              <a:t>5/6/2024</a:t>
            </a:fld>
            <a:endParaRPr lang="en-US"/>
          </a:p>
        </p:txBody>
      </p:sp>
      <p:sp>
        <p:nvSpPr>
          <p:cNvPr id="8" name="Footer Placeholder 7">
            <a:extLst>
              <a:ext uri="{FF2B5EF4-FFF2-40B4-BE49-F238E27FC236}">
                <a16:creationId xmlns:a16="http://schemas.microsoft.com/office/drawing/2014/main" id="{C474E3F9-8845-7411-28E5-F30DAA2605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3E5841-3E1E-C420-F510-25E6DEF739FB}"/>
              </a:ext>
            </a:extLst>
          </p:cNvPr>
          <p:cNvSpPr>
            <a:spLocks noGrp="1"/>
          </p:cNvSpPr>
          <p:nvPr>
            <p:ph type="sldNum" sz="quarter" idx="12"/>
          </p:nvPr>
        </p:nvSpPr>
        <p:spPr/>
        <p:txBody>
          <a:bodyPr/>
          <a:lstStyle/>
          <a:p>
            <a:fld id="{1F1A7DFC-9D96-46A7-9203-BA47E81D65B2}" type="slidenum">
              <a:rPr lang="en-US" smtClean="0"/>
              <a:t>‹#›</a:t>
            </a:fld>
            <a:endParaRPr lang="en-US"/>
          </a:p>
        </p:txBody>
      </p:sp>
    </p:spTree>
    <p:extLst>
      <p:ext uri="{BB962C8B-B14F-4D97-AF65-F5344CB8AC3E}">
        <p14:creationId xmlns:p14="http://schemas.microsoft.com/office/powerpoint/2010/main" val="403161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6DB6-D69E-BF64-1205-67F28DACD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420527-A1B0-D39F-2BA3-EF336A508BE3}"/>
              </a:ext>
            </a:extLst>
          </p:cNvPr>
          <p:cNvSpPr>
            <a:spLocks noGrp="1"/>
          </p:cNvSpPr>
          <p:nvPr>
            <p:ph type="dt" sz="half" idx="10"/>
          </p:nvPr>
        </p:nvSpPr>
        <p:spPr/>
        <p:txBody>
          <a:bodyPr/>
          <a:lstStyle/>
          <a:p>
            <a:fld id="{1371A5FF-9FDB-4D67-B152-1491E694D3BE}" type="datetimeFigureOut">
              <a:rPr lang="en-US" smtClean="0"/>
              <a:t>5/6/2024</a:t>
            </a:fld>
            <a:endParaRPr lang="en-US"/>
          </a:p>
        </p:txBody>
      </p:sp>
      <p:sp>
        <p:nvSpPr>
          <p:cNvPr id="4" name="Footer Placeholder 3">
            <a:extLst>
              <a:ext uri="{FF2B5EF4-FFF2-40B4-BE49-F238E27FC236}">
                <a16:creationId xmlns:a16="http://schemas.microsoft.com/office/drawing/2014/main" id="{68F8483E-F692-9A36-C93B-3092D2C95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1B217-C381-1647-6B56-542255B641F7}"/>
              </a:ext>
            </a:extLst>
          </p:cNvPr>
          <p:cNvSpPr>
            <a:spLocks noGrp="1"/>
          </p:cNvSpPr>
          <p:nvPr>
            <p:ph type="sldNum" sz="quarter" idx="12"/>
          </p:nvPr>
        </p:nvSpPr>
        <p:spPr/>
        <p:txBody>
          <a:bodyPr/>
          <a:lstStyle/>
          <a:p>
            <a:fld id="{1F1A7DFC-9D96-46A7-9203-BA47E81D65B2}" type="slidenum">
              <a:rPr lang="en-US" smtClean="0"/>
              <a:t>‹#›</a:t>
            </a:fld>
            <a:endParaRPr lang="en-US"/>
          </a:p>
        </p:txBody>
      </p:sp>
    </p:spTree>
    <p:extLst>
      <p:ext uri="{BB962C8B-B14F-4D97-AF65-F5344CB8AC3E}">
        <p14:creationId xmlns:p14="http://schemas.microsoft.com/office/powerpoint/2010/main" val="29461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F22052-22BF-93B4-4147-4F915FB1C236}"/>
              </a:ext>
            </a:extLst>
          </p:cNvPr>
          <p:cNvSpPr>
            <a:spLocks noGrp="1"/>
          </p:cNvSpPr>
          <p:nvPr>
            <p:ph type="dt" sz="half" idx="10"/>
          </p:nvPr>
        </p:nvSpPr>
        <p:spPr/>
        <p:txBody>
          <a:bodyPr/>
          <a:lstStyle/>
          <a:p>
            <a:fld id="{1371A5FF-9FDB-4D67-B152-1491E694D3BE}" type="datetimeFigureOut">
              <a:rPr lang="en-US" smtClean="0"/>
              <a:t>5/6/2024</a:t>
            </a:fld>
            <a:endParaRPr lang="en-US"/>
          </a:p>
        </p:txBody>
      </p:sp>
      <p:sp>
        <p:nvSpPr>
          <p:cNvPr id="3" name="Footer Placeholder 2">
            <a:extLst>
              <a:ext uri="{FF2B5EF4-FFF2-40B4-BE49-F238E27FC236}">
                <a16:creationId xmlns:a16="http://schemas.microsoft.com/office/drawing/2014/main" id="{F264E269-9DE2-82EE-FC89-36AA307907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9B39B1-7FBF-C69B-81C0-68804E734B8F}"/>
              </a:ext>
            </a:extLst>
          </p:cNvPr>
          <p:cNvSpPr>
            <a:spLocks noGrp="1"/>
          </p:cNvSpPr>
          <p:nvPr>
            <p:ph type="sldNum" sz="quarter" idx="12"/>
          </p:nvPr>
        </p:nvSpPr>
        <p:spPr/>
        <p:txBody>
          <a:bodyPr/>
          <a:lstStyle/>
          <a:p>
            <a:fld id="{1F1A7DFC-9D96-46A7-9203-BA47E81D65B2}" type="slidenum">
              <a:rPr lang="en-US" smtClean="0"/>
              <a:t>‹#›</a:t>
            </a:fld>
            <a:endParaRPr lang="en-US"/>
          </a:p>
        </p:txBody>
      </p:sp>
    </p:spTree>
    <p:extLst>
      <p:ext uri="{BB962C8B-B14F-4D97-AF65-F5344CB8AC3E}">
        <p14:creationId xmlns:p14="http://schemas.microsoft.com/office/powerpoint/2010/main" val="194787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A83F-B92D-855C-576F-8C1C7D7918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F666D5-A41E-B7D7-9EC5-EBBB15B02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0D2822-DD2E-22CA-71E9-7FAEE920B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9926BD-9C45-ED4E-8FAF-BCF45DE9E025}"/>
              </a:ext>
            </a:extLst>
          </p:cNvPr>
          <p:cNvSpPr>
            <a:spLocks noGrp="1"/>
          </p:cNvSpPr>
          <p:nvPr>
            <p:ph type="dt" sz="half" idx="10"/>
          </p:nvPr>
        </p:nvSpPr>
        <p:spPr/>
        <p:txBody>
          <a:bodyPr/>
          <a:lstStyle/>
          <a:p>
            <a:fld id="{1371A5FF-9FDB-4D67-B152-1491E694D3BE}" type="datetimeFigureOut">
              <a:rPr lang="en-US" smtClean="0"/>
              <a:t>5/6/2024</a:t>
            </a:fld>
            <a:endParaRPr lang="en-US"/>
          </a:p>
        </p:txBody>
      </p:sp>
      <p:sp>
        <p:nvSpPr>
          <p:cNvPr id="6" name="Footer Placeholder 5">
            <a:extLst>
              <a:ext uri="{FF2B5EF4-FFF2-40B4-BE49-F238E27FC236}">
                <a16:creationId xmlns:a16="http://schemas.microsoft.com/office/drawing/2014/main" id="{6940C5D5-78B5-AAF3-3CEA-FC97E8B66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A31E8-8004-42BB-08E5-FB9FA201B64C}"/>
              </a:ext>
            </a:extLst>
          </p:cNvPr>
          <p:cNvSpPr>
            <a:spLocks noGrp="1"/>
          </p:cNvSpPr>
          <p:nvPr>
            <p:ph type="sldNum" sz="quarter" idx="12"/>
          </p:nvPr>
        </p:nvSpPr>
        <p:spPr/>
        <p:txBody>
          <a:bodyPr/>
          <a:lstStyle/>
          <a:p>
            <a:fld id="{1F1A7DFC-9D96-46A7-9203-BA47E81D65B2}" type="slidenum">
              <a:rPr lang="en-US" smtClean="0"/>
              <a:t>‹#›</a:t>
            </a:fld>
            <a:endParaRPr lang="en-US"/>
          </a:p>
        </p:txBody>
      </p:sp>
    </p:spTree>
    <p:extLst>
      <p:ext uri="{BB962C8B-B14F-4D97-AF65-F5344CB8AC3E}">
        <p14:creationId xmlns:p14="http://schemas.microsoft.com/office/powerpoint/2010/main" val="265282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1C86-642F-ED87-18BC-E6234370E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2CE540-5989-E0D9-565B-4DC45E3008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E8AFB2-CAF2-32CF-5F5D-17B90C601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3DEAE6-614F-3AEF-878E-F89CA39E977E}"/>
              </a:ext>
            </a:extLst>
          </p:cNvPr>
          <p:cNvSpPr>
            <a:spLocks noGrp="1"/>
          </p:cNvSpPr>
          <p:nvPr>
            <p:ph type="dt" sz="half" idx="10"/>
          </p:nvPr>
        </p:nvSpPr>
        <p:spPr/>
        <p:txBody>
          <a:bodyPr/>
          <a:lstStyle/>
          <a:p>
            <a:fld id="{1371A5FF-9FDB-4D67-B152-1491E694D3BE}" type="datetimeFigureOut">
              <a:rPr lang="en-US" smtClean="0"/>
              <a:t>5/6/2024</a:t>
            </a:fld>
            <a:endParaRPr lang="en-US"/>
          </a:p>
        </p:txBody>
      </p:sp>
      <p:sp>
        <p:nvSpPr>
          <p:cNvPr id="6" name="Footer Placeholder 5">
            <a:extLst>
              <a:ext uri="{FF2B5EF4-FFF2-40B4-BE49-F238E27FC236}">
                <a16:creationId xmlns:a16="http://schemas.microsoft.com/office/drawing/2014/main" id="{99AB27ED-3CD6-EB83-BA63-506E562C12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D94D4-0874-F044-6DB0-6434222535C8}"/>
              </a:ext>
            </a:extLst>
          </p:cNvPr>
          <p:cNvSpPr>
            <a:spLocks noGrp="1"/>
          </p:cNvSpPr>
          <p:nvPr>
            <p:ph type="sldNum" sz="quarter" idx="12"/>
          </p:nvPr>
        </p:nvSpPr>
        <p:spPr/>
        <p:txBody>
          <a:bodyPr/>
          <a:lstStyle/>
          <a:p>
            <a:fld id="{1F1A7DFC-9D96-46A7-9203-BA47E81D65B2}" type="slidenum">
              <a:rPr lang="en-US" smtClean="0"/>
              <a:t>‹#›</a:t>
            </a:fld>
            <a:endParaRPr lang="en-US"/>
          </a:p>
        </p:txBody>
      </p:sp>
    </p:spTree>
    <p:extLst>
      <p:ext uri="{BB962C8B-B14F-4D97-AF65-F5344CB8AC3E}">
        <p14:creationId xmlns:p14="http://schemas.microsoft.com/office/powerpoint/2010/main" val="396777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97B7B-77C5-87C2-DE6B-3AA5B5866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A9CD31-E6C7-5E96-D061-70A102C44A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85311-82D5-5581-45EA-04BE97546F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71A5FF-9FDB-4D67-B152-1491E694D3BE}" type="datetimeFigureOut">
              <a:rPr lang="en-US" smtClean="0"/>
              <a:t>5/6/2024</a:t>
            </a:fld>
            <a:endParaRPr lang="en-US"/>
          </a:p>
        </p:txBody>
      </p:sp>
      <p:sp>
        <p:nvSpPr>
          <p:cNvPr id="5" name="Footer Placeholder 4">
            <a:extLst>
              <a:ext uri="{FF2B5EF4-FFF2-40B4-BE49-F238E27FC236}">
                <a16:creationId xmlns:a16="http://schemas.microsoft.com/office/drawing/2014/main" id="{381B8477-42D1-B8BF-33CD-B0035819BB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5AE055A-95ED-D45F-F459-5D2F001E0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1A7DFC-9D96-46A7-9203-BA47E81D65B2}" type="slidenum">
              <a:rPr lang="en-US" smtClean="0"/>
              <a:t>‹#›</a:t>
            </a:fld>
            <a:endParaRPr lang="en-US"/>
          </a:p>
        </p:txBody>
      </p:sp>
    </p:spTree>
    <p:extLst>
      <p:ext uri="{BB962C8B-B14F-4D97-AF65-F5344CB8AC3E}">
        <p14:creationId xmlns:p14="http://schemas.microsoft.com/office/powerpoint/2010/main" val="3629348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828D28-8E09-41CC-8229-3070B5467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15;p13" descr="Clouds over a road">
            <a:extLst>
              <a:ext uri="{FF2B5EF4-FFF2-40B4-BE49-F238E27FC236}">
                <a16:creationId xmlns:a16="http://schemas.microsoft.com/office/drawing/2014/main" id="{A90FDFDE-F74D-EE45-D0D1-06FBD705515E}"/>
              </a:ext>
            </a:extLst>
          </p:cNvPr>
          <p:cNvPicPr preferRelativeResize="0"/>
          <p:nvPr/>
        </p:nvPicPr>
        <p:blipFill rotWithShape="1">
          <a:blip r:embed="rId2"/>
          <a:srcRect t="744" b="14986"/>
          <a:stretch/>
        </p:blipFill>
        <p:spPr>
          <a:xfrm>
            <a:off x="20" y="-22"/>
            <a:ext cx="12191977" cy="6858022"/>
          </a:xfrm>
          <a:prstGeom prst="rect">
            <a:avLst/>
          </a:prstGeom>
          <a:noFill/>
        </p:spPr>
      </p:pic>
      <p:sp>
        <p:nvSpPr>
          <p:cNvPr id="11" name="Rectangle 1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DA5368-64B7-BD31-FB59-4426CD78D086}"/>
              </a:ext>
            </a:extLst>
          </p:cNvPr>
          <p:cNvSpPr>
            <a:spLocks noGrp="1"/>
          </p:cNvSpPr>
          <p:nvPr>
            <p:ph type="ctrTitle"/>
          </p:nvPr>
        </p:nvSpPr>
        <p:spPr>
          <a:xfrm>
            <a:off x="643466" y="643467"/>
            <a:ext cx="5452529" cy="3569242"/>
          </a:xfrm>
        </p:spPr>
        <p:txBody>
          <a:bodyPr anchor="t">
            <a:normAutofit/>
          </a:bodyPr>
          <a:lstStyle/>
          <a:p>
            <a:pPr algn="l"/>
            <a:r>
              <a:rPr lang="en-US" sz="5400" dirty="0">
                <a:solidFill>
                  <a:srgbClr val="FFFFFF"/>
                </a:solidFill>
              </a:rPr>
              <a:t>Analysis of </a:t>
            </a:r>
            <a:r>
              <a:rPr lang="en-US" sz="5400" b="0" i="0" dirty="0">
                <a:solidFill>
                  <a:srgbClr val="FFFFFF"/>
                </a:solidFill>
                <a:latin typeface="Arial"/>
                <a:ea typeface="Arial"/>
                <a:cs typeface="Arial"/>
                <a:sym typeface="Arial"/>
              </a:rPr>
              <a:t>Dallas Street Service Requests</a:t>
            </a:r>
            <a:br>
              <a:rPr lang="en-US" sz="5400" dirty="0">
                <a:solidFill>
                  <a:srgbClr val="FFFFFF"/>
                </a:solidFill>
              </a:rPr>
            </a:br>
            <a:endParaRPr lang="en-US" sz="5200" dirty="0">
              <a:solidFill>
                <a:srgbClr val="FFFFFF"/>
              </a:solidFill>
            </a:endParaRPr>
          </a:p>
        </p:txBody>
      </p:sp>
      <p:sp>
        <p:nvSpPr>
          <p:cNvPr id="3" name="Subtitle 2">
            <a:extLst>
              <a:ext uri="{FF2B5EF4-FFF2-40B4-BE49-F238E27FC236}">
                <a16:creationId xmlns:a16="http://schemas.microsoft.com/office/drawing/2014/main" id="{1D27871F-E289-CE02-CE81-2D661D3C8182}"/>
              </a:ext>
            </a:extLst>
          </p:cNvPr>
          <p:cNvSpPr>
            <a:spLocks noGrp="1"/>
          </p:cNvSpPr>
          <p:nvPr>
            <p:ph type="subTitle" idx="1"/>
          </p:nvPr>
        </p:nvSpPr>
        <p:spPr>
          <a:xfrm>
            <a:off x="643466" y="4551037"/>
            <a:ext cx="5449479" cy="1578054"/>
          </a:xfrm>
        </p:spPr>
        <p:txBody>
          <a:bodyPr anchor="b">
            <a:normAutofit/>
          </a:bodyPr>
          <a:lstStyle/>
          <a:p>
            <a:pPr algn="l"/>
            <a:r>
              <a:rPr lang="en-US" dirty="0">
                <a:solidFill>
                  <a:srgbClr val="FFFFFF"/>
                </a:solidFill>
              </a:rPr>
              <a:t>	INFO 5709 Final Project</a:t>
            </a:r>
          </a:p>
          <a:p>
            <a:pPr algn="l"/>
            <a:endParaRPr lang="en-US" dirty="0">
              <a:solidFill>
                <a:srgbClr val="FFFFFF"/>
              </a:solidFill>
            </a:endParaRPr>
          </a:p>
        </p:txBody>
      </p:sp>
      <p:sp>
        <p:nvSpPr>
          <p:cNvPr id="13" name="Rectangle 1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000000">
                  <a:alpha val="24000"/>
                </a:srgbClr>
              </a:gs>
              <a:gs pos="85000">
                <a:srgbClr val="000000">
                  <a:alpha val="45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0744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FA62-3400-5852-A360-8F6DC05BADB2}"/>
              </a:ext>
            </a:extLst>
          </p:cNvPr>
          <p:cNvSpPr>
            <a:spLocks noGrp="1"/>
          </p:cNvSpPr>
          <p:nvPr>
            <p:ph type="title"/>
          </p:nvPr>
        </p:nvSpPr>
        <p:spPr>
          <a:xfrm>
            <a:off x="575723" y="306290"/>
            <a:ext cx="11277600" cy="1188372"/>
          </a:xfrm>
        </p:spPr>
        <p:txBody>
          <a:bodyPr>
            <a:normAutofit fontScale="90000"/>
          </a:bodyPr>
          <a:lstStyle/>
          <a:p>
            <a:r>
              <a:rPr lang="en-US" dirty="0"/>
              <a:t>Hypothesis 3:Analyze the status and completion rates of service requests.</a:t>
            </a:r>
          </a:p>
        </p:txBody>
      </p:sp>
      <p:pic>
        <p:nvPicPr>
          <p:cNvPr id="6" name="Content Placeholder 5" descr="A screenshot of a computer screen&#10;&#10;Description automatically generated">
            <a:extLst>
              <a:ext uri="{FF2B5EF4-FFF2-40B4-BE49-F238E27FC236}">
                <a16:creationId xmlns:a16="http://schemas.microsoft.com/office/drawing/2014/main" id="{C07190E5-B314-DCB4-DEAA-E855E08E1C60}"/>
              </a:ext>
            </a:extLst>
          </p:cNvPr>
          <p:cNvPicPr>
            <a:picLocks noGrp="1" noChangeAspect="1"/>
          </p:cNvPicPr>
          <p:nvPr>
            <p:ph idx="1"/>
          </p:nvPr>
        </p:nvPicPr>
        <p:blipFill>
          <a:blip r:embed="rId2"/>
          <a:stretch>
            <a:fillRect/>
          </a:stretch>
        </p:blipFill>
        <p:spPr>
          <a:xfrm>
            <a:off x="515423" y="2049724"/>
            <a:ext cx="5423261" cy="2957200"/>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EB67F47E-3761-7621-1F1F-978F5A304177}"/>
              </a:ext>
            </a:extLst>
          </p:cNvPr>
          <p:cNvPicPr>
            <a:picLocks noChangeAspect="1"/>
          </p:cNvPicPr>
          <p:nvPr/>
        </p:nvPicPr>
        <p:blipFill>
          <a:blip r:embed="rId3"/>
          <a:stretch>
            <a:fillRect/>
          </a:stretch>
        </p:blipFill>
        <p:spPr>
          <a:xfrm>
            <a:off x="6774426" y="2049723"/>
            <a:ext cx="4902151" cy="2957199"/>
          </a:xfrm>
          <a:prstGeom prst="rect">
            <a:avLst/>
          </a:prstGeom>
        </p:spPr>
      </p:pic>
    </p:spTree>
    <p:extLst>
      <p:ext uri="{BB962C8B-B14F-4D97-AF65-F5344CB8AC3E}">
        <p14:creationId xmlns:p14="http://schemas.microsoft.com/office/powerpoint/2010/main" val="198380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buildings">
            <a:extLst>
              <a:ext uri="{FF2B5EF4-FFF2-40B4-BE49-F238E27FC236}">
                <a16:creationId xmlns:a16="http://schemas.microsoft.com/office/drawing/2014/main" id="{F9951C0B-F008-2ACD-1653-6359F29C2854}"/>
              </a:ext>
            </a:extLst>
          </p:cNvPr>
          <p:cNvPicPr>
            <a:picLocks noChangeAspect="1"/>
          </p:cNvPicPr>
          <p:nvPr/>
        </p:nvPicPr>
        <p:blipFill rotWithShape="1">
          <a:blip r:embed="rId2"/>
          <a:srcRect l="14588" r="32753" b="-2"/>
          <a:stretch/>
        </p:blipFill>
        <p:spPr>
          <a:xfrm>
            <a:off x="-1" y="-2"/>
            <a:ext cx="5410198" cy="6858002"/>
          </a:xfrm>
          <a:prstGeom prst="rect">
            <a:avLst/>
          </a:prstGeom>
        </p:spPr>
      </p:pic>
      <p:sp useBgFill="1">
        <p:nvSpPr>
          <p:cNvPr id="18" name="Rectangle 1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910BF-9C28-2D31-060F-80B4E1F36988}"/>
              </a:ext>
            </a:extLst>
          </p:cNvPr>
          <p:cNvSpPr>
            <a:spLocks noGrp="1"/>
          </p:cNvSpPr>
          <p:nvPr>
            <p:ph type="title"/>
          </p:nvPr>
        </p:nvSpPr>
        <p:spPr>
          <a:xfrm>
            <a:off x="6115317" y="405685"/>
            <a:ext cx="5464968" cy="1559301"/>
          </a:xfrm>
        </p:spPr>
        <p:txBody>
          <a:bodyPr>
            <a:normAutofit/>
          </a:bodyPr>
          <a:lstStyle/>
          <a:p>
            <a:r>
              <a:rPr lang="en-US" sz="4000"/>
              <a:t>Conclusion</a:t>
            </a:r>
          </a:p>
        </p:txBody>
      </p:sp>
      <p:sp>
        <p:nvSpPr>
          <p:cNvPr id="3" name="Content Placeholder 2">
            <a:extLst>
              <a:ext uri="{FF2B5EF4-FFF2-40B4-BE49-F238E27FC236}">
                <a16:creationId xmlns:a16="http://schemas.microsoft.com/office/drawing/2014/main" id="{01AE31BB-6930-69A3-42EF-0AAF8B8280A7}"/>
              </a:ext>
            </a:extLst>
          </p:cNvPr>
          <p:cNvSpPr>
            <a:spLocks noGrp="1"/>
          </p:cNvSpPr>
          <p:nvPr>
            <p:ph idx="1"/>
          </p:nvPr>
        </p:nvSpPr>
        <p:spPr>
          <a:xfrm>
            <a:off x="6115317" y="2743200"/>
            <a:ext cx="5247340" cy="3496878"/>
          </a:xfrm>
        </p:spPr>
        <p:txBody>
          <a:bodyPr anchor="ctr">
            <a:normAutofit/>
          </a:bodyPr>
          <a:lstStyle/>
          <a:p>
            <a:pPr marL="0" indent="0">
              <a:buNone/>
            </a:pPr>
            <a:r>
              <a:rPr lang="en-US" sz="2000" b="0" i="0" dirty="0">
                <a:effectLst/>
                <a:highlight>
                  <a:srgbClr val="FFFFFF"/>
                </a:highlight>
                <a:latin typeface="Open Sans" panose="020B0606030504020204" pitchFamily="34" charset="0"/>
              </a:rPr>
              <a:t>Indeed, such critical metrics as response times, resolution times, and the nature of complaints are present in the dataset that allow understanding to what extent well-compromised areas of streets are caught up and how fast and good the city is at their everyday job at removing a single nuisance. In turn, such indicators help one evaluate whether the city fulfills the pledged provision of service and what areas failed to demonstrate good performance.</a:t>
            </a:r>
            <a:endParaRPr lang="en-US" sz="2000" dirty="0"/>
          </a:p>
        </p:txBody>
      </p:sp>
    </p:spTree>
    <p:extLst>
      <p:ext uri="{BB962C8B-B14F-4D97-AF65-F5344CB8AC3E}">
        <p14:creationId xmlns:p14="http://schemas.microsoft.com/office/powerpoint/2010/main" val="3455260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F12756-0EA5-0C7D-65D4-796D6ECA6BF1}"/>
              </a:ext>
            </a:extLst>
          </p:cNvPr>
          <p:cNvSpPr txBox="1"/>
          <p:nvPr/>
        </p:nvSpPr>
        <p:spPr>
          <a:xfrm>
            <a:off x="643467" y="2414575"/>
            <a:ext cx="10905066" cy="1629496"/>
          </a:xfrm>
          <a:prstGeom prst="rect">
            <a:avLst/>
          </a:prstGeom>
          <a:noFill/>
        </p:spPr>
        <p:txBody>
          <a:bodyPr wrap="square" rtlCol="0">
            <a:spAutoFit/>
          </a:bodyPr>
          <a:lstStyle/>
          <a:p>
            <a:pPr defTabSz="1234440">
              <a:spcAft>
                <a:spcPts val="600"/>
              </a:spcAft>
            </a:pPr>
            <a:r>
              <a:rPr lang="en-US" sz="9720" kern="1200">
                <a:solidFill>
                  <a:schemeClr val="tx1"/>
                </a:solidFill>
                <a:latin typeface="+mn-lt"/>
                <a:ea typeface="+mn-ea"/>
                <a:cs typeface="+mn-cs"/>
              </a:rPr>
              <a:t>Thank you</a:t>
            </a:r>
            <a:endParaRPr lang="en-US" sz="7200"/>
          </a:p>
        </p:txBody>
      </p:sp>
      <p:sp>
        <p:nvSpPr>
          <p:cNvPr id="4" name="Smiley Face 3">
            <a:extLst>
              <a:ext uri="{FF2B5EF4-FFF2-40B4-BE49-F238E27FC236}">
                <a16:creationId xmlns:a16="http://schemas.microsoft.com/office/drawing/2014/main" id="{463C9349-1E27-B456-0370-79667847F901}"/>
              </a:ext>
            </a:extLst>
          </p:cNvPr>
          <p:cNvSpPr/>
          <p:nvPr/>
        </p:nvSpPr>
        <p:spPr>
          <a:xfrm>
            <a:off x="7584267" y="2414575"/>
            <a:ext cx="2375890" cy="2028849"/>
          </a:xfrm>
          <a:prstGeom prst="smileyFac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833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67382-483B-141F-268F-2702A1E0FBC4}"/>
              </a:ext>
            </a:extLst>
          </p:cNvPr>
          <p:cNvSpPr>
            <a:spLocks noGrp="1"/>
          </p:cNvSpPr>
          <p:nvPr>
            <p:ph type="title"/>
          </p:nvPr>
        </p:nvSpPr>
        <p:spPr>
          <a:xfrm>
            <a:off x="6803409" y="762001"/>
            <a:ext cx="4156512" cy="1708244"/>
          </a:xfrm>
        </p:spPr>
        <p:txBody>
          <a:bodyPr anchor="ctr">
            <a:normAutofit/>
          </a:bodyPr>
          <a:lstStyle/>
          <a:p>
            <a:r>
              <a:rPr lang="en-US" sz="4000"/>
              <a:t>Introduction</a:t>
            </a:r>
          </a:p>
        </p:txBody>
      </p:sp>
      <p:pic>
        <p:nvPicPr>
          <p:cNvPr id="5" name="Picture 4" descr="Fire engine parked inside a fire station">
            <a:extLst>
              <a:ext uri="{FF2B5EF4-FFF2-40B4-BE49-F238E27FC236}">
                <a16:creationId xmlns:a16="http://schemas.microsoft.com/office/drawing/2014/main" id="{12DBA848-8324-7D99-12EB-97469E49C3CA}"/>
              </a:ext>
            </a:extLst>
          </p:cNvPr>
          <p:cNvPicPr>
            <a:picLocks noChangeAspect="1"/>
          </p:cNvPicPr>
          <p:nvPr/>
        </p:nvPicPr>
        <p:blipFill rotWithShape="1">
          <a:blip r:embed="rId2"/>
          <a:srcRect l="23207" r="17459" b="-2"/>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6B88844E-B478-CF5F-5724-9978947D40B2}"/>
              </a:ext>
            </a:extLst>
          </p:cNvPr>
          <p:cNvSpPr>
            <a:spLocks noGrp="1"/>
          </p:cNvSpPr>
          <p:nvPr>
            <p:ph idx="1"/>
          </p:nvPr>
        </p:nvSpPr>
        <p:spPr>
          <a:xfrm>
            <a:off x="6803409" y="2470245"/>
            <a:ext cx="4156512" cy="3769835"/>
          </a:xfrm>
        </p:spPr>
        <p:txBody>
          <a:bodyPr anchor="ctr">
            <a:normAutofit/>
          </a:bodyPr>
          <a:lstStyle/>
          <a:p>
            <a:pPr marL="0" indent="0">
              <a:buNone/>
            </a:pPr>
            <a:r>
              <a:rPr lang="en-US" sz="1700" dirty="0"/>
              <a:t>Residents are also able to contact a non-emergency link, 311 system, to leave questions or requests for the city’s services. Most often, this system serves to address local issues, including road damages, disruptions, and vandalism, thus enabling a continuous connection channel between the public and the municipal. Moreover, the system’s data is beneficial to comprehend the people’s needs, compare the government’s actions, and define strategies for the urban expansion with its incidence levels and geography in mind.</a:t>
            </a:r>
          </a:p>
        </p:txBody>
      </p:sp>
    </p:spTree>
    <p:extLst>
      <p:ext uri="{BB962C8B-B14F-4D97-AF65-F5344CB8AC3E}">
        <p14:creationId xmlns:p14="http://schemas.microsoft.com/office/powerpoint/2010/main" val="84554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776A23-F515-189C-429B-EF730B4D08AB}"/>
              </a:ext>
            </a:extLst>
          </p:cNvPr>
          <p:cNvSpPr>
            <a:spLocks noGrp="1"/>
          </p:cNvSpPr>
          <p:nvPr>
            <p:ph type="title"/>
          </p:nvPr>
        </p:nvSpPr>
        <p:spPr>
          <a:xfrm>
            <a:off x="761803" y="350196"/>
            <a:ext cx="4646904" cy="1624520"/>
          </a:xfrm>
        </p:spPr>
        <p:txBody>
          <a:bodyPr anchor="ctr">
            <a:normAutofit/>
          </a:bodyPr>
          <a:lstStyle/>
          <a:p>
            <a:r>
              <a:rPr lang="en-US" sz="4000"/>
              <a:t>Dataset Overview</a:t>
            </a:r>
          </a:p>
        </p:txBody>
      </p:sp>
      <p:sp>
        <p:nvSpPr>
          <p:cNvPr id="3" name="Content Placeholder 2">
            <a:extLst>
              <a:ext uri="{FF2B5EF4-FFF2-40B4-BE49-F238E27FC236}">
                <a16:creationId xmlns:a16="http://schemas.microsoft.com/office/drawing/2014/main" id="{5F39B41B-F510-99CA-6676-9E45A3BCA871}"/>
              </a:ext>
            </a:extLst>
          </p:cNvPr>
          <p:cNvSpPr>
            <a:spLocks noGrp="1"/>
          </p:cNvSpPr>
          <p:nvPr>
            <p:ph idx="1"/>
          </p:nvPr>
        </p:nvSpPr>
        <p:spPr>
          <a:xfrm>
            <a:off x="761802" y="2743200"/>
            <a:ext cx="4646905" cy="3613149"/>
          </a:xfrm>
        </p:spPr>
        <p:txBody>
          <a:bodyPr anchor="ctr">
            <a:normAutofit/>
          </a:bodyPr>
          <a:lstStyle/>
          <a:p>
            <a:r>
              <a:rPr lang="en-US" sz="1700" b="0" i="0" dirty="0">
                <a:effectLst/>
                <a:highlight>
                  <a:srgbClr val="FFFFFF"/>
                </a:highlight>
                <a:latin typeface="Söhne"/>
              </a:rPr>
              <a:t>Service requests are records of non-emergencies filed by the city’s residents of Dallas, Texas to the city’s 311 services. This involves problems often correlated with downtown, like road dangers, public confusion, and sabotage. By presenting a glimpse of the degree to which its services operate and the types of civic affairs departments are resolving all areas. </a:t>
            </a:r>
          </a:p>
          <a:p>
            <a:r>
              <a:rPr lang="en-US" sz="1700" b="0" i="0" dirty="0">
                <a:effectLst/>
                <a:highlight>
                  <a:srgbClr val="FFFFFF"/>
                </a:highlight>
                <a:latin typeface="Söhne"/>
              </a:rPr>
              <a:t>Time period: January 2020- February 2021;</a:t>
            </a:r>
          </a:p>
          <a:p>
            <a:r>
              <a:rPr lang="en-US" sz="1700" b="0" i="0" dirty="0">
                <a:effectLst/>
                <a:highlight>
                  <a:srgbClr val="FFFFFF"/>
                </a:highlight>
                <a:latin typeface="Söhne"/>
              </a:rPr>
              <a:t>Volume: 10907 records and 19 variables. Each entry represents one service requests.</a:t>
            </a:r>
            <a:endParaRPr lang="en-US" sz="1700" dirty="0"/>
          </a:p>
        </p:txBody>
      </p:sp>
      <p:pic>
        <p:nvPicPr>
          <p:cNvPr id="5" name="Picture 4" descr="Car trail lights on a Highway">
            <a:extLst>
              <a:ext uri="{FF2B5EF4-FFF2-40B4-BE49-F238E27FC236}">
                <a16:creationId xmlns:a16="http://schemas.microsoft.com/office/drawing/2014/main" id="{23BE5037-EB52-7BE9-203B-657175CFDEA9}"/>
              </a:ext>
            </a:extLst>
          </p:cNvPr>
          <p:cNvPicPr>
            <a:picLocks noChangeAspect="1"/>
          </p:cNvPicPr>
          <p:nvPr/>
        </p:nvPicPr>
        <p:blipFill rotWithShape="1">
          <a:blip r:embed="rId2"/>
          <a:srcRect l="13356" r="27244" b="-2"/>
          <a:stretch/>
        </p:blipFill>
        <p:spPr>
          <a:xfrm>
            <a:off x="6096000" y="1"/>
            <a:ext cx="6102825" cy="6858000"/>
          </a:xfrm>
          <a:prstGeom prst="rect">
            <a:avLst/>
          </a:prstGeom>
        </p:spPr>
      </p:pic>
    </p:spTree>
    <p:extLst>
      <p:ext uri="{BB962C8B-B14F-4D97-AF65-F5344CB8AC3E}">
        <p14:creationId xmlns:p14="http://schemas.microsoft.com/office/powerpoint/2010/main" val="401373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F0F6A-EF90-C2D7-0C2E-6E549D7DF73C}"/>
              </a:ext>
            </a:extLst>
          </p:cNvPr>
          <p:cNvSpPr>
            <a:spLocks noGrp="1"/>
          </p:cNvSpPr>
          <p:nvPr>
            <p:ph type="title"/>
          </p:nvPr>
        </p:nvSpPr>
        <p:spPr>
          <a:xfrm>
            <a:off x="761803" y="350196"/>
            <a:ext cx="4646904" cy="1624520"/>
          </a:xfrm>
        </p:spPr>
        <p:txBody>
          <a:bodyPr anchor="ctr">
            <a:normAutofit/>
          </a:bodyPr>
          <a:lstStyle/>
          <a:p>
            <a:r>
              <a:rPr lang="en-US" sz="4000" dirty="0"/>
              <a:t>EDA</a:t>
            </a:r>
          </a:p>
        </p:txBody>
      </p:sp>
      <p:sp>
        <p:nvSpPr>
          <p:cNvPr id="3" name="Content Placeholder 2">
            <a:extLst>
              <a:ext uri="{FF2B5EF4-FFF2-40B4-BE49-F238E27FC236}">
                <a16:creationId xmlns:a16="http://schemas.microsoft.com/office/drawing/2014/main" id="{55C6835F-446C-559B-A231-1CBF3C5DAF5F}"/>
              </a:ext>
            </a:extLst>
          </p:cNvPr>
          <p:cNvSpPr>
            <a:spLocks noGrp="1"/>
          </p:cNvSpPr>
          <p:nvPr>
            <p:ph idx="1"/>
          </p:nvPr>
        </p:nvSpPr>
        <p:spPr>
          <a:xfrm>
            <a:off x="761802" y="2743200"/>
            <a:ext cx="4646905" cy="3613149"/>
          </a:xfrm>
        </p:spPr>
        <p:txBody>
          <a:bodyPr anchor="ctr">
            <a:normAutofit/>
          </a:bodyPr>
          <a:lstStyle/>
          <a:p>
            <a:r>
              <a:rPr lang="en-US" sz="1400" dirty="0"/>
              <a:t>The main agenda is to clean the dataset and visualizing the attributes.</a:t>
            </a:r>
          </a:p>
          <a:p>
            <a:pPr>
              <a:buFont typeface="Arial" panose="020B0604020202020204" pitchFamily="34" charset="0"/>
              <a:buChar char="•"/>
            </a:pPr>
            <a:r>
              <a:rPr lang="en-US" sz="1400" b="1" i="0" dirty="0">
                <a:effectLst/>
                <a:highlight>
                  <a:srgbClr val="FFFFFF"/>
                </a:highlight>
                <a:latin typeface="Söhne"/>
              </a:rPr>
              <a:t>Bar Graphs</a:t>
            </a:r>
            <a:r>
              <a:rPr lang="en-US" sz="1400" b="0" i="0" dirty="0">
                <a:effectLst/>
                <a:highlight>
                  <a:srgbClr val="FFFFFF"/>
                </a:highlight>
                <a:latin typeface="Söhne"/>
              </a:rPr>
              <a:t>: Display the count of service requests by department and the top 10 service request types, highlighting which types of services are most in demand.</a:t>
            </a:r>
          </a:p>
          <a:p>
            <a:pPr>
              <a:buFont typeface="Arial" panose="020B0604020202020204" pitchFamily="34" charset="0"/>
              <a:buChar char="•"/>
            </a:pPr>
            <a:r>
              <a:rPr lang="en-US" sz="1400" b="1" i="0" dirty="0">
                <a:effectLst/>
                <a:highlight>
                  <a:srgbClr val="FFFFFF"/>
                </a:highlight>
                <a:latin typeface="Söhne"/>
              </a:rPr>
              <a:t>Pie Charts</a:t>
            </a:r>
            <a:r>
              <a:rPr lang="en-US" sz="1400" b="0" i="0" dirty="0">
                <a:effectLst/>
                <a:highlight>
                  <a:srgbClr val="FFFFFF"/>
                </a:highlight>
                <a:latin typeface="Söhne"/>
              </a:rPr>
              <a:t>: Illustrate the distribution of service requests by status, giving a clear picture of how many requests are closed, transferred, or remain open.</a:t>
            </a:r>
          </a:p>
          <a:p>
            <a:pPr>
              <a:buFont typeface="Arial" panose="020B0604020202020204" pitchFamily="34" charset="0"/>
              <a:buChar char="•"/>
            </a:pPr>
            <a:r>
              <a:rPr lang="en-US" sz="1400" b="1" i="0" dirty="0">
                <a:effectLst/>
                <a:highlight>
                  <a:srgbClr val="FFFFFF"/>
                </a:highlight>
                <a:latin typeface="Söhne"/>
              </a:rPr>
              <a:t>Line Graphs</a:t>
            </a:r>
            <a:r>
              <a:rPr lang="en-US" sz="1400" b="0" i="0" dirty="0">
                <a:effectLst/>
                <a:highlight>
                  <a:srgbClr val="FFFFFF"/>
                </a:highlight>
                <a:latin typeface="Söhne"/>
              </a:rPr>
              <a:t>: Show monthly service request trends over the years, revealing seasonal patterns and year-over-year changes in service demand.</a:t>
            </a:r>
          </a:p>
          <a:p>
            <a:pPr>
              <a:buFont typeface="Arial" panose="020B0604020202020204" pitchFamily="34" charset="0"/>
              <a:buChar char="•"/>
            </a:pPr>
            <a:r>
              <a:rPr lang="en-US" sz="1400" b="1" i="0" dirty="0">
                <a:effectLst/>
                <a:highlight>
                  <a:srgbClr val="FFFFFF"/>
                </a:highlight>
                <a:latin typeface="Söhne"/>
              </a:rPr>
              <a:t>Histograms</a:t>
            </a:r>
            <a:r>
              <a:rPr lang="en-US" sz="1400" b="0" i="0" dirty="0">
                <a:effectLst/>
                <a:highlight>
                  <a:srgbClr val="FFFFFF"/>
                </a:highlight>
                <a:latin typeface="Söhne"/>
              </a:rPr>
              <a:t>: Provide insights into the distribution of estimated response times, which helps in assessing the timeliness of service delivery.</a:t>
            </a:r>
          </a:p>
          <a:p>
            <a:endParaRPr lang="en-US" sz="1400" dirty="0"/>
          </a:p>
        </p:txBody>
      </p:sp>
      <p:pic>
        <p:nvPicPr>
          <p:cNvPr id="5" name="Picture 4" descr="Angled shot of pen on a graph">
            <a:extLst>
              <a:ext uri="{FF2B5EF4-FFF2-40B4-BE49-F238E27FC236}">
                <a16:creationId xmlns:a16="http://schemas.microsoft.com/office/drawing/2014/main" id="{9DD3C6EB-B083-7F0F-66E8-C7E1BA4136D4}"/>
              </a:ext>
            </a:extLst>
          </p:cNvPr>
          <p:cNvPicPr>
            <a:picLocks noChangeAspect="1"/>
          </p:cNvPicPr>
          <p:nvPr/>
        </p:nvPicPr>
        <p:blipFill rotWithShape="1">
          <a:blip r:embed="rId2"/>
          <a:srcRect l="1567" r="39032" b="-2"/>
          <a:stretch/>
        </p:blipFill>
        <p:spPr>
          <a:xfrm>
            <a:off x="6096000" y="1"/>
            <a:ext cx="6102825" cy="6858000"/>
          </a:xfrm>
          <a:prstGeom prst="rect">
            <a:avLst/>
          </a:prstGeom>
        </p:spPr>
      </p:pic>
    </p:spTree>
    <p:extLst>
      <p:ext uri="{BB962C8B-B14F-4D97-AF65-F5344CB8AC3E}">
        <p14:creationId xmlns:p14="http://schemas.microsoft.com/office/powerpoint/2010/main" val="193640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27C2-6F2B-41A3-064A-BEED8F708880}"/>
              </a:ext>
            </a:extLst>
          </p:cNvPr>
          <p:cNvSpPr>
            <a:spLocks noGrp="1"/>
          </p:cNvSpPr>
          <p:nvPr>
            <p:ph type="title"/>
          </p:nvPr>
        </p:nvSpPr>
        <p:spPr/>
        <p:txBody>
          <a:bodyPr/>
          <a:lstStyle/>
          <a:p>
            <a:r>
              <a:rPr lang="en-US" dirty="0"/>
              <a:t>Plots</a:t>
            </a:r>
          </a:p>
        </p:txBody>
      </p:sp>
      <p:pic>
        <p:nvPicPr>
          <p:cNvPr id="4" name="Picture 3">
            <a:extLst>
              <a:ext uri="{FF2B5EF4-FFF2-40B4-BE49-F238E27FC236}">
                <a16:creationId xmlns:a16="http://schemas.microsoft.com/office/drawing/2014/main" id="{47E8D7C1-DE16-15C1-E21B-0748367433FC}"/>
              </a:ext>
            </a:extLst>
          </p:cNvPr>
          <p:cNvPicPr>
            <a:picLocks noChangeAspect="1"/>
          </p:cNvPicPr>
          <p:nvPr/>
        </p:nvPicPr>
        <p:blipFill>
          <a:blip r:embed="rId2"/>
          <a:stretch>
            <a:fillRect/>
          </a:stretch>
        </p:blipFill>
        <p:spPr>
          <a:xfrm>
            <a:off x="959426" y="2210832"/>
            <a:ext cx="5225064" cy="2915643"/>
          </a:xfrm>
          <a:prstGeom prst="rect">
            <a:avLst/>
          </a:prstGeom>
        </p:spPr>
      </p:pic>
      <p:pic>
        <p:nvPicPr>
          <p:cNvPr id="6" name="Picture 5">
            <a:extLst>
              <a:ext uri="{FF2B5EF4-FFF2-40B4-BE49-F238E27FC236}">
                <a16:creationId xmlns:a16="http://schemas.microsoft.com/office/drawing/2014/main" id="{4248A8AF-F3BC-93BE-5DB1-16EB87E427B3}"/>
              </a:ext>
            </a:extLst>
          </p:cNvPr>
          <p:cNvPicPr>
            <a:picLocks noChangeAspect="1"/>
          </p:cNvPicPr>
          <p:nvPr/>
        </p:nvPicPr>
        <p:blipFill>
          <a:blip r:embed="rId3"/>
          <a:stretch>
            <a:fillRect/>
          </a:stretch>
        </p:blipFill>
        <p:spPr>
          <a:xfrm>
            <a:off x="6717919" y="2215132"/>
            <a:ext cx="5225065" cy="2911343"/>
          </a:xfrm>
          <a:prstGeom prst="rect">
            <a:avLst/>
          </a:prstGeom>
        </p:spPr>
      </p:pic>
    </p:spTree>
    <p:extLst>
      <p:ext uri="{BB962C8B-B14F-4D97-AF65-F5344CB8AC3E}">
        <p14:creationId xmlns:p14="http://schemas.microsoft.com/office/powerpoint/2010/main" val="194549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27C2-6F2B-41A3-064A-BEED8F708880}"/>
              </a:ext>
            </a:extLst>
          </p:cNvPr>
          <p:cNvSpPr>
            <a:spLocks noGrp="1"/>
          </p:cNvSpPr>
          <p:nvPr>
            <p:ph type="title"/>
          </p:nvPr>
        </p:nvSpPr>
        <p:spPr/>
        <p:txBody>
          <a:bodyPr/>
          <a:lstStyle/>
          <a:p>
            <a:r>
              <a:rPr lang="en-US" dirty="0"/>
              <a:t>Plots</a:t>
            </a:r>
          </a:p>
        </p:txBody>
      </p:sp>
      <p:pic>
        <p:nvPicPr>
          <p:cNvPr id="5" name="Picture 4">
            <a:extLst>
              <a:ext uri="{FF2B5EF4-FFF2-40B4-BE49-F238E27FC236}">
                <a16:creationId xmlns:a16="http://schemas.microsoft.com/office/drawing/2014/main" id="{45CED405-7E99-9400-89D5-6C1398F2383A}"/>
              </a:ext>
            </a:extLst>
          </p:cNvPr>
          <p:cNvPicPr>
            <a:picLocks noChangeAspect="1"/>
          </p:cNvPicPr>
          <p:nvPr/>
        </p:nvPicPr>
        <p:blipFill>
          <a:blip r:embed="rId2"/>
          <a:stretch>
            <a:fillRect/>
          </a:stretch>
        </p:blipFill>
        <p:spPr>
          <a:xfrm>
            <a:off x="1624960" y="2255135"/>
            <a:ext cx="4837320" cy="2831335"/>
          </a:xfrm>
          <a:prstGeom prst="rect">
            <a:avLst/>
          </a:prstGeom>
        </p:spPr>
      </p:pic>
      <p:pic>
        <p:nvPicPr>
          <p:cNvPr id="8" name="Picture 7">
            <a:extLst>
              <a:ext uri="{FF2B5EF4-FFF2-40B4-BE49-F238E27FC236}">
                <a16:creationId xmlns:a16="http://schemas.microsoft.com/office/drawing/2014/main" id="{413A8370-CAA4-2F26-582B-8C4F4D040D6A}"/>
              </a:ext>
            </a:extLst>
          </p:cNvPr>
          <p:cNvPicPr>
            <a:picLocks noChangeAspect="1"/>
          </p:cNvPicPr>
          <p:nvPr/>
        </p:nvPicPr>
        <p:blipFill>
          <a:blip r:embed="rId3"/>
          <a:stretch>
            <a:fillRect/>
          </a:stretch>
        </p:blipFill>
        <p:spPr>
          <a:xfrm>
            <a:off x="6971070" y="2255135"/>
            <a:ext cx="4553586" cy="3415189"/>
          </a:xfrm>
          <a:prstGeom prst="rect">
            <a:avLst/>
          </a:prstGeom>
        </p:spPr>
      </p:pic>
    </p:spTree>
    <p:extLst>
      <p:ext uri="{BB962C8B-B14F-4D97-AF65-F5344CB8AC3E}">
        <p14:creationId xmlns:p14="http://schemas.microsoft.com/office/powerpoint/2010/main" val="50810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27C2-6F2B-41A3-064A-BEED8F708880}"/>
              </a:ext>
            </a:extLst>
          </p:cNvPr>
          <p:cNvSpPr>
            <a:spLocks noGrp="1"/>
          </p:cNvSpPr>
          <p:nvPr>
            <p:ph type="title"/>
          </p:nvPr>
        </p:nvSpPr>
        <p:spPr/>
        <p:txBody>
          <a:bodyPr/>
          <a:lstStyle/>
          <a:p>
            <a:r>
              <a:rPr lang="en-US" dirty="0"/>
              <a:t>Plots</a:t>
            </a:r>
          </a:p>
        </p:txBody>
      </p:sp>
      <p:pic>
        <p:nvPicPr>
          <p:cNvPr id="4" name="Picture 3">
            <a:extLst>
              <a:ext uri="{FF2B5EF4-FFF2-40B4-BE49-F238E27FC236}">
                <a16:creationId xmlns:a16="http://schemas.microsoft.com/office/drawing/2014/main" id="{0963A391-A80C-D0D5-0F88-814B5F4BC595}"/>
              </a:ext>
            </a:extLst>
          </p:cNvPr>
          <p:cNvPicPr>
            <a:picLocks noChangeAspect="1"/>
          </p:cNvPicPr>
          <p:nvPr/>
        </p:nvPicPr>
        <p:blipFill>
          <a:blip r:embed="rId2"/>
          <a:stretch>
            <a:fillRect/>
          </a:stretch>
        </p:blipFill>
        <p:spPr>
          <a:xfrm>
            <a:off x="410789" y="2416459"/>
            <a:ext cx="5282090" cy="2818968"/>
          </a:xfrm>
          <a:prstGeom prst="rect">
            <a:avLst/>
          </a:prstGeom>
        </p:spPr>
      </p:pic>
      <p:pic>
        <p:nvPicPr>
          <p:cNvPr id="7" name="Picture 6">
            <a:extLst>
              <a:ext uri="{FF2B5EF4-FFF2-40B4-BE49-F238E27FC236}">
                <a16:creationId xmlns:a16="http://schemas.microsoft.com/office/drawing/2014/main" id="{F9E5A798-52A1-D563-2F98-2D60B232FCC7}"/>
              </a:ext>
            </a:extLst>
          </p:cNvPr>
          <p:cNvPicPr>
            <a:picLocks noChangeAspect="1"/>
          </p:cNvPicPr>
          <p:nvPr/>
        </p:nvPicPr>
        <p:blipFill>
          <a:blip r:embed="rId3"/>
          <a:stretch>
            <a:fillRect/>
          </a:stretch>
        </p:blipFill>
        <p:spPr>
          <a:xfrm>
            <a:off x="6643718" y="2416459"/>
            <a:ext cx="4910130" cy="2818968"/>
          </a:xfrm>
          <a:prstGeom prst="rect">
            <a:avLst/>
          </a:prstGeom>
        </p:spPr>
      </p:pic>
    </p:spTree>
    <p:extLst>
      <p:ext uri="{BB962C8B-B14F-4D97-AF65-F5344CB8AC3E}">
        <p14:creationId xmlns:p14="http://schemas.microsoft.com/office/powerpoint/2010/main" val="1005193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FA62-3400-5852-A360-8F6DC05BADB2}"/>
              </a:ext>
            </a:extLst>
          </p:cNvPr>
          <p:cNvSpPr>
            <a:spLocks noGrp="1"/>
          </p:cNvSpPr>
          <p:nvPr>
            <p:ph type="title"/>
          </p:nvPr>
        </p:nvSpPr>
        <p:spPr>
          <a:xfrm>
            <a:off x="838200" y="365126"/>
            <a:ext cx="10515600" cy="1188372"/>
          </a:xfrm>
        </p:spPr>
        <p:txBody>
          <a:bodyPr>
            <a:normAutofit fontScale="90000"/>
          </a:bodyPr>
          <a:lstStyle/>
          <a:p>
            <a:r>
              <a:rPr lang="en-US" dirty="0"/>
              <a:t>Hypothesis 1: Analyze the distribution and trends of service request types.</a:t>
            </a:r>
          </a:p>
        </p:txBody>
      </p:sp>
      <p:pic>
        <p:nvPicPr>
          <p:cNvPr id="4" name="Content Placeholder 3" descr="A screenshot of a computer screen&#10;&#10;Description automatically generated">
            <a:extLst>
              <a:ext uri="{FF2B5EF4-FFF2-40B4-BE49-F238E27FC236}">
                <a16:creationId xmlns:a16="http://schemas.microsoft.com/office/drawing/2014/main" id="{090F7E45-206F-E638-2591-79D679EB9E41}"/>
              </a:ext>
            </a:extLst>
          </p:cNvPr>
          <p:cNvPicPr>
            <a:picLocks noGrp="1" noChangeAspect="1"/>
          </p:cNvPicPr>
          <p:nvPr>
            <p:ph idx="1"/>
          </p:nvPr>
        </p:nvPicPr>
        <p:blipFill>
          <a:blip r:embed="rId2"/>
          <a:stretch>
            <a:fillRect/>
          </a:stretch>
        </p:blipFill>
        <p:spPr>
          <a:xfrm>
            <a:off x="575723" y="1736018"/>
            <a:ext cx="4596045" cy="2775329"/>
          </a:xfrm>
          <a:prstGeom prst="rect">
            <a:avLst/>
          </a:prstGeom>
        </p:spPr>
      </p:pic>
      <p:pic>
        <p:nvPicPr>
          <p:cNvPr id="5" name="Picture 4" descr="A graph on a white background&#10;&#10;Description automatically generated">
            <a:extLst>
              <a:ext uri="{FF2B5EF4-FFF2-40B4-BE49-F238E27FC236}">
                <a16:creationId xmlns:a16="http://schemas.microsoft.com/office/drawing/2014/main" id="{6FC284A8-38C2-4432-F376-2795E3076147}"/>
              </a:ext>
            </a:extLst>
          </p:cNvPr>
          <p:cNvPicPr>
            <a:picLocks noChangeAspect="1"/>
          </p:cNvPicPr>
          <p:nvPr/>
        </p:nvPicPr>
        <p:blipFill>
          <a:blip r:embed="rId3"/>
          <a:stretch>
            <a:fillRect/>
          </a:stretch>
        </p:blipFill>
        <p:spPr>
          <a:xfrm>
            <a:off x="6863288" y="1553498"/>
            <a:ext cx="3657229" cy="1875502"/>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C9D1608C-1135-A225-59D6-8F5D666C9098}"/>
              </a:ext>
            </a:extLst>
          </p:cNvPr>
          <p:cNvPicPr>
            <a:picLocks noChangeAspect="1"/>
          </p:cNvPicPr>
          <p:nvPr/>
        </p:nvPicPr>
        <p:blipFill>
          <a:blip r:embed="rId4"/>
          <a:stretch>
            <a:fillRect/>
          </a:stretch>
        </p:blipFill>
        <p:spPr>
          <a:xfrm>
            <a:off x="6716065" y="3911712"/>
            <a:ext cx="4101879" cy="1997475"/>
          </a:xfrm>
          <a:prstGeom prst="rect">
            <a:avLst/>
          </a:prstGeom>
        </p:spPr>
      </p:pic>
    </p:spTree>
    <p:extLst>
      <p:ext uri="{BB962C8B-B14F-4D97-AF65-F5344CB8AC3E}">
        <p14:creationId xmlns:p14="http://schemas.microsoft.com/office/powerpoint/2010/main" val="2182176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FA62-3400-5852-A360-8F6DC05BADB2}"/>
              </a:ext>
            </a:extLst>
          </p:cNvPr>
          <p:cNvSpPr>
            <a:spLocks noGrp="1"/>
          </p:cNvSpPr>
          <p:nvPr>
            <p:ph type="title"/>
          </p:nvPr>
        </p:nvSpPr>
        <p:spPr>
          <a:xfrm>
            <a:off x="575723" y="306290"/>
            <a:ext cx="11277600" cy="1188372"/>
          </a:xfrm>
        </p:spPr>
        <p:txBody>
          <a:bodyPr>
            <a:normAutofit fontScale="90000"/>
          </a:bodyPr>
          <a:lstStyle/>
          <a:p>
            <a:r>
              <a:rPr lang="en-US" dirty="0"/>
              <a:t>Hypothesis 2: Investigate the response times and service levels for different request types or locations.</a:t>
            </a:r>
          </a:p>
        </p:txBody>
      </p:sp>
      <p:pic>
        <p:nvPicPr>
          <p:cNvPr id="3" name="Picture 2" descr="A screenshot of a computer screen&#10;&#10;Description automatically generated">
            <a:extLst>
              <a:ext uri="{FF2B5EF4-FFF2-40B4-BE49-F238E27FC236}">
                <a16:creationId xmlns:a16="http://schemas.microsoft.com/office/drawing/2014/main" id="{F5210C4C-19FB-177B-B78A-5B2AA1B5CD1C}"/>
              </a:ext>
            </a:extLst>
          </p:cNvPr>
          <p:cNvPicPr>
            <a:picLocks noChangeAspect="1"/>
          </p:cNvPicPr>
          <p:nvPr/>
        </p:nvPicPr>
        <p:blipFill>
          <a:blip r:embed="rId2"/>
          <a:stretch>
            <a:fillRect/>
          </a:stretch>
        </p:blipFill>
        <p:spPr>
          <a:xfrm>
            <a:off x="6818987" y="1560098"/>
            <a:ext cx="3896034" cy="2078717"/>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18F72A8B-B30C-A194-7CC8-AE778C38CE5A}"/>
              </a:ext>
            </a:extLst>
          </p:cNvPr>
          <p:cNvPicPr>
            <a:picLocks noChangeAspect="1"/>
          </p:cNvPicPr>
          <p:nvPr/>
        </p:nvPicPr>
        <p:blipFill>
          <a:blip r:embed="rId2"/>
          <a:stretch>
            <a:fillRect/>
          </a:stretch>
        </p:blipFill>
        <p:spPr>
          <a:xfrm>
            <a:off x="6818987" y="4046922"/>
            <a:ext cx="3896034" cy="2078717"/>
          </a:xfrm>
          <a:prstGeom prst="rect">
            <a:avLst/>
          </a:prstGeom>
        </p:spPr>
      </p:pic>
      <p:pic>
        <p:nvPicPr>
          <p:cNvPr id="10" name="Content Placeholder 9" descr="A screenshot of a graph&#10;&#10;Description automatically generated">
            <a:extLst>
              <a:ext uri="{FF2B5EF4-FFF2-40B4-BE49-F238E27FC236}">
                <a16:creationId xmlns:a16="http://schemas.microsoft.com/office/drawing/2014/main" id="{717CCBAD-F73B-BC49-7835-C8C563786514}"/>
              </a:ext>
            </a:extLst>
          </p:cNvPr>
          <p:cNvPicPr>
            <a:picLocks noGrp="1" noChangeAspect="1"/>
          </p:cNvPicPr>
          <p:nvPr>
            <p:ph idx="1"/>
          </p:nvPr>
        </p:nvPicPr>
        <p:blipFill>
          <a:blip r:embed="rId3"/>
          <a:stretch>
            <a:fillRect/>
          </a:stretch>
        </p:blipFill>
        <p:spPr>
          <a:xfrm>
            <a:off x="857613" y="2349908"/>
            <a:ext cx="5238387" cy="2902821"/>
          </a:xfrm>
          <a:prstGeom prst="rect">
            <a:avLst/>
          </a:prstGeom>
        </p:spPr>
      </p:pic>
    </p:spTree>
    <p:extLst>
      <p:ext uri="{BB962C8B-B14F-4D97-AF65-F5344CB8AC3E}">
        <p14:creationId xmlns:p14="http://schemas.microsoft.com/office/powerpoint/2010/main" val="28030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290</TotalTime>
  <Words>435</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Open Sans</vt:lpstr>
      <vt:lpstr>Söhne</vt:lpstr>
      <vt:lpstr>Office Theme</vt:lpstr>
      <vt:lpstr>Analysis of Dallas Street Service Requests </vt:lpstr>
      <vt:lpstr>Introduction</vt:lpstr>
      <vt:lpstr>Dataset Overview</vt:lpstr>
      <vt:lpstr>EDA</vt:lpstr>
      <vt:lpstr>Plots</vt:lpstr>
      <vt:lpstr>Plots</vt:lpstr>
      <vt:lpstr>Plots</vt:lpstr>
      <vt:lpstr>Hypothesis 1: Analyze the distribution and trends of service request types.</vt:lpstr>
      <vt:lpstr>Hypothesis 2: Investigate the response times and service levels for different request types or locations.</vt:lpstr>
      <vt:lpstr>Hypothesis 3:Analyze the status and completion rates of service requests.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Dallas Street Service Requests </dc:title>
  <dc:creator>harin g</dc:creator>
  <cp:lastModifiedBy>harin g</cp:lastModifiedBy>
  <cp:revision>1</cp:revision>
  <dcterms:created xsi:type="dcterms:W3CDTF">2024-05-06T19:07:52Z</dcterms:created>
  <dcterms:modified xsi:type="dcterms:W3CDTF">2024-05-06T23:58:47Z</dcterms:modified>
</cp:coreProperties>
</file>