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300" r:id="rId3"/>
    <p:sldId id="299" r:id="rId4"/>
    <p:sldId id="301" r:id="rId5"/>
    <p:sldId id="302" r:id="rId6"/>
    <p:sldId id="303" r:id="rId7"/>
    <p:sldId id="304" r:id="rId8"/>
    <p:sldId id="317" r:id="rId9"/>
    <p:sldId id="305" r:id="rId10"/>
    <p:sldId id="306" r:id="rId11"/>
    <p:sldId id="307" r:id="rId12"/>
    <p:sldId id="318" r:id="rId13"/>
    <p:sldId id="319" r:id="rId14"/>
    <p:sldId id="308" r:id="rId15"/>
    <p:sldId id="311" r:id="rId16"/>
    <p:sldId id="312" r:id="rId17"/>
    <p:sldId id="314" r:id="rId18"/>
    <p:sldId id="315" r:id="rId19"/>
    <p:sldId id="316" r:id="rId20"/>
    <p:sldId id="323" r:id="rId21"/>
    <p:sldId id="324" r:id="rId22"/>
    <p:sldId id="325" r:id="rId23"/>
    <p:sldId id="320" r:id="rId24"/>
    <p:sldId id="321" r:id="rId25"/>
    <p:sldId id="322" r:id="rId26"/>
    <p:sldId id="291" r:id="rId27"/>
    <p:sldId id="29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F1F8C0C-6956-42EE-BD51-944C11C88EBB}">
          <p14:sldIdLst>
            <p14:sldId id="256"/>
            <p14:sldId id="300"/>
            <p14:sldId id="299"/>
            <p14:sldId id="301"/>
            <p14:sldId id="302"/>
            <p14:sldId id="303"/>
            <p14:sldId id="304"/>
            <p14:sldId id="317"/>
            <p14:sldId id="305"/>
            <p14:sldId id="306"/>
            <p14:sldId id="307"/>
            <p14:sldId id="318"/>
            <p14:sldId id="319"/>
            <p14:sldId id="308"/>
            <p14:sldId id="311"/>
            <p14:sldId id="312"/>
            <p14:sldId id="314"/>
            <p14:sldId id="315"/>
            <p14:sldId id="316"/>
            <p14:sldId id="323"/>
            <p14:sldId id="324"/>
            <p14:sldId id="325"/>
            <p14:sldId id="320"/>
            <p14:sldId id="321"/>
            <p14:sldId id="322"/>
            <p14:sldId id="291"/>
            <p14:sldId id="29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8817"/>
    <a:srgbClr val="00713A"/>
    <a:srgbClr val="007B3B"/>
    <a:srgbClr val="079418"/>
    <a:srgbClr val="00A651"/>
    <a:srgbClr val="74C427"/>
    <a:srgbClr val="A6C44B"/>
    <a:srgbClr val="8AC4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40" autoAdjust="0"/>
    <p:restoredTop sz="94462"/>
  </p:normalViewPr>
  <p:slideViewPr>
    <p:cSldViewPr snapToGrid="0" snapToObjects="1">
      <p:cViewPr varScale="1">
        <p:scale>
          <a:sx n="78" d="100"/>
          <a:sy n="78" d="100"/>
        </p:scale>
        <p:origin x="1142"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9F0A63-798F-4220-BDF6-4F2A310BE513}" type="datetimeFigureOut">
              <a:rPr lang="en-US" smtClean="0"/>
              <a:t>11/23/2024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21ACC4-E66A-45E9-847A-A5289B8226FE}" type="slidenum">
              <a:rPr lang="en-US" smtClean="0"/>
              <a:t>‹#›</a:t>
            </a:fld>
            <a:endParaRPr lang="en-US"/>
          </a:p>
        </p:txBody>
      </p:sp>
    </p:spTree>
    <p:extLst>
      <p:ext uri="{BB962C8B-B14F-4D97-AF65-F5344CB8AC3E}">
        <p14:creationId xmlns:p14="http://schemas.microsoft.com/office/powerpoint/2010/main" val="3863053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421ACC4-E66A-45E9-847A-A5289B8226FE}" type="slidenum">
              <a:rPr lang="en-US" smtClean="0"/>
              <a:t>16</a:t>
            </a:fld>
            <a:endParaRPr lang="en-US"/>
          </a:p>
        </p:txBody>
      </p:sp>
    </p:spTree>
    <p:extLst>
      <p:ext uri="{BB962C8B-B14F-4D97-AF65-F5344CB8AC3E}">
        <p14:creationId xmlns:p14="http://schemas.microsoft.com/office/powerpoint/2010/main" val="3181476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421ACC4-E66A-45E9-847A-A5289B8226FE}" type="slidenum">
              <a:rPr lang="en-US" smtClean="0"/>
              <a:t>26</a:t>
            </a:fld>
            <a:endParaRPr lang="en-US"/>
          </a:p>
        </p:txBody>
      </p:sp>
    </p:spTree>
    <p:extLst>
      <p:ext uri="{BB962C8B-B14F-4D97-AF65-F5344CB8AC3E}">
        <p14:creationId xmlns:p14="http://schemas.microsoft.com/office/powerpoint/2010/main" val="1474498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DB274-ECD9-6844-9790-21A98E226B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B71F342-481B-6046-AC35-EAEC748157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B2C935-632D-5245-A926-94951C6CF1AC}"/>
              </a:ext>
            </a:extLst>
          </p:cNvPr>
          <p:cNvSpPr>
            <a:spLocks noGrp="1"/>
          </p:cNvSpPr>
          <p:nvPr>
            <p:ph type="dt" sz="half" idx="10"/>
          </p:nvPr>
        </p:nvSpPr>
        <p:spPr/>
        <p:txBody>
          <a:bodyPr/>
          <a:lstStyle/>
          <a:p>
            <a:fld id="{3A7DEE86-343E-4E52-A9F2-5D2AFC375F8E}" type="datetime1">
              <a:rPr lang="en-US" smtClean="0"/>
              <a:t>11/23/2024</a:t>
            </a:fld>
            <a:endParaRPr lang="en-US"/>
          </a:p>
        </p:txBody>
      </p:sp>
      <p:sp>
        <p:nvSpPr>
          <p:cNvPr id="5" name="Footer Placeholder 4">
            <a:extLst>
              <a:ext uri="{FF2B5EF4-FFF2-40B4-BE49-F238E27FC236}">
                <a16:creationId xmlns:a16="http://schemas.microsoft.com/office/drawing/2014/main" id="{DEFE5520-4DEB-FD4B-9F22-EB7C51525F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8256D7-680F-CB4B-B10E-1D6FFA76A373}"/>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353650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1FA28-CC45-F14D-ADC5-88A589FABF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1DB90E-8EE2-7442-BE25-64F438EED98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90B67D-8C42-0146-A757-97FBF60C0D1E}"/>
              </a:ext>
            </a:extLst>
          </p:cNvPr>
          <p:cNvSpPr>
            <a:spLocks noGrp="1"/>
          </p:cNvSpPr>
          <p:nvPr>
            <p:ph type="dt" sz="half" idx="10"/>
          </p:nvPr>
        </p:nvSpPr>
        <p:spPr/>
        <p:txBody>
          <a:bodyPr/>
          <a:lstStyle/>
          <a:p>
            <a:fld id="{FDEFCB42-DC1C-4C4F-8BF5-58C19F445211}" type="datetime1">
              <a:rPr lang="en-US" smtClean="0"/>
              <a:t>11/23/2024</a:t>
            </a:fld>
            <a:endParaRPr lang="en-US"/>
          </a:p>
        </p:txBody>
      </p:sp>
      <p:sp>
        <p:nvSpPr>
          <p:cNvPr id="5" name="Footer Placeholder 4">
            <a:extLst>
              <a:ext uri="{FF2B5EF4-FFF2-40B4-BE49-F238E27FC236}">
                <a16:creationId xmlns:a16="http://schemas.microsoft.com/office/drawing/2014/main" id="{D18E126A-6778-D041-A7E0-9E73492BF2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B0A5F1-74BE-7F4C-BAE9-5E0A21738CEA}"/>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2776973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230DE2-B4E8-9542-A63A-021B233376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5F23E2-9DA6-7745-8D21-1B636935695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8D683C-E1FF-4F43-8D98-C271E6D7395A}"/>
              </a:ext>
            </a:extLst>
          </p:cNvPr>
          <p:cNvSpPr>
            <a:spLocks noGrp="1"/>
          </p:cNvSpPr>
          <p:nvPr>
            <p:ph type="dt" sz="half" idx="10"/>
          </p:nvPr>
        </p:nvSpPr>
        <p:spPr/>
        <p:txBody>
          <a:bodyPr/>
          <a:lstStyle/>
          <a:p>
            <a:fld id="{77B87E0D-AFDA-459C-902A-77C930534CBF}" type="datetime1">
              <a:rPr lang="en-US" smtClean="0"/>
              <a:t>11/23/2024</a:t>
            </a:fld>
            <a:endParaRPr lang="en-US"/>
          </a:p>
        </p:txBody>
      </p:sp>
      <p:sp>
        <p:nvSpPr>
          <p:cNvPr id="5" name="Footer Placeholder 4">
            <a:extLst>
              <a:ext uri="{FF2B5EF4-FFF2-40B4-BE49-F238E27FC236}">
                <a16:creationId xmlns:a16="http://schemas.microsoft.com/office/drawing/2014/main" id="{F640DC9B-8287-2E43-BFC8-208D4D3CB8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12AD24-758C-044A-BF6A-2B1330BB7B59}"/>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4024095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CC353-9FBE-5141-8529-377FCB0DA5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D30843-08AB-CC45-97F8-99A8E27BA12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E64518-F3DB-A744-B69B-BF882A572A17}"/>
              </a:ext>
            </a:extLst>
          </p:cNvPr>
          <p:cNvSpPr>
            <a:spLocks noGrp="1"/>
          </p:cNvSpPr>
          <p:nvPr>
            <p:ph type="dt" sz="half" idx="10"/>
          </p:nvPr>
        </p:nvSpPr>
        <p:spPr/>
        <p:txBody>
          <a:bodyPr/>
          <a:lstStyle/>
          <a:p>
            <a:fld id="{B30C5F76-5E10-4AEF-869E-0247C6F0D1CC}" type="datetime1">
              <a:rPr lang="en-US" smtClean="0"/>
              <a:t>11/23/2024</a:t>
            </a:fld>
            <a:endParaRPr lang="en-US"/>
          </a:p>
        </p:txBody>
      </p:sp>
      <p:sp>
        <p:nvSpPr>
          <p:cNvPr id="5" name="Footer Placeholder 4">
            <a:extLst>
              <a:ext uri="{FF2B5EF4-FFF2-40B4-BE49-F238E27FC236}">
                <a16:creationId xmlns:a16="http://schemas.microsoft.com/office/drawing/2014/main" id="{0DFA3B07-70E9-4A47-97A0-383E69C07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5EBA83-4E92-6144-A2C2-531FEF5981F2}"/>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271630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DF050-A008-D041-8679-9B7B4AD0D0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7D1FC5-B68F-274C-BB41-EE6FC34654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6407DBC-D1BC-924F-AB42-F07F6E6CFC79}"/>
              </a:ext>
            </a:extLst>
          </p:cNvPr>
          <p:cNvSpPr>
            <a:spLocks noGrp="1"/>
          </p:cNvSpPr>
          <p:nvPr>
            <p:ph type="dt" sz="half" idx="10"/>
          </p:nvPr>
        </p:nvSpPr>
        <p:spPr/>
        <p:txBody>
          <a:bodyPr/>
          <a:lstStyle/>
          <a:p>
            <a:fld id="{6257F169-01A6-4B1E-A47F-4A7155CB8565}" type="datetime1">
              <a:rPr lang="en-US" smtClean="0"/>
              <a:t>11/23/2024</a:t>
            </a:fld>
            <a:endParaRPr lang="en-US"/>
          </a:p>
        </p:txBody>
      </p:sp>
      <p:sp>
        <p:nvSpPr>
          <p:cNvPr id="5" name="Footer Placeholder 4">
            <a:extLst>
              <a:ext uri="{FF2B5EF4-FFF2-40B4-BE49-F238E27FC236}">
                <a16:creationId xmlns:a16="http://schemas.microsoft.com/office/drawing/2014/main" id="{29F9AC5E-374F-1045-8258-855EA19F15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85D3C0-ECB7-4049-B237-A50B432E0FED}"/>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759235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A6DFC-FC76-AA41-A84C-F496755B56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AD9D3A-21F0-4E40-8FC1-D9528CD437C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B1EB2C-1ECD-F74F-82EE-AE5338B309F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DE6951-1B67-AD49-8D4D-58FF99B60470}"/>
              </a:ext>
            </a:extLst>
          </p:cNvPr>
          <p:cNvSpPr>
            <a:spLocks noGrp="1"/>
          </p:cNvSpPr>
          <p:nvPr>
            <p:ph type="dt" sz="half" idx="10"/>
          </p:nvPr>
        </p:nvSpPr>
        <p:spPr/>
        <p:txBody>
          <a:bodyPr/>
          <a:lstStyle/>
          <a:p>
            <a:fld id="{84C5E048-CB7C-4B00-84F5-39B102FE9781}" type="datetime1">
              <a:rPr lang="en-US" smtClean="0"/>
              <a:t>11/23/2024</a:t>
            </a:fld>
            <a:endParaRPr lang="en-US"/>
          </a:p>
        </p:txBody>
      </p:sp>
      <p:sp>
        <p:nvSpPr>
          <p:cNvPr id="6" name="Footer Placeholder 5">
            <a:extLst>
              <a:ext uri="{FF2B5EF4-FFF2-40B4-BE49-F238E27FC236}">
                <a16:creationId xmlns:a16="http://schemas.microsoft.com/office/drawing/2014/main" id="{3563D3E7-3115-F249-8615-5BB380A369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538C44-679D-054B-A50A-A5F49A6CCFA6}"/>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2220618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D8597-00D1-9C45-A992-045A3BCF3F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D7F22F-BAD6-CA47-956E-3FEB21FD8C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FF811C0-F7D6-D04A-8F95-C9184FC81A4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E68642-809B-9844-B0DC-46C9DDE0D5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F5D80E5-D2D5-4947-934C-B181284E3B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513D0AF-54FC-304C-8CDD-8D6A25A1A156}"/>
              </a:ext>
            </a:extLst>
          </p:cNvPr>
          <p:cNvSpPr>
            <a:spLocks noGrp="1"/>
          </p:cNvSpPr>
          <p:nvPr>
            <p:ph type="dt" sz="half" idx="10"/>
          </p:nvPr>
        </p:nvSpPr>
        <p:spPr/>
        <p:txBody>
          <a:bodyPr/>
          <a:lstStyle/>
          <a:p>
            <a:fld id="{5F5A94CA-0C3F-4F76-B54A-E9C7F5256EFE}" type="datetime1">
              <a:rPr lang="en-US" smtClean="0"/>
              <a:t>11/23/2024</a:t>
            </a:fld>
            <a:endParaRPr lang="en-US"/>
          </a:p>
        </p:txBody>
      </p:sp>
      <p:sp>
        <p:nvSpPr>
          <p:cNvPr id="8" name="Footer Placeholder 7">
            <a:extLst>
              <a:ext uri="{FF2B5EF4-FFF2-40B4-BE49-F238E27FC236}">
                <a16:creationId xmlns:a16="http://schemas.microsoft.com/office/drawing/2014/main" id="{FF9F3680-FC12-0948-B162-CF437700558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F586D9-BFB2-DB4B-B83A-08B319119852}"/>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2980404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16FD0-4A21-B64D-8605-6DFE78A653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34D0E3-11DA-8245-88F0-87AC3D4CDA79}"/>
              </a:ext>
            </a:extLst>
          </p:cNvPr>
          <p:cNvSpPr>
            <a:spLocks noGrp="1"/>
          </p:cNvSpPr>
          <p:nvPr>
            <p:ph type="dt" sz="half" idx="10"/>
          </p:nvPr>
        </p:nvSpPr>
        <p:spPr/>
        <p:txBody>
          <a:bodyPr/>
          <a:lstStyle/>
          <a:p>
            <a:fld id="{CD742E04-E4B5-4DFB-A5EF-8521A604DB1B}" type="datetime1">
              <a:rPr lang="en-US" smtClean="0"/>
              <a:t>11/23/2024</a:t>
            </a:fld>
            <a:endParaRPr lang="en-US"/>
          </a:p>
        </p:txBody>
      </p:sp>
      <p:sp>
        <p:nvSpPr>
          <p:cNvPr id="4" name="Footer Placeholder 3">
            <a:extLst>
              <a:ext uri="{FF2B5EF4-FFF2-40B4-BE49-F238E27FC236}">
                <a16:creationId xmlns:a16="http://schemas.microsoft.com/office/drawing/2014/main" id="{E7F587B2-78B8-D540-ADCF-B3B99F7E52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52A16A-DDA8-124B-9300-37B5CE13AC1C}"/>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124108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E55749-D3F6-5B40-B60A-AD6835E75C79}"/>
              </a:ext>
            </a:extLst>
          </p:cNvPr>
          <p:cNvSpPr>
            <a:spLocks noGrp="1"/>
          </p:cNvSpPr>
          <p:nvPr>
            <p:ph type="dt" sz="half" idx="10"/>
          </p:nvPr>
        </p:nvSpPr>
        <p:spPr/>
        <p:txBody>
          <a:bodyPr/>
          <a:lstStyle/>
          <a:p>
            <a:fld id="{1203E67E-64DB-4E54-A06D-62800F9BC7D1}" type="datetime1">
              <a:rPr lang="en-US" smtClean="0"/>
              <a:t>11/23/2024</a:t>
            </a:fld>
            <a:endParaRPr lang="en-US"/>
          </a:p>
        </p:txBody>
      </p:sp>
      <p:sp>
        <p:nvSpPr>
          <p:cNvPr id="3" name="Footer Placeholder 2">
            <a:extLst>
              <a:ext uri="{FF2B5EF4-FFF2-40B4-BE49-F238E27FC236}">
                <a16:creationId xmlns:a16="http://schemas.microsoft.com/office/drawing/2014/main" id="{74328217-89D3-A345-901C-432A3E87EC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DD66D9-C338-AE44-BBDD-60CB783A1D72}"/>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3584648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EF945-51BE-8E41-A001-8556328E04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D31D16-F809-694B-8A56-EE18EDD3D6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6FB139-7CE6-4D46-9C0F-158A6D60CC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A1B1C3C-1F82-DD4C-AC61-765315FA2AEC}"/>
              </a:ext>
            </a:extLst>
          </p:cNvPr>
          <p:cNvSpPr>
            <a:spLocks noGrp="1"/>
          </p:cNvSpPr>
          <p:nvPr>
            <p:ph type="dt" sz="half" idx="10"/>
          </p:nvPr>
        </p:nvSpPr>
        <p:spPr/>
        <p:txBody>
          <a:bodyPr/>
          <a:lstStyle/>
          <a:p>
            <a:fld id="{E7729154-5495-40C2-8C85-6AB210CA44DA}" type="datetime1">
              <a:rPr lang="en-US" smtClean="0"/>
              <a:t>11/23/2024</a:t>
            </a:fld>
            <a:endParaRPr lang="en-US"/>
          </a:p>
        </p:txBody>
      </p:sp>
      <p:sp>
        <p:nvSpPr>
          <p:cNvPr id="6" name="Footer Placeholder 5">
            <a:extLst>
              <a:ext uri="{FF2B5EF4-FFF2-40B4-BE49-F238E27FC236}">
                <a16:creationId xmlns:a16="http://schemas.microsoft.com/office/drawing/2014/main" id="{E3865035-F317-3C4F-BE6B-DBA53E9FFB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6CEF8A-E308-904B-8554-2B093BAF3C44}"/>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3870906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1AD82-5A17-3442-A391-EAC94984A3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951955-18A8-AC41-94B9-B2603FDF84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884506-8CF4-5B4E-B0B3-3B52DDCB0D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ED8C3ED-FF8B-274F-9D47-0425A93E8797}"/>
              </a:ext>
            </a:extLst>
          </p:cNvPr>
          <p:cNvSpPr>
            <a:spLocks noGrp="1"/>
          </p:cNvSpPr>
          <p:nvPr>
            <p:ph type="dt" sz="half" idx="10"/>
          </p:nvPr>
        </p:nvSpPr>
        <p:spPr/>
        <p:txBody>
          <a:bodyPr/>
          <a:lstStyle/>
          <a:p>
            <a:fld id="{42467C89-03EF-4D28-9729-C96E9EEC51ED}" type="datetime1">
              <a:rPr lang="en-US" smtClean="0"/>
              <a:t>11/23/2024</a:t>
            </a:fld>
            <a:endParaRPr lang="en-US"/>
          </a:p>
        </p:txBody>
      </p:sp>
      <p:sp>
        <p:nvSpPr>
          <p:cNvPr id="6" name="Footer Placeholder 5">
            <a:extLst>
              <a:ext uri="{FF2B5EF4-FFF2-40B4-BE49-F238E27FC236}">
                <a16:creationId xmlns:a16="http://schemas.microsoft.com/office/drawing/2014/main" id="{5CF9DCA7-07CA-7B42-989B-53A2AA2655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3F7C12-4324-B949-8183-E9B72EA48744}"/>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1281941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9732FA-7F9B-6447-A218-D2AAD07F08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FBFB8C-7133-5948-A11E-0C2B393FA7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88C691-56B7-4549-B5F1-C735DF3E2A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B92BCB-8B05-4411-A8CB-9FBE5DB08B39}" type="datetime1">
              <a:rPr lang="en-US" smtClean="0"/>
              <a:t>11/23/2024</a:t>
            </a:fld>
            <a:endParaRPr lang="en-US"/>
          </a:p>
        </p:txBody>
      </p:sp>
      <p:sp>
        <p:nvSpPr>
          <p:cNvPr id="5" name="Footer Placeholder 4">
            <a:extLst>
              <a:ext uri="{FF2B5EF4-FFF2-40B4-BE49-F238E27FC236}">
                <a16:creationId xmlns:a16="http://schemas.microsoft.com/office/drawing/2014/main" id="{340FC477-BFEF-6A40-8A64-F22652C6F8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C3B950F-F683-5649-A761-C180536A30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60F34E-4A79-A240-AEA8-3E29BB228B1B}" type="slidenum">
              <a:rPr lang="en-US" smtClean="0"/>
              <a:t>‹#›</a:t>
            </a:fld>
            <a:endParaRPr lang="en-US"/>
          </a:p>
        </p:txBody>
      </p:sp>
    </p:spTree>
    <p:extLst>
      <p:ext uri="{BB962C8B-B14F-4D97-AF65-F5344CB8AC3E}">
        <p14:creationId xmlns:p14="http://schemas.microsoft.com/office/powerpoint/2010/main" val="789863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atlasevhub.com/materials/state-ev-registration-data/"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kaggle.com/datasets/deadprstkrish/ev-cars-user-reviews-india"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arxiv.org/abs/2306.16152"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D3AACC9-6128-D644-BB32-5E823AB3C0A4}"/>
              </a:ext>
            </a:extLst>
          </p:cNvPr>
          <p:cNvPicPr>
            <a:picLocks noChangeAspect="1"/>
          </p:cNvPicPr>
          <p:nvPr/>
        </p:nvPicPr>
        <p:blipFill>
          <a:blip r:embed="rId2"/>
          <a:stretch>
            <a:fillRect/>
          </a:stretch>
        </p:blipFill>
        <p:spPr>
          <a:xfrm>
            <a:off x="4357445" y="1982512"/>
            <a:ext cx="3092980" cy="1037280"/>
          </a:xfrm>
          <a:prstGeom prst="rect">
            <a:avLst/>
          </a:prstGeom>
        </p:spPr>
      </p:pic>
      <p:sp>
        <p:nvSpPr>
          <p:cNvPr id="9" name="Rectangle 8">
            <a:extLst>
              <a:ext uri="{FF2B5EF4-FFF2-40B4-BE49-F238E27FC236}">
                <a16:creationId xmlns:a16="http://schemas.microsoft.com/office/drawing/2014/main" id="{E850BB8E-98B9-0443-9518-BB0B496E8AF5}"/>
              </a:ext>
            </a:extLst>
          </p:cNvPr>
          <p:cNvSpPr/>
          <p:nvPr/>
        </p:nvSpPr>
        <p:spPr>
          <a:xfrm>
            <a:off x="-1" y="0"/>
            <a:ext cx="12192000" cy="7007902"/>
          </a:xfrm>
          <a:prstGeom prst="rect">
            <a:avLst/>
          </a:prstGeom>
          <a:gradFill flip="none" rotWithShape="1">
            <a:gsLst>
              <a:gs pos="0">
                <a:srgbClr val="00A44E"/>
              </a:gs>
              <a:gs pos="100000">
                <a:srgbClr val="004A24"/>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p>
          <a:p>
            <a:pPr algn="ctr"/>
            <a:endParaRPr lang="en-US" dirty="0">
              <a:ea typeface="Calibri" panose="020F0502020204030204"/>
              <a:cs typeface="Calibri" panose="020F0502020204030204"/>
            </a:endParaRPr>
          </a:p>
        </p:txBody>
      </p:sp>
      <p:sp>
        <p:nvSpPr>
          <p:cNvPr id="10" name="Subtitle 2">
            <a:extLst>
              <a:ext uri="{FF2B5EF4-FFF2-40B4-BE49-F238E27FC236}">
                <a16:creationId xmlns:a16="http://schemas.microsoft.com/office/drawing/2014/main" id="{9F5A9FDE-E9C9-EC40-9ACD-E0B75041F0CA}"/>
              </a:ext>
            </a:extLst>
          </p:cNvPr>
          <p:cNvSpPr>
            <a:spLocks noGrp="1"/>
          </p:cNvSpPr>
          <p:nvPr>
            <p:ph type="subTitle" idx="1"/>
          </p:nvPr>
        </p:nvSpPr>
        <p:spPr>
          <a:xfrm>
            <a:off x="2681306" y="4542342"/>
            <a:ext cx="7400597" cy="2179133"/>
          </a:xfrm>
        </p:spPr>
        <p:txBody>
          <a:bodyPr vert="horz" lIns="91440" tIns="45720" rIns="91440" bIns="45720" rtlCol="0" anchor="t">
            <a:normAutofit/>
          </a:bodyPr>
          <a:lstStyle/>
          <a:p>
            <a:pPr>
              <a:lnSpc>
                <a:spcPct val="110000"/>
              </a:lnSpc>
              <a:spcBef>
                <a:spcPts val="0"/>
              </a:spcBef>
            </a:pPr>
            <a:r>
              <a:rPr lang="en-US" sz="2000" b="1" dirty="0">
                <a:solidFill>
                  <a:schemeClr val="bg1"/>
                </a:solidFill>
                <a:latin typeface="Times New Roman" panose="02020603050405020304" pitchFamily="18" charset="0"/>
                <a:cs typeface="Times New Roman" panose="02020603050405020304" pitchFamily="18" charset="0"/>
              </a:rPr>
              <a:t>Group 24 Team Members</a:t>
            </a:r>
          </a:p>
          <a:p>
            <a:pPr>
              <a:lnSpc>
                <a:spcPct val="110000"/>
              </a:lnSpc>
              <a:spcBef>
                <a:spcPts val="0"/>
              </a:spcBef>
            </a:pPr>
            <a:endParaRPr lang="en-US" sz="2000" b="1" dirty="0">
              <a:solidFill>
                <a:schemeClr val="bg1"/>
              </a:solidFill>
              <a:latin typeface="Times New Roman" panose="02020603050405020304" pitchFamily="18" charset="0"/>
              <a:cs typeface="Times New Roman" panose="02020603050405020304" pitchFamily="18" charset="0"/>
            </a:endParaRPr>
          </a:p>
          <a:p>
            <a:pPr>
              <a:lnSpc>
                <a:spcPct val="110000"/>
              </a:lnSpc>
              <a:spcBef>
                <a:spcPts val="0"/>
              </a:spcBef>
            </a:pPr>
            <a:r>
              <a:rPr lang="en-US" sz="2000" b="1" dirty="0">
                <a:solidFill>
                  <a:schemeClr val="bg1"/>
                </a:solidFill>
                <a:latin typeface="Times New Roman" panose="02020603050405020304" pitchFamily="18" charset="0"/>
                <a:cs typeface="Times New Roman" panose="02020603050405020304" pitchFamily="18" charset="0"/>
              </a:rPr>
              <a:t>Tejamanikanta Gudla - 11647757 </a:t>
            </a:r>
          </a:p>
          <a:p>
            <a:pPr>
              <a:lnSpc>
                <a:spcPct val="110000"/>
              </a:lnSpc>
              <a:spcBef>
                <a:spcPts val="0"/>
              </a:spcBef>
            </a:pPr>
            <a:r>
              <a:rPr lang="en-US" sz="2000" b="1" dirty="0">
                <a:solidFill>
                  <a:schemeClr val="bg1"/>
                </a:solidFill>
                <a:latin typeface="Times New Roman" panose="02020603050405020304" pitchFamily="18" charset="0"/>
                <a:cs typeface="Times New Roman" panose="02020603050405020304" pitchFamily="18" charset="0"/>
              </a:rPr>
              <a:t>Pavan Kalyan Naini - 11654829</a:t>
            </a:r>
          </a:p>
          <a:p>
            <a:pPr>
              <a:lnSpc>
                <a:spcPct val="110000"/>
              </a:lnSpc>
              <a:spcBef>
                <a:spcPts val="0"/>
              </a:spcBef>
            </a:pPr>
            <a:r>
              <a:rPr lang="en-US" sz="2000" b="1" dirty="0">
                <a:solidFill>
                  <a:schemeClr val="bg1"/>
                </a:solidFill>
                <a:latin typeface="Times New Roman" panose="02020603050405020304" pitchFamily="18" charset="0"/>
                <a:cs typeface="Times New Roman" panose="02020603050405020304" pitchFamily="18" charset="0"/>
              </a:rPr>
              <a:t>Chintureddy Baireddy - 11642169</a:t>
            </a:r>
          </a:p>
          <a:p>
            <a:pPr>
              <a:lnSpc>
                <a:spcPct val="110000"/>
              </a:lnSpc>
              <a:spcBef>
                <a:spcPts val="0"/>
              </a:spcBef>
            </a:pPr>
            <a:r>
              <a:rPr lang="en-US" sz="2000" b="1" dirty="0">
                <a:solidFill>
                  <a:schemeClr val="bg1"/>
                </a:solidFill>
                <a:latin typeface="Times New Roman" panose="02020603050405020304" pitchFamily="18" charset="0"/>
                <a:cs typeface="Times New Roman" panose="02020603050405020304" pitchFamily="18" charset="0"/>
              </a:rPr>
              <a:t>Spandana Manbol - 11659879</a:t>
            </a:r>
          </a:p>
        </p:txBody>
      </p:sp>
      <p:pic>
        <p:nvPicPr>
          <p:cNvPr id="2" name="Picture 1">
            <a:extLst>
              <a:ext uri="{FF2B5EF4-FFF2-40B4-BE49-F238E27FC236}">
                <a16:creationId xmlns:a16="http://schemas.microsoft.com/office/drawing/2014/main" id="{C04D1D62-CFD6-D946-AAA1-A9E54335DC98}"/>
              </a:ext>
            </a:extLst>
          </p:cNvPr>
          <p:cNvPicPr>
            <a:picLocks noChangeAspect="1"/>
          </p:cNvPicPr>
          <p:nvPr/>
        </p:nvPicPr>
        <p:blipFill>
          <a:blip r:embed="rId3"/>
          <a:stretch>
            <a:fillRect/>
          </a:stretch>
        </p:blipFill>
        <p:spPr>
          <a:xfrm>
            <a:off x="4409234" y="41259"/>
            <a:ext cx="3092980" cy="2996090"/>
          </a:xfrm>
          <a:prstGeom prst="rect">
            <a:avLst/>
          </a:prstGeom>
        </p:spPr>
      </p:pic>
      <p:sp>
        <p:nvSpPr>
          <p:cNvPr id="3" name="Slide Number Placeholder 2">
            <a:extLst>
              <a:ext uri="{FF2B5EF4-FFF2-40B4-BE49-F238E27FC236}">
                <a16:creationId xmlns:a16="http://schemas.microsoft.com/office/drawing/2014/main" id="{A7150409-2749-4E4A-AEA0-DAA2D0507C4D}"/>
              </a:ext>
            </a:extLst>
          </p:cNvPr>
          <p:cNvSpPr>
            <a:spLocks noGrp="1"/>
          </p:cNvSpPr>
          <p:nvPr>
            <p:ph type="sldNum" sz="quarter" idx="12"/>
          </p:nvPr>
        </p:nvSpPr>
        <p:spPr/>
        <p:txBody>
          <a:bodyPr/>
          <a:lstStyle/>
          <a:p>
            <a:fld id="{F860F34E-4A79-A240-AEA8-3E29BB228B1B}" type="slidenum">
              <a:rPr lang="en-US" smtClean="0"/>
              <a:t>1</a:t>
            </a:fld>
            <a:endParaRPr lang="en-US"/>
          </a:p>
        </p:txBody>
      </p:sp>
      <p:sp>
        <p:nvSpPr>
          <p:cNvPr id="4" name="TextBox 3">
            <a:extLst>
              <a:ext uri="{FF2B5EF4-FFF2-40B4-BE49-F238E27FC236}">
                <a16:creationId xmlns:a16="http://schemas.microsoft.com/office/drawing/2014/main" id="{287F0E54-E02E-00DC-3838-905F1B18D545}"/>
              </a:ext>
            </a:extLst>
          </p:cNvPr>
          <p:cNvSpPr txBox="1"/>
          <p:nvPr/>
        </p:nvSpPr>
        <p:spPr>
          <a:xfrm>
            <a:off x="2212376" y="2971253"/>
            <a:ext cx="7869527" cy="1323439"/>
          </a:xfrm>
          <a:prstGeom prst="rect">
            <a:avLst/>
          </a:prstGeom>
          <a:noFill/>
        </p:spPr>
        <p:txBody>
          <a:bodyPr wrap="none" rtlCol="0">
            <a:spAutoFit/>
          </a:bodyPr>
          <a:lstStyle/>
          <a:p>
            <a:pPr algn="ctr"/>
            <a:r>
              <a:rPr lang="en-IN" sz="4000" dirty="0">
                <a:latin typeface="Times New Roman" panose="02020603050405020304" pitchFamily="18" charset="0"/>
                <a:cs typeface="Times New Roman" panose="02020603050405020304" pitchFamily="18" charset="0"/>
              </a:rPr>
              <a:t>Electric Vehicle Adoption Trends and</a:t>
            </a:r>
          </a:p>
          <a:p>
            <a:pPr algn="ctr"/>
            <a:r>
              <a:rPr lang="en-IN" sz="4000" dirty="0">
                <a:latin typeface="Times New Roman" panose="02020603050405020304" pitchFamily="18" charset="0"/>
                <a:cs typeface="Times New Roman" panose="02020603050405020304" pitchFamily="18" charset="0"/>
              </a:rPr>
              <a:t> Consumer Sentiment Analysis</a:t>
            </a:r>
            <a:endParaRPr lang="en-US" sz="4000" dirty="0"/>
          </a:p>
        </p:txBody>
      </p:sp>
    </p:spTree>
    <p:extLst>
      <p:ext uri="{BB962C8B-B14F-4D97-AF65-F5344CB8AC3E}">
        <p14:creationId xmlns:p14="http://schemas.microsoft.com/office/powerpoint/2010/main" val="3088161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A7325-B72D-B959-05C4-B7D453D55311}"/>
              </a:ext>
            </a:extLst>
          </p:cNvPr>
          <p:cNvSpPr>
            <a:spLocks noGrp="1"/>
          </p:cNvSpPr>
          <p:nvPr>
            <p:ph type="title"/>
          </p:nvPr>
        </p:nvSpPr>
        <p:spPr/>
        <p:txBody>
          <a:bodyPr/>
          <a:lstStyle/>
          <a:p>
            <a:r>
              <a:rPr lang="en-IN" b="1" dirty="0">
                <a:solidFill>
                  <a:srgbClr val="068817"/>
                </a:solidFill>
                <a:latin typeface="Times New Roman" panose="02020603050405020304" pitchFamily="18" charset="0"/>
                <a:cs typeface="Times New Roman" panose="02020603050405020304" pitchFamily="18" charset="0"/>
              </a:rPr>
              <a:t>Individual Contribution</a:t>
            </a:r>
            <a:endParaRPr lang="en-IN" b="1" dirty="0"/>
          </a:p>
        </p:txBody>
      </p:sp>
      <p:sp>
        <p:nvSpPr>
          <p:cNvPr id="3" name="Content Placeholder 2">
            <a:extLst>
              <a:ext uri="{FF2B5EF4-FFF2-40B4-BE49-F238E27FC236}">
                <a16:creationId xmlns:a16="http://schemas.microsoft.com/office/drawing/2014/main" id="{E1D51C86-164D-1E6B-60B4-452CE6B7E479}"/>
              </a:ext>
            </a:extLst>
          </p:cNvPr>
          <p:cNvSpPr>
            <a:spLocks noGrp="1"/>
          </p:cNvSpPr>
          <p:nvPr>
            <p:ph idx="1"/>
          </p:nvPr>
        </p:nvSpPr>
        <p:spPr/>
        <p:txBody>
          <a:bodyPr>
            <a:normAutofit/>
          </a:bodyPr>
          <a:lstStyle/>
          <a:p>
            <a:r>
              <a:rPr lang="en-US" sz="2000" b="1" dirty="0">
                <a:latin typeface="Times New Roman" panose="02020603050405020304" pitchFamily="18" charset="0"/>
                <a:cs typeface="Times New Roman" panose="02020603050405020304" pitchFamily="18" charset="0"/>
              </a:rPr>
              <a:t>Teja</a:t>
            </a:r>
            <a:r>
              <a:rPr lang="en-US" sz="2000" dirty="0">
                <a:latin typeface="Times New Roman" panose="02020603050405020304" pitchFamily="18" charset="0"/>
                <a:cs typeface="Times New Roman" panose="02020603050405020304" pitchFamily="18" charset="0"/>
              </a:rPr>
              <a:t> specializes in research and literature review, gathers information for the project, analyses consumer reviews sentiment, and assesses the effectiveness of the applied AI algorithms.</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Pavan</a:t>
            </a:r>
            <a:r>
              <a:rPr lang="en-US" sz="2000" dirty="0">
                <a:latin typeface="Times New Roman" panose="02020603050405020304" pitchFamily="18" charset="0"/>
                <a:cs typeface="Times New Roman" panose="02020603050405020304" pitchFamily="18" charset="0"/>
              </a:rPr>
              <a:t> writes research and literature structure, collects datasets, uses machine learning models for predicting the EV adoption, and engages in assessing the efficacy of the models.</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Spandana</a:t>
            </a:r>
            <a:r>
              <a:rPr lang="en-US" sz="2000" dirty="0">
                <a:latin typeface="Times New Roman" panose="02020603050405020304" pitchFamily="18" charset="0"/>
                <a:cs typeface="Times New Roman" panose="02020603050405020304" pitchFamily="18" charset="0"/>
              </a:rPr>
              <a:t> involved in research and literature structure, data preparation and cleaning, and documentation of all processes, methodologies, and findings are well handled.</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Chintureddy</a:t>
            </a:r>
            <a:r>
              <a:rPr lang="en-US" sz="2000" dirty="0">
                <a:latin typeface="Times New Roman" panose="02020603050405020304" pitchFamily="18" charset="0"/>
                <a:cs typeface="Times New Roman" panose="02020603050405020304" pitchFamily="18" charset="0"/>
              </a:rPr>
              <a:t> is responsible for the working on the research and literature structure, exploration of the data through EDA, building of the hypothesis to be tested in the project, and documentation of the work.</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EFE8914-33AB-5322-B357-506F9B4C41F2}"/>
              </a:ext>
            </a:extLst>
          </p:cNvPr>
          <p:cNvSpPr>
            <a:spLocks noGrp="1"/>
          </p:cNvSpPr>
          <p:nvPr>
            <p:ph type="sldNum" sz="quarter" idx="12"/>
          </p:nvPr>
        </p:nvSpPr>
        <p:spPr/>
        <p:txBody>
          <a:bodyPr/>
          <a:lstStyle/>
          <a:p>
            <a:fld id="{F860F34E-4A79-A240-AEA8-3E29BB228B1B}" type="slidenum">
              <a:rPr lang="en-US" smtClean="0"/>
              <a:t>10</a:t>
            </a:fld>
            <a:endParaRPr lang="en-US"/>
          </a:p>
        </p:txBody>
      </p:sp>
    </p:spTree>
    <p:extLst>
      <p:ext uri="{BB962C8B-B14F-4D97-AF65-F5344CB8AC3E}">
        <p14:creationId xmlns:p14="http://schemas.microsoft.com/office/powerpoint/2010/main" val="174146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18B7D-3809-B923-B820-5B618266C3D7}"/>
              </a:ext>
            </a:extLst>
          </p:cNvPr>
          <p:cNvSpPr>
            <a:spLocks noGrp="1"/>
          </p:cNvSpPr>
          <p:nvPr>
            <p:ph type="title"/>
          </p:nvPr>
        </p:nvSpPr>
        <p:spPr/>
        <p:txBody>
          <a:bodyPr/>
          <a:lstStyle/>
          <a:p>
            <a:r>
              <a:rPr lang="en-US" b="1" dirty="0">
                <a:solidFill>
                  <a:srgbClr val="079418"/>
                </a:solidFill>
                <a:latin typeface="Times New Roman" panose="02020603050405020304" pitchFamily="18" charset="0"/>
                <a:cs typeface="Times New Roman" panose="02020603050405020304" pitchFamily="18" charset="0"/>
              </a:rPr>
              <a:t>Data Description</a:t>
            </a:r>
            <a:endParaRPr lang="en-IN" dirty="0"/>
          </a:p>
        </p:txBody>
      </p:sp>
      <p:sp>
        <p:nvSpPr>
          <p:cNvPr id="3" name="Content Placeholder 2">
            <a:extLst>
              <a:ext uri="{FF2B5EF4-FFF2-40B4-BE49-F238E27FC236}">
                <a16:creationId xmlns:a16="http://schemas.microsoft.com/office/drawing/2014/main" id="{65423657-45BB-3162-CA2C-0C4E827EBEB5}"/>
              </a:ext>
            </a:extLst>
          </p:cNvPr>
          <p:cNvSpPr>
            <a:spLocks noGrp="1"/>
          </p:cNvSpPr>
          <p:nvPr>
            <p:ph idx="1"/>
          </p:nvPr>
        </p:nvSpPr>
        <p:spPr/>
        <p:txBody>
          <a:bodyPr>
            <a:noAutofit/>
          </a:bodyPr>
          <a:lstStyle/>
          <a:p>
            <a:pPr marL="571500" lvl="1" indent="-342900">
              <a:lnSpc>
                <a:spcPct val="100000"/>
              </a:lnSpc>
              <a:spcBef>
                <a:spcPts val="0"/>
              </a:spcBef>
              <a:spcAft>
                <a:spcPts val="1000"/>
              </a:spcAft>
              <a:buFont typeface="Wingdings" panose="05000000000000000000" pitchFamily="2" charset="2"/>
              <a:buChar char="Ø"/>
            </a:pPr>
            <a:r>
              <a:rPr lang="en-US" sz="1800" b="1" dirty="0">
                <a:latin typeface="Times New Roman"/>
                <a:cs typeface="Times New Roman"/>
              </a:rPr>
              <a:t>EV Sales Dataset</a:t>
            </a:r>
          </a:p>
          <a:p>
            <a:pPr marL="514350" lvl="1" indent="-285750">
              <a:lnSpc>
                <a:spcPct val="100000"/>
              </a:lnSpc>
              <a:spcBef>
                <a:spcPts val="0"/>
              </a:spcBef>
              <a:spcAft>
                <a:spcPts val="1000"/>
              </a:spcAft>
              <a:buFont typeface="Wingdings" panose="020B0604020202020204" pitchFamily="34" charset="0"/>
              <a:buChar char="Ø"/>
            </a:pPr>
            <a:r>
              <a:rPr lang="en-US" sz="1800" b="1" dirty="0">
                <a:latin typeface="Times New Roman"/>
                <a:cs typeface="Times New Roman"/>
              </a:rPr>
              <a:t>Source</a:t>
            </a:r>
            <a:r>
              <a:rPr lang="en-US" sz="1800" dirty="0">
                <a:latin typeface="Times New Roman"/>
                <a:cs typeface="Times New Roman"/>
              </a:rPr>
              <a:t>: </a:t>
            </a:r>
            <a:r>
              <a:rPr lang="en-US" sz="1800" dirty="0">
                <a:latin typeface="Times New Roman"/>
                <a:cs typeface="Times New Roman"/>
                <a:hlinkClick r:id="rId2"/>
              </a:rPr>
              <a:t>https://www.atlasevhub.com/materials/state-ev-registration-data/</a:t>
            </a:r>
            <a:endParaRPr lang="en-US" sz="1800" dirty="0">
              <a:latin typeface="Times New Roman"/>
              <a:cs typeface="Times New Roman"/>
            </a:endParaRPr>
          </a:p>
          <a:p>
            <a:pPr marL="514350" lvl="1" indent="-285750">
              <a:lnSpc>
                <a:spcPct val="100000"/>
              </a:lnSpc>
              <a:spcBef>
                <a:spcPts val="0"/>
              </a:spcBef>
              <a:spcAft>
                <a:spcPts val="1000"/>
              </a:spcAft>
              <a:buFont typeface="Wingdings" panose="020B0604020202020204" pitchFamily="34" charset="0"/>
              <a:buChar char="Ø"/>
            </a:pPr>
            <a:r>
              <a:rPr lang="en-US" sz="1800" dirty="0">
                <a:latin typeface="Times New Roman"/>
                <a:cs typeface="Times New Roman"/>
              </a:rPr>
              <a:t>The dataset includes EV registration records from 16 U.S. states.</a:t>
            </a:r>
          </a:p>
          <a:p>
            <a:pPr marL="514350" lvl="1" indent="-285750">
              <a:lnSpc>
                <a:spcPct val="100000"/>
              </a:lnSpc>
              <a:spcBef>
                <a:spcPts val="0"/>
              </a:spcBef>
              <a:spcAft>
                <a:spcPts val="1000"/>
              </a:spcAft>
              <a:buFont typeface="Wingdings" panose="020B0604020202020204" pitchFamily="34" charset="0"/>
              <a:buChar char="Ø"/>
            </a:pPr>
            <a:r>
              <a:rPr lang="en-US" sz="1800" dirty="0">
                <a:latin typeface="Times New Roman"/>
                <a:cs typeface="Times New Roman"/>
              </a:rPr>
              <a:t>Fields cover registration years, vehicle models, and total registration counts.</a:t>
            </a:r>
          </a:p>
          <a:p>
            <a:pPr marL="514350" lvl="1" indent="-285750">
              <a:lnSpc>
                <a:spcPct val="100000"/>
              </a:lnSpc>
              <a:spcBef>
                <a:spcPts val="0"/>
              </a:spcBef>
              <a:spcAft>
                <a:spcPts val="1000"/>
              </a:spcAft>
              <a:buFont typeface="Wingdings" panose="020B0604020202020204" pitchFamily="34" charset="0"/>
              <a:buChar char="Ø"/>
            </a:pPr>
            <a:r>
              <a:rPr lang="en-US" sz="1800" dirty="0">
                <a:latin typeface="Times New Roman"/>
                <a:cs typeface="Times New Roman"/>
              </a:rPr>
              <a:t>Data was extracted and processed using Excel:</a:t>
            </a:r>
          </a:p>
          <a:p>
            <a:pPr marL="514350" lvl="1" indent="-285750">
              <a:lnSpc>
                <a:spcPct val="100000"/>
              </a:lnSpc>
              <a:spcBef>
                <a:spcPts val="0"/>
              </a:spcBef>
              <a:spcAft>
                <a:spcPts val="1000"/>
              </a:spcAft>
              <a:buFont typeface="Wingdings" panose="020B0604020202020204" pitchFamily="34" charset="0"/>
              <a:buChar char="Ø"/>
            </a:pPr>
            <a:r>
              <a:rPr lang="en-US" sz="1800" dirty="0">
                <a:latin typeface="Times New Roman"/>
                <a:cs typeface="Times New Roman"/>
              </a:rPr>
              <a:t>Cleaning: Removed null values, standardized state and vehicle names.</a:t>
            </a:r>
          </a:p>
          <a:p>
            <a:pPr marL="514350" lvl="1" indent="-285750">
              <a:lnSpc>
                <a:spcPct val="100000"/>
              </a:lnSpc>
              <a:spcBef>
                <a:spcPts val="0"/>
              </a:spcBef>
              <a:spcAft>
                <a:spcPts val="1000"/>
              </a:spcAft>
              <a:buFont typeface="Wingdings" panose="020B0604020202020204" pitchFamily="34" charset="0"/>
              <a:buChar char="Ø"/>
            </a:pPr>
            <a:r>
              <a:rPr lang="en-US" sz="1800" dirty="0">
                <a:latin typeface="Times New Roman"/>
                <a:cs typeface="Times New Roman"/>
              </a:rPr>
              <a:t>The existing dataset contains 8.2k records without duplicates.</a:t>
            </a:r>
          </a:p>
          <a:p>
            <a:pPr marL="514350" lvl="1" indent="-285750">
              <a:lnSpc>
                <a:spcPct val="100000"/>
              </a:lnSpc>
              <a:spcBef>
                <a:spcPts val="0"/>
              </a:spcBef>
              <a:spcAft>
                <a:spcPts val="1000"/>
              </a:spcAft>
              <a:buFont typeface="Wingdings" panose="020B0604020202020204" pitchFamily="34" charset="0"/>
              <a:buChar char="Ø"/>
            </a:pPr>
            <a:r>
              <a:rPr lang="en-US" sz="1800" dirty="0">
                <a:latin typeface="Times New Roman"/>
                <a:cs typeface="Times New Roman"/>
              </a:rPr>
              <a:t>Pivoting: Rearranged the data to facilitate time-series analysis, ensuring no missing values or redundant entries.</a:t>
            </a:r>
          </a:p>
          <a:p>
            <a:pPr marL="514350" lvl="1" indent="-285750">
              <a:lnSpc>
                <a:spcPct val="100000"/>
              </a:lnSpc>
              <a:spcBef>
                <a:spcPts val="0"/>
              </a:spcBef>
              <a:spcAft>
                <a:spcPts val="1000"/>
              </a:spcAft>
              <a:buFont typeface="Wingdings" panose="020B0604020202020204" pitchFamily="34" charset="0"/>
              <a:buChar char="Ø"/>
            </a:pPr>
            <a:r>
              <a:rPr lang="en-US" sz="1800" dirty="0">
                <a:latin typeface="Times New Roman"/>
                <a:cs typeface="Times New Roman"/>
              </a:rPr>
              <a:t>The processed data was used for applying the Bass Diffusion Model and generating adoption trends over time.</a:t>
            </a:r>
            <a:br>
              <a:rPr lang="en-US" sz="1800" dirty="0">
                <a:latin typeface="Times New Roman"/>
                <a:cs typeface="Times New Roman"/>
              </a:rPr>
            </a:br>
            <a:endParaRPr lang="en-US" sz="1800" dirty="0">
              <a:latin typeface="Times New Roman"/>
              <a:cs typeface="Times New Roman"/>
            </a:endParaRPr>
          </a:p>
          <a:p>
            <a:pPr marL="514350" lvl="1" indent="-285750">
              <a:lnSpc>
                <a:spcPct val="100000"/>
              </a:lnSpc>
              <a:spcBef>
                <a:spcPts val="0"/>
              </a:spcBef>
              <a:spcAft>
                <a:spcPts val="1000"/>
              </a:spcAft>
              <a:buFont typeface="Wingdings" panose="020B0604020202020204" pitchFamily="34" charset="0"/>
              <a:buChar char="Ø"/>
            </a:pPr>
            <a:endParaRPr lang="en-GB" sz="1800" dirty="0">
              <a:latin typeface="Times New Roman" panose="02020603050405020304" pitchFamily="18" charset="0"/>
              <a:ea typeface="Calibri"/>
              <a:cs typeface="Calibri"/>
            </a:endParaRPr>
          </a:p>
          <a:p>
            <a:pPr marL="514350" lvl="1" indent="-285750">
              <a:lnSpc>
                <a:spcPct val="100000"/>
              </a:lnSpc>
              <a:spcBef>
                <a:spcPts val="0"/>
              </a:spcBef>
              <a:spcAft>
                <a:spcPts val="1000"/>
              </a:spcAft>
              <a:buFont typeface="Wingdings" panose="05000000000000000000" pitchFamily="2" charset="2"/>
              <a:buChar char="Ø"/>
            </a:pPr>
            <a:endParaRPr lang="en-GB" sz="1800" dirty="0">
              <a:solidFill>
                <a:srgbClr val="000000"/>
              </a:solidFill>
              <a:latin typeface="Times New Roman" panose="02020603050405020304" pitchFamily="18" charset="0"/>
              <a:ea typeface="+mn-lt"/>
              <a:cs typeface="Times New Roman" panose="02020603050405020304" pitchFamily="18" charset="0"/>
            </a:endParaRPr>
          </a:p>
          <a:p>
            <a:endParaRPr lang="en-IN" sz="1800" dirty="0"/>
          </a:p>
        </p:txBody>
      </p:sp>
      <p:sp>
        <p:nvSpPr>
          <p:cNvPr id="4" name="Slide Number Placeholder 3">
            <a:extLst>
              <a:ext uri="{FF2B5EF4-FFF2-40B4-BE49-F238E27FC236}">
                <a16:creationId xmlns:a16="http://schemas.microsoft.com/office/drawing/2014/main" id="{EA09410E-128D-C154-82A0-0A91166F24F2}"/>
              </a:ext>
            </a:extLst>
          </p:cNvPr>
          <p:cNvSpPr>
            <a:spLocks noGrp="1"/>
          </p:cNvSpPr>
          <p:nvPr>
            <p:ph type="sldNum" sz="quarter" idx="12"/>
          </p:nvPr>
        </p:nvSpPr>
        <p:spPr/>
        <p:txBody>
          <a:bodyPr/>
          <a:lstStyle/>
          <a:p>
            <a:fld id="{F860F34E-4A79-A240-AEA8-3E29BB228B1B}" type="slidenum">
              <a:rPr lang="en-US" smtClean="0"/>
              <a:t>11</a:t>
            </a:fld>
            <a:endParaRPr lang="en-US"/>
          </a:p>
        </p:txBody>
      </p:sp>
    </p:spTree>
    <p:extLst>
      <p:ext uri="{BB962C8B-B14F-4D97-AF65-F5344CB8AC3E}">
        <p14:creationId xmlns:p14="http://schemas.microsoft.com/office/powerpoint/2010/main" val="1031254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5CB4DD-307C-37D3-9CA3-69CADC005E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765DB9-0827-45A4-4B6D-BD6DBC597E21}"/>
              </a:ext>
            </a:extLst>
          </p:cNvPr>
          <p:cNvSpPr>
            <a:spLocks noGrp="1"/>
          </p:cNvSpPr>
          <p:nvPr>
            <p:ph type="title"/>
          </p:nvPr>
        </p:nvSpPr>
        <p:spPr/>
        <p:txBody>
          <a:bodyPr/>
          <a:lstStyle/>
          <a:p>
            <a:r>
              <a:rPr lang="en-US" b="1" dirty="0">
                <a:solidFill>
                  <a:srgbClr val="079418"/>
                </a:solidFill>
                <a:latin typeface="Times New Roman" panose="02020603050405020304" pitchFamily="18" charset="0"/>
                <a:cs typeface="Times New Roman" panose="02020603050405020304" pitchFamily="18" charset="0"/>
              </a:rPr>
              <a:t>Data Description</a:t>
            </a:r>
            <a:endParaRPr lang="en-IN" dirty="0"/>
          </a:p>
        </p:txBody>
      </p:sp>
      <p:sp>
        <p:nvSpPr>
          <p:cNvPr id="3" name="Content Placeholder 2">
            <a:extLst>
              <a:ext uri="{FF2B5EF4-FFF2-40B4-BE49-F238E27FC236}">
                <a16:creationId xmlns:a16="http://schemas.microsoft.com/office/drawing/2014/main" id="{3E1AEFB9-1959-E328-4F6D-08CA4E227DA6}"/>
              </a:ext>
            </a:extLst>
          </p:cNvPr>
          <p:cNvSpPr>
            <a:spLocks noGrp="1"/>
          </p:cNvSpPr>
          <p:nvPr>
            <p:ph idx="1"/>
          </p:nvPr>
        </p:nvSpPr>
        <p:spPr/>
        <p:txBody>
          <a:bodyPr>
            <a:noAutofit/>
          </a:bodyPr>
          <a:lstStyle/>
          <a:p>
            <a:pPr marL="514350" lvl="1" indent="-285750">
              <a:lnSpc>
                <a:spcPct val="100000"/>
              </a:lnSpc>
              <a:spcBef>
                <a:spcPts val="0"/>
              </a:spcBef>
              <a:spcAft>
                <a:spcPts val="1000"/>
              </a:spcAft>
              <a:buFont typeface="Wingdings" panose="020B0604020202020204" pitchFamily="34" charset="0"/>
              <a:buChar char="Ø"/>
            </a:pPr>
            <a:r>
              <a:rPr lang="en-US" sz="1800" b="1" dirty="0">
                <a:latin typeface="Times New Roman"/>
                <a:cs typeface="Times New Roman"/>
              </a:rPr>
              <a:t>Consumer Reviews Dataset</a:t>
            </a:r>
          </a:p>
          <a:p>
            <a:pPr marL="514350" lvl="1" indent="-285750">
              <a:lnSpc>
                <a:spcPct val="100000"/>
              </a:lnSpc>
              <a:spcBef>
                <a:spcPts val="0"/>
              </a:spcBef>
              <a:spcAft>
                <a:spcPts val="1000"/>
              </a:spcAft>
              <a:buFont typeface="Wingdings" panose="020B0604020202020204" pitchFamily="34" charset="0"/>
              <a:buChar char="Ø"/>
            </a:pPr>
            <a:r>
              <a:rPr lang="en-US" sz="1800" b="1" dirty="0">
                <a:latin typeface="Times New Roman"/>
                <a:cs typeface="Times New Roman"/>
              </a:rPr>
              <a:t>Source</a:t>
            </a:r>
            <a:r>
              <a:rPr lang="en-US" sz="1800" dirty="0">
                <a:latin typeface="Times New Roman"/>
                <a:cs typeface="Times New Roman"/>
              </a:rPr>
              <a:t>: </a:t>
            </a:r>
            <a:r>
              <a:rPr lang="en-US" sz="1800" dirty="0">
                <a:latin typeface="Times New Roman"/>
                <a:cs typeface="Times New Roman"/>
                <a:hlinkClick r:id="rId2"/>
              </a:rPr>
              <a:t>https://www.kaggle.com/datasets/deadprstkrish/ev-cars-user-reviews-india</a:t>
            </a:r>
            <a:endParaRPr lang="en-US" sz="1800" dirty="0">
              <a:latin typeface="Times New Roman"/>
              <a:cs typeface="Times New Roman"/>
            </a:endParaRPr>
          </a:p>
          <a:p>
            <a:pPr marL="514350" lvl="1" indent="-285750">
              <a:lnSpc>
                <a:spcPct val="100000"/>
              </a:lnSpc>
              <a:spcBef>
                <a:spcPts val="0"/>
              </a:spcBef>
              <a:spcAft>
                <a:spcPts val="1000"/>
              </a:spcAft>
              <a:buFont typeface="Wingdings" panose="020B0604020202020204" pitchFamily="34" charset="0"/>
              <a:buChar char="Ø"/>
            </a:pPr>
            <a:r>
              <a:rPr lang="en-US" sz="1800" dirty="0">
                <a:latin typeface="Times New Roman"/>
                <a:cs typeface="Times New Roman"/>
              </a:rPr>
              <a:t>The dataset contains user reviews of electric vehicles.</a:t>
            </a:r>
          </a:p>
          <a:p>
            <a:pPr marL="514350" lvl="1" indent="-285750">
              <a:lnSpc>
                <a:spcPct val="100000"/>
              </a:lnSpc>
              <a:spcBef>
                <a:spcPts val="0"/>
              </a:spcBef>
              <a:spcAft>
                <a:spcPts val="1000"/>
              </a:spcAft>
              <a:buFont typeface="Wingdings" panose="020B0604020202020204" pitchFamily="34" charset="0"/>
              <a:buChar char="Ø"/>
            </a:pPr>
            <a:r>
              <a:rPr lang="en-US" sz="1800" dirty="0">
                <a:latin typeface="Times New Roman"/>
                <a:cs typeface="Times New Roman"/>
              </a:rPr>
              <a:t>Fields include user-provided textual reviews, vehicle models, ratings, and other related metadata.</a:t>
            </a:r>
          </a:p>
          <a:p>
            <a:pPr marL="514350" lvl="1" indent="-285750">
              <a:lnSpc>
                <a:spcPct val="100000"/>
              </a:lnSpc>
              <a:spcBef>
                <a:spcPts val="0"/>
              </a:spcBef>
              <a:spcAft>
                <a:spcPts val="1000"/>
              </a:spcAft>
              <a:buFont typeface="Wingdings" panose="020B0604020202020204" pitchFamily="34" charset="0"/>
              <a:buChar char="Ø"/>
            </a:pPr>
            <a:r>
              <a:rPr lang="en-US" sz="1800" dirty="0">
                <a:latin typeface="Times New Roman"/>
                <a:cs typeface="Times New Roman"/>
              </a:rPr>
              <a:t>Text data was preprocessed to remove special characters, URLs, and unnecessary white spaces.</a:t>
            </a:r>
          </a:p>
          <a:p>
            <a:pPr marL="514350" lvl="1" indent="-285750">
              <a:lnSpc>
                <a:spcPct val="100000"/>
              </a:lnSpc>
              <a:spcBef>
                <a:spcPts val="0"/>
              </a:spcBef>
              <a:spcAft>
                <a:spcPts val="1000"/>
              </a:spcAft>
              <a:buFont typeface="Wingdings" panose="020B0604020202020204" pitchFamily="34" charset="0"/>
              <a:buChar char="Ø"/>
            </a:pPr>
            <a:r>
              <a:rPr lang="en-US" sz="1800" dirty="0">
                <a:latin typeface="Times New Roman"/>
                <a:cs typeface="Times New Roman"/>
              </a:rPr>
              <a:t>Tokenization is applied to prepare the text for sentiment analysis.</a:t>
            </a:r>
          </a:p>
          <a:p>
            <a:pPr marL="514350" lvl="1" indent="-285750">
              <a:lnSpc>
                <a:spcPct val="100000"/>
              </a:lnSpc>
              <a:spcBef>
                <a:spcPts val="0"/>
              </a:spcBef>
              <a:spcAft>
                <a:spcPts val="1000"/>
              </a:spcAft>
              <a:buFont typeface="Wingdings" panose="020B0604020202020204" pitchFamily="34" charset="0"/>
              <a:buChar char="Ø"/>
            </a:pPr>
            <a:r>
              <a:rPr lang="en-US" sz="1800" dirty="0">
                <a:latin typeface="Times New Roman"/>
                <a:cs typeface="Times New Roman"/>
              </a:rPr>
              <a:t>The cleaned data was then vectorized using methods like TF-IDF for traditional models and word embeddings for advanced models.</a:t>
            </a:r>
          </a:p>
        </p:txBody>
      </p:sp>
      <p:sp>
        <p:nvSpPr>
          <p:cNvPr id="4" name="Slide Number Placeholder 3">
            <a:extLst>
              <a:ext uri="{FF2B5EF4-FFF2-40B4-BE49-F238E27FC236}">
                <a16:creationId xmlns:a16="http://schemas.microsoft.com/office/drawing/2014/main" id="{392D6809-AC2D-8B4F-9BD8-EB323D35A135}"/>
              </a:ext>
            </a:extLst>
          </p:cNvPr>
          <p:cNvSpPr>
            <a:spLocks noGrp="1"/>
          </p:cNvSpPr>
          <p:nvPr>
            <p:ph type="sldNum" sz="quarter" idx="12"/>
          </p:nvPr>
        </p:nvSpPr>
        <p:spPr/>
        <p:txBody>
          <a:bodyPr/>
          <a:lstStyle/>
          <a:p>
            <a:fld id="{F860F34E-4A79-A240-AEA8-3E29BB228B1B}" type="slidenum">
              <a:rPr lang="en-US" smtClean="0"/>
              <a:t>12</a:t>
            </a:fld>
            <a:endParaRPr lang="en-US"/>
          </a:p>
        </p:txBody>
      </p:sp>
    </p:spTree>
    <p:extLst>
      <p:ext uri="{BB962C8B-B14F-4D97-AF65-F5344CB8AC3E}">
        <p14:creationId xmlns:p14="http://schemas.microsoft.com/office/powerpoint/2010/main" val="605652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1F6A80-196C-0133-8B13-57E311803C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DD75A6-EDA6-1087-0AE5-4B0F784E58E1}"/>
              </a:ext>
            </a:extLst>
          </p:cNvPr>
          <p:cNvSpPr>
            <a:spLocks noGrp="1"/>
          </p:cNvSpPr>
          <p:nvPr>
            <p:ph type="title"/>
          </p:nvPr>
        </p:nvSpPr>
        <p:spPr/>
        <p:txBody>
          <a:bodyPr/>
          <a:lstStyle/>
          <a:p>
            <a:r>
              <a:rPr lang="en-US" b="1" dirty="0">
                <a:solidFill>
                  <a:srgbClr val="079418"/>
                </a:solidFill>
                <a:latin typeface="Times New Roman"/>
                <a:cs typeface="Times New Roman"/>
              </a:rPr>
              <a:t>Data pre-processing</a:t>
            </a:r>
            <a:endParaRPr lang="en-IN" dirty="0"/>
          </a:p>
        </p:txBody>
      </p:sp>
      <p:sp>
        <p:nvSpPr>
          <p:cNvPr id="3" name="Content Placeholder 2">
            <a:extLst>
              <a:ext uri="{FF2B5EF4-FFF2-40B4-BE49-F238E27FC236}">
                <a16:creationId xmlns:a16="http://schemas.microsoft.com/office/drawing/2014/main" id="{71B38DDD-B6BB-53F9-597B-89E59947EF49}"/>
              </a:ext>
            </a:extLst>
          </p:cNvPr>
          <p:cNvSpPr>
            <a:spLocks noGrp="1"/>
          </p:cNvSpPr>
          <p:nvPr>
            <p:ph idx="1"/>
          </p:nvPr>
        </p:nvSpPr>
        <p:spPr/>
        <p:txBody>
          <a:bodyPr>
            <a:noAutofit/>
          </a:bodyPr>
          <a:lstStyle/>
          <a:p>
            <a:pPr eaLnBrk="0" fontAlgn="base" hangingPunct="0">
              <a:lnSpc>
                <a:spcPct val="150000"/>
              </a:lnSpc>
              <a:spcBef>
                <a:spcPct val="0"/>
              </a:spcBef>
              <a:spcAft>
                <a:spcPct val="0"/>
              </a:spcAft>
              <a:buFont typeface="Wingdings" panose="05000000000000000000" pitchFamily="2" charset="2"/>
              <a:buChar char="Ø"/>
            </a:pPr>
            <a:r>
              <a:rPr lang="en-US" sz="1800" b="1" dirty="0">
                <a:solidFill>
                  <a:srgbClr val="101828"/>
                </a:solidFill>
                <a:latin typeface="Times New Roman"/>
                <a:ea typeface="+mn-lt"/>
                <a:cs typeface="+mn-lt"/>
              </a:rPr>
              <a:t>For EV Sales Data</a:t>
            </a:r>
            <a:r>
              <a:rPr lang="en-US" sz="1800" dirty="0">
                <a:solidFill>
                  <a:srgbClr val="101828"/>
                </a:solidFill>
                <a:latin typeface="Times New Roman"/>
                <a:ea typeface="+mn-lt"/>
                <a:cs typeface="+mn-lt"/>
              </a:rPr>
              <a:t>:</a:t>
            </a:r>
          </a:p>
          <a:p>
            <a:pPr eaLnBrk="0" fontAlgn="base" hangingPunct="0">
              <a:lnSpc>
                <a:spcPct val="150000"/>
              </a:lnSpc>
              <a:spcBef>
                <a:spcPct val="0"/>
              </a:spcBef>
              <a:spcAft>
                <a:spcPct val="0"/>
              </a:spcAft>
              <a:buFont typeface="Wingdings" panose="05000000000000000000" pitchFamily="2" charset="2"/>
              <a:buChar char="Ø"/>
            </a:pPr>
            <a:r>
              <a:rPr lang="en-US" sz="1800" b="1" dirty="0">
                <a:solidFill>
                  <a:srgbClr val="101828"/>
                </a:solidFill>
                <a:latin typeface="Times New Roman"/>
                <a:ea typeface="+mn-lt"/>
                <a:cs typeface="+mn-lt"/>
              </a:rPr>
              <a:t>Data Cleaning</a:t>
            </a:r>
            <a:r>
              <a:rPr lang="en-US" sz="1800" dirty="0">
                <a:solidFill>
                  <a:srgbClr val="101828"/>
                </a:solidFill>
                <a:latin typeface="Times New Roman"/>
                <a:ea typeface="+mn-lt"/>
                <a:cs typeface="+mn-lt"/>
              </a:rPr>
              <a:t>:</a:t>
            </a:r>
          </a:p>
          <a:p>
            <a:pPr eaLnBrk="0" fontAlgn="base" hangingPunct="0">
              <a:lnSpc>
                <a:spcPct val="150000"/>
              </a:lnSpc>
              <a:spcBef>
                <a:spcPct val="0"/>
              </a:spcBef>
              <a:spcAft>
                <a:spcPct val="0"/>
              </a:spcAft>
              <a:buFont typeface="Wingdings" panose="05000000000000000000" pitchFamily="2" charset="2"/>
              <a:buChar char="Ø"/>
            </a:pPr>
            <a:r>
              <a:rPr lang="en-US" sz="1800" dirty="0">
                <a:solidFill>
                  <a:srgbClr val="101828"/>
                </a:solidFill>
                <a:latin typeface="Times New Roman"/>
                <a:ea typeface="+mn-lt"/>
                <a:cs typeface="+mn-lt"/>
              </a:rPr>
              <a:t>Removed null values and standardized the format of state names and vehicle models.</a:t>
            </a:r>
          </a:p>
          <a:p>
            <a:pPr eaLnBrk="0" fontAlgn="base" hangingPunct="0">
              <a:lnSpc>
                <a:spcPct val="150000"/>
              </a:lnSpc>
              <a:spcBef>
                <a:spcPct val="0"/>
              </a:spcBef>
              <a:spcAft>
                <a:spcPct val="0"/>
              </a:spcAft>
              <a:buFont typeface="Wingdings" panose="05000000000000000000" pitchFamily="2" charset="2"/>
              <a:buChar char="Ø"/>
            </a:pPr>
            <a:r>
              <a:rPr lang="en-US" sz="1800" dirty="0">
                <a:solidFill>
                  <a:srgbClr val="101828"/>
                </a:solidFill>
                <a:latin typeface="Times New Roman"/>
                <a:ea typeface="+mn-lt"/>
                <a:cs typeface="+mn-lt"/>
              </a:rPr>
              <a:t>Filtered the dataset to include only relevant data from 16 U.S. states.</a:t>
            </a:r>
          </a:p>
          <a:p>
            <a:pPr eaLnBrk="0" fontAlgn="base" hangingPunct="0">
              <a:lnSpc>
                <a:spcPct val="150000"/>
              </a:lnSpc>
              <a:spcBef>
                <a:spcPct val="0"/>
              </a:spcBef>
              <a:spcAft>
                <a:spcPct val="0"/>
              </a:spcAft>
              <a:buFont typeface="Wingdings" panose="05000000000000000000" pitchFamily="2" charset="2"/>
              <a:buChar char="Ø"/>
            </a:pPr>
            <a:r>
              <a:rPr lang="en-US" sz="1800" b="1" dirty="0">
                <a:solidFill>
                  <a:srgbClr val="101828"/>
                </a:solidFill>
                <a:latin typeface="Times New Roman"/>
                <a:ea typeface="+mn-lt"/>
                <a:cs typeface="+mn-lt"/>
              </a:rPr>
              <a:t>Data Transformation</a:t>
            </a:r>
            <a:r>
              <a:rPr lang="en-US" sz="1800" dirty="0">
                <a:solidFill>
                  <a:srgbClr val="101828"/>
                </a:solidFill>
                <a:latin typeface="Times New Roman"/>
                <a:ea typeface="+mn-lt"/>
                <a:cs typeface="+mn-lt"/>
              </a:rPr>
              <a:t>:</a:t>
            </a:r>
          </a:p>
          <a:p>
            <a:pPr eaLnBrk="0" fontAlgn="base" hangingPunct="0">
              <a:lnSpc>
                <a:spcPct val="150000"/>
              </a:lnSpc>
              <a:spcBef>
                <a:spcPct val="0"/>
              </a:spcBef>
              <a:spcAft>
                <a:spcPct val="0"/>
              </a:spcAft>
              <a:buFont typeface="Wingdings" panose="05000000000000000000" pitchFamily="2" charset="2"/>
              <a:buChar char="Ø"/>
            </a:pPr>
            <a:r>
              <a:rPr lang="en-US" sz="1800" dirty="0">
                <a:solidFill>
                  <a:srgbClr val="101828"/>
                </a:solidFill>
                <a:latin typeface="Times New Roman"/>
                <a:ea typeface="+mn-lt"/>
                <a:cs typeface="+mn-lt"/>
              </a:rPr>
              <a:t>Pivoted the data into a time-series format to facilitate trend analysis and model inputs.</a:t>
            </a:r>
          </a:p>
          <a:p>
            <a:pPr eaLnBrk="0" fontAlgn="base" hangingPunct="0">
              <a:lnSpc>
                <a:spcPct val="150000"/>
              </a:lnSpc>
              <a:spcBef>
                <a:spcPct val="0"/>
              </a:spcBef>
              <a:spcAft>
                <a:spcPct val="0"/>
              </a:spcAft>
              <a:buFont typeface="Wingdings" panose="05000000000000000000" pitchFamily="2" charset="2"/>
              <a:buChar char="Ø"/>
            </a:pPr>
            <a:r>
              <a:rPr lang="en-US" sz="1800" dirty="0">
                <a:solidFill>
                  <a:srgbClr val="101828"/>
                </a:solidFill>
                <a:latin typeface="Times New Roman"/>
                <a:ea typeface="+mn-lt"/>
                <a:cs typeface="+mn-lt"/>
              </a:rPr>
              <a:t>Adjusted numerical fields for consistency and removed duplicates.</a:t>
            </a:r>
          </a:p>
        </p:txBody>
      </p:sp>
      <p:sp>
        <p:nvSpPr>
          <p:cNvPr id="4" name="Slide Number Placeholder 3">
            <a:extLst>
              <a:ext uri="{FF2B5EF4-FFF2-40B4-BE49-F238E27FC236}">
                <a16:creationId xmlns:a16="http://schemas.microsoft.com/office/drawing/2014/main" id="{493F0F69-4380-AC28-8604-179F509895F3}"/>
              </a:ext>
            </a:extLst>
          </p:cNvPr>
          <p:cNvSpPr>
            <a:spLocks noGrp="1"/>
          </p:cNvSpPr>
          <p:nvPr>
            <p:ph type="sldNum" sz="quarter" idx="12"/>
          </p:nvPr>
        </p:nvSpPr>
        <p:spPr/>
        <p:txBody>
          <a:bodyPr/>
          <a:lstStyle/>
          <a:p>
            <a:fld id="{F860F34E-4A79-A240-AEA8-3E29BB228B1B}" type="slidenum">
              <a:rPr lang="en-US" smtClean="0"/>
              <a:t>13</a:t>
            </a:fld>
            <a:endParaRPr lang="en-US"/>
          </a:p>
        </p:txBody>
      </p:sp>
    </p:spTree>
    <p:extLst>
      <p:ext uri="{BB962C8B-B14F-4D97-AF65-F5344CB8AC3E}">
        <p14:creationId xmlns:p14="http://schemas.microsoft.com/office/powerpoint/2010/main" val="3738965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F605C-6033-6F9D-BA09-58C712EDA8AB}"/>
              </a:ext>
            </a:extLst>
          </p:cNvPr>
          <p:cNvSpPr>
            <a:spLocks noGrp="1"/>
          </p:cNvSpPr>
          <p:nvPr>
            <p:ph type="title"/>
          </p:nvPr>
        </p:nvSpPr>
        <p:spPr/>
        <p:txBody>
          <a:bodyPr/>
          <a:lstStyle/>
          <a:p>
            <a:r>
              <a:rPr lang="en-US" b="1" dirty="0">
                <a:solidFill>
                  <a:srgbClr val="079418"/>
                </a:solidFill>
                <a:latin typeface="Times New Roman"/>
                <a:cs typeface="Times New Roman"/>
              </a:rPr>
              <a:t>Data pre-processing</a:t>
            </a:r>
            <a:endParaRPr lang="en-IN" dirty="0"/>
          </a:p>
        </p:txBody>
      </p:sp>
      <p:sp>
        <p:nvSpPr>
          <p:cNvPr id="3" name="Content Placeholder 2">
            <a:extLst>
              <a:ext uri="{FF2B5EF4-FFF2-40B4-BE49-F238E27FC236}">
                <a16:creationId xmlns:a16="http://schemas.microsoft.com/office/drawing/2014/main" id="{B8C0DBAD-5DC5-BBB2-4B74-B31DE0E4ABDB}"/>
              </a:ext>
            </a:extLst>
          </p:cNvPr>
          <p:cNvSpPr>
            <a:spLocks noGrp="1"/>
          </p:cNvSpPr>
          <p:nvPr>
            <p:ph idx="1"/>
          </p:nvPr>
        </p:nvSpPr>
        <p:spPr/>
        <p:txBody>
          <a:bodyPr>
            <a:noAutofit/>
          </a:bodyPr>
          <a:lstStyle/>
          <a:p>
            <a:pPr eaLnBrk="0" fontAlgn="base" hangingPunct="0">
              <a:lnSpc>
                <a:spcPct val="150000"/>
              </a:lnSpc>
              <a:spcBef>
                <a:spcPct val="0"/>
              </a:spcBef>
              <a:spcAft>
                <a:spcPct val="0"/>
              </a:spcAft>
              <a:buFont typeface="Wingdings" panose="05000000000000000000" pitchFamily="2" charset="2"/>
              <a:buChar char="Ø"/>
            </a:pPr>
            <a:r>
              <a:rPr lang="en-US" sz="1800" b="1" dirty="0">
                <a:solidFill>
                  <a:srgbClr val="101828"/>
                </a:solidFill>
                <a:latin typeface="Times New Roman"/>
                <a:ea typeface="+mn-lt"/>
                <a:cs typeface="+mn-lt"/>
              </a:rPr>
              <a:t>Consumer Reviews</a:t>
            </a:r>
            <a:r>
              <a:rPr lang="en-US" sz="1800" dirty="0">
                <a:solidFill>
                  <a:srgbClr val="101828"/>
                </a:solidFill>
                <a:latin typeface="Times New Roman"/>
                <a:ea typeface="+mn-lt"/>
                <a:cs typeface="+mn-lt"/>
              </a:rPr>
              <a:t>:</a:t>
            </a:r>
          </a:p>
          <a:p>
            <a:pPr eaLnBrk="0" fontAlgn="base" hangingPunct="0">
              <a:lnSpc>
                <a:spcPct val="150000"/>
              </a:lnSpc>
              <a:spcBef>
                <a:spcPct val="0"/>
              </a:spcBef>
              <a:spcAft>
                <a:spcPct val="0"/>
              </a:spcAft>
              <a:buFont typeface="Wingdings" panose="05000000000000000000" pitchFamily="2" charset="2"/>
              <a:buChar char="Ø"/>
            </a:pPr>
            <a:r>
              <a:rPr lang="en-US" sz="1800" b="1" dirty="0">
                <a:solidFill>
                  <a:srgbClr val="101828"/>
                </a:solidFill>
                <a:latin typeface="Times New Roman"/>
                <a:ea typeface="+mn-lt"/>
                <a:cs typeface="+mn-lt"/>
              </a:rPr>
              <a:t>Text Cleaning</a:t>
            </a:r>
            <a:r>
              <a:rPr lang="en-US" sz="1800" dirty="0">
                <a:solidFill>
                  <a:srgbClr val="101828"/>
                </a:solidFill>
                <a:latin typeface="Times New Roman"/>
                <a:ea typeface="+mn-lt"/>
                <a:cs typeface="+mn-lt"/>
              </a:rPr>
              <a:t>:</a:t>
            </a:r>
          </a:p>
          <a:p>
            <a:pPr eaLnBrk="0" fontAlgn="base" hangingPunct="0">
              <a:lnSpc>
                <a:spcPct val="150000"/>
              </a:lnSpc>
              <a:spcBef>
                <a:spcPct val="0"/>
              </a:spcBef>
              <a:spcAft>
                <a:spcPct val="0"/>
              </a:spcAft>
              <a:buFont typeface="Wingdings" panose="05000000000000000000" pitchFamily="2" charset="2"/>
              <a:buChar char="Ø"/>
            </a:pPr>
            <a:r>
              <a:rPr lang="en-US" sz="1800" dirty="0">
                <a:solidFill>
                  <a:srgbClr val="101828"/>
                </a:solidFill>
                <a:latin typeface="Times New Roman"/>
                <a:ea typeface="+mn-lt"/>
                <a:cs typeface="+mn-lt"/>
              </a:rPr>
              <a:t>Removed special characters, numbers, URLs, and HTML tags from the reviews.</a:t>
            </a:r>
          </a:p>
          <a:p>
            <a:pPr eaLnBrk="0" fontAlgn="base" hangingPunct="0">
              <a:lnSpc>
                <a:spcPct val="150000"/>
              </a:lnSpc>
              <a:spcBef>
                <a:spcPct val="0"/>
              </a:spcBef>
              <a:spcAft>
                <a:spcPct val="0"/>
              </a:spcAft>
              <a:buFont typeface="Wingdings" panose="05000000000000000000" pitchFamily="2" charset="2"/>
              <a:buChar char="Ø"/>
            </a:pPr>
            <a:r>
              <a:rPr lang="en-US" sz="1800" dirty="0">
                <a:solidFill>
                  <a:srgbClr val="101828"/>
                </a:solidFill>
                <a:latin typeface="Times New Roman"/>
                <a:ea typeface="+mn-lt"/>
                <a:cs typeface="+mn-lt"/>
              </a:rPr>
              <a:t>Converted all text to lowercase to standardize formatting.</a:t>
            </a:r>
          </a:p>
          <a:p>
            <a:pPr eaLnBrk="0" fontAlgn="base" hangingPunct="0">
              <a:lnSpc>
                <a:spcPct val="150000"/>
              </a:lnSpc>
              <a:spcBef>
                <a:spcPct val="0"/>
              </a:spcBef>
              <a:spcAft>
                <a:spcPct val="0"/>
              </a:spcAft>
              <a:buFont typeface="Wingdings" panose="05000000000000000000" pitchFamily="2" charset="2"/>
              <a:buChar char="Ø"/>
            </a:pPr>
            <a:r>
              <a:rPr lang="en-US" sz="1800" b="1" dirty="0">
                <a:solidFill>
                  <a:srgbClr val="101828"/>
                </a:solidFill>
                <a:latin typeface="Times New Roman"/>
                <a:ea typeface="+mn-lt"/>
                <a:cs typeface="+mn-lt"/>
              </a:rPr>
              <a:t>Feature Engineering</a:t>
            </a:r>
            <a:r>
              <a:rPr lang="en-US" sz="1800" dirty="0">
                <a:solidFill>
                  <a:srgbClr val="101828"/>
                </a:solidFill>
                <a:latin typeface="Times New Roman"/>
                <a:ea typeface="+mn-lt"/>
                <a:cs typeface="+mn-lt"/>
              </a:rPr>
              <a:t>:</a:t>
            </a:r>
          </a:p>
          <a:p>
            <a:pPr eaLnBrk="0" fontAlgn="base" hangingPunct="0">
              <a:lnSpc>
                <a:spcPct val="150000"/>
              </a:lnSpc>
              <a:spcBef>
                <a:spcPct val="0"/>
              </a:spcBef>
              <a:spcAft>
                <a:spcPct val="0"/>
              </a:spcAft>
              <a:buFont typeface="Wingdings" panose="05000000000000000000" pitchFamily="2" charset="2"/>
              <a:buChar char="Ø"/>
            </a:pPr>
            <a:r>
              <a:rPr lang="en-US" sz="1800" dirty="0">
                <a:solidFill>
                  <a:srgbClr val="101828"/>
                </a:solidFill>
                <a:latin typeface="Times New Roman"/>
                <a:ea typeface="+mn-lt"/>
                <a:cs typeface="+mn-lt"/>
              </a:rPr>
              <a:t>Tokenized reviews into individual words.</a:t>
            </a:r>
          </a:p>
          <a:p>
            <a:pPr eaLnBrk="0" fontAlgn="base" hangingPunct="0">
              <a:lnSpc>
                <a:spcPct val="150000"/>
              </a:lnSpc>
              <a:spcBef>
                <a:spcPct val="0"/>
              </a:spcBef>
              <a:spcAft>
                <a:spcPct val="0"/>
              </a:spcAft>
              <a:buFont typeface="Wingdings" panose="05000000000000000000" pitchFamily="2" charset="2"/>
              <a:buChar char="Ø"/>
            </a:pPr>
            <a:r>
              <a:rPr lang="en-US" sz="1800" dirty="0">
                <a:solidFill>
                  <a:srgbClr val="101828"/>
                </a:solidFill>
                <a:latin typeface="Times New Roman"/>
                <a:ea typeface="+mn-lt"/>
                <a:cs typeface="+mn-lt"/>
              </a:rPr>
              <a:t>Extracted numerical features like word counts and sentiment scores for analysis.</a:t>
            </a:r>
          </a:p>
          <a:p>
            <a:pPr eaLnBrk="0" fontAlgn="base" hangingPunct="0">
              <a:lnSpc>
                <a:spcPct val="150000"/>
              </a:lnSpc>
              <a:spcBef>
                <a:spcPct val="0"/>
              </a:spcBef>
              <a:spcAft>
                <a:spcPct val="0"/>
              </a:spcAft>
              <a:buFont typeface="Wingdings" panose="05000000000000000000" pitchFamily="2" charset="2"/>
              <a:buChar char="Ø"/>
            </a:pPr>
            <a:r>
              <a:rPr lang="en-US" sz="1800" dirty="0">
                <a:solidFill>
                  <a:srgbClr val="101828"/>
                </a:solidFill>
                <a:latin typeface="Times New Roman"/>
                <a:ea typeface="+mn-lt"/>
                <a:cs typeface="+mn-lt"/>
              </a:rPr>
              <a:t>Classifying ratings to [positive, neutral and negative] from numerical.</a:t>
            </a:r>
          </a:p>
          <a:p>
            <a:pPr eaLnBrk="0" fontAlgn="base" hangingPunct="0">
              <a:lnSpc>
                <a:spcPct val="150000"/>
              </a:lnSpc>
              <a:spcBef>
                <a:spcPct val="0"/>
              </a:spcBef>
              <a:spcAft>
                <a:spcPct val="0"/>
              </a:spcAft>
              <a:buFont typeface="Wingdings" panose="05000000000000000000" pitchFamily="2" charset="2"/>
              <a:buChar char="Ø"/>
            </a:pPr>
            <a:endParaRPr lang="en-US" sz="1800" dirty="0">
              <a:solidFill>
                <a:srgbClr val="101828"/>
              </a:solidFill>
              <a:latin typeface="Times New Roman"/>
              <a:ea typeface="+mn-lt"/>
              <a:cs typeface="+mn-lt"/>
            </a:endParaRPr>
          </a:p>
          <a:p>
            <a:pPr eaLnBrk="0" fontAlgn="base" hangingPunct="0">
              <a:lnSpc>
                <a:spcPct val="150000"/>
              </a:lnSpc>
              <a:spcBef>
                <a:spcPct val="0"/>
              </a:spcBef>
              <a:spcAft>
                <a:spcPct val="0"/>
              </a:spcAft>
              <a:buFont typeface="Wingdings" panose="05000000000000000000" pitchFamily="2" charset="2"/>
              <a:buChar char="Ø"/>
            </a:pPr>
            <a:endParaRPr lang="en-US" sz="1800" dirty="0">
              <a:solidFill>
                <a:srgbClr val="101828"/>
              </a:solidFill>
              <a:latin typeface="Times New Roman"/>
              <a:ea typeface="+mn-lt"/>
              <a:cs typeface="+mn-lt"/>
            </a:endParaRPr>
          </a:p>
          <a:p>
            <a:pPr eaLnBrk="0" fontAlgn="base" hangingPunct="0">
              <a:lnSpc>
                <a:spcPct val="150000"/>
              </a:lnSpc>
              <a:spcBef>
                <a:spcPct val="0"/>
              </a:spcBef>
              <a:spcAft>
                <a:spcPct val="0"/>
              </a:spcAft>
              <a:buFont typeface="Wingdings" panose="05000000000000000000" pitchFamily="2" charset="2"/>
              <a:buChar char="Ø"/>
            </a:pPr>
            <a:endParaRPr lang="en-US" sz="1800" dirty="0">
              <a:solidFill>
                <a:srgbClr val="101828"/>
              </a:solidFill>
              <a:latin typeface="Times New Roman"/>
              <a:ea typeface="+mn-lt"/>
              <a:cs typeface="+mn-lt"/>
            </a:endParaRPr>
          </a:p>
          <a:p>
            <a:endParaRPr lang="en-IN" sz="1800" dirty="0"/>
          </a:p>
        </p:txBody>
      </p:sp>
      <p:sp>
        <p:nvSpPr>
          <p:cNvPr id="4" name="Slide Number Placeholder 3">
            <a:extLst>
              <a:ext uri="{FF2B5EF4-FFF2-40B4-BE49-F238E27FC236}">
                <a16:creationId xmlns:a16="http://schemas.microsoft.com/office/drawing/2014/main" id="{1352EDD1-1EB9-4B68-277D-03731A82872B}"/>
              </a:ext>
            </a:extLst>
          </p:cNvPr>
          <p:cNvSpPr>
            <a:spLocks noGrp="1"/>
          </p:cNvSpPr>
          <p:nvPr>
            <p:ph type="sldNum" sz="quarter" idx="12"/>
          </p:nvPr>
        </p:nvSpPr>
        <p:spPr/>
        <p:txBody>
          <a:bodyPr/>
          <a:lstStyle/>
          <a:p>
            <a:fld id="{F860F34E-4A79-A240-AEA8-3E29BB228B1B}" type="slidenum">
              <a:rPr lang="en-US" smtClean="0"/>
              <a:t>14</a:t>
            </a:fld>
            <a:endParaRPr lang="en-US"/>
          </a:p>
        </p:txBody>
      </p:sp>
    </p:spTree>
    <p:extLst>
      <p:ext uri="{BB962C8B-B14F-4D97-AF65-F5344CB8AC3E}">
        <p14:creationId xmlns:p14="http://schemas.microsoft.com/office/powerpoint/2010/main" val="3753534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46B6F-9BCF-4594-3095-7F647585CE30}"/>
              </a:ext>
            </a:extLst>
          </p:cNvPr>
          <p:cNvSpPr>
            <a:spLocks noGrp="1"/>
          </p:cNvSpPr>
          <p:nvPr>
            <p:ph type="title"/>
          </p:nvPr>
        </p:nvSpPr>
        <p:spPr/>
        <p:txBody>
          <a:bodyPr/>
          <a:lstStyle/>
          <a:p>
            <a:r>
              <a:rPr lang="en-IN" sz="4400" b="1" dirty="0">
                <a:solidFill>
                  <a:srgbClr val="068817"/>
                </a:solidFill>
                <a:latin typeface="Times New Roman" panose="02020603050405020304" pitchFamily="18" charset="0"/>
                <a:cs typeface="Times New Roman" panose="02020603050405020304" pitchFamily="18" charset="0"/>
              </a:rPr>
              <a:t>Exploratory Data Analysis (EDA)</a:t>
            </a:r>
            <a:br>
              <a:rPr lang="en-IN" sz="4400" b="1" dirty="0">
                <a:solidFill>
                  <a:srgbClr val="068817"/>
                </a:solidFill>
                <a:latin typeface="Times New Roman" panose="02020603050405020304" pitchFamily="18" charset="0"/>
                <a:cs typeface="Times New Roman" panose="02020603050405020304" pitchFamily="18" charset="0"/>
              </a:rPr>
            </a:br>
            <a:endParaRPr lang="en-IN" dirty="0"/>
          </a:p>
        </p:txBody>
      </p:sp>
      <p:sp>
        <p:nvSpPr>
          <p:cNvPr id="5" name="Slide Number Placeholder 4">
            <a:extLst>
              <a:ext uri="{FF2B5EF4-FFF2-40B4-BE49-F238E27FC236}">
                <a16:creationId xmlns:a16="http://schemas.microsoft.com/office/drawing/2014/main" id="{47546867-EAED-281E-6731-983E8B47B0EB}"/>
              </a:ext>
            </a:extLst>
          </p:cNvPr>
          <p:cNvSpPr>
            <a:spLocks noGrp="1"/>
          </p:cNvSpPr>
          <p:nvPr>
            <p:ph type="sldNum" sz="quarter" idx="12"/>
          </p:nvPr>
        </p:nvSpPr>
        <p:spPr/>
        <p:txBody>
          <a:bodyPr/>
          <a:lstStyle/>
          <a:p>
            <a:fld id="{F860F34E-4A79-A240-AEA8-3E29BB228B1B}" type="slidenum">
              <a:rPr lang="en-US" smtClean="0"/>
              <a:t>15</a:t>
            </a:fld>
            <a:endParaRPr lang="en-US"/>
          </a:p>
        </p:txBody>
      </p:sp>
      <p:sp>
        <p:nvSpPr>
          <p:cNvPr id="10" name="TextBox 9">
            <a:extLst>
              <a:ext uri="{FF2B5EF4-FFF2-40B4-BE49-F238E27FC236}">
                <a16:creationId xmlns:a16="http://schemas.microsoft.com/office/drawing/2014/main" id="{B3AB8A08-06B2-E019-3537-1C8AC7D403BB}"/>
              </a:ext>
            </a:extLst>
          </p:cNvPr>
          <p:cNvSpPr txBox="1"/>
          <p:nvPr/>
        </p:nvSpPr>
        <p:spPr>
          <a:xfrm>
            <a:off x="990601" y="4279566"/>
            <a:ext cx="5105400" cy="873572"/>
          </a:xfrm>
          <a:prstGeom prst="rect">
            <a:avLst/>
          </a:prstGeom>
          <a:noFill/>
        </p:spPr>
        <p:txBody>
          <a:bodyPr wrap="square" rtlCol="0">
            <a:spAutoFit/>
          </a:bodyPr>
          <a:lstStyle/>
          <a:p>
            <a:pPr algn="just" eaLnBrk="0" fontAlgn="base" hangingPunct="0">
              <a:lnSpc>
                <a:spcPct val="150000"/>
              </a:lnSpc>
              <a:spcBef>
                <a:spcPct val="0"/>
              </a:spcBef>
              <a:spcAft>
                <a:spcPct val="0"/>
              </a:spcAft>
              <a:buFont typeface="Wingdings" panose="05000000000000000000" pitchFamily="2" charset="2"/>
              <a:buChar char="Ø"/>
            </a:pPr>
            <a:r>
              <a:rPr lang="en-US" dirty="0">
                <a:solidFill>
                  <a:srgbClr val="101828"/>
                </a:solidFill>
                <a:latin typeface="Times New Roman"/>
                <a:ea typeface="+mn-lt"/>
                <a:cs typeface="+mn-lt"/>
              </a:rPr>
              <a:t>The EV market experienced a slow start but saw exponential growth in recent years.</a:t>
            </a:r>
          </a:p>
        </p:txBody>
      </p:sp>
      <p:sp>
        <p:nvSpPr>
          <p:cNvPr id="11" name="TextBox 10">
            <a:extLst>
              <a:ext uri="{FF2B5EF4-FFF2-40B4-BE49-F238E27FC236}">
                <a16:creationId xmlns:a16="http://schemas.microsoft.com/office/drawing/2014/main" id="{C7FC616E-82FE-FC68-A983-9EEE7B17E050}"/>
              </a:ext>
            </a:extLst>
          </p:cNvPr>
          <p:cNvSpPr txBox="1"/>
          <p:nvPr/>
        </p:nvSpPr>
        <p:spPr>
          <a:xfrm>
            <a:off x="6172201" y="4279567"/>
            <a:ext cx="5181600" cy="1883657"/>
          </a:xfrm>
          <a:prstGeom prst="rect">
            <a:avLst/>
          </a:prstGeom>
          <a:noFill/>
        </p:spPr>
        <p:txBody>
          <a:bodyPr wrap="square" rtlCol="0">
            <a:spAutoFit/>
          </a:bodyPr>
          <a:lstStyle/>
          <a:p>
            <a:pPr algn="just" eaLnBrk="0" fontAlgn="base" hangingPunct="0">
              <a:lnSpc>
                <a:spcPct val="150000"/>
              </a:lnSpc>
              <a:spcBef>
                <a:spcPct val="0"/>
              </a:spcBef>
              <a:spcAft>
                <a:spcPct val="0"/>
              </a:spcAft>
              <a:buFont typeface="Wingdings" panose="05000000000000000000" pitchFamily="2" charset="2"/>
              <a:buChar char="Ø"/>
            </a:pPr>
            <a:r>
              <a:rPr lang="en-US" sz="2000" dirty="0">
                <a:solidFill>
                  <a:srgbClr val="101828"/>
                </a:solidFill>
                <a:latin typeface="Times New Roman"/>
                <a:ea typeface="+mn-lt"/>
                <a:cs typeface="+mn-lt"/>
              </a:rPr>
              <a:t>This chart underscores consumer preferences and market </a:t>
            </a:r>
            <a:r>
              <a:rPr lang="en-US" dirty="0">
                <a:solidFill>
                  <a:srgbClr val="101828"/>
                </a:solidFill>
                <a:latin typeface="Times New Roman"/>
                <a:ea typeface="+mn-lt"/>
                <a:cs typeface="+mn-lt"/>
              </a:rPr>
              <a:t>leaders</a:t>
            </a:r>
            <a:r>
              <a:rPr lang="en-US" sz="2000" dirty="0">
                <a:solidFill>
                  <a:srgbClr val="101828"/>
                </a:solidFill>
                <a:latin typeface="Times New Roman"/>
                <a:ea typeface="+mn-lt"/>
                <a:cs typeface="+mn-lt"/>
              </a:rPr>
              <a:t> in the EV industry, showing the dominance of specific brands like Tesla and the growing competition from others.</a:t>
            </a:r>
          </a:p>
        </p:txBody>
      </p:sp>
      <p:pic>
        <p:nvPicPr>
          <p:cNvPr id="17" name="Content Placeholder 16">
            <a:extLst>
              <a:ext uri="{FF2B5EF4-FFF2-40B4-BE49-F238E27FC236}">
                <a16:creationId xmlns:a16="http://schemas.microsoft.com/office/drawing/2014/main" id="{E5507921-1CCD-88C6-AA7A-CCD2868C69F4}"/>
              </a:ext>
            </a:extLst>
          </p:cNvPr>
          <p:cNvPicPr>
            <a:picLocks noGrp="1" noChangeAspect="1"/>
          </p:cNvPicPr>
          <p:nvPr>
            <p:ph sz="half" idx="2"/>
          </p:nvPr>
        </p:nvPicPr>
        <p:blipFill>
          <a:blip r:embed="rId2"/>
          <a:stretch>
            <a:fillRect/>
          </a:stretch>
        </p:blipFill>
        <p:spPr>
          <a:xfrm>
            <a:off x="6172201" y="1433848"/>
            <a:ext cx="5181600" cy="2845719"/>
          </a:xfrm>
        </p:spPr>
      </p:pic>
      <p:pic>
        <p:nvPicPr>
          <p:cNvPr id="21" name="Content Placeholder 20">
            <a:extLst>
              <a:ext uri="{FF2B5EF4-FFF2-40B4-BE49-F238E27FC236}">
                <a16:creationId xmlns:a16="http://schemas.microsoft.com/office/drawing/2014/main" id="{2E59527A-CF09-062E-81D6-CBC618EAA0EA}"/>
              </a:ext>
            </a:extLst>
          </p:cNvPr>
          <p:cNvPicPr>
            <a:picLocks noGrp="1" noChangeAspect="1"/>
          </p:cNvPicPr>
          <p:nvPr>
            <p:ph sz="half" idx="1"/>
          </p:nvPr>
        </p:nvPicPr>
        <p:blipFill>
          <a:blip r:embed="rId3"/>
          <a:stretch>
            <a:fillRect/>
          </a:stretch>
        </p:blipFill>
        <p:spPr>
          <a:xfrm>
            <a:off x="838200" y="1433848"/>
            <a:ext cx="5181600" cy="2845718"/>
          </a:xfrm>
        </p:spPr>
      </p:pic>
    </p:spTree>
    <p:extLst>
      <p:ext uri="{BB962C8B-B14F-4D97-AF65-F5344CB8AC3E}">
        <p14:creationId xmlns:p14="http://schemas.microsoft.com/office/powerpoint/2010/main" val="2980237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FD8FD-3429-2504-3985-79AE70C23DF2}"/>
              </a:ext>
            </a:extLst>
          </p:cNvPr>
          <p:cNvSpPr>
            <a:spLocks noGrp="1"/>
          </p:cNvSpPr>
          <p:nvPr>
            <p:ph type="title"/>
          </p:nvPr>
        </p:nvSpPr>
        <p:spPr/>
        <p:txBody>
          <a:bodyPr/>
          <a:lstStyle/>
          <a:p>
            <a:r>
              <a:rPr lang="en-IN" sz="4400" b="1" dirty="0">
                <a:solidFill>
                  <a:srgbClr val="068817"/>
                </a:solidFill>
                <a:latin typeface="Times New Roman" panose="02020603050405020304" pitchFamily="18" charset="0"/>
                <a:cs typeface="Times New Roman" panose="02020603050405020304" pitchFamily="18" charset="0"/>
              </a:rPr>
              <a:t>Exploratory Data Analysis (EDA)</a:t>
            </a:r>
            <a:br>
              <a:rPr lang="en-IN" sz="4400" b="1" dirty="0">
                <a:solidFill>
                  <a:srgbClr val="068817"/>
                </a:solidFill>
                <a:latin typeface="Times New Roman" panose="02020603050405020304" pitchFamily="18" charset="0"/>
                <a:cs typeface="Times New Roman" panose="02020603050405020304" pitchFamily="18" charset="0"/>
              </a:rPr>
            </a:br>
            <a:endParaRPr lang="en-IN" dirty="0"/>
          </a:p>
        </p:txBody>
      </p:sp>
      <p:sp>
        <p:nvSpPr>
          <p:cNvPr id="5" name="Slide Number Placeholder 4">
            <a:extLst>
              <a:ext uri="{FF2B5EF4-FFF2-40B4-BE49-F238E27FC236}">
                <a16:creationId xmlns:a16="http://schemas.microsoft.com/office/drawing/2014/main" id="{59F6AEA5-7DE3-15FD-FFE5-9B426F7C17FA}"/>
              </a:ext>
            </a:extLst>
          </p:cNvPr>
          <p:cNvSpPr>
            <a:spLocks noGrp="1"/>
          </p:cNvSpPr>
          <p:nvPr>
            <p:ph type="sldNum" sz="quarter" idx="12"/>
          </p:nvPr>
        </p:nvSpPr>
        <p:spPr/>
        <p:txBody>
          <a:bodyPr/>
          <a:lstStyle/>
          <a:p>
            <a:fld id="{F860F34E-4A79-A240-AEA8-3E29BB228B1B}" type="slidenum">
              <a:rPr lang="en-US" smtClean="0"/>
              <a:t>16</a:t>
            </a:fld>
            <a:endParaRPr lang="en-US"/>
          </a:p>
        </p:txBody>
      </p:sp>
      <p:pic>
        <p:nvPicPr>
          <p:cNvPr id="6" name="Content Placeholder 5">
            <a:extLst>
              <a:ext uri="{FF2B5EF4-FFF2-40B4-BE49-F238E27FC236}">
                <a16:creationId xmlns:a16="http://schemas.microsoft.com/office/drawing/2014/main" id="{0C402881-7240-C0E1-655D-87D2098150FC}"/>
              </a:ext>
            </a:extLst>
          </p:cNvPr>
          <p:cNvPicPr>
            <a:picLocks noGrp="1" noChangeAspect="1"/>
          </p:cNvPicPr>
          <p:nvPr>
            <p:ph sz="half" idx="1"/>
          </p:nvPr>
        </p:nvPicPr>
        <p:blipFill>
          <a:blip r:embed="rId3"/>
          <a:stretch>
            <a:fillRect/>
          </a:stretch>
        </p:blipFill>
        <p:spPr>
          <a:xfrm>
            <a:off x="838200" y="1507170"/>
            <a:ext cx="5181600" cy="3391035"/>
          </a:xfrm>
          <a:prstGeom prst="rect">
            <a:avLst/>
          </a:prstGeom>
        </p:spPr>
      </p:pic>
      <p:pic>
        <p:nvPicPr>
          <p:cNvPr id="7" name="Content Placeholder 6">
            <a:extLst>
              <a:ext uri="{FF2B5EF4-FFF2-40B4-BE49-F238E27FC236}">
                <a16:creationId xmlns:a16="http://schemas.microsoft.com/office/drawing/2014/main" id="{69A1BD6E-BB0D-E9DD-CCD4-491512B79986}"/>
              </a:ext>
            </a:extLst>
          </p:cNvPr>
          <p:cNvPicPr>
            <a:picLocks noGrp="1" noChangeAspect="1"/>
          </p:cNvPicPr>
          <p:nvPr>
            <p:ph sz="half" idx="2"/>
          </p:nvPr>
        </p:nvPicPr>
        <p:blipFill>
          <a:blip r:embed="rId4"/>
          <a:stretch>
            <a:fillRect/>
          </a:stretch>
        </p:blipFill>
        <p:spPr>
          <a:xfrm>
            <a:off x="6096000" y="1507170"/>
            <a:ext cx="5181600" cy="3574553"/>
          </a:xfrm>
          <a:prstGeom prst="rect">
            <a:avLst/>
          </a:prstGeom>
        </p:spPr>
      </p:pic>
      <p:sp>
        <p:nvSpPr>
          <p:cNvPr id="8" name="TextBox 7">
            <a:extLst>
              <a:ext uri="{FF2B5EF4-FFF2-40B4-BE49-F238E27FC236}">
                <a16:creationId xmlns:a16="http://schemas.microsoft.com/office/drawing/2014/main" id="{5B824CE4-791D-DF0B-BFC8-0CB54279B922}"/>
              </a:ext>
            </a:extLst>
          </p:cNvPr>
          <p:cNvSpPr txBox="1"/>
          <p:nvPr/>
        </p:nvSpPr>
        <p:spPr>
          <a:xfrm>
            <a:off x="838200" y="5081723"/>
            <a:ext cx="5257800" cy="1615827"/>
          </a:xfrm>
          <a:prstGeom prst="rect">
            <a:avLst/>
          </a:prstGeom>
          <a:noFill/>
        </p:spPr>
        <p:txBody>
          <a:bodyPr wrap="square" rtlCol="0">
            <a:spAutoFit/>
          </a:bodyPr>
          <a:lstStyle/>
          <a:p>
            <a:pPr marL="285750" indent="-285750" eaLnBrk="0" fontAlgn="base" hangingPunct="0">
              <a:lnSpc>
                <a:spcPct val="150000"/>
              </a:lnSpc>
              <a:spcBef>
                <a:spcPct val="0"/>
              </a:spcBef>
              <a:spcAft>
                <a:spcPct val="0"/>
              </a:spcAft>
              <a:buFont typeface="Wingdings" panose="05000000000000000000" pitchFamily="2" charset="2"/>
              <a:buChar char="Ø"/>
            </a:pPr>
            <a:r>
              <a:rPr lang="en-US" dirty="0">
                <a:solidFill>
                  <a:srgbClr val="101828"/>
                </a:solidFill>
                <a:latin typeface="Times New Roman"/>
                <a:ea typeface="+mn-lt"/>
                <a:cs typeface="+mn-lt"/>
              </a:rPr>
              <a:t>This histogram visualization titled "Distribution of Overall Ratings" provides insights into the distribution of ratings in the dataset.</a:t>
            </a:r>
          </a:p>
          <a:p>
            <a:endParaRPr lang="en-IN" dirty="0"/>
          </a:p>
        </p:txBody>
      </p:sp>
      <p:sp>
        <p:nvSpPr>
          <p:cNvPr id="9" name="TextBox 8">
            <a:extLst>
              <a:ext uri="{FF2B5EF4-FFF2-40B4-BE49-F238E27FC236}">
                <a16:creationId xmlns:a16="http://schemas.microsoft.com/office/drawing/2014/main" id="{F3172FC7-B88F-9F49-2754-F3A509B3F387}"/>
              </a:ext>
            </a:extLst>
          </p:cNvPr>
          <p:cNvSpPr txBox="1"/>
          <p:nvPr/>
        </p:nvSpPr>
        <p:spPr>
          <a:xfrm>
            <a:off x="6096001" y="5076224"/>
            <a:ext cx="5181600" cy="1289071"/>
          </a:xfrm>
          <a:prstGeom prst="rect">
            <a:avLst/>
          </a:prstGeom>
          <a:noFill/>
        </p:spPr>
        <p:txBody>
          <a:bodyPr wrap="square" rtlCol="0">
            <a:spAutoFit/>
          </a:bodyPr>
          <a:lstStyle/>
          <a:p>
            <a:pPr marL="285750" indent="-285750" eaLnBrk="0" fontAlgn="base" hangingPunct="0">
              <a:lnSpc>
                <a:spcPct val="150000"/>
              </a:lnSpc>
              <a:spcBef>
                <a:spcPct val="0"/>
              </a:spcBef>
              <a:spcAft>
                <a:spcPct val="0"/>
              </a:spcAft>
              <a:buFont typeface="Wingdings" panose="05000000000000000000" pitchFamily="2" charset="2"/>
              <a:buChar char="Ø"/>
            </a:pPr>
            <a:r>
              <a:rPr lang="en-US" dirty="0">
                <a:solidFill>
                  <a:srgbClr val="101828"/>
                </a:solidFill>
                <a:latin typeface="Times New Roman"/>
                <a:ea typeface="+mn-lt"/>
                <a:cs typeface="+mn-lt"/>
              </a:rPr>
              <a:t>This bar chart titled “Distribution of Car Conditions” represent the frequency of car conditions in dataset.</a:t>
            </a:r>
          </a:p>
        </p:txBody>
      </p:sp>
    </p:spTree>
    <p:extLst>
      <p:ext uri="{BB962C8B-B14F-4D97-AF65-F5344CB8AC3E}">
        <p14:creationId xmlns:p14="http://schemas.microsoft.com/office/powerpoint/2010/main" val="4188136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9F22B-50F4-FED5-DBF5-138A91220E2C}"/>
              </a:ext>
            </a:extLst>
          </p:cNvPr>
          <p:cNvSpPr>
            <a:spLocks noGrp="1"/>
          </p:cNvSpPr>
          <p:nvPr>
            <p:ph type="title"/>
          </p:nvPr>
        </p:nvSpPr>
        <p:spPr>
          <a:xfrm>
            <a:off x="836612" y="137382"/>
            <a:ext cx="10515600" cy="1325563"/>
          </a:xfrm>
        </p:spPr>
        <p:txBody>
          <a:bodyPr/>
          <a:lstStyle/>
          <a:p>
            <a:r>
              <a:rPr lang="en-US" sz="4400" b="1" dirty="0">
                <a:solidFill>
                  <a:srgbClr val="079418"/>
                </a:solidFill>
                <a:latin typeface="Times New Roman" panose="02020603050405020304" pitchFamily="18" charset="0"/>
                <a:cs typeface="Times New Roman" panose="02020603050405020304" pitchFamily="18" charset="0"/>
              </a:rPr>
              <a:t>Data Analysis and Model Building</a:t>
            </a:r>
            <a:endParaRPr lang="en-IN" dirty="0"/>
          </a:p>
        </p:txBody>
      </p:sp>
      <p:sp>
        <p:nvSpPr>
          <p:cNvPr id="3" name="Text Placeholder 2">
            <a:extLst>
              <a:ext uri="{FF2B5EF4-FFF2-40B4-BE49-F238E27FC236}">
                <a16:creationId xmlns:a16="http://schemas.microsoft.com/office/drawing/2014/main" id="{B869A6D8-4A3A-6C43-94ED-362A3A0052EA}"/>
              </a:ext>
            </a:extLst>
          </p:cNvPr>
          <p:cNvSpPr>
            <a:spLocks noGrp="1"/>
          </p:cNvSpPr>
          <p:nvPr>
            <p:ph type="body" idx="1"/>
          </p:nvPr>
        </p:nvSpPr>
        <p:spPr>
          <a:xfrm>
            <a:off x="836612" y="1259244"/>
            <a:ext cx="5157787" cy="466814"/>
          </a:xfrm>
        </p:spPr>
        <p:txBody>
          <a:bodyPr>
            <a:normAutofit fontScale="85000" lnSpcReduction="20000"/>
          </a:bodyPr>
          <a:lstStyle/>
          <a:p>
            <a:r>
              <a:rPr lang="en-IN" sz="2000" dirty="0"/>
              <a:t>Correlation Matrix for Sales Forecasting</a:t>
            </a:r>
          </a:p>
        </p:txBody>
      </p:sp>
      <p:sp>
        <p:nvSpPr>
          <p:cNvPr id="5" name="Text Placeholder 4">
            <a:extLst>
              <a:ext uri="{FF2B5EF4-FFF2-40B4-BE49-F238E27FC236}">
                <a16:creationId xmlns:a16="http://schemas.microsoft.com/office/drawing/2014/main" id="{43C18B1A-C96F-8A3F-3CE7-EC8029CBB3C2}"/>
              </a:ext>
            </a:extLst>
          </p:cNvPr>
          <p:cNvSpPr>
            <a:spLocks noGrp="1"/>
          </p:cNvSpPr>
          <p:nvPr>
            <p:ph type="body" sz="quarter" idx="3"/>
          </p:nvPr>
        </p:nvSpPr>
        <p:spPr>
          <a:xfrm>
            <a:off x="6096000" y="1259244"/>
            <a:ext cx="5183188" cy="466814"/>
          </a:xfrm>
        </p:spPr>
        <p:txBody>
          <a:bodyPr>
            <a:normAutofit fontScale="85000" lnSpcReduction="20000"/>
          </a:bodyPr>
          <a:lstStyle/>
          <a:p>
            <a:r>
              <a:rPr lang="en-IN" sz="2000" dirty="0"/>
              <a:t>Correlation matrix for Sub-Categories of Sentimental analysis</a:t>
            </a:r>
          </a:p>
        </p:txBody>
      </p:sp>
      <p:sp>
        <p:nvSpPr>
          <p:cNvPr id="7" name="Slide Number Placeholder 6">
            <a:extLst>
              <a:ext uri="{FF2B5EF4-FFF2-40B4-BE49-F238E27FC236}">
                <a16:creationId xmlns:a16="http://schemas.microsoft.com/office/drawing/2014/main" id="{19616D89-D3AD-7FC2-5AEF-8A3EAD59CAFB}"/>
              </a:ext>
            </a:extLst>
          </p:cNvPr>
          <p:cNvSpPr>
            <a:spLocks noGrp="1"/>
          </p:cNvSpPr>
          <p:nvPr>
            <p:ph type="sldNum" sz="quarter" idx="12"/>
          </p:nvPr>
        </p:nvSpPr>
        <p:spPr/>
        <p:txBody>
          <a:bodyPr/>
          <a:lstStyle/>
          <a:p>
            <a:fld id="{F860F34E-4A79-A240-AEA8-3E29BB228B1B}" type="slidenum">
              <a:rPr lang="en-US" smtClean="0"/>
              <a:t>17</a:t>
            </a:fld>
            <a:endParaRPr lang="en-US"/>
          </a:p>
        </p:txBody>
      </p:sp>
      <p:pic>
        <p:nvPicPr>
          <p:cNvPr id="8" name="Content Placeholder 5">
            <a:extLst>
              <a:ext uri="{FF2B5EF4-FFF2-40B4-BE49-F238E27FC236}">
                <a16:creationId xmlns:a16="http://schemas.microsoft.com/office/drawing/2014/main" id="{E79A8048-AD4E-B966-9B2F-C658C2E6544D}"/>
              </a:ext>
            </a:extLst>
          </p:cNvPr>
          <p:cNvPicPr>
            <a:picLocks noGrp="1" noChangeAspect="1"/>
          </p:cNvPicPr>
          <p:nvPr>
            <p:ph sz="half" idx="2"/>
          </p:nvPr>
        </p:nvPicPr>
        <p:blipFill>
          <a:blip r:embed="rId2"/>
          <a:stretch>
            <a:fillRect/>
          </a:stretch>
        </p:blipFill>
        <p:spPr>
          <a:xfrm>
            <a:off x="1352178" y="1726058"/>
            <a:ext cx="4133005" cy="3684588"/>
          </a:xfrm>
          <a:prstGeom prst="rect">
            <a:avLst/>
          </a:prstGeom>
        </p:spPr>
      </p:pic>
      <p:pic>
        <p:nvPicPr>
          <p:cNvPr id="9" name="Content Placeholder 8">
            <a:extLst>
              <a:ext uri="{FF2B5EF4-FFF2-40B4-BE49-F238E27FC236}">
                <a16:creationId xmlns:a16="http://schemas.microsoft.com/office/drawing/2014/main" id="{77A4116D-8E95-1A38-1052-64DA37D0F888}"/>
              </a:ext>
            </a:extLst>
          </p:cNvPr>
          <p:cNvPicPr>
            <a:picLocks noGrp="1" noChangeAspect="1"/>
          </p:cNvPicPr>
          <p:nvPr>
            <p:ph sz="quarter" idx="4"/>
          </p:nvPr>
        </p:nvPicPr>
        <p:blipFill>
          <a:blip r:embed="rId3"/>
          <a:stretch>
            <a:fillRect/>
          </a:stretch>
        </p:blipFill>
        <p:spPr>
          <a:xfrm>
            <a:off x="6692560" y="1688757"/>
            <a:ext cx="4142468" cy="3684588"/>
          </a:xfrm>
          <a:prstGeom prst="rect">
            <a:avLst/>
          </a:prstGeom>
        </p:spPr>
      </p:pic>
      <p:sp>
        <p:nvSpPr>
          <p:cNvPr id="10" name="TextBox 9">
            <a:extLst>
              <a:ext uri="{FF2B5EF4-FFF2-40B4-BE49-F238E27FC236}">
                <a16:creationId xmlns:a16="http://schemas.microsoft.com/office/drawing/2014/main" id="{4F56FE29-E9AA-E1C6-C026-A02A2586FDBF}"/>
              </a:ext>
            </a:extLst>
          </p:cNvPr>
          <p:cNvSpPr txBox="1"/>
          <p:nvPr/>
        </p:nvSpPr>
        <p:spPr>
          <a:xfrm>
            <a:off x="938213" y="5410859"/>
            <a:ext cx="5157787" cy="873572"/>
          </a:xfrm>
          <a:prstGeom prst="rect">
            <a:avLst/>
          </a:prstGeom>
          <a:noFill/>
        </p:spPr>
        <p:txBody>
          <a:bodyPr wrap="square" rtlCol="0">
            <a:spAutoFit/>
          </a:bodyPr>
          <a:lstStyle/>
          <a:p>
            <a:pPr marL="285750" indent="-285750" eaLnBrk="0" fontAlgn="base" hangingPunct="0">
              <a:lnSpc>
                <a:spcPct val="150000"/>
              </a:lnSpc>
              <a:spcBef>
                <a:spcPct val="0"/>
              </a:spcBef>
              <a:spcAft>
                <a:spcPct val="0"/>
              </a:spcAf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matrix evaluates the correlation between </a:t>
            </a:r>
            <a:r>
              <a:rPr lang="en-US" dirty="0" err="1">
                <a:latin typeface="Times New Roman" panose="02020603050405020304" pitchFamily="18" charset="0"/>
                <a:cs typeface="Times New Roman" panose="02020603050405020304" pitchFamily="18" charset="0"/>
              </a:rPr>
              <a:t>registration_year</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vehicle_count</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E0453B36-5EAB-C81A-2BCB-0755E2BD9A6B}"/>
              </a:ext>
            </a:extLst>
          </p:cNvPr>
          <p:cNvSpPr txBox="1"/>
          <p:nvPr/>
        </p:nvSpPr>
        <p:spPr>
          <a:xfrm>
            <a:off x="6096000" y="5378975"/>
            <a:ext cx="6096000" cy="1615827"/>
          </a:xfrm>
          <a:prstGeom prst="rect">
            <a:avLst/>
          </a:prstGeom>
          <a:noFill/>
        </p:spPr>
        <p:txBody>
          <a:bodyPr wrap="square" rtlCol="0">
            <a:spAutoFit/>
          </a:bodyPr>
          <a:lstStyle/>
          <a:p>
            <a:pPr marL="285750" indent="-285750" eaLnBrk="0" fontAlgn="base" hangingPunct="0">
              <a:lnSpc>
                <a:spcPct val="150000"/>
              </a:lnSpc>
              <a:spcBef>
                <a:spcPct val="0"/>
              </a:spcBef>
              <a:spcAft>
                <a:spcPct val="0"/>
              </a:spcAf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matrix shows the correlation between different sub-categories of ratings: Exterior, Comfort, Performance, Fuel Economy, and Value for Money.</a:t>
            </a:r>
          </a:p>
          <a:p>
            <a:endParaRPr lang="en-IN" dirty="0"/>
          </a:p>
        </p:txBody>
      </p:sp>
    </p:spTree>
    <p:extLst>
      <p:ext uri="{BB962C8B-B14F-4D97-AF65-F5344CB8AC3E}">
        <p14:creationId xmlns:p14="http://schemas.microsoft.com/office/powerpoint/2010/main" val="1851133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E8E63-72D8-3897-A03F-8150CEF6DBB0}"/>
              </a:ext>
            </a:extLst>
          </p:cNvPr>
          <p:cNvSpPr>
            <a:spLocks noGrp="1"/>
          </p:cNvSpPr>
          <p:nvPr>
            <p:ph type="title"/>
          </p:nvPr>
        </p:nvSpPr>
        <p:spPr>
          <a:xfrm>
            <a:off x="839788" y="388189"/>
            <a:ext cx="10856912" cy="1000664"/>
          </a:xfrm>
        </p:spPr>
        <p:txBody>
          <a:bodyPr>
            <a:normAutofit/>
          </a:bodyPr>
          <a:lstStyle/>
          <a:p>
            <a:r>
              <a:rPr lang="en-US" sz="4400" b="1" dirty="0">
                <a:solidFill>
                  <a:srgbClr val="079418"/>
                </a:solidFill>
                <a:latin typeface="Times New Roman"/>
                <a:cs typeface="Times New Roman"/>
              </a:rPr>
              <a:t>Model Building</a:t>
            </a:r>
            <a:r>
              <a:rPr lang="en-IN" sz="4400" b="1" dirty="0">
                <a:solidFill>
                  <a:srgbClr val="079418"/>
                </a:solidFill>
                <a:latin typeface="Times New Roman"/>
                <a:cs typeface="Times New Roman"/>
              </a:rPr>
              <a:t> for Forecasting</a:t>
            </a:r>
            <a:endParaRPr lang="en-IN" sz="4400" dirty="0"/>
          </a:p>
        </p:txBody>
      </p:sp>
      <p:sp>
        <p:nvSpPr>
          <p:cNvPr id="4" name="Text Placeholder 3">
            <a:extLst>
              <a:ext uri="{FF2B5EF4-FFF2-40B4-BE49-F238E27FC236}">
                <a16:creationId xmlns:a16="http://schemas.microsoft.com/office/drawing/2014/main" id="{D5C4DEBF-46AB-C8D4-68F7-C8140D49D867}"/>
              </a:ext>
            </a:extLst>
          </p:cNvPr>
          <p:cNvSpPr>
            <a:spLocks noGrp="1"/>
          </p:cNvSpPr>
          <p:nvPr>
            <p:ph type="body" sz="half" idx="2"/>
          </p:nvPr>
        </p:nvSpPr>
        <p:spPr>
          <a:xfrm>
            <a:off x="839788" y="1871932"/>
            <a:ext cx="5060680" cy="3997056"/>
          </a:xfrm>
        </p:spPr>
        <p:txBody>
          <a:bodyPr>
            <a:noAutofit/>
          </a:bodyPr>
          <a:lstStyle/>
          <a:p>
            <a:pPr marL="342900" indent="-342900" algn="just" eaLnBrk="0" fontAlgn="base" hangingPunct="0">
              <a:lnSpc>
                <a:spcPct val="150000"/>
              </a:lnSpc>
              <a:spcBef>
                <a:spcPct val="0"/>
              </a:spcBef>
              <a:spcAft>
                <a:spcPct val="0"/>
              </a:spcAf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Grouped sales data by year and calculated yearly vehicle counts.</a:t>
            </a:r>
          </a:p>
          <a:p>
            <a:pPr marL="342900" indent="-342900" algn="just" eaLnBrk="0" fontAlgn="base" hangingPunct="0">
              <a:lnSpc>
                <a:spcPct val="150000"/>
              </a:lnSpc>
              <a:spcBef>
                <a:spcPct val="0"/>
              </a:spcBef>
              <a:spcAft>
                <a:spcPct val="0"/>
              </a:spcAf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Selected diffusion models (Bass Model and Generalized Bass Model) to forecast EV adoption</a:t>
            </a:r>
          </a:p>
          <a:p>
            <a:pPr marL="342900" indent="-342900" algn="just" eaLnBrk="0" fontAlgn="base" hangingPunct="0">
              <a:lnSpc>
                <a:spcPct val="150000"/>
              </a:lnSpc>
              <a:spcBef>
                <a:spcPct val="0"/>
              </a:spcBef>
              <a:spcAft>
                <a:spcPct val="0"/>
              </a:spcAf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Fitted the models to historical sales data using </a:t>
            </a:r>
            <a:r>
              <a:rPr lang="en-US" sz="1800" dirty="0" err="1">
                <a:latin typeface="Times New Roman" panose="02020603050405020304" pitchFamily="18" charset="0"/>
                <a:cs typeface="Times New Roman" panose="02020603050405020304" pitchFamily="18" charset="0"/>
              </a:rPr>
              <a:t>curve_fit</a:t>
            </a:r>
            <a:r>
              <a:rPr lang="en-US" sz="1800" dirty="0">
                <a:latin typeface="Times New Roman" panose="02020603050405020304" pitchFamily="18" charset="0"/>
                <a:cs typeface="Times New Roman" panose="02020603050405020304" pitchFamily="18" charset="0"/>
              </a:rPr>
              <a:t> for parameter optimization.</a:t>
            </a:r>
          </a:p>
          <a:p>
            <a:pPr marL="342900" indent="-342900" algn="just" eaLnBrk="0" fontAlgn="base" hangingPunct="0">
              <a:lnSpc>
                <a:spcPct val="150000"/>
              </a:lnSpc>
              <a:spcBef>
                <a:spcPct val="0"/>
              </a:spcBef>
              <a:spcAft>
                <a:spcPct val="0"/>
              </a:spcAf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Simulated future sales (e.g., 5 years) using the fitted models and included uncertainty estimates.</a:t>
            </a:r>
            <a:endParaRPr lang="en-IN" sz="1800" dirty="0">
              <a:latin typeface="Times New Roman" panose="02020603050405020304" pitchFamily="18" charset="0"/>
              <a:cs typeface="Times New Roman" panose="02020603050405020304" pitchFamily="18" charset="0"/>
            </a:endParaRPr>
          </a:p>
          <a:p>
            <a:pPr algn="just" eaLnBrk="0" fontAlgn="base" hangingPunct="0">
              <a:lnSpc>
                <a:spcPct val="150000"/>
              </a:lnSpc>
              <a:spcBef>
                <a:spcPct val="0"/>
              </a:spcBef>
              <a:spcAft>
                <a:spcPct val="0"/>
              </a:spcAft>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B9495D2B-23FF-7D4F-6AB0-56DE46274A1F}"/>
              </a:ext>
            </a:extLst>
          </p:cNvPr>
          <p:cNvSpPr>
            <a:spLocks noGrp="1"/>
          </p:cNvSpPr>
          <p:nvPr>
            <p:ph type="sldNum" sz="quarter" idx="12"/>
          </p:nvPr>
        </p:nvSpPr>
        <p:spPr/>
        <p:txBody>
          <a:bodyPr/>
          <a:lstStyle/>
          <a:p>
            <a:fld id="{F860F34E-4A79-A240-AEA8-3E29BB228B1B}" type="slidenum">
              <a:rPr lang="en-US" smtClean="0"/>
              <a:t>18</a:t>
            </a:fld>
            <a:endParaRPr lang="en-US"/>
          </a:p>
        </p:txBody>
      </p:sp>
      <p:pic>
        <p:nvPicPr>
          <p:cNvPr id="6" name="Content Placeholder 5">
            <a:extLst>
              <a:ext uri="{FF2B5EF4-FFF2-40B4-BE49-F238E27FC236}">
                <a16:creationId xmlns:a16="http://schemas.microsoft.com/office/drawing/2014/main" id="{ADB83D1B-B783-76FE-9D62-CCEF91D3A222}"/>
              </a:ext>
            </a:extLst>
          </p:cNvPr>
          <p:cNvPicPr>
            <a:picLocks noGrp="1" noChangeAspect="1"/>
          </p:cNvPicPr>
          <p:nvPr>
            <p:ph idx="1"/>
          </p:nvPr>
        </p:nvPicPr>
        <p:blipFill>
          <a:blip r:embed="rId2"/>
          <a:stretch>
            <a:fillRect/>
          </a:stretch>
        </p:blipFill>
        <p:spPr>
          <a:xfrm>
            <a:off x="6096000" y="2233360"/>
            <a:ext cx="5600700" cy="2882087"/>
          </a:xfrm>
          <a:prstGeom prst="rect">
            <a:avLst/>
          </a:prstGeom>
        </p:spPr>
      </p:pic>
    </p:spTree>
    <p:extLst>
      <p:ext uri="{BB962C8B-B14F-4D97-AF65-F5344CB8AC3E}">
        <p14:creationId xmlns:p14="http://schemas.microsoft.com/office/powerpoint/2010/main" val="2856039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47E201-82CB-3986-9431-0E33F8FC5B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1DB3F7-CB6D-B866-80C2-19768469F394}"/>
              </a:ext>
            </a:extLst>
          </p:cNvPr>
          <p:cNvSpPr>
            <a:spLocks noGrp="1"/>
          </p:cNvSpPr>
          <p:nvPr>
            <p:ph type="title"/>
          </p:nvPr>
        </p:nvSpPr>
        <p:spPr>
          <a:xfrm>
            <a:off x="839788" y="388189"/>
            <a:ext cx="10856912" cy="1000664"/>
          </a:xfrm>
        </p:spPr>
        <p:txBody>
          <a:bodyPr>
            <a:normAutofit/>
          </a:bodyPr>
          <a:lstStyle/>
          <a:p>
            <a:r>
              <a:rPr lang="en-US" sz="4400" b="1" dirty="0">
                <a:solidFill>
                  <a:srgbClr val="079418"/>
                </a:solidFill>
                <a:latin typeface="Times New Roman"/>
                <a:cs typeface="Times New Roman"/>
              </a:rPr>
              <a:t>Model Building</a:t>
            </a:r>
            <a:r>
              <a:rPr lang="en-IN" sz="4400" b="1" dirty="0">
                <a:solidFill>
                  <a:srgbClr val="079418"/>
                </a:solidFill>
                <a:latin typeface="Times New Roman"/>
                <a:cs typeface="Times New Roman"/>
              </a:rPr>
              <a:t> for Sentiment Analysis</a:t>
            </a:r>
            <a:endParaRPr lang="en-IN" sz="4400" dirty="0"/>
          </a:p>
        </p:txBody>
      </p:sp>
      <p:sp>
        <p:nvSpPr>
          <p:cNvPr id="4" name="Text Placeholder 3">
            <a:extLst>
              <a:ext uri="{FF2B5EF4-FFF2-40B4-BE49-F238E27FC236}">
                <a16:creationId xmlns:a16="http://schemas.microsoft.com/office/drawing/2014/main" id="{E6F52FA4-7196-1A79-6455-25D13666C381}"/>
              </a:ext>
            </a:extLst>
          </p:cNvPr>
          <p:cNvSpPr>
            <a:spLocks noGrp="1"/>
          </p:cNvSpPr>
          <p:nvPr>
            <p:ph type="body" sz="half" idx="2"/>
          </p:nvPr>
        </p:nvSpPr>
        <p:spPr>
          <a:xfrm>
            <a:off x="839788" y="1639019"/>
            <a:ext cx="5060680" cy="3997056"/>
          </a:xfrm>
        </p:spPr>
        <p:txBody>
          <a:bodyPr>
            <a:noAutofit/>
          </a:bodyPr>
          <a:lstStyle/>
          <a:p>
            <a:pPr algn="just" eaLnBrk="0" fontAlgn="base" hangingPunct="0">
              <a:lnSpc>
                <a:spcPct val="150000"/>
              </a:lnSpc>
              <a:spcBef>
                <a:spcPct val="0"/>
              </a:spcBef>
              <a:spcAft>
                <a:spcPct val="0"/>
              </a:spcAf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Text Preprocessing:</a:t>
            </a:r>
          </a:p>
          <a:p>
            <a:pPr lvl="1" algn="just" eaLnBrk="0" fontAlgn="base" hangingPunct="0">
              <a:lnSpc>
                <a:spcPct val="150000"/>
              </a:lnSpc>
              <a:spcBef>
                <a:spcPct val="0"/>
              </a:spcBef>
              <a:spcAft>
                <a:spcPct val="0"/>
              </a:spcAf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Cleaned reviews by removing punctuation, numbers, stopwords, and converting text to lowercase.</a:t>
            </a:r>
          </a:p>
          <a:p>
            <a:pPr lvl="1" algn="just" eaLnBrk="0" fontAlgn="base" hangingPunct="0">
              <a:lnSpc>
                <a:spcPct val="150000"/>
              </a:lnSpc>
              <a:spcBef>
                <a:spcPct val="0"/>
              </a:spcBef>
              <a:spcAft>
                <a:spcPct val="0"/>
              </a:spcAf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Transformed text into numerical features using TF-IDF Vectorization.</a:t>
            </a:r>
          </a:p>
          <a:p>
            <a:pPr algn="just" eaLnBrk="0" fontAlgn="base" hangingPunct="0">
              <a:lnSpc>
                <a:spcPct val="150000"/>
              </a:lnSpc>
              <a:spcBef>
                <a:spcPct val="0"/>
              </a:spcBef>
              <a:spcAft>
                <a:spcPct val="0"/>
              </a:spcAf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Model Development:</a:t>
            </a:r>
          </a:p>
          <a:p>
            <a:pPr lvl="1" algn="just" eaLnBrk="0" fontAlgn="base" hangingPunct="0">
              <a:lnSpc>
                <a:spcPct val="150000"/>
              </a:lnSpc>
              <a:spcBef>
                <a:spcPct val="0"/>
              </a:spcBef>
              <a:spcAft>
                <a:spcPct val="0"/>
              </a:spcAf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Split data into training and testing sets for robust evaluation.</a:t>
            </a:r>
          </a:p>
          <a:p>
            <a:pPr lvl="1" algn="just" eaLnBrk="0" fontAlgn="base" hangingPunct="0">
              <a:lnSpc>
                <a:spcPct val="150000"/>
              </a:lnSpc>
              <a:spcBef>
                <a:spcPct val="0"/>
              </a:spcBef>
              <a:spcAft>
                <a:spcPct val="0"/>
              </a:spcAf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Trained classifiers like Logistic Regression using training data.</a:t>
            </a:r>
          </a:p>
        </p:txBody>
      </p:sp>
      <p:sp>
        <p:nvSpPr>
          <p:cNvPr id="5" name="Slide Number Placeholder 4">
            <a:extLst>
              <a:ext uri="{FF2B5EF4-FFF2-40B4-BE49-F238E27FC236}">
                <a16:creationId xmlns:a16="http://schemas.microsoft.com/office/drawing/2014/main" id="{D31DEF51-C856-50F7-6E68-6A67C6C8FCF9}"/>
              </a:ext>
            </a:extLst>
          </p:cNvPr>
          <p:cNvSpPr>
            <a:spLocks noGrp="1"/>
          </p:cNvSpPr>
          <p:nvPr>
            <p:ph type="sldNum" sz="quarter" idx="12"/>
          </p:nvPr>
        </p:nvSpPr>
        <p:spPr/>
        <p:txBody>
          <a:bodyPr/>
          <a:lstStyle/>
          <a:p>
            <a:fld id="{F860F34E-4A79-A240-AEA8-3E29BB228B1B}" type="slidenum">
              <a:rPr lang="en-US" smtClean="0"/>
              <a:t>19</a:t>
            </a:fld>
            <a:endParaRPr lang="en-US"/>
          </a:p>
        </p:txBody>
      </p:sp>
      <p:pic>
        <p:nvPicPr>
          <p:cNvPr id="8" name="Picture 7">
            <a:extLst>
              <a:ext uri="{FF2B5EF4-FFF2-40B4-BE49-F238E27FC236}">
                <a16:creationId xmlns:a16="http://schemas.microsoft.com/office/drawing/2014/main" id="{3958D76E-8F0A-4A48-5B4C-776FEF863897}"/>
              </a:ext>
            </a:extLst>
          </p:cNvPr>
          <p:cNvPicPr>
            <a:picLocks noChangeAspect="1"/>
          </p:cNvPicPr>
          <p:nvPr/>
        </p:nvPicPr>
        <p:blipFill>
          <a:blip r:embed="rId2"/>
          <a:stretch>
            <a:fillRect/>
          </a:stretch>
        </p:blipFill>
        <p:spPr>
          <a:xfrm>
            <a:off x="6469813" y="1639019"/>
            <a:ext cx="4782041" cy="2412177"/>
          </a:xfrm>
          <a:prstGeom prst="rect">
            <a:avLst/>
          </a:prstGeom>
        </p:spPr>
      </p:pic>
      <p:pic>
        <p:nvPicPr>
          <p:cNvPr id="9" name="Content Placeholder 8">
            <a:extLst>
              <a:ext uri="{FF2B5EF4-FFF2-40B4-BE49-F238E27FC236}">
                <a16:creationId xmlns:a16="http://schemas.microsoft.com/office/drawing/2014/main" id="{FFF66104-F96E-1542-8E7F-0274CF215384}"/>
              </a:ext>
            </a:extLst>
          </p:cNvPr>
          <p:cNvPicPr>
            <a:picLocks noGrp="1" noChangeAspect="1"/>
          </p:cNvPicPr>
          <p:nvPr>
            <p:ph idx="1"/>
          </p:nvPr>
        </p:nvPicPr>
        <p:blipFill>
          <a:blip r:embed="rId3"/>
          <a:stretch>
            <a:fillRect/>
          </a:stretch>
        </p:blipFill>
        <p:spPr>
          <a:xfrm>
            <a:off x="6469813" y="4359229"/>
            <a:ext cx="4882400" cy="807334"/>
          </a:xfrm>
          <a:prstGeom prst="rect">
            <a:avLst/>
          </a:prstGeom>
        </p:spPr>
      </p:pic>
    </p:spTree>
    <p:extLst>
      <p:ext uri="{BB962C8B-B14F-4D97-AF65-F5344CB8AC3E}">
        <p14:creationId xmlns:p14="http://schemas.microsoft.com/office/powerpoint/2010/main" val="1857597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21F07-DDCE-3190-E241-5975CAA26137}"/>
              </a:ext>
            </a:extLst>
          </p:cNvPr>
          <p:cNvSpPr>
            <a:spLocks noGrp="1"/>
          </p:cNvSpPr>
          <p:nvPr>
            <p:ph type="title"/>
          </p:nvPr>
        </p:nvSpPr>
        <p:spPr/>
        <p:txBody>
          <a:bodyPr/>
          <a:lstStyle/>
          <a:p>
            <a:r>
              <a:rPr lang="en-US" b="1" dirty="0">
                <a:solidFill>
                  <a:srgbClr val="079418"/>
                </a:solidFill>
                <a:latin typeface="Times New Roman" panose="02020603050405020304" pitchFamily="18" charset="0"/>
                <a:cs typeface="Times New Roman" panose="02020603050405020304" pitchFamily="18" charset="0"/>
              </a:rPr>
              <a:t>Agenda</a:t>
            </a:r>
            <a:endParaRPr lang="en-IN" dirty="0"/>
          </a:p>
        </p:txBody>
      </p:sp>
      <p:sp>
        <p:nvSpPr>
          <p:cNvPr id="3" name="Content Placeholder 2">
            <a:extLst>
              <a:ext uri="{FF2B5EF4-FFF2-40B4-BE49-F238E27FC236}">
                <a16:creationId xmlns:a16="http://schemas.microsoft.com/office/drawing/2014/main" id="{26D6EF54-1314-03E2-0AAA-4810A30C1E10}"/>
              </a:ext>
            </a:extLst>
          </p:cNvPr>
          <p:cNvSpPr>
            <a:spLocks noGrp="1"/>
          </p:cNvSpPr>
          <p:nvPr>
            <p:ph idx="1"/>
          </p:nvPr>
        </p:nvSpPr>
        <p:spPr>
          <a:xfrm>
            <a:off x="838200" y="1435510"/>
            <a:ext cx="10515600" cy="4741453"/>
          </a:xfrm>
        </p:spPr>
        <p:txBody>
          <a:bodyPr>
            <a:noAutofit/>
          </a:bodyPr>
          <a:lstStyle/>
          <a:p>
            <a:pPr marL="514350" indent="-514350" algn="l">
              <a:buFont typeface="+mj-lt"/>
              <a:buAutoNum type="arabicPeriod"/>
            </a:pPr>
            <a:r>
              <a:rPr lang="en-US" sz="1800" b="1" dirty="0">
                <a:latin typeface="Times New Roman" panose="02020603050405020304" pitchFamily="18" charset="0"/>
                <a:cs typeface="Times New Roman" panose="02020603050405020304" pitchFamily="18" charset="0"/>
              </a:rPr>
              <a:t>Introduction</a:t>
            </a:r>
          </a:p>
          <a:p>
            <a:pPr marL="514350" indent="-514350">
              <a:buFont typeface="+mj-lt"/>
              <a:buAutoNum type="arabicPeriod"/>
            </a:pPr>
            <a:r>
              <a:rPr lang="en-US" sz="1800" b="1" i="0" dirty="0">
                <a:effectLst/>
                <a:latin typeface="Times New Roman" panose="02020603050405020304" pitchFamily="18" charset="0"/>
                <a:cs typeface="Times New Roman" panose="02020603050405020304" pitchFamily="18" charset="0"/>
              </a:rPr>
              <a:t>Literature Survey</a:t>
            </a:r>
          </a:p>
          <a:p>
            <a:pPr marL="514350" indent="-514350" algn="l">
              <a:buFont typeface="+mj-lt"/>
              <a:buAutoNum type="arabicPeriod"/>
            </a:pPr>
            <a:r>
              <a:rPr lang="en-US" sz="1800" b="1" i="0" dirty="0">
                <a:effectLst/>
                <a:latin typeface="Times New Roman" panose="02020603050405020304" pitchFamily="18" charset="0"/>
                <a:cs typeface="Times New Roman" panose="02020603050405020304" pitchFamily="18" charset="0"/>
              </a:rPr>
              <a:t>Abstract(Problem statement)</a:t>
            </a:r>
          </a:p>
          <a:p>
            <a:pPr marL="514350" indent="-514350" algn="l">
              <a:buFont typeface="+mj-lt"/>
              <a:buAutoNum type="arabicPeriod"/>
            </a:pPr>
            <a:r>
              <a:rPr lang="en-US" sz="1800" b="1" i="0" dirty="0">
                <a:effectLst/>
                <a:latin typeface="Times New Roman" panose="02020603050405020304" pitchFamily="18" charset="0"/>
                <a:cs typeface="Times New Roman" panose="02020603050405020304" pitchFamily="18" charset="0"/>
              </a:rPr>
              <a:t>Objectives of the Study</a:t>
            </a:r>
          </a:p>
          <a:p>
            <a:pPr marL="514350" indent="-514350">
              <a:buFont typeface="+mj-lt"/>
              <a:buAutoNum type="arabicPeriod"/>
            </a:pPr>
            <a:r>
              <a:rPr lang="en-US" sz="1800" b="1" dirty="0">
                <a:latin typeface="Times New Roman"/>
                <a:cs typeface="Times New Roman"/>
              </a:rPr>
              <a:t>Defining Hypothesis </a:t>
            </a:r>
          </a:p>
          <a:p>
            <a:pPr marL="514350" indent="-514350" algn="l">
              <a:buFont typeface="+mj-lt"/>
              <a:buAutoNum type="arabicPeriod"/>
            </a:pPr>
            <a:r>
              <a:rPr lang="en-US" sz="1800" b="1" dirty="0">
                <a:latin typeface="Times New Roman" panose="02020603050405020304" pitchFamily="18" charset="0"/>
                <a:cs typeface="Times New Roman" panose="02020603050405020304" pitchFamily="18" charset="0"/>
              </a:rPr>
              <a:t>Research Design(Blueprint/Workflow)</a:t>
            </a:r>
            <a:endParaRPr lang="en-US" sz="1800" b="1" i="0" dirty="0">
              <a:effectLst/>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1800" b="1" i="0" dirty="0">
                <a:effectLst/>
                <a:latin typeface="Times New Roman"/>
                <a:cs typeface="Times New Roman"/>
              </a:rPr>
              <a:t>Datas</a:t>
            </a:r>
            <a:r>
              <a:rPr lang="en-US" sz="1800" b="1" dirty="0">
                <a:latin typeface="Times New Roman"/>
                <a:cs typeface="Times New Roman"/>
              </a:rPr>
              <a:t>et Description</a:t>
            </a:r>
          </a:p>
          <a:p>
            <a:pPr marL="514350" indent="-514350">
              <a:buFont typeface="+mj-lt"/>
              <a:buAutoNum type="arabicPeriod"/>
            </a:pPr>
            <a:r>
              <a:rPr lang="en-US" sz="1800" b="1" dirty="0">
                <a:latin typeface="Times New Roman"/>
                <a:cs typeface="Times New Roman"/>
              </a:rPr>
              <a:t>Data Pre-Processing</a:t>
            </a:r>
          </a:p>
          <a:p>
            <a:pPr marL="514350" indent="-514350">
              <a:buFont typeface="+mj-lt"/>
              <a:buAutoNum type="arabicPeriod"/>
            </a:pPr>
            <a:r>
              <a:rPr lang="en-US" sz="1800" b="1" i="0" dirty="0">
                <a:effectLst/>
                <a:latin typeface="Times New Roman"/>
                <a:cs typeface="Times New Roman"/>
              </a:rPr>
              <a:t>EDA</a:t>
            </a:r>
          </a:p>
          <a:p>
            <a:pPr marL="514350" indent="-514350">
              <a:buFont typeface="+mj-lt"/>
              <a:buAutoNum type="arabicPeriod"/>
            </a:pPr>
            <a:r>
              <a:rPr lang="en-US" sz="1800" b="1" i="0" dirty="0">
                <a:effectLst/>
                <a:latin typeface="Times New Roman"/>
                <a:cs typeface="Times New Roman"/>
              </a:rPr>
              <a:t>Model Description</a:t>
            </a:r>
          </a:p>
          <a:p>
            <a:pPr marL="514350" indent="-514350">
              <a:buFont typeface="+mj-lt"/>
              <a:buAutoNum type="arabicPeriod"/>
            </a:pPr>
            <a:r>
              <a:rPr lang="en-US" sz="1800" b="1" dirty="0">
                <a:latin typeface="Times New Roman"/>
                <a:cs typeface="Times New Roman"/>
              </a:rPr>
              <a:t>Practical Applications of this Study</a:t>
            </a:r>
          </a:p>
          <a:p>
            <a:pPr marL="514350" indent="-514350" algn="l">
              <a:buFont typeface="+mj-lt"/>
              <a:buAutoNum type="arabicPeriod"/>
            </a:pPr>
            <a:r>
              <a:rPr lang="en-US" sz="1800" b="1" i="0" dirty="0">
                <a:effectLst/>
                <a:latin typeface="Times New Roman" panose="02020603050405020304" pitchFamily="18" charset="0"/>
                <a:cs typeface="Times New Roman" panose="02020603050405020304" pitchFamily="18" charset="0"/>
              </a:rPr>
              <a:t>Conclusion</a:t>
            </a:r>
          </a:p>
          <a:p>
            <a:pPr marL="514350" indent="-514350" algn="l">
              <a:buFont typeface="+mj-lt"/>
              <a:buAutoNum type="arabicPeriod"/>
            </a:pPr>
            <a:r>
              <a:rPr lang="en-US" sz="1800" b="1" i="0" dirty="0">
                <a:effectLst/>
                <a:latin typeface="Times New Roman" panose="02020603050405020304" pitchFamily="18" charset="0"/>
                <a:cs typeface="Times New Roman" panose="02020603050405020304" pitchFamily="18" charset="0"/>
              </a:rPr>
              <a:t>References</a:t>
            </a:r>
          </a:p>
          <a:p>
            <a:pPr marL="514350" indent="-514350">
              <a:buFont typeface="+mj-lt"/>
              <a:buAutoNum type="arabicPeriod"/>
            </a:pPr>
            <a:endParaRPr lang="en-IN" sz="1800" dirty="0"/>
          </a:p>
        </p:txBody>
      </p:sp>
      <p:sp>
        <p:nvSpPr>
          <p:cNvPr id="4" name="Slide Number Placeholder 3">
            <a:extLst>
              <a:ext uri="{FF2B5EF4-FFF2-40B4-BE49-F238E27FC236}">
                <a16:creationId xmlns:a16="http://schemas.microsoft.com/office/drawing/2014/main" id="{071ABA80-4CB1-0F1F-12C7-CC497E281283}"/>
              </a:ext>
            </a:extLst>
          </p:cNvPr>
          <p:cNvSpPr>
            <a:spLocks noGrp="1"/>
          </p:cNvSpPr>
          <p:nvPr>
            <p:ph type="sldNum" sz="quarter" idx="12"/>
          </p:nvPr>
        </p:nvSpPr>
        <p:spPr/>
        <p:txBody>
          <a:bodyPr/>
          <a:lstStyle/>
          <a:p>
            <a:fld id="{F860F34E-4A79-A240-AEA8-3E29BB228B1B}" type="slidenum">
              <a:rPr lang="en-US" smtClean="0"/>
              <a:t>2</a:t>
            </a:fld>
            <a:endParaRPr lang="en-US"/>
          </a:p>
        </p:txBody>
      </p:sp>
    </p:spTree>
    <p:extLst>
      <p:ext uri="{BB962C8B-B14F-4D97-AF65-F5344CB8AC3E}">
        <p14:creationId xmlns:p14="http://schemas.microsoft.com/office/powerpoint/2010/main" val="30504597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D3ABA-0385-50EF-6189-1C55BFC81A8E}"/>
              </a:ext>
            </a:extLst>
          </p:cNvPr>
          <p:cNvSpPr>
            <a:spLocks noGrp="1"/>
          </p:cNvSpPr>
          <p:nvPr>
            <p:ph type="title"/>
          </p:nvPr>
        </p:nvSpPr>
        <p:spPr/>
        <p:txBody>
          <a:bodyPr/>
          <a:lstStyle/>
          <a:p>
            <a:r>
              <a:rPr lang="en-IN" b="1" dirty="0">
                <a:solidFill>
                  <a:srgbClr val="068817"/>
                </a:solidFill>
                <a:latin typeface="Times New Roman" panose="02020603050405020304" pitchFamily="18" charset="0"/>
                <a:cs typeface="Times New Roman" panose="02020603050405020304" pitchFamily="18" charset="0"/>
              </a:rPr>
              <a:t>Bass Diffusion Model Forecasting</a:t>
            </a:r>
          </a:p>
        </p:txBody>
      </p:sp>
      <p:pic>
        <p:nvPicPr>
          <p:cNvPr id="7" name="Content Placeholder 6">
            <a:extLst>
              <a:ext uri="{FF2B5EF4-FFF2-40B4-BE49-F238E27FC236}">
                <a16:creationId xmlns:a16="http://schemas.microsoft.com/office/drawing/2014/main" id="{15762D47-8066-2AF9-9053-9CF20AEAC157}"/>
              </a:ext>
            </a:extLst>
          </p:cNvPr>
          <p:cNvPicPr>
            <a:picLocks noGrp="1" noChangeAspect="1"/>
          </p:cNvPicPr>
          <p:nvPr>
            <p:ph sz="half" idx="1"/>
          </p:nvPr>
        </p:nvPicPr>
        <p:blipFill>
          <a:blip r:embed="rId2"/>
          <a:stretch>
            <a:fillRect/>
          </a:stretch>
        </p:blipFill>
        <p:spPr>
          <a:xfrm>
            <a:off x="838201" y="1825625"/>
            <a:ext cx="5181600" cy="3402563"/>
          </a:xfrm>
        </p:spPr>
      </p:pic>
      <p:sp>
        <p:nvSpPr>
          <p:cNvPr id="4" name="Content Placeholder 3">
            <a:extLst>
              <a:ext uri="{FF2B5EF4-FFF2-40B4-BE49-F238E27FC236}">
                <a16:creationId xmlns:a16="http://schemas.microsoft.com/office/drawing/2014/main" id="{5CD102E4-071D-0735-B612-CD72CFD9BCA0}"/>
              </a:ext>
            </a:extLst>
          </p:cNvPr>
          <p:cNvSpPr>
            <a:spLocks noGrp="1"/>
          </p:cNvSpPr>
          <p:nvPr>
            <p:ph sz="half" idx="2"/>
          </p:nvPr>
        </p:nvSpPr>
        <p:spPr/>
        <p:txBody>
          <a:bodyPr>
            <a:normAutofit/>
          </a:bodyPr>
          <a:lstStyle/>
          <a:p>
            <a:r>
              <a:rPr lang="en-US" sz="1800" dirty="0">
                <a:latin typeface="Times New Roman" panose="02020603050405020304" pitchFamily="18" charset="0"/>
                <a:cs typeface="Times New Roman" panose="02020603050405020304" pitchFamily="18" charset="0"/>
              </a:rPr>
              <a:t>Exhibits a trend that is sharply raised from the beginning and joins the curve of steady and gradual rise of the second segment.</a:t>
            </a:r>
          </a:p>
          <a:p>
            <a:r>
              <a:rPr lang="en-US" sz="1800" dirty="0">
                <a:latin typeface="Times New Roman" panose="02020603050405020304" pitchFamily="18" charset="0"/>
                <a:cs typeface="Times New Roman" panose="02020603050405020304" pitchFamily="18" charset="0"/>
              </a:rPr>
              <a:t>Predicts a steady increase in EV sales over time, closely aligned with historical data up to the forecast start year.</a:t>
            </a:r>
          </a:p>
          <a:p>
            <a:r>
              <a:rPr lang="en-US" sz="1800" dirty="0">
                <a:latin typeface="Times New Roman" panose="02020603050405020304" pitchFamily="18" charset="0"/>
                <a:cs typeface="Times New Roman" panose="02020603050405020304" pitchFamily="18" charset="0"/>
              </a:rPr>
              <a:t>The model is quite appropriate for measuring incremental or organic market growth brought about by innovation and imitation but has no facility to handle uncertainty or external factors.</a:t>
            </a:r>
            <a:endParaRPr lang="en-IN" sz="18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706568F9-3357-6261-8F78-212B167C7718}"/>
              </a:ext>
            </a:extLst>
          </p:cNvPr>
          <p:cNvSpPr>
            <a:spLocks noGrp="1"/>
          </p:cNvSpPr>
          <p:nvPr>
            <p:ph type="sldNum" sz="quarter" idx="12"/>
          </p:nvPr>
        </p:nvSpPr>
        <p:spPr/>
        <p:txBody>
          <a:bodyPr/>
          <a:lstStyle/>
          <a:p>
            <a:fld id="{F860F34E-4A79-A240-AEA8-3E29BB228B1B}" type="slidenum">
              <a:rPr lang="en-US" smtClean="0"/>
              <a:t>20</a:t>
            </a:fld>
            <a:endParaRPr lang="en-US"/>
          </a:p>
        </p:txBody>
      </p:sp>
    </p:spTree>
    <p:extLst>
      <p:ext uri="{BB962C8B-B14F-4D97-AF65-F5344CB8AC3E}">
        <p14:creationId xmlns:p14="http://schemas.microsoft.com/office/powerpoint/2010/main" val="2626583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7418F1-C391-895E-81CD-F0970616CC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D3757B-E740-3B5D-99B6-8AADA8AA006F}"/>
              </a:ext>
            </a:extLst>
          </p:cNvPr>
          <p:cNvSpPr>
            <a:spLocks noGrp="1"/>
          </p:cNvSpPr>
          <p:nvPr>
            <p:ph type="title"/>
          </p:nvPr>
        </p:nvSpPr>
        <p:spPr/>
        <p:txBody>
          <a:bodyPr/>
          <a:lstStyle/>
          <a:p>
            <a:r>
              <a:rPr lang="en-IN" b="1" dirty="0">
                <a:solidFill>
                  <a:srgbClr val="068817"/>
                </a:solidFill>
                <a:latin typeface="Times New Roman" panose="02020603050405020304" pitchFamily="18" charset="0"/>
                <a:cs typeface="Times New Roman" panose="02020603050405020304" pitchFamily="18" charset="0"/>
              </a:rPr>
              <a:t>Generalized Bass Model Forecasting</a:t>
            </a:r>
          </a:p>
        </p:txBody>
      </p:sp>
      <p:pic>
        <p:nvPicPr>
          <p:cNvPr id="7" name="Content Placeholder 6">
            <a:extLst>
              <a:ext uri="{FF2B5EF4-FFF2-40B4-BE49-F238E27FC236}">
                <a16:creationId xmlns:a16="http://schemas.microsoft.com/office/drawing/2014/main" id="{161A5354-3AC8-A87B-77B5-19C449809016}"/>
              </a:ext>
            </a:extLst>
          </p:cNvPr>
          <p:cNvPicPr>
            <a:picLocks noGrp="1" noChangeAspect="1"/>
          </p:cNvPicPr>
          <p:nvPr>
            <p:ph sz="half" idx="1"/>
          </p:nvPr>
        </p:nvPicPr>
        <p:blipFill>
          <a:blip r:embed="rId2"/>
          <a:stretch>
            <a:fillRect/>
          </a:stretch>
        </p:blipFill>
        <p:spPr>
          <a:xfrm>
            <a:off x="838200" y="2300012"/>
            <a:ext cx="5181600" cy="3402563"/>
          </a:xfrm>
        </p:spPr>
      </p:pic>
      <p:sp>
        <p:nvSpPr>
          <p:cNvPr id="4" name="Content Placeholder 3">
            <a:extLst>
              <a:ext uri="{FF2B5EF4-FFF2-40B4-BE49-F238E27FC236}">
                <a16:creationId xmlns:a16="http://schemas.microsoft.com/office/drawing/2014/main" id="{A8508179-41A0-8246-6F86-0610CC0DB82B}"/>
              </a:ext>
            </a:extLst>
          </p:cNvPr>
          <p:cNvSpPr>
            <a:spLocks noGrp="1"/>
          </p:cNvSpPr>
          <p:nvPr>
            <p:ph sz="half" idx="2"/>
          </p:nvPr>
        </p:nvSpPr>
        <p:spPr/>
        <p:txBody>
          <a:bodyPr>
            <a:normAutofit/>
          </a:bodyPr>
          <a:lstStyle/>
          <a:p>
            <a:r>
              <a:rPr lang="en-US" sz="1800" dirty="0">
                <a:latin typeface="Times New Roman" panose="02020603050405020304" pitchFamily="18" charset="0"/>
                <a:cs typeface="Times New Roman" panose="02020603050405020304" pitchFamily="18" charset="0"/>
              </a:rPr>
              <a:t>Expands the basic Bass model with a better forecast’s capability than the original.</a:t>
            </a:r>
          </a:p>
          <a:p>
            <a:r>
              <a:rPr lang="en-US" sz="1800" dirty="0">
                <a:latin typeface="Times New Roman" panose="02020603050405020304" pitchFamily="18" charset="0"/>
                <a:cs typeface="Times New Roman" panose="02020603050405020304" pitchFamily="18" charset="0"/>
              </a:rPr>
              <a:t>This means that according to his model Little warned of a rapid growth in sales in the period after starting the forecast and followed by a decline.</a:t>
            </a:r>
          </a:p>
          <a:p>
            <a:r>
              <a:rPr lang="en-US" sz="1800" dirty="0">
                <a:latin typeface="Times New Roman" panose="02020603050405020304" pitchFamily="18" charset="0"/>
                <a:cs typeface="Times New Roman" panose="02020603050405020304" pitchFamily="18" charset="0"/>
              </a:rPr>
              <a:t>Indicates that the market may saturate quickly after an initial spike, suggesting a finite adoption limit or external constraints (e.g., infrastructure, policy).</a:t>
            </a:r>
            <a:endParaRPr lang="en-IN" sz="18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D14A8E8-141D-F149-3483-074E6D2201B6}"/>
              </a:ext>
            </a:extLst>
          </p:cNvPr>
          <p:cNvSpPr>
            <a:spLocks noGrp="1"/>
          </p:cNvSpPr>
          <p:nvPr>
            <p:ph type="sldNum" sz="quarter" idx="12"/>
          </p:nvPr>
        </p:nvSpPr>
        <p:spPr/>
        <p:txBody>
          <a:bodyPr/>
          <a:lstStyle/>
          <a:p>
            <a:fld id="{F860F34E-4A79-A240-AEA8-3E29BB228B1B}" type="slidenum">
              <a:rPr lang="en-US" smtClean="0"/>
              <a:t>21</a:t>
            </a:fld>
            <a:endParaRPr lang="en-US"/>
          </a:p>
        </p:txBody>
      </p:sp>
    </p:spTree>
    <p:extLst>
      <p:ext uri="{BB962C8B-B14F-4D97-AF65-F5344CB8AC3E}">
        <p14:creationId xmlns:p14="http://schemas.microsoft.com/office/powerpoint/2010/main" val="1179146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305E69-BEE3-6F97-DDB4-AFD7B50F7B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77E14E-A50A-EC5A-D3AC-B165D95C7496}"/>
              </a:ext>
            </a:extLst>
          </p:cNvPr>
          <p:cNvSpPr>
            <a:spLocks noGrp="1"/>
          </p:cNvSpPr>
          <p:nvPr>
            <p:ph type="title"/>
          </p:nvPr>
        </p:nvSpPr>
        <p:spPr/>
        <p:txBody>
          <a:bodyPr/>
          <a:lstStyle/>
          <a:p>
            <a:r>
              <a:rPr lang="en-IN" b="1" dirty="0">
                <a:solidFill>
                  <a:srgbClr val="068817"/>
                </a:solidFill>
                <a:latin typeface="Times New Roman" panose="02020603050405020304" pitchFamily="18" charset="0"/>
                <a:cs typeface="Times New Roman" panose="02020603050405020304" pitchFamily="18" charset="0"/>
              </a:rPr>
              <a:t>Uncertain Bass Model Forecasting</a:t>
            </a:r>
          </a:p>
        </p:txBody>
      </p:sp>
      <p:pic>
        <p:nvPicPr>
          <p:cNvPr id="7" name="Content Placeholder 6">
            <a:extLst>
              <a:ext uri="{FF2B5EF4-FFF2-40B4-BE49-F238E27FC236}">
                <a16:creationId xmlns:a16="http://schemas.microsoft.com/office/drawing/2014/main" id="{9F657FA5-9911-FEE9-1B8C-F574EADEE607}"/>
              </a:ext>
            </a:extLst>
          </p:cNvPr>
          <p:cNvPicPr>
            <a:picLocks noGrp="1" noChangeAspect="1"/>
          </p:cNvPicPr>
          <p:nvPr>
            <p:ph sz="half" idx="1"/>
          </p:nvPr>
        </p:nvPicPr>
        <p:blipFill>
          <a:blip r:embed="rId2"/>
          <a:stretch>
            <a:fillRect/>
          </a:stretch>
        </p:blipFill>
        <p:spPr>
          <a:xfrm>
            <a:off x="838200" y="2326155"/>
            <a:ext cx="5181600" cy="3350278"/>
          </a:xfrm>
        </p:spPr>
      </p:pic>
      <p:sp>
        <p:nvSpPr>
          <p:cNvPr id="4" name="Content Placeholder 3">
            <a:extLst>
              <a:ext uri="{FF2B5EF4-FFF2-40B4-BE49-F238E27FC236}">
                <a16:creationId xmlns:a16="http://schemas.microsoft.com/office/drawing/2014/main" id="{2F376A0B-1A5F-9817-EBA9-8EA0AA93F643}"/>
              </a:ext>
            </a:extLst>
          </p:cNvPr>
          <p:cNvSpPr>
            <a:spLocks noGrp="1"/>
          </p:cNvSpPr>
          <p:nvPr>
            <p:ph sz="half" idx="2"/>
          </p:nvPr>
        </p:nvSpPr>
        <p:spPr/>
        <p:txBody>
          <a:bodyPr>
            <a:normAutofit/>
          </a:bodyPr>
          <a:lstStyle/>
          <a:p>
            <a:r>
              <a:rPr lang="en-US" sz="1800" dirty="0">
                <a:latin typeface="Times New Roman" panose="02020603050405020304" pitchFamily="18" charset="0"/>
                <a:cs typeface="Times New Roman" panose="02020603050405020304" pitchFamily="18" charset="0"/>
              </a:rPr>
              <a:t>A variety of potential results, as expressed through the term uncertainty bounds.</a:t>
            </a:r>
          </a:p>
          <a:p>
            <a:r>
              <a:rPr lang="en-US" sz="1800" dirty="0">
                <a:latin typeface="Times New Roman" panose="02020603050405020304" pitchFamily="18" charset="0"/>
                <a:cs typeface="Times New Roman" panose="02020603050405020304" pitchFamily="18" charset="0"/>
              </a:rPr>
              <a:t>Less optimistic mean estimate compared to the GBM but includes variability, which is beneficial for decision making under uncertainty.</a:t>
            </a:r>
          </a:p>
          <a:p>
            <a:r>
              <a:rPr lang="en-US" sz="1800" dirty="0">
                <a:latin typeface="Times New Roman" panose="02020603050405020304" pitchFamily="18" charset="0"/>
                <a:cs typeface="Times New Roman" panose="02020603050405020304" pitchFamily="18" charset="0"/>
              </a:rPr>
              <a:t>Emphasizes external conditions where the original models don’t provide enough information about market shocks or policy changes.</a:t>
            </a:r>
            <a:endParaRPr lang="en-IN" sz="18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7C40563B-5BDC-FEE6-951A-2CFB4CA9A1B4}"/>
              </a:ext>
            </a:extLst>
          </p:cNvPr>
          <p:cNvSpPr>
            <a:spLocks noGrp="1"/>
          </p:cNvSpPr>
          <p:nvPr>
            <p:ph type="sldNum" sz="quarter" idx="12"/>
          </p:nvPr>
        </p:nvSpPr>
        <p:spPr/>
        <p:txBody>
          <a:bodyPr/>
          <a:lstStyle/>
          <a:p>
            <a:fld id="{F860F34E-4A79-A240-AEA8-3E29BB228B1B}" type="slidenum">
              <a:rPr lang="en-US" smtClean="0"/>
              <a:t>22</a:t>
            </a:fld>
            <a:endParaRPr lang="en-US"/>
          </a:p>
        </p:txBody>
      </p:sp>
    </p:spTree>
    <p:extLst>
      <p:ext uri="{BB962C8B-B14F-4D97-AF65-F5344CB8AC3E}">
        <p14:creationId xmlns:p14="http://schemas.microsoft.com/office/powerpoint/2010/main" val="17111477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ECE18-F659-9442-C7D9-5111D17A0987}"/>
              </a:ext>
            </a:extLst>
          </p:cNvPr>
          <p:cNvSpPr>
            <a:spLocks noGrp="1"/>
          </p:cNvSpPr>
          <p:nvPr>
            <p:ph type="title"/>
          </p:nvPr>
        </p:nvSpPr>
        <p:spPr>
          <a:xfrm>
            <a:off x="839788" y="267994"/>
            <a:ext cx="10515600" cy="1600200"/>
          </a:xfrm>
        </p:spPr>
        <p:txBody>
          <a:bodyPr/>
          <a:lstStyle/>
          <a:p>
            <a:r>
              <a:rPr lang="en-US" sz="4400" b="1" dirty="0">
                <a:solidFill>
                  <a:srgbClr val="079418"/>
                </a:solidFill>
                <a:latin typeface="Times New Roman"/>
                <a:cs typeface="Times New Roman"/>
              </a:rPr>
              <a:t>Model Evaluation</a:t>
            </a:r>
            <a:br>
              <a:rPr lang="en-IN" sz="3200" dirty="0"/>
            </a:br>
            <a:endParaRPr lang="en-IN" dirty="0"/>
          </a:p>
        </p:txBody>
      </p:sp>
      <p:sp>
        <p:nvSpPr>
          <p:cNvPr id="4" name="Text Placeholder 3">
            <a:extLst>
              <a:ext uri="{FF2B5EF4-FFF2-40B4-BE49-F238E27FC236}">
                <a16:creationId xmlns:a16="http://schemas.microsoft.com/office/drawing/2014/main" id="{4E82156A-99B0-0165-FBF8-91E4CDCA2808}"/>
              </a:ext>
            </a:extLst>
          </p:cNvPr>
          <p:cNvSpPr>
            <a:spLocks noGrp="1"/>
          </p:cNvSpPr>
          <p:nvPr>
            <p:ph type="body" sz="half" idx="2"/>
          </p:nvPr>
        </p:nvSpPr>
        <p:spPr>
          <a:xfrm>
            <a:off x="839787" y="2057400"/>
            <a:ext cx="5405737" cy="3811588"/>
          </a:xfrm>
        </p:spPr>
        <p:txBody>
          <a:bodyPr>
            <a:noAutofit/>
          </a:bodyPr>
          <a:lstStyle/>
          <a:p>
            <a:pPr marL="285750" indent="-285750">
              <a:buFont typeface="Wingdings" panose="05000000000000000000" pitchFamily="2" charset="2"/>
              <a:buChar char="Ø"/>
            </a:pPr>
            <a:r>
              <a:rPr lang="en-IN" sz="1800" b="1" dirty="0">
                <a:latin typeface="Times New Roman" panose="02020603050405020304" pitchFamily="18" charset="0"/>
                <a:cs typeface="Times New Roman" panose="02020603050405020304" pitchFamily="18" charset="0"/>
              </a:rPr>
              <a:t>Sales Forecasting</a:t>
            </a:r>
          </a:p>
          <a:p>
            <a:pPr marL="742950" lvl="1"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Compared models using metrics like  AIC, and BIC to evaluate fit.</a:t>
            </a:r>
          </a:p>
          <a:p>
            <a:pPr marL="742950" lvl="1"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Visualized historical vs. predicted sales to assess forecast accuracy.</a:t>
            </a:r>
            <a:endParaRPr lang="en-IN"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1800" b="1" dirty="0">
                <a:latin typeface="Times New Roman" panose="02020603050405020304" pitchFamily="18" charset="0"/>
                <a:cs typeface="Times New Roman" panose="02020603050405020304" pitchFamily="18" charset="0"/>
              </a:rPr>
              <a:t>Sentiment Analysis</a:t>
            </a:r>
          </a:p>
          <a:p>
            <a:pPr marL="742950" lvl="1"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Machine Learning Models: Evaluated using accuracy, confusion matrix, and classification report (e.g., Logistic Regression, Random Forest).</a:t>
            </a:r>
          </a:p>
          <a:p>
            <a:pPr marL="742950" lvl="1"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Evaluated model performance using metrics such as Accuracy, Precision, Recall, and F1-Score.</a:t>
            </a:r>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4962393-CC93-BA7D-37AE-CD65E3DB8D87}"/>
              </a:ext>
            </a:extLst>
          </p:cNvPr>
          <p:cNvSpPr>
            <a:spLocks noGrp="1"/>
          </p:cNvSpPr>
          <p:nvPr>
            <p:ph type="sldNum" sz="quarter" idx="12"/>
          </p:nvPr>
        </p:nvSpPr>
        <p:spPr/>
        <p:txBody>
          <a:bodyPr/>
          <a:lstStyle/>
          <a:p>
            <a:fld id="{F860F34E-4A79-A240-AEA8-3E29BB228B1B}" type="slidenum">
              <a:rPr lang="en-US" smtClean="0"/>
              <a:t>23</a:t>
            </a:fld>
            <a:endParaRPr lang="en-US"/>
          </a:p>
        </p:txBody>
      </p:sp>
      <p:pic>
        <p:nvPicPr>
          <p:cNvPr id="7" name="Picture 6">
            <a:extLst>
              <a:ext uri="{FF2B5EF4-FFF2-40B4-BE49-F238E27FC236}">
                <a16:creationId xmlns:a16="http://schemas.microsoft.com/office/drawing/2014/main" id="{3E6FF46E-43B2-B32F-5A55-A973B5648F09}"/>
              </a:ext>
            </a:extLst>
          </p:cNvPr>
          <p:cNvPicPr>
            <a:picLocks noChangeAspect="1"/>
          </p:cNvPicPr>
          <p:nvPr/>
        </p:nvPicPr>
        <p:blipFill>
          <a:blip r:embed="rId2"/>
          <a:srcRect r="39107"/>
          <a:stretch/>
        </p:blipFill>
        <p:spPr>
          <a:xfrm>
            <a:off x="6464696" y="3799963"/>
            <a:ext cx="5258601" cy="2298744"/>
          </a:xfrm>
          <a:prstGeom prst="rect">
            <a:avLst/>
          </a:prstGeom>
        </p:spPr>
      </p:pic>
      <p:pic>
        <p:nvPicPr>
          <p:cNvPr id="9" name="Picture 8">
            <a:extLst>
              <a:ext uri="{FF2B5EF4-FFF2-40B4-BE49-F238E27FC236}">
                <a16:creationId xmlns:a16="http://schemas.microsoft.com/office/drawing/2014/main" id="{0FA4148F-5A39-C047-6A6E-D8826F0665D0}"/>
              </a:ext>
            </a:extLst>
          </p:cNvPr>
          <p:cNvPicPr>
            <a:picLocks noChangeAspect="1"/>
          </p:cNvPicPr>
          <p:nvPr/>
        </p:nvPicPr>
        <p:blipFill>
          <a:blip r:embed="rId3"/>
          <a:stretch>
            <a:fillRect/>
          </a:stretch>
        </p:blipFill>
        <p:spPr>
          <a:xfrm>
            <a:off x="6530217" y="2125837"/>
            <a:ext cx="4695825" cy="1266825"/>
          </a:xfrm>
          <a:prstGeom prst="rect">
            <a:avLst/>
          </a:prstGeom>
        </p:spPr>
      </p:pic>
    </p:spTree>
    <p:extLst>
      <p:ext uri="{BB962C8B-B14F-4D97-AF65-F5344CB8AC3E}">
        <p14:creationId xmlns:p14="http://schemas.microsoft.com/office/powerpoint/2010/main" val="22115624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1CE4-AE6D-EC6A-C8D9-D75BD0ADAC24}"/>
              </a:ext>
            </a:extLst>
          </p:cNvPr>
          <p:cNvSpPr>
            <a:spLocks noGrp="1"/>
          </p:cNvSpPr>
          <p:nvPr>
            <p:ph type="title"/>
          </p:nvPr>
        </p:nvSpPr>
        <p:spPr>
          <a:xfrm>
            <a:off x="842964" y="685081"/>
            <a:ext cx="10512424" cy="1104900"/>
          </a:xfrm>
        </p:spPr>
        <p:txBody>
          <a:bodyPr>
            <a:normAutofit fontScale="90000"/>
          </a:bodyPr>
          <a:lstStyle/>
          <a:p>
            <a:r>
              <a:rPr lang="en-IN" sz="4400" b="1" dirty="0">
                <a:solidFill>
                  <a:srgbClr val="068817"/>
                </a:solidFill>
                <a:latin typeface="Times New Roman" panose="02020603050405020304" pitchFamily="18" charset="0"/>
                <a:cs typeface="Times New Roman" panose="02020603050405020304" pitchFamily="18" charset="0"/>
              </a:rPr>
              <a:t>Hypothesis Testing for Forecasting</a:t>
            </a:r>
            <a:br>
              <a:rPr lang="en-IN" sz="3200" b="1" dirty="0">
                <a:solidFill>
                  <a:srgbClr val="068817"/>
                </a:solidFill>
                <a:latin typeface="Times New Roman" panose="02020603050405020304" pitchFamily="18" charset="0"/>
                <a:cs typeface="Times New Roman" panose="02020603050405020304" pitchFamily="18" charset="0"/>
              </a:rPr>
            </a:br>
            <a:endParaRPr lang="en-IN" dirty="0"/>
          </a:p>
        </p:txBody>
      </p:sp>
      <p:pic>
        <p:nvPicPr>
          <p:cNvPr id="9" name="Picture Placeholder 8">
            <a:extLst>
              <a:ext uri="{FF2B5EF4-FFF2-40B4-BE49-F238E27FC236}">
                <a16:creationId xmlns:a16="http://schemas.microsoft.com/office/drawing/2014/main" id="{A6F1207C-1AF9-0F7D-6030-4864D05C2E84}"/>
              </a:ext>
            </a:extLst>
          </p:cNvPr>
          <p:cNvPicPr>
            <a:picLocks noGrp="1" noChangeAspect="1"/>
          </p:cNvPicPr>
          <p:nvPr>
            <p:ph type="pic" idx="1"/>
          </p:nvPr>
        </p:nvPicPr>
        <p:blipFill>
          <a:blip r:embed="rId2"/>
          <a:srcRect t="3090" b="3090"/>
          <a:stretch>
            <a:fillRect/>
          </a:stretch>
        </p:blipFill>
        <p:spPr>
          <a:xfrm>
            <a:off x="6096000" y="2057400"/>
            <a:ext cx="5259387" cy="2644775"/>
          </a:xfrm>
        </p:spPr>
      </p:pic>
      <p:sp>
        <p:nvSpPr>
          <p:cNvPr id="4" name="Text Placeholder 3">
            <a:extLst>
              <a:ext uri="{FF2B5EF4-FFF2-40B4-BE49-F238E27FC236}">
                <a16:creationId xmlns:a16="http://schemas.microsoft.com/office/drawing/2014/main" id="{557BB9D5-94B4-6E6A-6AA3-DC604096549A}"/>
              </a:ext>
            </a:extLst>
          </p:cNvPr>
          <p:cNvSpPr>
            <a:spLocks noGrp="1"/>
          </p:cNvSpPr>
          <p:nvPr>
            <p:ph type="body" sz="half" idx="2"/>
          </p:nvPr>
        </p:nvSpPr>
        <p:spPr>
          <a:xfrm>
            <a:off x="839788" y="1789981"/>
            <a:ext cx="5256212" cy="4931493"/>
          </a:xfrm>
        </p:spPr>
        <p:txBody>
          <a:bodyPr>
            <a:noAutofit/>
          </a:bodyPr>
          <a:lstStyle/>
          <a:p>
            <a:r>
              <a:rPr lang="en-IN" sz="1800" b="1" dirty="0">
                <a:latin typeface="Times New Roman" panose="02020603050405020304" pitchFamily="18" charset="0"/>
                <a:cs typeface="Times New Roman" panose="02020603050405020304" pitchFamily="18" charset="0"/>
              </a:rPr>
              <a:t>Null hypothesis:</a:t>
            </a:r>
          </a:p>
          <a:p>
            <a:pPr marL="342900" indent="-342900">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The bass model parameters P, Q, and M do not significantly contribute to the model(P=0,Q=0,M=0)</a:t>
            </a:r>
          </a:p>
          <a:p>
            <a:r>
              <a:rPr lang="en-IN" sz="1800" b="1" dirty="0">
                <a:latin typeface="Times New Roman" panose="02020603050405020304" pitchFamily="18" charset="0"/>
                <a:cs typeface="Times New Roman" panose="02020603050405020304" pitchFamily="18" charset="0"/>
              </a:rPr>
              <a:t>Alternative Hypothesis:</a:t>
            </a:r>
          </a:p>
          <a:p>
            <a:pPr marL="342900" indent="-342900">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At least one of the bass model parameters P, Q, or M significantly contributes to the model(P!=0,Q!=0,M!=0)</a:t>
            </a:r>
          </a:p>
          <a:p>
            <a:r>
              <a:rPr lang="en-IN" sz="1800" b="1" dirty="0">
                <a:latin typeface="Times New Roman" panose="02020603050405020304" pitchFamily="18" charset="0"/>
                <a:cs typeface="Times New Roman" panose="02020603050405020304" pitchFamily="18" charset="0"/>
              </a:rPr>
              <a:t>Conclusion:</a:t>
            </a:r>
          </a:p>
          <a:p>
            <a:pPr marL="342900" indent="-34290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Since the p-values for all three parameters(</a:t>
            </a:r>
            <a:r>
              <a:rPr lang="en-IN" sz="1800" dirty="0">
                <a:latin typeface="Times New Roman" panose="02020603050405020304" pitchFamily="18" charset="0"/>
                <a:cs typeface="Times New Roman" panose="02020603050405020304" pitchFamily="18" charset="0"/>
              </a:rPr>
              <a:t>P, Q, and M</a:t>
            </a:r>
            <a:r>
              <a:rPr lang="en-US" sz="1800" dirty="0">
                <a:latin typeface="Times New Roman" panose="02020603050405020304" pitchFamily="18" charset="0"/>
                <a:cs typeface="Times New Roman" panose="02020603050405020304" pitchFamily="18" charset="0"/>
              </a:rPr>
              <a:t>) are below the significance level of 0.05, we reject the null hypothesis. There is sufficient evidence to conclude that the Bass model parameters </a:t>
            </a:r>
            <a:r>
              <a:rPr lang="en-IN" sz="1800" dirty="0">
                <a:latin typeface="Times New Roman" panose="02020603050405020304" pitchFamily="18" charset="0"/>
                <a:cs typeface="Times New Roman" panose="02020603050405020304" pitchFamily="18" charset="0"/>
              </a:rPr>
              <a:t>P, Q, and M</a:t>
            </a:r>
            <a:r>
              <a:rPr lang="en-US" sz="1800" dirty="0">
                <a:latin typeface="Times New Roman" panose="02020603050405020304" pitchFamily="18" charset="0"/>
                <a:cs typeface="Times New Roman" panose="02020603050405020304" pitchFamily="18" charset="0"/>
              </a:rPr>
              <a:t> significantly contribute to the model.</a:t>
            </a:r>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57E464F8-8ED3-F8B6-88CF-D29D253D3B77}"/>
              </a:ext>
            </a:extLst>
          </p:cNvPr>
          <p:cNvSpPr>
            <a:spLocks noGrp="1"/>
          </p:cNvSpPr>
          <p:nvPr>
            <p:ph type="sldNum" sz="quarter" idx="12"/>
          </p:nvPr>
        </p:nvSpPr>
        <p:spPr/>
        <p:txBody>
          <a:bodyPr/>
          <a:lstStyle/>
          <a:p>
            <a:fld id="{F860F34E-4A79-A240-AEA8-3E29BB228B1B}" type="slidenum">
              <a:rPr lang="en-US" smtClean="0"/>
              <a:t>24</a:t>
            </a:fld>
            <a:endParaRPr lang="en-US"/>
          </a:p>
        </p:txBody>
      </p:sp>
    </p:spTree>
    <p:extLst>
      <p:ext uri="{BB962C8B-B14F-4D97-AF65-F5344CB8AC3E}">
        <p14:creationId xmlns:p14="http://schemas.microsoft.com/office/powerpoint/2010/main" val="35947792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D1958-C486-77EB-C06F-558A3C09ED2E}"/>
              </a:ext>
            </a:extLst>
          </p:cNvPr>
          <p:cNvSpPr>
            <a:spLocks noGrp="1"/>
          </p:cNvSpPr>
          <p:nvPr>
            <p:ph type="title"/>
          </p:nvPr>
        </p:nvSpPr>
        <p:spPr/>
        <p:txBody>
          <a:bodyPr/>
          <a:lstStyle/>
          <a:p>
            <a:r>
              <a:rPr lang="en-IN" sz="4400" b="1" dirty="0">
                <a:solidFill>
                  <a:srgbClr val="068817"/>
                </a:solidFill>
                <a:latin typeface="Times New Roman" panose="02020603050405020304" pitchFamily="18" charset="0"/>
                <a:cs typeface="Times New Roman" panose="02020603050405020304" pitchFamily="18" charset="0"/>
              </a:rPr>
              <a:t>Conclusion</a:t>
            </a:r>
            <a:endParaRPr lang="en-IN" dirty="0"/>
          </a:p>
        </p:txBody>
      </p:sp>
      <p:sp>
        <p:nvSpPr>
          <p:cNvPr id="3" name="Content Placeholder 2">
            <a:extLst>
              <a:ext uri="{FF2B5EF4-FFF2-40B4-BE49-F238E27FC236}">
                <a16:creationId xmlns:a16="http://schemas.microsoft.com/office/drawing/2014/main" id="{78885191-12D1-D54B-6E8D-F0DB220060B1}"/>
              </a:ext>
            </a:extLst>
          </p:cNvPr>
          <p:cNvSpPr>
            <a:spLocks noGrp="1"/>
          </p:cNvSpPr>
          <p:nvPr>
            <p:ph idx="1"/>
          </p:nvPr>
        </p:nvSpPr>
        <p:spPr/>
        <p:txBody>
          <a:bodyPr>
            <a:normAutofit/>
          </a:bodyPr>
          <a:lstStyle/>
          <a:p>
            <a:r>
              <a:rPr lang="en-US" sz="1800" b="0" i="0" dirty="0">
                <a:solidFill>
                  <a:srgbClr val="000000"/>
                </a:solidFill>
                <a:effectLst/>
                <a:latin typeface="Times New Roman" panose="02020603050405020304" pitchFamily="18" charset="0"/>
                <a:cs typeface="Times New Roman" panose="02020603050405020304" pitchFamily="18" charset="0"/>
              </a:rPr>
              <a:t>project combines sales forecasting with sentiment analysis to provide better insights for the EV market:</a:t>
            </a:r>
          </a:p>
          <a:p>
            <a:r>
              <a:rPr lang="en-US" sz="1800" b="0" i="0" dirty="0">
                <a:solidFill>
                  <a:srgbClr val="000000"/>
                </a:solidFill>
                <a:effectLst/>
                <a:latin typeface="Times New Roman" panose="02020603050405020304" pitchFamily="18" charset="0"/>
                <a:cs typeface="Times New Roman" panose="02020603050405020304" pitchFamily="18" charset="0"/>
              </a:rPr>
              <a:t>1. Sentiment Analysis:</a:t>
            </a:r>
          </a:p>
          <a:p>
            <a:pPr lvl="1"/>
            <a:r>
              <a:rPr lang="en-US" sz="1800" b="0" i="0" dirty="0">
                <a:solidFill>
                  <a:srgbClr val="000000"/>
                </a:solidFill>
                <a:effectLst/>
                <a:latin typeface="Times New Roman" panose="02020603050405020304" pitchFamily="18" charset="0"/>
                <a:cs typeface="Times New Roman" panose="02020603050405020304" pitchFamily="18" charset="0"/>
              </a:rPr>
              <a:t>Positive Feedback: Consumers value performance, comfort, and eco-friendliness, indicating strong satisfaction.</a:t>
            </a:r>
          </a:p>
          <a:p>
            <a:pPr lvl="1"/>
            <a:r>
              <a:rPr lang="en-US" sz="1800" b="0" i="0" dirty="0">
                <a:solidFill>
                  <a:srgbClr val="000000"/>
                </a:solidFill>
                <a:effectLst/>
                <a:latin typeface="Times New Roman" panose="02020603050405020304" pitchFamily="18" charset="0"/>
                <a:cs typeface="Times New Roman" panose="02020603050405020304" pitchFamily="18" charset="0"/>
              </a:rPr>
              <a:t>Negative Feedback: Charging infrastructure and high costs remain major issues for adoption.</a:t>
            </a:r>
          </a:p>
          <a:p>
            <a:pPr lvl="1"/>
            <a:r>
              <a:rPr lang="en-US" sz="1800" b="0" i="0" dirty="0">
                <a:solidFill>
                  <a:srgbClr val="000000"/>
                </a:solidFill>
                <a:effectLst/>
                <a:latin typeface="Times New Roman" panose="02020603050405020304" pitchFamily="18" charset="0"/>
                <a:cs typeface="Times New Roman" panose="02020603050405020304" pitchFamily="18" charset="0"/>
              </a:rPr>
              <a:t> Model-Specific Insights: Popular models like Tesla outperforms in consumer satisfaction, while others have reliability or pricing concerns.</a:t>
            </a:r>
          </a:p>
          <a:p>
            <a:r>
              <a:rPr lang="en-US" sz="1800" b="0" i="0" dirty="0">
                <a:solidFill>
                  <a:srgbClr val="000000"/>
                </a:solidFill>
                <a:effectLst/>
                <a:latin typeface="Times New Roman" panose="02020603050405020304" pitchFamily="18" charset="0"/>
                <a:cs typeface="Times New Roman" panose="02020603050405020304" pitchFamily="18" charset="0"/>
              </a:rPr>
              <a:t>2. Sales Forecasting:</a:t>
            </a:r>
          </a:p>
          <a:p>
            <a:pPr lvl="1"/>
            <a:r>
              <a:rPr lang="en-US" sz="1800" b="0" i="0" dirty="0">
                <a:solidFill>
                  <a:srgbClr val="000000"/>
                </a:solidFill>
                <a:effectLst/>
                <a:latin typeface="Times New Roman" panose="02020603050405020304" pitchFamily="18" charset="0"/>
                <a:cs typeface="Times New Roman" panose="02020603050405020304" pitchFamily="18" charset="0"/>
              </a:rPr>
              <a:t>Bass Diffusion Model: Predicts steady growth but lacks uncertainty considerations.</a:t>
            </a:r>
          </a:p>
          <a:p>
            <a:pPr lvl="1"/>
            <a:r>
              <a:rPr lang="en-US" sz="1800" b="0" i="0" dirty="0">
                <a:solidFill>
                  <a:srgbClr val="000000"/>
                </a:solidFill>
                <a:effectLst/>
                <a:latin typeface="Times New Roman" panose="02020603050405020304" pitchFamily="18" charset="0"/>
                <a:cs typeface="Times New Roman" panose="02020603050405020304" pitchFamily="18" charset="0"/>
              </a:rPr>
              <a:t>Generalized Bass Model (GBM): Captures market saturation dynamics effectively.</a:t>
            </a:r>
          </a:p>
          <a:p>
            <a:pPr lvl="1"/>
            <a:r>
              <a:rPr lang="en-US" sz="1800" b="0" i="0" dirty="0">
                <a:solidFill>
                  <a:srgbClr val="000000"/>
                </a:solidFill>
                <a:effectLst/>
                <a:latin typeface="Times New Roman" panose="02020603050405020304" pitchFamily="18" charset="0"/>
                <a:cs typeface="Times New Roman" panose="02020603050405020304" pitchFamily="18" charset="0"/>
              </a:rPr>
              <a:t>Uncertain Bass Model: Accounts for variability, offering robust forecasts under uncertain conditions</a:t>
            </a:r>
          </a:p>
          <a:p>
            <a:r>
              <a:rPr lang="en-US" sz="1800" b="0" i="0" dirty="0">
                <a:solidFill>
                  <a:srgbClr val="000000"/>
                </a:solidFill>
                <a:effectLst/>
                <a:latin typeface="Times New Roman" panose="02020603050405020304" pitchFamily="18" charset="0"/>
                <a:cs typeface="Times New Roman" panose="02020603050405020304" pitchFamily="18" charset="0"/>
              </a:rPr>
              <a:t>To boost EV adoption, addressing concerns like charging infrastructure and pricing is important. Combining consumer sentiment insights with advanced forecasting provides a strategic roadmap for manufacturers and policymakers to drive growth and satisfaction in the EV market.</a:t>
            </a:r>
            <a:endParaRPr lang="en-IN" sz="1800" dirty="0"/>
          </a:p>
        </p:txBody>
      </p:sp>
      <p:sp>
        <p:nvSpPr>
          <p:cNvPr id="4" name="Slide Number Placeholder 3">
            <a:extLst>
              <a:ext uri="{FF2B5EF4-FFF2-40B4-BE49-F238E27FC236}">
                <a16:creationId xmlns:a16="http://schemas.microsoft.com/office/drawing/2014/main" id="{0038DCD2-A588-51D9-8472-C6A5F20D80F5}"/>
              </a:ext>
            </a:extLst>
          </p:cNvPr>
          <p:cNvSpPr>
            <a:spLocks noGrp="1"/>
          </p:cNvSpPr>
          <p:nvPr>
            <p:ph type="sldNum" sz="quarter" idx="12"/>
          </p:nvPr>
        </p:nvSpPr>
        <p:spPr/>
        <p:txBody>
          <a:bodyPr/>
          <a:lstStyle/>
          <a:p>
            <a:fld id="{F860F34E-4A79-A240-AEA8-3E29BB228B1B}" type="slidenum">
              <a:rPr lang="en-US" smtClean="0"/>
              <a:t>25</a:t>
            </a:fld>
            <a:endParaRPr lang="en-US"/>
          </a:p>
        </p:txBody>
      </p:sp>
    </p:spTree>
    <p:extLst>
      <p:ext uri="{BB962C8B-B14F-4D97-AF65-F5344CB8AC3E}">
        <p14:creationId xmlns:p14="http://schemas.microsoft.com/office/powerpoint/2010/main" val="3702516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0AD89-172F-59B7-2CA0-ACB0551D455E}"/>
              </a:ext>
            </a:extLst>
          </p:cNvPr>
          <p:cNvSpPr>
            <a:spLocks noGrp="1"/>
          </p:cNvSpPr>
          <p:nvPr>
            <p:ph type="title"/>
          </p:nvPr>
        </p:nvSpPr>
        <p:spPr/>
        <p:txBody>
          <a:bodyPr/>
          <a:lstStyle/>
          <a:p>
            <a:r>
              <a:rPr lang="en-IN" b="1" dirty="0">
                <a:solidFill>
                  <a:srgbClr val="068817"/>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66F8890C-8889-3ED3-891F-B28795BC116F}"/>
              </a:ext>
            </a:extLst>
          </p:cNvPr>
          <p:cNvSpPr>
            <a:spLocks noGrp="1"/>
          </p:cNvSpPr>
          <p:nvPr>
            <p:ph idx="1"/>
          </p:nvPr>
        </p:nvSpPr>
        <p:spPr/>
        <p:txBody>
          <a:bodyPr>
            <a:noAutofit/>
          </a:bodyPr>
          <a:lstStyle/>
          <a:p>
            <a:r>
              <a:rPr lang="en-US" sz="1600" dirty="0">
                <a:effectLst/>
                <a:latin typeface="Times New Roman" panose="02020603050405020304" pitchFamily="18" charset="0"/>
                <a:cs typeface="Times New Roman" panose="02020603050405020304" pitchFamily="18" charset="0"/>
              </a:rPr>
              <a:t>Wang, W., Ye, Z., Yu, N., &amp; Chen, P.-C. (2024). Prediction of electric vehicle penetration and its impacts on distribution systems: A real-world case study in Maryland. </a:t>
            </a:r>
            <a:r>
              <a:rPr lang="en-US" sz="1600" i="1" dirty="0">
                <a:effectLst/>
                <a:latin typeface="Times New Roman" panose="02020603050405020304" pitchFamily="18" charset="0"/>
                <a:cs typeface="Times New Roman" panose="02020603050405020304" pitchFamily="18" charset="0"/>
              </a:rPr>
              <a:t>2024 IEEE Conference on Technologies for Sustainability (</a:t>
            </a:r>
            <a:r>
              <a:rPr lang="en-US" sz="1600" i="1" dirty="0" err="1">
                <a:effectLst/>
                <a:latin typeface="Times New Roman" panose="02020603050405020304" pitchFamily="18" charset="0"/>
                <a:cs typeface="Times New Roman" panose="02020603050405020304" pitchFamily="18" charset="0"/>
              </a:rPr>
              <a:t>SusTech</a:t>
            </a:r>
            <a:r>
              <a:rPr lang="en-US" sz="1600" i="1" dirty="0">
                <a:effectLst/>
                <a:latin typeface="Times New Roman" panose="02020603050405020304" pitchFamily="18" charset="0"/>
                <a:cs typeface="Times New Roman" panose="02020603050405020304" pitchFamily="18" charset="0"/>
              </a:rPr>
              <a:t>)</a:t>
            </a:r>
            <a:r>
              <a:rPr lang="en-US" sz="1600" dirty="0">
                <a:effectLst/>
                <a:latin typeface="Times New Roman" panose="02020603050405020304" pitchFamily="18" charset="0"/>
                <a:cs typeface="Times New Roman" panose="02020603050405020304" pitchFamily="18" charset="0"/>
              </a:rPr>
              <a:t>.</a:t>
            </a:r>
          </a:p>
          <a:p>
            <a:r>
              <a:rPr lang="en-US" sz="1600" dirty="0">
                <a:effectLst/>
                <a:latin typeface="Times New Roman" panose="02020603050405020304" pitchFamily="18" charset="0"/>
                <a:cs typeface="Times New Roman" panose="02020603050405020304" pitchFamily="18" charset="0"/>
              </a:rPr>
              <a:t>Patil, A., Bisen, M., &amp; L Sai, P. (2023). Diffusion of multigenerational technologies in the Indian machine tool industry: Bass model. </a:t>
            </a:r>
            <a:r>
              <a:rPr lang="en-US" sz="1600" i="1" dirty="0">
                <a:effectLst/>
                <a:latin typeface="Times New Roman" panose="02020603050405020304" pitchFamily="18" charset="0"/>
                <a:cs typeface="Times New Roman" panose="02020603050405020304" pitchFamily="18" charset="0"/>
              </a:rPr>
              <a:t>Proceedings of the International Conference on Industrial Engineering and Operations Management</a:t>
            </a:r>
            <a:r>
              <a:rPr lang="en-US" sz="1600" dirty="0">
                <a:effectLst/>
                <a:latin typeface="Times New Roman" panose="02020603050405020304" pitchFamily="18" charset="0"/>
                <a:cs typeface="Times New Roman" panose="02020603050405020304" pitchFamily="18" charset="0"/>
              </a:rPr>
              <a:t>.</a:t>
            </a:r>
          </a:p>
          <a:p>
            <a:r>
              <a:rPr lang="en-US" sz="1600" dirty="0">
                <a:effectLst/>
                <a:latin typeface="Times New Roman" panose="02020603050405020304" pitchFamily="18" charset="0"/>
                <a:cs typeface="Times New Roman" panose="02020603050405020304" pitchFamily="18" charset="0"/>
              </a:rPr>
              <a:t>Pham, M. K. (2023). Using di </a:t>
            </a:r>
            <a:r>
              <a:rPr lang="en-US" sz="1600" dirty="0" err="1">
                <a:effectLst/>
                <a:latin typeface="Times New Roman" panose="02020603050405020304" pitchFamily="18" charset="0"/>
                <a:cs typeface="Times New Roman" panose="02020603050405020304" pitchFamily="18" charset="0"/>
              </a:rPr>
              <a:t>usion</a:t>
            </a:r>
            <a:r>
              <a:rPr lang="en-US" sz="1600" dirty="0">
                <a:effectLst/>
                <a:latin typeface="Times New Roman" panose="02020603050405020304" pitchFamily="18" charset="0"/>
                <a:cs typeface="Times New Roman" panose="02020603050405020304" pitchFamily="18" charset="0"/>
              </a:rPr>
              <a:t> models to forecast electric vehicle outlook in </a:t>
            </a:r>
            <a:r>
              <a:rPr lang="en-US" sz="1600" dirty="0" err="1">
                <a:effectLst/>
                <a:latin typeface="Times New Roman" panose="02020603050405020304" pitchFamily="18" charset="0"/>
                <a:cs typeface="Times New Roman" panose="02020603050405020304" pitchFamily="18" charset="0"/>
              </a:rPr>
              <a:t>nland</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sweden</a:t>
            </a:r>
            <a:r>
              <a:rPr lang="en-US" sz="1600" dirty="0">
                <a:effectLst/>
                <a:latin typeface="Times New Roman" panose="02020603050405020304" pitchFamily="18" charset="0"/>
                <a:cs typeface="Times New Roman" panose="02020603050405020304" pitchFamily="18" charset="0"/>
              </a:rPr>
              <a:t>, and </a:t>
            </a:r>
            <a:r>
              <a:rPr lang="en-US" sz="1600" dirty="0" err="1">
                <a:effectLst/>
                <a:latin typeface="Times New Roman" panose="02020603050405020304" pitchFamily="18" charset="0"/>
                <a:cs typeface="Times New Roman" panose="02020603050405020304" pitchFamily="18" charset="0"/>
              </a:rPr>
              <a:t>norway</a:t>
            </a:r>
            <a:r>
              <a:rPr lang="en-US" sz="1600" dirty="0">
                <a:effectLst/>
                <a:latin typeface="Times New Roman" panose="02020603050405020304" pitchFamily="18" charset="0"/>
                <a:cs typeface="Times New Roman" panose="02020603050405020304" pitchFamily="18" charset="0"/>
              </a:rPr>
              <a:t>. </a:t>
            </a:r>
            <a:r>
              <a:rPr lang="en-US" sz="1600" i="1" dirty="0">
                <a:effectLst/>
                <a:latin typeface="Times New Roman" panose="02020603050405020304" pitchFamily="18" charset="0"/>
                <a:cs typeface="Times New Roman" panose="02020603050405020304" pitchFamily="18" charset="0"/>
              </a:rPr>
              <a:t>B. S. Thesis</a:t>
            </a:r>
            <a:r>
              <a:rPr lang="en-US" sz="1600" dirty="0">
                <a:effectLst/>
                <a:latin typeface="Times New Roman" panose="02020603050405020304" pitchFamily="18" charset="0"/>
                <a:cs typeface="Times New Roman" panose="02020603050405020304" pitchFamily="18" charset="0"/>
              </a:rPr>
              <a:t>.</a:t>
            </a:r>
          </a:p>
          <a:p>
            <a:r>
              <a:rPr lang="en-US" sz="1600" dirty="0" err="1">
                <a:effectLst/>
                <a:latin typeface="Times New Roman" panose="02020603050405020304" pitchFamily="18" charset="0"/>
                <a:cs typeface="Times New Roman" panose="02020603050405020304" pitchFamily="18" charset="0"/>
              </a:rPr>
              <a:t>Afandizadeh</a:t>
            </a:r>
            <a:r>
              <a:rPr lang="en-US" sz="1600" dirty="0">
                <a:effectLst/>
                <a:latin typeface="Times New Roman" panose="02020603050405020304" pitchFamily="18" charset="0"/>
                <a:cs typeface="Times New Roman" panose="02020603050405020304" pitchFamily="18" charset="0"/>
              </a:rPr>
              <a:t>, S., Sharifi, D., Kalantari, N., &amp; </a:t>
            </a:r>
            <a:r>
              <a:rPr lang="en-US" sz="1600" dirty="0" err="1">
                <a:effectLst/>
                <a:latin typeface="Times New Roman" panose="02020603050405020304" pitchFamily="18" charset="0"/>
                <a:cs typeface="Times New Roman" panose="02020603050405020304" pitchFamily="18" charset="0"/>
              </a:rPr>
              <a:t>Mirzahossein</a:t>
            </a:r>
            <a:r>
              <a:rPr lang="en-US" sz="1600" dirty="0">
                <a:effectLst/>
                <a:latin typeface="Times New Roman" panose="02020603050405020304" pitchFamily="18" charset="0"/>
                <a:cs typeface="Times New Roman" panose="02020603050405020304" pitchFamily="18" charset="0"/>
              </a:rPr>
              <a:t>, H. (2023). Using machine learning methods to predict electric vehicles penetration in the automotive market. </a:t>
            </a:r>
            <a:r>
              <a:rPr lang="en-US" sz="1600" i="1" dirty="0">
                <a:effectLst/>
                <a:latin typeface="Times New Roman" panose="02020603050405020304" pitchFamily="18" charset="0"/>
                <a:cs typeface="Times New Roman" panose="02020603050405020304" pitchFamily="18" charset="0"/>
              </a:rPr>
              <a:t>Scientific Reports</a:t>
            </a:r>
            <a:r>
              <a:rPr lang="en-US" sz="1600" dirty="0">
                <a:effectLst/>
                <a:latin typeface="Times New Roman" panose="02020603050405020304" pitchFamily="18" charset="0"/>
                <a:cs typeface="Times New Roman" panose="02020603050405020304" pitchFamily="18" charset="0"/>
              </a:rPr>
              <a:t>, </a:t>
            </a:r>
            <a:r>
              <a:rPr lang="en-US" sz="1600" i="1" dirty="0">
                <a:effectLst/>
                <a:latin typeface="Times New Roman" panose="02020603050405020304" pitchFamily="18" charset="0"/>
                <a:cs typeface="Times New Roman" panose="02020603050405020304" pitchFamily="18" charset="0"/>
              </a:rPr>
              <a:t>13</a:t>
            </a:r>
            <a:r>
              <a:rPr lang="en-US" sz="1600" dirty="0">
                <a:effectLst/>
                <a:latin typeface="Times New Roman" panose="02020603050405020304" pitchFamily="18" charset="0"/>
                <a:cs typeface="Times New Roman" panose="02020603050405020304" pitchFamily="18" charset="0"/>
              </a:rPr>
              <a:t>(1), 8345. https://doi.org/10.1038/s41598-023-35366-3</a:t>
            </a:r>
          </a:p>
          <a:p>
            <a:r>
              <a:rPr lang="en-US" sz="1600" dirty="0">
                <a:effectLst/>
                <a:latin typeface="Times New Roman" panose="02020603050405020304" pitchFamily="18" charset="0"/>
                <a:cs typeface="Times New Roman" panose="02020603050405020304" pitchFamily="18" charset="0"/>
              </a:rPr>
              <a:t>Park, C., &amp; Shin, J. (n.d.). Forecasting of changes in electricity consumption due to </a:t>
            </a:r>
            <a:r>
              <a:rPr lang="en-US" sz="1600" dirty="0" err="1">
                <a:effectLst/>
                <a:latin typeface="Times New Roman" panose="02020603050405020304" pitchFamily="18" charset="0"/>
                <a:cs typeface="Times New Roman" panose="02020603050405020304" pitchFamily="18" charset="0"/>
              </a:rPr>
              <a:t>ev</a:t>
            </a:r>
            <a:r>
              <a:rPr lang="en-US" sz="1600" dirty="0">
                <a:effectLst/>
                <a:latin typeface="Times New Roman" panose="02020603050405020304" pitchFamily="18" charset="0"/>
                <a:cs typeface="Times New Roman" panose="02020603050405020304" pitchFamily="18" charset="0"/>
              </a:rPr>
              <a:t> di </a:t>
            </a:r>
            <a:r>
              <a:rPr lang="en-US" sz="1600" dirty="0" err="1">
                <a:effectLst/>
                <a:latin typeface="Times New Roman" panose="02020603050405020304" pitchFamily="18" charset="0"/>
                <a:cs typeface="Times New Roman" panose="02020603050405020304" pitchFamily="18" charset="0"/>
              </a:rPr>
              <a:t>usion</a:t>
            </a:r>
            <a:r>
              <a:rPr lang="en-US" sz="1600" dirty="0">
                <a:effectLst/>
                <a:latin typeface="Times New Roman" panose="02020603050405020304" pitchFamily="18" charset="0"/>
                <a:cs typeface="Times New Roman" panose="02020603050405020304" pitchFamily="18" charset="0"/>
              </a:rPr>
              <a:t> in south </a:t>
            </a:r>
            <a:r>
              <a:rPr lang="en-US" sz="1600" dirty="0" err="1">
                <a:effectLst/>
                <a:latin typeface="Times New Roman" panose="02020603050405020304" pitchFamily="18" charset="0"/>
                <a:cs typeface="Times New Roman" panose="02020603050405020304" pitchFamily="18" charset="0"/>
              </a:rPr>
              <a:t>korea</a:t>
            </a:r>
            <a:r>
              <a:rPr lang="en-US" sz="1600" dirty="0">
                <a:effectLst/>
                <a:latin typeface="Times New Roman" panose="02020603050405020304" pitchFamily="18" charset="0"/>
                <a:cs typeface="Times New Roman" panose="02020603050405020304" pitchFamily="18" charset="0"/>
              </a:rPr>
              <a:t>: Development of </a:t>
            </a:r>
            <a:r>
              <a:rPr lang="en-US" sz="1600" dirty="0" err="1">
                <a:effectLst/>
                <a:latin typeface="Times New Roman" panose="02020603050405020304" pitchFamily="18" charset="0"/>
                <a:cs typeface="Times New Roman" panose="02020603050405020304" pitchFamily="18" charset="0"/>
              </a:rPr>
              <a:t>inte</a:t>
            </a:r>
            <a:r>
              <a:rPr lang="en-US" sz="1600" dirty="0">
                <a:effectLst/>
                <a:latin typeface="Times New Roman" panose="02020603050405020304" pitchFamily="18" charset="0"/>
                <a:cs typeface="Times New Roman" panose="02020603050405020304" pitchFamily="18" charset="0"/>
              </a:rPr>
              <a:t> grated model considering di </a:t>
            </a:r>
            <a:r>
              <a:rPr lang="en-US" sz="1600" dirty="0" err="1">
                <a:effectLst/>
                <a:latin typeface="Times New Roman" panose="02020603050405020304" pitchFamily="18" charset="0"/>
                <a:cs typeface="Times New Roman" panose="02020603050405020304" pitchFamily="18" charset="0"/>
              </a:rPr>
              <a:t>usion</a:t>
            </a:r>
            <a:r>
              <a:rPr lang="en-US" sz="1600" dirty="0">
                <a:effectLst/>
                <a:latin typeface="Times New Roman" panose="02020603050405020304" pitchFamily="18" charset="0"/>
                <a:cs typeface="Times New Roman" panose="02020603050405020304" pitchFamily="18" charset="0"/>
              </a:rPr>
              <a:t> and macro-econometric model. </a:t>
            </a:r>
            <a:r>
              <a:rPr lang="en-US" sz="1600" i="1" dirty="0">
                <a:effectLst/>
                <a:latin typeface="Times New Roman" panose="02020603050405020304" pitchFamily="18" charset="0"/>
                <a:cs typeface="Times New Roman" panose="02020603050405020304" pitchFamily="18" charset="0"/>
              </a:rPr>
              <a:t>Tech </a:t>
            </a:r>
            <a:r>
              <a:rPr lang="en-US" sz="1600" i="1" dirty="0" err="1">
                <a:effectLst/>
                <a:latin typeface="Times New Roman" panose="02020603050405020304" pitchFamily="18" charset="0"/>
                <a:cs typeface="Times New Roman" panose="02020603050405020304" pitchFamily="18" charset="0"/>
              </a:rPr>
              <a:t>Nological</a:t>
            </a:r>
            <a:r>
              <a:rPr lang="en-US" sz="1600" i="1" dirty="0">
                <a:effectLst/>
                <a:latin typeface="Times New Roman" panose="02020603050405020304" pitchFamily="18" charset="0"/>
                <a:cs typeface="Times New Roman" panose="02020603050405020304" pitchFamily="18" charset="0"/>
              </a:rPr>
              <a:t> Forecasting and Social Change</a:t>
            </a:r>
            <a:r>
              <a:rPr lang="en-US" sz="1600" dirty="0">
                <a:effectLst/>
                <a:latin typeface="Times New Roman" panose="02020603050405020304" pitchFamily="18" charset="0"/>
                <a:cs typeface="Times New Roman" panose="02020603050405020304" pitchFamily="18" charset="0"/>
              </a:rPr>
              <a:t>, </a:t>
            </a:r>
            <a:r>
              <a:rPr lang="en-US" sz="1600" i="1" dirty="0">
                <a:effectLst/>
                <a:latin typeface="Times New Roman" panose="02020603050405020304" pitchFamily="18" charset="0"/>
                <a:cs typeface="Times New Roman" panose="02020603050405020304" pitchFamily="18" charset="0"/>
              </a:rPr>
              <a:t>209</a:t>
            </a:r>
            <a:r>
              <a:rPr lang="en-US" sz="1600" dirty="0">
                <a:effectLst/>
                <a:latin typeface="Times New Roman" panose="02020603050405020304" pitchFamily="18" charset="0"/>
                <a:cs typeface="Times New Roman" panose="02020603050405020304" pitchFamily="18" charset="0"/>
              </a:rPr>
              <a:t>.</a:t>
            </a:r>
          </a:p>
          <a:p>
            <a:r>
              <a:rPr lang="en-US" sz="1600" dirty="0">
                <a:effectLst/>
                <a:latin typeface="Times New Roman" panose="02020603050405020304" pitchFamily="18" charset="0"/>
                <a:cs typeface="Times New Roman" panose="02020603050405020304" pitchFamily="18" charset="0"/>
              </a:rPr>
              <a:t>Jung, F., Schröder, M., &amp; Timme, M. (2023). Exponential adoption of battery electric cars. In </a:t>
            </a:r>
            <a:r>
              <a:rPr lang="en-US" sz="1600" i="1" dirty="0" err="1">
                <a:effectLst/>
                <a:latin typeface="Times New Roman" panose="02020603050405020304" pitchFamily="18" charset="0"/>
                <a:cs typeface="Times New Roman" panose="02020603050405020304" pitchFamily="18" charset="0"/>
              </a:rPr>
              <a:t>arXiv</a:t>
            </a:r>
            <a:r>
              <a:rPr lang="en-US" sz="1600" i="1" dirty="0">
                <a:effectLst/>
                <a:latin typeface="Times New Roman" panose="02020603050405020304" pitchFamily="18" charset="0"/>
                <a:cs typeface="Times New Roman" panose="02020603050405020304" pitchFamily="18" charset="0"/>
              </a:rPr>
              <a:t> [</a:t>
            </a:r>
            <a:r>
              <a:rPr lang="en-US" sz="1600" i="1" dirty="0" err="1">
                <a:effectLst/>
                <a:latin typeface="Times New Roman" panose="02020603050405020304" pitchFamily="18" charset="0"/>
                <a:cs typeface="Times New Roman" panose="02020603050405020304" pitchFamily="18" charset="0"/>
              </a:rPr>
              <a:t>physics.soc-ph</a:t>
            </a:r>
            <a:r>
              <a:rPr lang="en-US" sz="1600" i="1" dirty="0">
                <a:effectLst/>
                <a:latin typeface="Times New Roman" panose="02020603050405020304" pitchFamily="18" charset="0"/>
                <a:cs typeface="Times New Roman" panose="02020603050405020304" pitchFamily="18" charset="0"/>
              </a:rPr>
              <a:t>]</a:t>
            </a:r>
            <a:r>
              <a:rPr lang="en-US" sz="1600" dirty="0">
                <a:effectLst/>
                <a:latin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cs typeface="Times New Roman" panose="02020603050405020304" pitchFamily="18" charset="0"/>
                <a:hlinkClick r:id="rId3"/>
              </a:rPr>
              <a:t>http://arxiv.org/abs/2306.16152</a:t>
            </a:r>
            <a:endParaRPr lang="en-US" sz="1600" dirty="0">
              <a:effectLst/>
              <a:latin typeface="Times New Roman" panose="02020603050405020304" pitchFamily="18" charset="0"/>
              <a:cs typeface="Times New Roman" panose="02020603050405020304" pitchFamily="18" charset="0"/>
            </a:endParaRPr>
          </a:p>
          <a:p>
            <a:pPr marL="0" indent="0">
              <a:buNone/>
            </a:pPr>
            <a:endParaRPr lang="en-US" sz="1600" dirty="0">
              <a:effectLst/>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D056C5B-EB0E-9E0F-39B5-74C49ACA97A6}"/>
              </a:ext>
            </a:extLst>
          </p:cNvPr>
          <p:cNvSpPr>
            <a:spLocks noGrp="1"/>
          </p:cNvSpPr>
          <p:nvPr>
            <p:ph type="sldNum" sz="quarter" idx="12"/>
          </p:nvPr>
        </p:nvSpPr>
        <p:spPr/>
        <p:txBody>
          <a:bodyPr/>
          <a:lstStyle/>
          <a:p>
            <a:fld id="{F860F34E-4A79-A240-AEA8-3E29BB228B1B}" type="slidenum">
              <a:rPr lang="en-US" smtClean="0"/>
              <a:t>26</a:t>
            </a:fld>
            <a:endParaRPr lang="en-US"/>
          </a:p>
        </p:txBody>
      </p:sp>
    </p:spTree>
    <p:extLst>
      <p:ext uri="{BB962C8B-B14F-4D97-AF65-F5344CB8AC3E}">
        <p14:creationId xmlns:p14="http://schemas.microsoft.com/office/powerpoint/2010/main" val="22396756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3F2A68-A129-58E3-4FDB-93761C2A4BFA}"/>
            </a:ext>
          </a:extLst>
        </p:cNvPr>
        <p:cNvGrpSpPr/>
        <p:nvPr/>
      </p:nvGrpSpPr>
      <p:grpSpPr>
        <a:xfrm>
          <a:off x="0" y="0"/>
          <a:ext cx="0" cy="0"/>
          <a:chOff x="0" y="0"/>
          <a:chExt cx="0" cy="0"/>
        </a:xfrm>
      </p:grpSpPr>
      <p:sp>
        <p:nvSpPr>
          <p:cNvPr id="17" name="Oval 16">
            <a:extLst>
              <a:ext uri="{FF2B5EF4-FFF2-40B4-BE49-F238E27FC236}">
                <a16:creationId xmlns:a16="http://schemas.microsoft.com/office/drawing/2014/main" id="{CCEBA656-DF0C-A5F9-2F65-3254447B9D2E}"/>
              </a:ext>
            </a:extLst>
          </p:cNvPr>
          <p:cNvSpPr/>
          <p:nvPr/>
        </p:nvSpPr>
        <p:spPr>
          <a:xfrm>
            <a:off x="8076008" y="1039839"/>
            <a:ext cx="3457401" cy="3457401"/>
          </a:xfrm>
          <a:prstGeom prst="ellipse">
            <a:avLst/>
          </a:prstGeom>
          <a:solidFill>
            <a:srgbClr val="74C42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endParaRPr lang="en-US" sz="1500" dirty="0">
              <a:ln w="0"/>
              <a:solidFill>
                <a:schemeClr val="bg1"/>
              </a:solidFill>
              <a:effectLst>
                <a:outerShdw blurRad="38100" dist="19050" dir="2700000" algn="tl" rotWithShape="0">
                  <a:schemeClr val="dk1">
                    <a:alpha val="40000"/>
                  </a:schemeClr>
                </a:outerShdw>
              </a:effectLst>
            </a:endParaRPr>
          </a:p>
        </p:txBody>
      </p:sp>
      <p:sp>
        <p:nvSpPr>
          <p:cNvPr id="21" name="Oval 20">
            <a:extLst>
              <a:ext uri="{FF2B5EF4-FFF2-40B4-BE49-F238E27FC236}">
                <a16:creationId xmlns:a16="http://schemas.microsoft.com/office/drawing/2014/main" id="{10108DC0-0132-C1AE-539D-29212F360BB4}"/>
              </a:ext>
            </a:extLst>
          </p:cNvPr>
          <p:cNvSpPr/>
          <p:nvPr/>
        </p:nvSpPr>
        <p:spPr>
          <a:xfrm>
            <a:off x="6124379" y="1774456"/>
            <a:ext cx="2496674" cy="2496674"/>
          </a:xfrm>
          <a:prstGeom prst="ellipse">
            <a:avLst/>
          </a:prstGeom>
          <a:solidFill>
            <a:srgbClr val="007B3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endParaRPr lang="en-US" sz="1300" dirty="0">
              <a:ln w="0"/>
              <a:solidFill>
                <a:schemeClr val="bg1"/>
              </a:solidFill>
              <a:effectLst>
                <a:outerShdw blurRad="38100" dist="19050" dir="2700000" algn="tl" rotWithShape="0">
                  <a:schemeClr val="dk1">
                    <a:alpha val="40000"/>
                  </a:schemeClr>
                </a:outerShdw>
              </a:effectLst>
            </a:endParaRPr>
          </a:p>
        </p:txBody>
      </p:sp>
      <p:sp>
        <p:nvSpPr>
          <p:cNvPr id="22" name="Oval 21">
            <a:extLst>
              <a:ext uri="{FF2B5EF4-FFF2-40B4-BE49-F238E27FC236}">
                <a16:creationId xmlns:a16="http://schemas.microsoft.com/office/drawing/2014/main" id="{9E76586E-9AC9-7C70-AB98-5719C87D02DB}"/>
              </a:ext>
            </a:extLst>
          </p:cNvPr>
          <p:cNvSpPr/>
          <p:nvPr/>
        </p:nvSpPr>
        <p:spPr>
          <a:xfrm>
            <a:off x="7512922" y="3762622"/>
            <a:ext cx="1946630" cy="1946630"/>
          </a:xfrm>
          <a:prstGeom prst="ellipse">
            <a:avLst/>
          </a:prstGeom>
          <a:solidFill>
            <a:srgbClr val="00A6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endParaRPr lang="en-US" sz="1300" dirty="0">
              <a:ln w="0"/>
              <a:solidFill>
                <a:schemeClr val="bg1"/>
              </a:solidFill>
              <a:effectLst>
                <a:outerShdw blurRad="38100" dist="19050" dir="2700000" algn="tl" rotWithShape="0">
                  <a:schemeClr val="dk1">
                    <a:alpha val="40000"/>
                  </a:schemeClr>
                </a:outerShdw>
              </a:effectLst>
            </a:endParaRPr>
          </a:p>
        </p:txBody>
      </p:sp>
      <p:pic>
        <p:nvPicPr>
          <p:cNvPr id="24" name="Picture 23">
            <a:extLst>
              <a:ext uri="{FF2B5EF4-FFF2-40B4-BE49-F238E27FC236}">
                <a16:creationId xmlns:a16="http://schemas.microsoft.com/office/drawing/2014/main" id="{C3AF7B8F-2D0B-D84D-B402-88B9F374B13D}"/>
              </a:ext>
            </a:extLst>
          </p:cNvPr>
          <p:cNvPicPr>
            <a:picLocks noChangeAspect="1"/>
          </p:cNvPicPr>
          <p:nvPr/>
        </p:nvPicPr>
        <p:blipFill>
          <a:blip r:embed="rId2"/>
          <a:stretch>
            <a:fillRect/>
          </a:stretch>
        </p:blipFill>
        <p:spPr>
          <a:xfrm>
            <a:off x="9384903" y="1310738"/>
            <a:ext cx="839610" cy="927436"/>
          </a:xfrm>
          <a:prstGeom prst="rect">
            <a:avLst/>
          </a:prstGeom>
        </p:spPr>
      </p:pic>
      <p:pic>
        <p:nvPicPr>
          <p:cNvPr id="25" name="Picture 24">
            <a:extLst>
              <a:ext uri="{FF2B5EF4-FFF2-40B4-BE49-F238E27FC236}">
                <a16:creationId xmlns:a16="http://schemas.microsoft.com/office/drawing/2014/main" id="{33FAF063-A2D2-2C8D-E4D5-0B639ECA5B23}"/>
              </a:ext>
            </a:extLst>
          </p:cNvPr>
          <p:cNvPicPr>
            <a:picLocks noChangeAspect="1"/>
          </p:cNvPicPr>
          <p:nvPr/>
        </p:nvPicPr>
        <p:blipFill>
          <a:blip r:embed="rId2"/>
          <a:stretch>
            <a:fillRect/>
          </a:stretch>
        </p:blipFill>
        <p:spPr>
          <a:xfrm>
            <a:off x="7026259" y="2179707"/>
            <a:ext cx="608650" cy="672317"/>
          </a:xfrm>
          <a:prstGeom prst="rect">
            <a:avLst/>
          </a:prstGeom>
        </p:spPr>
      </p:pic>
      <p:pic>
        <p:nvPicPr>
          <p:cNvPr id="26" name="Picture 25">
            <a:extLst>
              <a:ext uri="{FF2B5EF4-FFF2-40B4-BE49-F238E27FC236}">
                <a16:creationId xmlns:a16="http://schemas.microsoft.com/office/drawing/2014/main" id="{F9B321E0-F064-94EA-9CEA-5C1AC793B921}"/>
              </a:ext>
            </a:extLst>
          </p:cNvPr>
          <p:cNvPicPr>
            <a:picLocks noChangeAspect="1"/>
          </p:cNvPicPr>
          <p:nvPr/>
        </p:nvPicPr>
        <p:blipFill>
          <a:blip r:embed="rId2"/>
          <a:stretch>
            <a:fillRect/>
          </a:stretch>
        </p:blipFill>
        <p:spPr>
          <a:xfrm>
            <a:off x="8262513" y="4071080"/>
            <a:ext cx="447447" cy="494252"/>
          </a:xfrm>
          <a:prstGeom prst="rect">
            <a:avLst/>
          </a:prstGeom>
        </p:spPr>
      </p:pic>
      <p:pic>
        <p:nvPicPr>
          <p:cNvPr id="12" name="Picture 11">
            <a:extLst>
              <a:ext uri="{FF2B5EF4-FFF2-40B4-BE49-F238E27FC236}">
                <a16:creationId xmlns:a16="http://schemas.microsoft.com/office/drawing/2014/main" id="{26FF5778-4111-8211-AAE6-F56BB5EA9C78}"/>
              </a:ext>
            </a:extLst>
          </p:cNvPr>
          <p:cNvPicPr>
            <a:picLocks noChangeAspect="1"/>
          </p:cNvPicPr>
          <p:nvPr/>
        </p:nvPicPr>
        <p:blipFill>
          <a:blip r:embed="rId3"/>
          <a:stretch>
            <a:fillRect/>
          </a:stretch>
        </p:blipFill>
        <p:spPr>
          <a:xfrm>
            <a:off x="9606580" y="6329398"/>
            <a:ext cx="2358689" cy="113868"/>
          </a:xfrm>
          <a:prstGeom prst="rect">
            <a:avLst/>
          </a:prstGeom>
        </p:spPr>
      </p:pic>
      <p:pic>
        <p:nvPicPr>
          <p:cNvPr id="14" name="Picture 13">
            <a:extLst>
              <a:ext uri="{FF2B5EF4-FFF2-40B4-BE49-F238E27FC236}">
                <a16:creationId xmlns:a16="http://schemas.microsoft.com/office/drawing/2014/main" id="{A1C159AE-1DBA-800A-6B44-457B8F980814}"/>
              </a:ext>
            </a:extLst>
          </p:cNvPr>
          <p:cNvPicPr>
            <a:picLocks noChangeAspect="1"/>
          </p:cNvPicPr>
          <p:nvPr/>
        </p:nvPicPr>
        <p:blipFill>
          <a:blip r:embed="rId4"/>
          <a:stretch>
            <a:fillRect/>
          </a:stretch>
        </p:blipFill>
        <p:spPr>
          <a:xfrm>
            <a:off x="231962" y="6016749"/>
            <a:ext cx="1599045" cy="685305"/>
          </a:xfrm>
          <a:prstGeom prst="rect">
            <a:avLst/>
          </a:prstGeom>
        </p:spPr>
      </p:pic>
      <p:sp>
        <p:nvSpPr>
          <p:cNvPr id="2" name="Slide Number Placeholder 1">
            <a:extLst>
              <a:ext uri="{FF2B5EF4-FFF2-40B4-BE49-F238E27FC236}">
                <a16:creationId xmlns:a16="http://schemas.microsoft.com/office/drawing/2014/main" id="{1AB9A916-8498-DD49-6532-25D293616777}"/>
              </a:ext>
            </a:extLst>
          </p:cNvPr>
          <p:cNvSpPr>
            <a:spLocks noGrp="1"/>
          </p:cNvSpPr>
          <p:nvPr>
            <p:ph type="sldNum" sz="quarter" idx="12"/>
          </p:nvPr>
        </p:nvSpPr>
        <p:spPr/>
        <p:txBody>
          <a:bodyPr/>
          <a:lstStyle/>
          <a:p>
            <a:fld id="{F860F34E-4A79-A240-AEA8-3E29BB228B1B}" type="slidenum">
              <a:rPr lang="en-US" smtClean="0"/>
              <a:t>27</a:t>
            </a:fld>
            <a:endParaRPr lang="en-US"/>
          </a:p>
        </p:txBody>
      </p:sp>
      <p:sp>
        <p:nvSpPr>
          <p:cNvPr id="15" name="Title 1">
            <a:extLst>
              <a:ext uri="{FF2B5EF4-FFF2-40B4-BE49-F238E27FC236}">
                <a16:creationId xmlns:a16="http://schemas.microsoft.com/office/drawing/2014/main" id="{9AA2D8AE-9555-A7FF-D4E6-E3CE7881709D}"/>
              </a:ext>
            </a:extLst>
          </p:cNvPr>
          <p:cNvSpPr>
            <a:spLocks noGrp="1"/>
          </p:cNvSpPr>
          <p:nvPr>
            <p:ph type="title"/>
          </p:nvPr>
        </p:nvSpPr>
        <p:spPr>
          <a:xfrm>
            <a:off x="1385712" y="2643425"/>
            <a:ext cx="11889744" cy="1346450"/>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Thank You</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6003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83DC2-C8CB-6143-032B-165052471678}"/>
              </a:ext>
            </a:extLst>
          </p:cNvPr>
          <p:cNvSpPr>
            <a:spLocks noGrp="1"/>
          </p:cNvSpPr>
          <p:nvPr>
            <p:ph type="title"/>
          </p:nvPr>
        </p:nvSpPr>
        <p:spPr/>
        <p:txBody>
          <a:bodyPr/>
          <a:lstStyle/>
          <a:p>
            <a:r>
              <a:rPr lang="en-US" b="1" dirty="0">
                <a:solidFill>
                  <a:srgbClr val="068817"/>
                </a:solidFill>
                <a:latin typeface="Times New Roman" panose="02020603050405020304" pitchFamily="18" charset="0"/>
                <a:cs typeface="Times New Roman" panose="02020603050405020304" pitchFamily="18" charset="0"/>
              </a:rPr>
              <a:t>Introduction</a:t>
            </a:r>
            <a:endParaRPr lang="en-IN" dirty="0"/>
          </a:p>
        </p:txBody>
      </p:sp>
      <p:sp>
        <p:nvSpPr>
          <p:cNvPr id="3" name="Content Placeholder 2">
            <a:extLst>
              <a:ext uri="{FF2B5EF4-FFF2-40B4-BE49-F238E27FC236}">
                <a16:creationId xmlns:a16="http://schemas.microsoft.com/office/drawing/2014/main" id="{896A65AF-D186-130D-DBC4-AF08211336A0}"/>
              </a:ext>
            </a:extLst>
          </p:cNvPr>
          <p:cNvSpPr>
            <a:spLocks noGrp="1"/>
          </p:cNvSpPr>
          <p:nvPr>
            <p:ph idx="1"/>
          </p:nvPr>
        </p:nvSpPr>
        <p:spPr>
          <a:xfrm>
            <a:off x="838200" y="1678887"/>
            <a:ext cx="10515600" cy="4351338"/>
          </a:xfrm>
        </p:spPr>
        <p:txBody>
          <a:bodyPr>
            <a:noAutofit/>
          </a:bodyPr>
          <a:lstStyle/>
          <a:p>
            <a:pPr algn="just">
              <a:lnSpc>
                <a:spcPct val="150000"/>
              </a:lnSpc>
              <a:buFont typeface="Wingdings" panose="05000000000000000000" pitchFamily="2" charset="2"/>
              <a:buChar char="Ø"/>
            </a:pPr>
            <a:r>
              <a:rPr lang="en-US" sz="1800" b="0" i="0" dirty="0">
                <a:solidFill>
                  <a:srgbClr val="172B4D"/>
                </a:solidFill>
                <a:effectLst/>
                <a:latin typeface="Times New Roman" panose="02020603050405020304" pitchFamily="18" charset="0"/>
                <a:cs typeface="Times New Roman" panose="02020603050405020304" pitchFamily="18" charset="0"/>
              </a:rPr>
              <a:t>The project combines the art of machine learning and data analytics to study EV adoption and consumer attitudes. Uses Python tools for data analysis, visualization, and predictive modeling.</a:t>
            </a:r>
          </a:p>
          <a:p>
            <a:pPr algn="just">
              <a:lnSpc>
                <a:spcPct val="150000"/>
              </a:lnSpc>
              <a:buFont typeface="Wingdings" panose="05000000000000000000" pitchFamily="2" charset="2"/>
              <a:buChar char="Ø"/>
            </a:pPr>
            <a:r>
              <a:rPr lang="en-US" sz="1800" b="0" i="0" dirty="0">
                <a:solidFill>
                  <a:srgbClr val="172B4D"/>
                </a:solidFill>
                <a:effectLst/>
                <a:latin typeface="Times New Roman" panose="02020603050405020304" pitchFamily="18" charset="0"/>
                <a:cs typeface="Times New Roman" panose="02020603050405020304" pitchFamily="18" charset="0"/>
              </a:rPr>
              <a:t>Predictive models include:</a:t>
            </a:r>
          </a:p>
          <a:p>
            <a:pPr lvl="1" algn="just">
              <a:lnSpc>
                <a:spcPct val="150000"/>
              </a:lnSpc>
              <a:buFont typeface="Wingdings" panose="05000000000000000000" pitchFamily="2" charset="2"/>
              <a:buChar char="Ø"/>
            </a:pPr>
            <a:r>
              <a:rPr lang="en-US" sz="1800" b="0" i="0" dirty="0">
                <a:solidFill>
                  <a:srgbClr val="172B4D"/>
                </a:solidFill>
                <a:effectLst/>
                <a:latin typeface="Times New Roman" panose="02020603050405020304" pitchFamily="18" charset="0"/>
                <a:cs typeface="Times New Roman" panose="02020603050405020304" pitchFamily="18" charset="0"/>
              </a:rPr>
              <a:t>Bass Diffusion Model</a:t>
            </a:r>
          </a:p>
          <a:p>
            <a:pPr lvl="1" algn="just">
              <a:lnSpc>
                <a:spcPct val="150000"/>
              </a:lnSpc>
              <a:buFont typeface="Wingdings" panose="05000000000000000000" pitchFamily="2" charset="2"/>
              <a:buChar char="Ø"/>
            </a:pPr>
            <a:r>
              <a:rPr lang="en-US" sz="1800" b="0" i="0" dirty="0">
                <a:solidFill>
                  <a:srgbClr val="172B4D"/>
                </a:solidFill>
                <a:effectLst/>
                <a:latin typeface="Times New Roman" panose="02020603050405020304" pitchFamily="18" charset="0"/>
                <a:cs typeface="Times New Roman" panose="02020603050405020304" pitchFamily="18" charset="0"/>
              </a:rPr>
              <a:t>Generalized Bass Model (GBM)</a:t>
            </a:r>
          </a:p>
          <a:p>
            <a:pPr algn="just">
              <a:lnSpc>
                <a:spcPct val="150000"/>
              </a:lnSpc>
              <a:buFont typeface="Wingdings" panose="05000000000000000000" pitchFamily="2" charset="2"/>
              <a:buChar char="Ø"/>
            </a:pPr>
            <a:r>
              <a:rPr lang="en-US" sz="1800" b="0" i="0" dirty="0">
                <a:solidFill>
                  <a:srgbClr val="172B4D"/>
                </a:solidFill>
                <a:effectLst/>
                <a:latin typeface="Times New Roman" panose="02020603050405020304" pitchFamily="18" charset="0"/>
                <a:cs typeface="Times New Roman" panose="02020603050405020304" pitchFamily="18" charset="0"/>
              </a:rPr>
              <a:t>Customer sentiment analysis involves:</a:t>
            </a:r>
          </a:p>
          <a:p>
            <a:pPr lvl="1" algn="just">
              <a:lnSpc>
                <a:spcPct val="150000"/>
              </a:lnSpc>
              <a:buFont typeface="Wingdings" panose="05000000000000000000" pitchFamily="2" charset="2"/>
              <a:buChar char="Ø"/>
            </a:pPr>
            <a:r>
              <a:rPr lang="en-US" sz="1800" b="0" i="0" dirty="0">
                <a:solidFill>
                  <a:srgbClr val="172B4D"/>
                </a:solidFill>
                <a:effectLst/>
                <a:latin typeface="Times New Roman" panose="02020603050405020304" pitchFamily="18" charset="0"/>
                <a:cs typeface="Times New Roman" panose="02020603050405020304" pitchFamily="18" charset="0"/>
              </a:rPr>
              <a:t>Conventional approaches: Gradient Boosting, Logistic Regression, Random Forest for structured text analysis and deep learning models like LSTM for analyzing textual data in sequence.</a:t>
            </a:r>
          </a:p>
          <a:p>
            <a:pPr lvl="1" algn="just">
              <a:lnSpc>
                <a:spcPct val="150000"/>
              </a:lnSpc>
              <a:buFont typeface="Wingdings" panose="05000000000000000000" pitchFamily="2" charset="2"/>
              <a:buChar char="Ø"/>
            </a:pPr>
            <a:r>
              <a:rPr lang="en-US" sz="1800" b="0" i="0" dirty="0">
                <a:solidFill>
                  <a:srgbClr val="172B4D"/>
                </a:solidFill>
                <a:effectLst/>
                <a:latin typeface="Times New Roman" panose="02020603050405020304" pitchFamily="18" charset="0"/>
                <a:cs typeface="Times New Roman" panose="02020603050405020304" pitchFamily="18" charset="0"/>
              </a:rPr>
              <a:t>Enables accurate sentiment classification, providing insights into consumer attitudes towards the EV market</a:t>
            </a:r>
            <a:endParaRPr lang="en-US" sz="1800" dirty="0">
              <a:latin typeface="Times New Roman" panose="02020603050405020304" pitchFamily="18" charset="0"/>
              <a:cs typeface="Times New Roman" panose="02020603050405020304" pitchFamily="18" charset="0"/>
            </a:endParaRPr>
          </a:p>
          <a:p>
            <a:endParaRPr lang="en-IN" sz="1800" dirty="0"/>
          </a:p>
        </p:txBody>
      </p:sp>
      <p:sp>
        <p:nvSpPr>
          <p:cNvPr id="4" name="Slide Number Placeholder 3">
            <a:extLst>
              <a:ext uri="{FF2B5EF4-FFF2-40B4-BE49-F238E27FC236}">
                <a16:creationId xmlns:a16="http://schemas.microsoft.com/office/drawing/2014/main" id="{57677FEE-E7B9-104B-6A67-5869BED3791F}"/>
              </a:ext>
            </a:extLst>
          </p:cNvPr>
          <p:cNvSpPr>
            <a:spLocks noGrp="1"/>
          </p:cNvSpPr>
          <p:nvPr>
            <p:ph type="sldNum" sz="quarter" idx="12"/>
          </p:nvPr>
        </p:nvSpPr>
        <p:spPr/>
        <p:txBody>
          <a:bodyPr/>
          <a:lstStyle/>
          <a:p>
            <a:fld id="{F860F34E-4A79-A240-AEA8-3E29BB228B1B}" type="slidenum">
              <a:rPr lang="en-US" smtClean="0"/>
              <a:t>3</a:t>
            </a:fld>
            <a:endParaRPr lang="en-US"/>
          </a:p>
        </p:txBody>
      </p:sp>
    </p:spTree>
    <p:extLst>
      <p:ext uri="{BB962C8B-B14F-4D97-AF65-F5344CB8AC3E}">
        <p14:creationId xmlns:p14="http://schemas.microsoft.com/office/powerpoint/2010/main" val="1266972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3A83D-3B4C-9252-3E43-7EF0EABC0527}"/>
              </a:ext>
            </a:extLst>
          </p:cNvPr>
          <p:cNvSpPr>
            <a:spLocks noGrp="1"/>
          </p:cNvSpPr>
          <p:nvPr>
            <p:ph type="title"/>
          </p:nvPr>
        </p:nvSpPr>
        <p:spPr/>
        <p:txBody>
          <a:bodyPr/>
          <a:lstStyle/>
          <a:p>
            <a:r>
              <a:rPr lang="en-US" b="1" dirty="0">
                <a:solidFill>
                  <a:srgbClr val="079418"/>
                </a:solidFill>
                <a:latin typeface="Times New Roman" panose="02020603050405020304" pitchFamily="18" charset="0"/>
                <a:cs typeface="Times New Roman" panose="02020603050405020304" pitchFamily="18" charset="0"/>
              </a:rPr>
              <a:t>Literature Survey</a:t>
            </a:r>
            <a:endParaRPr lang="en-IN" dirty="0"/>
          </a:p>
        </p:txBody>
      </p:sp>
      <p:sp>
        <p:nvSpPr>
          <p:cNvPr id="3" name="Content Placeholder 2">
            <a:extLst>
              <a:ext uri="{FF2B5EF4-FFF2-40B4-BE49-F238E27FC236}">
                <a16:creationId xmlns:a16="http://schemas.microsoft.com/office/drawing/2014/main" id="{ADA9A928-53B1-6A87-58BA-0433B4D601A4}"/>
              </a:ext>
            </a:extLst>
          </p:cNvPr>
          <p:cNvSpPr>
            <a:spLocks noGrp="1"/>
          </p:cNvSpPr>
          <p:nvPr>
            <p:ph idx="1"/>
          </p:nvPr>
        </p:nvSpPr>
        <p:spPr>
          <a:xfrm>
            <a:off x="838200" y="1710217"/>
            <a:ext cx="10515600" cy="4509427"/>
          </a:xfrm>
        </p:spPr>
        <p:txBody>
          <a:bodyPr>
            <a:noAutofit/>
          </a:bodyPr>
          <a:lstStyle/>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We ha</a:t>
            </a:r>
            <a:r>
              <a:rPr lang="en-US" sz="1800" b="0" i="0" dirty="0">
                <a:effectLst/>
                <a:latin typeface="Times New Roman" panose="02020603050405020304" pitchFamily="18" charset="0"/>
                <a:cs typeface="Times New Roman" panose="02020603050405020304" pitchFamily="18" charset="0"/>
              </a:rPr>
              <a:t>ve referred to</a:t>
            </a:r>
            <a:r>
              <a:rPr lang="en-US" sz="1800" b="1" i="0" dirty="0">
                <a:effectLst/>
                <a:latin typeface="Times New Roman" panose="02020603050405020304" pitchFamily="18" charset="0"/>
                <a:cs typeface="Times New Roman" panose="02020603050405020304" pitchFamily="18" charset="0"/>
              </a:rPr>
              <a:t> 64 </a:t>
            </a:r>
            <a:r>
              <a:rPr lang="en-US" sz="1800" i="0" dirty="0">
                <a:effectLst/>
                <a:latin typeface="Times New Roman" panose="02020603050405020304" pitchFamily="18" charset="0"/>
                <a:cs typeface="Times New Roman" panose="02020603050405020304" pitchFamily="18" charset="0"/>
              </a:rPr>
              <a:t>around</a:t>
            </a:r>
            <a:r>
              <a:rPr lang="en-US" sz="1800" b="1" i="0" dirty="0">
                <a:effectLst/>
                <a:latin typeface="Times New Roman" panose="02020603050405020304" pitchFamily="18" charset="0"/>
                <a:cs typeface="Times New Roman" panose="02020603050405020304" pitchFamily="18" charset="0"/>
              </a:rPr>
              <a:t> </a:t>
            </a:r>
            <a:r>
              <a:rPr lang="en-US" sz="1800" b="0" i="0" dirty="0">
                <a:effectLst/>
                <a:latin typeface="Times New Roman" panose="02020603050405020304" pitchFamily="18" charset="0"/>
                <a:cs typeface="Times New Roman" panose="02020603050405020304" pitchFamily="18" charset="0"/>
              </a:rPr>
              <a:t>papers in this project, focusing on topics such as:</a:t>
            </a:r>
          </a:p>
          <a:p>
            <a:pPr lvl="1" algn="just">
              <a:lnSpc>
                <a:spcPct val="150000"/>
              </a:lnSpc>
              <a:buFont typeface="Wingdings" panose="05000000000000000000" pitchFamily="2" charset="2"/>
              <a:buChar char="Ø"/>
            </a:pPr>
            <a:r>
              <a:rPr lang="en-US" sz="1800" b="0" i="0" dirty="0">
                <a:effectLst/>
                <a:latin typeface="Times New Roman" panose="02020603050405020304" pitchFamily="18" charset="0"/>
                <a:cs typeface="Times New Roman" panose="02020603050405020304" pitchFamily="18" charset="0"/>
              </a:rPr>
              <a:t>Electric vehicle adoption trends.</a:t>
            </a:r>
          </a:p>
          <a:p>
            <a:pPr lvl="1" algn="just">
              <a:lnSpc>
                <a:spcPct val="150000"/>
              </a:lnSpc>
              <a:buFont typeface="Wingdings" panose="05000000000000000000" pitchFamily="2" charset="2"/>
              <a:buChar char="Ø"/>
            </a:pPr>
            <a:r>
              <a:rPr lang="en-US" sz="1800" b="0" i="0" dirty="0">
                <a:effectLst/>
                <a:latin typeface="Times New Roman" panose="02020603050405020304" pitchFamily="18" charset="0"/>
                <a:cs typeface="Times New Roman" panose="02020603050405020304" pitchFamily="18" charset="0"/>
              </a:rPr>
              <a:t>Consumer sentiment analysis methodologies.</a:t>
            </a:r>
          </a:p>
          <a:p>
            <a:pPr lvl="1" algn="just">
              <a:lnSpc>
                <a:spcPct val="150000"/>
              </a:lnSpc>
              <a:buFont typeface="Wingdings" panose="05000000000000000000" pitchFamily="2" charset="2"/>
              <a:buChar char="Ø"/>
            </a:pPr>
            <a:r>
              <a:rPr lang="en-US" sz="1800" b="0" i="0" dirty="0">
                <a:effectLst/>
                <a:latin typeface="Times New Roman" panose="02020603050405020304" pitchFamily="18" charset="0"/>
                <a:cs typeface="Times New Roman" panose="02020603050405020304" pitchFamily="18" charset="0"/>
              </a:rPr>
              <a:t>Predictive modeling techniques, including Bass Diffusion Model and Generalized Bass Model.</a:t>
            </a:r>
          </a:p>
          <a:p>
            <a:pPr lvl="1" algn="just">
              <a:lnSpc>
                <a:spcPct val="150000"/>
              </a:lnSpc>
              <a:buFont typeface="Wingdings" panose="05000000000000000000" pitchFamily="2" charset="2"/>
              <a:buChar char="Ø"/>
            </a:pPr>
            <a:r>
              <a:rPr lang="en-US" sz="1800" b="0" i="0" dirty="0">
                <a:effectLst/>
                <a:latin typeface="Times New Roman" panose="02020603050405020304" pitchFamily="18" charset="0"/>
                <a:cs typeface="Times New Roman" panose="02020603050405020304" pitchFamily="18" charset="0"/>
              </a:rPr>
              <a:t>Machine learning algorithms for sentiment classification.</a:t>
            </a:r>
          </a:p>
          <a:p>
            <a:pPr algn="just">
              <a:lnSpc>
                <a:spcPct val="150000"/>
              </a:lnSpc>
              <a:buFont typeface="Wingdings" panose="05000000000000000000" pitchFamily="2" charset="2"/>
              <a:buChar char="Ø"/>
            </a:pPr>
            <a:r>
              <a:rPr lang="en-US" sz="1800" b="0" i="0" dirty="0">
                <a:effectLst/>
                <a:latin typeface="Times New Roman" panose="02020603050405020304" pitchFamily="18" charset="0"/>
                <a:cs typeface="Times New Roman" panose="02020603050405020304" pitchFamily="18" charset="0"/>
              </a:rPr>
              <a:t>Base Paper: This paper constructs a generalized Bass diffusion model that accounts for the "green premium"—the cost difference between emission-emitting and zero-emission technologies. Using time series data from the Chinese market, the model predicts EV market penetration over the next decade, highlighting the significant role of green premiums in EV adoption.</a:t>
            </a:r>
          </a:p>
          <a:p>
            <a:pPr lvl="2" algn="just">
              <a:lnSpc>
                <a:spcPct val="150000"/>
              </a:lnSpc>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marL="914400" lvl="2" indent="0" algn="just">
              <a:lnSpc>
                <a:spcPct val="150000"/>
              </a:lnSpc>
              <a:buNone/>
            </a:pPr>
            <a:endParaRPr lang="en-US" sz="1800" b="0" i="0" dirty="0">
              <a:effectLst/>
              <a:latin typeface="Times New Roman" panose="02020603050405020304" pitchFamily="18" charset="0"/>
              <a:cs typeface="Times New Roman" panose="02020603050405020304" pitchFamily="18" charset="0"/>
            </a:endParaRPr>
          </a:p>
          <a:p>
            <a:pPr marL="914400" lvl="2" indent="0" algn="just">
              <a:lnSpc>
                <a:spcPct val="150000"/>
              </a:lnSpc>
              <a:buNone/>
            </a:pPr>
            <a:endParaRPr lang="en-US" sz="1800" b="0" i="0" dirty="0">
              <a:effectLst/>
              <a:latin typeface="Times New Roman" panose="02020603050405020304" pitchFamily="18" charset="0"/>
              <a:cs typeface="Times New Roman" panose="02020603050405020304" pitchFamily="18" charset="0"/>
            </a:endParaRPr>
          </a:p>
          <a:p>
            <a:pPr lvl="1" algn="just">
              <a:lnSpc>
                <a:spcPct val="150000"/>
              </a:lnSpc>
              <a:buFont typeface="Wingdings" panose="05000000000000000000" pitchFamily="2" charset="2"/>
              <a:buChar char="Ø"/>
            </a:pPr>
            <a:endParaRPr lang="en-US" sz="1800" b="0" i="0" dirty="0">
              <a:effectLst/>
              <a:latin typeface="Times New Roman" panose="02020603050405020304" pitchFamily="18" charset="0"/>
              <a:cs typeface="Times New Roman" panose="02020603050405020304" pitchFamily="18" charset="0"/>
            </a:endParaRPr>
          </a:p>
          <a:p>
            <a:pPr lvl="1" algn="just">
              <a:lnSpc>
                <a:spcPct val="150000"/>
              </a:lnSpc>
              <a:buFont typeface="Wingdings" panose="05000000000000000000" pitchFamily="2" charset="2"/>
              <a:buChar char="Ø"/>
            </a:pPr>
            <a:endParaRPr lang="en-US" sz="1800" b="0" i="0" dirty="0">
              <a:effectLst/>
              <a:latin typeface="Times New Roman" panose="02020603050405020304" pitchFamily="18" charset="0"/>
              <a:cs typeface="Times New Roman" panose="02020603050405020304" pitchFamily="18" charset="0"/>
            </a:endParaRPr>
          </a:p>
          <a:p>
            <a:endParaRPr lang="en-IN" sz="1800" dirty="0"/>
          </a:p>
        </p:txBody>
      </p:sp>
      <p:sp>
        <p:nvSpPr>
          <p:cNvPr id="4" name="Slide Number Placeholder 3">
            <a:extLst>
              <a:ext uri="{FF2B5EF4-FFF2-40B4-BE49-F238E27FC236}">
                <a16:creationId xmlns:a16="http://schemas.microsoft.com/office/drawing/2014/main" id="{4D508449-203C-F2A8-18E3-4C03946555B2}"/>
              </a:ext>
            </a:extLst>
          </p:cNvPr>
          <p:cNvSpPr>
            <a:spLocks noGrp="1"/>
          </p:cNvSpPr>
          <p:nvPr>
            <p:ph type="sldNum" sz="quarter" idx="12"/>
          </p:nvPr>
        </p:nvSpPr>
        <p:spPr/>
        <p:txBody>
          <a:bodyPr/>
          <a:lstStyle/>
          <a:p>
            <a:fld id="{F860F34E-4A79-A240-AEA8-3E29BB228B1B}" type="slidenum">
              <a:rPr lang="en-US" smtClean="0"/>
              <a:t>4</a:t>
            </a:fld>
            <a:endParaRPr lang="en-US"/>
          </a:p>
        </p:txBody>
      </p:sp>
    </p:spTree>
    <p:extLst>
      <p:ext uri="{BB962C8B-B14F-4D97-AF65-F5344CB8AC3E}">
        <p14:creationId xmlns:p14="http://schemas.microsoft.com/office/powerpoint/2010/main" val="1738042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AF0F3-861B-F60A-E81F-8DFAA203255B}"/>
              </a:ext>
            </a:extLst>
          </p:cNvPr>
          <p:cNvSpPr>
            <a:spLocks noGrp="1"/>
          </p:cNvSpPr>
          <p:nvPr>
            <p:ph type="title"/>
          </p:nvPr>
        </p:nvSpPr>
        <p:spPr/>
        <p:txBody>
          <a:bodyPr/>
          <a:lstStyle/>
          <a:p>
            <a:r>
              <a:rPr lang="en-US" b="1" dirty="0">
                <a:solidFill>
                  <a:srgbClr val="079418"/>
                </a:solidFill>
                <a:latin typeface="Times New Roman" panose="02020603050405020304" pitchFamily="18" charset="0"/>
                <a:cs typeface="Times New Roman" panose="02020603050405020304" pitchFamily="18" charset="0"/>
              </a:rPr>
              <a:t>Problem Statement</a:t>
            </a:r>
            <a:endParaRPr lang="en-IN" dirty="0"/>
          </a:p>
        </p:txBody>
      </p:sp>
      <p:sp>
        <p:nvSpPr>
          <p:cNvPr id="3" name="Content Placeholder 2">
            <a:extLst>
              <a:ext uri="{FF2B5EF4-FFF2-40B4-BE49-F238E27FC236}">
                <a16:creationId xmlns:a16="http://schemas.microsoft.com/office/drawing/2014/main" id="{28A77E82-AE89-CE55-4785-530C0062C9F4}"/>
              </a:ext>
            </a:extLst>
          </p:cNvPr>
          <p:cNvSpPr>
            <a:spLocks noGrp="1"/>
          </p:cNvSpPr>
          <p:nvPr>
            <p:ph idx="1"/>
          </p:nvPr>
        </p:nvSpPr>
        <p:spPr/>
        <p:txBody>
          <a:bodyPr>
            <a:noAutofit/>
          </a:bodyPr>
          <a:lstStyle/>
          <a:p>
            <a:pPr algn="just">
              <a:lnSpc>
                <a:spcPct val="150000"/>
              </a:lnSpc>
              <a:buFont typeface="Wingdings" panose="05000000000000000000" pitchFamily="2" charset="2"/>
              <a:buChar char="Ø"/>
            </a:pPr>
            <a:r>
              <a:rPr lang="en-US" sz="1800" b="0" i="0" dirty="0">
                <a:solidFill>
                  <a:srgbClr val="172B4D"/>
                </a:solidFill>
                <a:effectLst/>
                <a:latin typeface="Times New Roman" panose="02020603050405020304" pitchFamily="18" charset="0"/>
                <a:cs typeface="Times New Roman" panose="02020603050405020304" pitchFamily="18" charset="0"/>
              </a:rPr>
              <a:t>The transportation sector is undergoing a significant shift towards electric vehicles (EVs) due to sustainability and innovation demands.</a:t>
            </a:r>
          </a:p>
          <a:p>
            <a:pPr algn="just">
              <a:lnSpc>
                <a:spcPct val="150000"/>
              </a:lnSpc>
              <a:buFont typeface="Wingdings" panose="05000000000000000000" pitchFamily="2" charset="2"/>
              <a:buChar char="Ø"/>
            </a:pPr>
            <a:r>
              <a:rPr lang="en-US" sz="1800" b="0" i="0" dirty="0">
                <a:solidFill>
                  <a:srgbClr val="172B4D"/>
                </a:solidFill>
                <a:effectLst/>
                <a:latin typeface="Times New Roman" panose="02020603050405020304" pitchFamily="18" charset="0"/>
                <a:cs typeface="Times New Roman" panose="02020603050405020304" pitchFamily="18" charset="0"/>
              </a:rPr>
              <a:t>Market Trends and Consumer Attitudes: Limited understanding of factors driving EV adoption and consumer concerns.</a:t>
            </a:r>
          </a:p>
          <a:p>
            <a:pPr algn="just">
              <a:lnSpc>
                <a:spcPct val="150000"/>
              </a:lnSpc>
              <a:buFont typeface="Wingdings" panose="05000000000000000000" pitchFamily="2" charset="2"/>
              <a:buChar char="Ø"/>
            </a:pPr>
            <a:r>
              <a:rPr lang="en-US" sz="1800" b="0" i="0" dirty="0">
                <a:solidFill>
                  <a:srgbClr val="172B4D"/>
                </a:solidFill>
                <a:effectLst/>
                <a:latin typeface="Times New Roman" panose="02020603050405020304" pitchFamily="18" charset="0"/>
                <a:cs typeface="Times New Roman" panose="02020603050405020304" pitchFamily="18" charset="0"/>
              </a:rPr>
              <a:t>Challenges:</a:t>
            </a:r>
          </a:p>
          <a:p>
            <a:pPr lvl="1" algn="just">
              <a:lnSpc>
                <a:spcPct val="150000"/>
              </a:lnSpc>
              <a:buFont typeface="Wingdings" panose="05000000000000000000" pitchFamily="2" charset="2"/>
              <a:buChar char="Ø"/>
            </a:pPr>
            <a:r>
              <a:rPr lang="en-US" sz="1800" b="0" i="0" dirty="0">
                <a:solidFill>
                  <a:srgbClr val="172B4D"/>
                </a:solidFill>
                <a:effectLst/>
                <a:latin typeface="Times New Roman" panose="02020603050405020304" pitchFamily="18" charset="0"/>
                <a:cs typeface="Times New Roman" panose="02020603050405020304" pitchFamily="18" charset="0"/>
              </a:rPr>
              <a:t>Accurately predicting the adoption rates of EVs.</a:t>
            </a:r>
          </a:p>
          <a:p>
            <a:pPr lvl="1" algn="just">
              <a:lnSpc>
                <a:spcPct val="150000"/>
              </a:lnSpc>
              <a:buFont typeface="Wingdings" panose="05000000000000000000" pitchFamily="2" charset="2"/>
              <a:buChar char="Ø"/>
            </a:pPr>
            <a:r>
              <a:rPr lang="en-US" sz="1800" b="0" i="0" dirty="0">
                <a:solidFill>
                  <a:srgbClr val="172B4D"/>
                </a:solidFill>
                <a:effectLst/>
                <a:latin typeface="Times New Roman" panose="02020603050405020304" pitchFamily="18" charset="0"/>
                <a:cs typeface="Times New Roman" panose="02020603050405020304" pitchFamily="18" charset="0"/>
              </a:rPr>
              <a:t>Addressing consumer concerns regarding environmental impact, battery capacity, and charging systems.</a:t>
            </a:r>
          </a:p>
          <a:p>
            <a:pPr algn="just">
              <a:lnSpc>
                <a:spcPct val="150000"/>
              </a:lnSpc>
              <a:buFont typeface="Wingdings" panose="05000000000000000000" pitchFamily="2" charset="2"/>
              <a:buChar char="Ø"/>
            </a:pPr>
            <a:r>
              <a:rPr lang="en-US" sz="1800" b="0" i="0" dirty="0">
                <a:solidFill>
                  <a:srgbClr val="172B4D"/>
                </a:solidFill>
                <a:effectLst/>
                <a:latin typeface="Times New Roman" panose="02020603050405020304" pitchFamily="18" charset="0"/>
                <a:cs typeface="Times New Roman" panose="02020603050405020304" pitchFamily="18" charset="0"/>
              </a:rPr>
              <a:t>Need for Insights: A dual approach combining data-driven predictions and consumer sentiment analysis is essential for guiding stakeholders in the evolving EV market.</a:t>
            </a:r>
          </a:p>
          <a:p>
            <a:endParaRPr lang="en-IN" sz="1800" dirty="0"/>
          </a:p>
        </p:txBody>
      </p:sp>
      <p:sp>
        <p:nvSpPr>
          <p:cNvPr id="4" name="Slide Number Placeholder 3">
            <a:extLst>
              <a:ext uri="{FF2B5EF4-FFF2-40B4-BE49-F238E27FC236}">
                <a16:creationId xmlns:a16="http://schemas.microsoft.com/office/drawing/2014/main" id="{D2191E63-F15C-C21F-AA2F-8F29FB55DDFA}"/>
              </a:ext>
            </a:extLst>
          </p:cNvPr>
          <p:cNvSpPr>
            <a:spLocks noGrp="1"/>
          </p:cNvSpPr>
          <p:nvPr>
            <p:ph type="sldNum" sz="quarter" idx="12"/>
          </p:nvPr>
        </p:nvSpPr>
        <p:spPr/>
        <p:txBody>
          <a:bodyPr/>
          <a:lstStyle/>
          <a:p>
            <a:fld id="{F860F34E-4A79-A240-AEA8-3E29BB228B1B}" type="slidenum">
              <a:rPr lang="en-US" smtClean="0"/>
              <a:t>5</a:t>
            </a:fld>
            <a:endParaRPr lang="en-US"/>
          </a:p>
        </p:txBody>
      </p:sp>
    </p:spTree>
    <p:extLst>
      <p:ext uri="{BB962C8B-B14F-4D97-AF65-F5344CB8AC3E}">
        <p14:creationId xmlns:p14="http://schemas.microsoft.com/office/powerpoint/2010/main" val="482161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B9AD2-A41E-9F8F-B44F-5B28A16BDF7A}"/>
              </a:ext>
            </a:extLst>
          </p:cNvPr>
          <p:cNvSpPr>
            <a:spLocks noGrp="1"/>
          </p:cNvSpPr>
          <p:nvPr>
            <p:ph type="title"/>
          </p:nvPr>
        </p:nvSpPr>
        <p:spPr/>
        <p:txBody>
          <a:bodyPr/>
          <a:lstStyle/>
          <a:p>
            <a:r>
              <a:rPr lang="en-US" b="1" dirty="0">
                <a:solidFill>
                  <a:srgbClr val="068817"/>
                </a:solidFill>
                <a:latin typeface="Times New Roman" panose="02020603050405020304" pitchFamily="18" charset="0"/>
                <a:cs typeface="Times New Roman" panose="02020603050405020304" pitchFamily="18" charset="0"/>
              </a:rPr>
              <a:t>Objective</a:t>
            </a:r>
            <a:endParaRPr lang="en-IN" dirty="0"/>
          </a:p>
        </p:txBody>
      </p:sp>
      <p:sp>
        <p:nvSpPr>
          <p:cNvPr id="3" name="Content Placeholder 2">
            <a:extLst>
              <a:ext uri="{FF2B5EF4-FFF2-40B4-BE49-F238E27FC236}">
                <a16:creationId xmlns:a16="http://schemas.microsoft.com/office/drawing/2014/main" id="{C56E3AA8-7975-CAA6-FFEB-AEF89AD26C98}"/>
              </a:ext>
            </a:extLst>
          </p:cNvPr>
          <p:cNvSpPr>
            <a:spLocks noGrp="1"/>
          </p:cNvSpPr>
          <p:nvPr>
            <p:ph idx="1"/>
          </p:nvPr>
        </p:nvSpPr>
        <p:spPr/>
        <p:txBody>
          <a:bodyPr>
            <a:normAutofit/>
          </a:bodyPr>
          <a:lstStyle/>
          <a:p>
            <a:endParaRPr lang="en-US" sz="2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ea typeface="Tahoma" panose="020B0604030504040204" pitchFamily="34" charset="0"/>
                <a:cs typeface="Times New Roman" panose="02020603050405020304" pitchFamily="18" charset="0"/>
              </a:rPr>
              <a:t>Quantitative Analysis: To apply and compare various diffusion models to forecast EV sales, accounting for external factors like government policies and market trends.</a:t>
            </a:r>
          </a:p>
          <a:p>
            <a:pPr marL="342900" indent="-342900">
              <a:buFont typeface="Arial" panose="020B0604020202020204" pitchFamily="34" charset="0"/>
              <a:buChar char="•"/>
            </a:pP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ea typeface="Tahoma" panose="020B0604030504040204" pitchFamily="34" charset="0"/>
                <a:cs typeface="Times New Roman" panose="02020603050405020304" pitchFamily="18" charset="0"/>
              </a:rPr>
              <a:t>Qualitative Analysis: To evaluate consumer sentiment using sentiment analysis tools to extract and analyze opinions from online reviews</a:t>
            </a:r>
          </a:p>
          <a:p>
            <a:pPr marL="342900" indent="-342900">
              <a:buFont typeface="Arial" panose="020B0604020202020204" pitchFamily="34" charset="0"/>
              <a:buChar char="•"/>
            </a:pPr>
            <a:endParaRPr lang="en-US" sz="1800" dirty="0">
              <a:latin typeface="Times New Roman" panose="02020603050405020304" pitchFamily="18" charset="0"/>
              <a:ea typeface="Tahoma" panose="020B0604030504040204" pitchFamily="34"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ea typeface="Tahoma" panose="020B0604030504040204" pitchFamily="34" charset="0"/>
                <a:cs typeface="Times New Roman" panose="02020603050405020304" pitchFamily="18" charset="0"/>
              </a:rPr>
              <a:t>To identify key factors influencing consumer purchase decisions and satisfaction.</a:t>
            </a:r>
          </a:p>
          <a:p>
            <a:endParaRPr lang="en-IN" dirty="0"/>
          </a:p>
        </p:txBody>
      </p:sp>
      <p:sp>
        <p:nvSpPr>
          <p:cNvPr id="4" name="Slide Number Placeholder 3">
            <a:extLst>
              <a:ext uri="{FF2B5EF4-FFF2-40B4-BE49-F238E27FC236}">
                <a16:creationId xmlns:a16="http://schemas.microsoft.com/office/drawing/2014/main" id="{3567DFCF-C482-A744-6835-5F1BAE97AF0F}"/>
              </a:ext>
            </a:extLst>
          </p:cNvPr>
          <p:cNvSpPr>
            <a:spLocks noGrp="1"/>
          </p:cNvSpPr>
          <p:nvPr>
            <p:ph type="sldNum" sz="quarter" idx="12"/>
          </p:nvPr>
        </p:nvSpPr>
        <p:spPr/>
        <p:txBody>
          <a:bodyPr/>
          <a:lstStyle/>
          <a:p>
            <a:fld id="{F860F34E-4A79-A240-AEA8-3E29BB228B1B}" type="slidenum">
              <a:rPr lang="en-US" smtClean="0"/>
              <a:t>6</a:t>
            </a:fld>
            <a:endParaRPr lang="en-US"/>
          </a:p>
        </p:txBody>
      </p:sp>
    </p:spTree>
    <p:extLst>
      <p:ext uri="{BB962C8B-B14F-4D97-AF65-F5344CB8AC3E}">
        <p14:creationId xmlns:p14="http://schemas.microsoft.com/office/powerpoint/2010/main" val="3774046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D7A34-6054-6848-670A-6BFBE2FC1974}"/>
              </a:ext>
            </a:extLst>
          </p:cNvPr>
          <p:cNvSpPr>
            <a:spLocks noGrp="1"/>
          </p:cNvSpPr>
          <p:nvPr>
            <p:ph type="title"/>
          </p:nvPr>
        </p:nvSpPr>
        <p:spPr/>
        <p:txBody>
          <a:bodyPr/>
          <a:lstStyle/>
          <a:p>
            <a:r>
              <a:rPr lang="en-US" sz="4400" b="1" dirty="0">
                <a:solidFill>
                  <a:srgbClr val="068817"/>
                </a:solidFill>
                <a:latin typeface="Times New Roman"/>
                <a:ea typeface="Calibri Light"/>
                <a:cs typeface="Calibri Light"/>
              </a:rPr>
              <a:t>Defining Hypothesis</a:t>
            </a:r>
            <a:endParaRPr lang="en-IN" dirty="0"/>
          </a:p>
        </p:txBody>
      </p:sp>
      <p:sp>
        <p:nvSpPr>
          <p:cNvPr id="3" name="Content Placeholder 2">
            <a:extLst>
              <a:ext uri="{FF2B5EF4-FFF2-40B4-BE49-F238E27FC236}">
                <a16:creationId xmlns:a16="http://schemas.microsoft.com/office/drawing/2014/main" id="{6509D28F-C5C1-0754-6B17-500645AE6100}"/>
              </a:ext>
            </a:extLst>
          </p:cNvPr>
          <p:cNvSpPr>
            <a:spLocks noGrp="1"/>
          </p:cNvSpPr>
          <p:nvPr>
            <p:ph idx="1"/>
          </p:nvPr>
        </p:nvSpPr>
        <p:spPr/>
        <p:txBody>
          <a:bodyPr>
            <a:noAutofit/>
          </a:bodyPr>
          <a:lstStyle/>
          <a:p>
            <a:pPr marL="0" indent="0">
              <a:lnSpc>
                <a:spcPct val="150000"/>
              </a:lnSpc>
              <a:buNone/>
            </a:pPr>
            <a:r>
              <a:rPr lang="en-US" sz="1800" dirty="0">
                <a:latin typeface="Times New Roman" panose="02020603050405020304" pitchFamily="18" charset="0"/>
                <a:ea typeface="+mn-lt"/>
                <a:cs typeface="Times New Roman" panose="02020603050405020304" pitchFamily="18" charset="0"/>
              </a:rPr>
              <a:t>    1. Forecasting Hypothesis</a:t>
            </a:r>
          </a:p>
          <a:p>
            <a:pPr marL="457200" lvl="1" indent="0">
              <a:lnSpc>
                <a:spcPct val="150000"/>
              </a:lnSpc>
              <a:buNone/>
            </a:pPr>
            <a:r>
              <a:rPr lang="en-US" sz="1800" dirty="0">
                <a:latin typeface="Times New Roman" panose="02020603050405020304" pitchFamily="18" charset="0"/>
                <a:ea typeface="+mn-lt"/>
                <a:cs typeface="Times New Roman" panose="02020603050405020304" pitchFamily="18" charset="0"/>
              </a:rPr>
              <a:t>The forecasting component uses the Bass Diffusion Model to predict EV adoption trends. The model parameters—innovation rate (p), imitation rate (q), and market potential(m)—are central to understanding the dynamics of market adoption. The objective of these hypotheses is to validate the statistical significance of each parameter and determine their contributions to the model's predictive power.</a:t>
            </a:r>
          </a:p>
          <a:p>
            <a:pPr marL="0" indent="0">
              <a:lnSpc>
                <a:spcPct val="150000"/>
              </a:lnSpc>
              <a:buNone/>
            </a:pPr>
            <a:r>
              <a:rPr lang="en-US" sz="1800" dirty="0">
                <a:latin typeface="Times New Roman" panose="02020603050405020304" pitchFamily="18" charset="0"/>
                <a:ea typeface="+mn-lt"/>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D229E8D-8649-A3EA-FF55-DE2FC3D20F65}"/>
              </a:ext>
            </a:extLst>
          </p:cNvPr>
          <p:cNvSpPr>
            <a:spLocks noGrp="1"/>
          </p:cNvSpPr>
          <p:nvPr>
            <p:ph type="sldNum" sz="quarter" idx="12"/>
          </p:nvPr>
        </p:nvSpPr>
        <p:spPr/>
        <p:txBody>
          <a:bodyPr/>
          <a:lstStyle/>
          <a:p>
            <a:fld id="{F860F34E-4A79-A240-AEA8-3E29BB228B1B}" type="slidenum">
              <a:rPr lang="en-US" smtClean="0"/>
              <a:t>7</a:t>
            </a:fld>
            <a:endParaRPr lang="en-US"/>
          </a:p>
        </p:txBody>
      </p:sp>
    </p:spTree>
    <p:extLst>
      <p:ext uri="{BB962C8B-B14F-4D97-AF65-F5344CB8AC3E}">
        <p14:creationId xmlns:p14="http://schemas.microsoft.com/office/powerpoint/2010/main" val="3365094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751190-6316-F0F1-8035-8715BCCB2F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81B5DB-6F74-B63B-7E69-FC030360114E}"/>
              </a:ext>
            </a:extLst>
          </p:cNvPr>
          <p:cNvSpPr>
            <a:spLocks noGrp="1"/>
          </p:cNvSpPr>
          <p:nvPr>
            <p:ph type="title"/>
          </p:nvPr>
        </p:nvSpPr>
        <p:spPr/>
        <p:txBody>
          <a:bodyPr/>
          <a:lstStyle/>
          <a:p>
            <a:r>
              <a:rPr lang="en-US" sz="4400" b="1" dirty="0">
                <a:solidFill>
                  <a:srgbClr val="068817"/>
                </a:solidFill>
                <a:latin typeface="Times New Roman"/>
                <a:ea typeface="Calibri Light"/>
                <a:cs typeface="Calibri Light"/>
              </a:rPr>
              <a:t>Defining Hypothesis</a:t>
            </a:r>
            <a:endParaRPr lang="en-IN" dirty="0"/>
          </a:p>
        </p:txBody>
      </p:sp>
      <p:sp>
        <p:nvSpPr>
          <p:cNvPr id="3" name="Content Placeholder 2">
            <a:extLst>
              <a:ext uri="{FF2B5EF4-FFF2-40B4-BE49-F238E27FC236}">
                <a16:creationId xmlns:a16="http://schemas.microsoft.com/office/drawing/2014/main" id="{4D61BC08-6862-3E8D-02CD-4764F291FE80}"/>
              </a:ext>
            </a:extLst>
          </p:cNvPr>
          <p:cNvSpPr>
            <a:spLocks noGrp="1"/>
          </p:cNvSpPr>
          <p:nvPr>
            <p:ph idx="1"/>
          </p:nvPr>
        </p:nvSpPr>
        <p:spPr/>
        <p:txBody>
          <a:bodyPr>
            <a:noAutofit/>
          </a:bodyPr>
          <a:lstStyle/>
          <a:p>
            <a:pPr marL="0" indent="0">
              <a:lnSpc>
                <a:spcPct val="150000"/>
              </a:lnSpc>
              <a:buNone/>
            </a:pPr>
            <a:r>
              <a:rPr lang="en-US" sz="1800" dirty="0">
                <a:latin typeface="Times New Roman" panose="02020603050405020304" pitchFamily="18" charset="0"/>
                <a:ea typeface="+mn-lt"/>
                <a:cs typeface="Times New Roman" panose="02020603050405020304" pitchFamily="18" charset="0"/>
              </a:rPr>
              <a:t>    1. Sentiment Analysis Hypothesis :</a:t>
            </a:r>
          </a:p>
          <a:p>
            <a:pPr marL="457200" lvl="1" indent="0">
              <a:lnSpc>
                <a:spcPct val="150000"/>
              </a:lnSpc>
              <a:buNone/>
            </a:pPr>
            <a:r>
              <a:rPr lang="en-US" sz="1800" dirty="0">
                <a:latin typeface="Times New Roman" panose="02020603050405020304" pitchFamily="18" charset="0"/>
                <a:ea typeface="+mn-lt"/>
                <a:cs typeface="Times New Roman" panose="02020603050405020304" pitchFamily="18" charset="0"/>
              </a:rPr>
              <a:t>The sentiment analysis component evaluates the performance of various models—traditional machine learning models (e.g., Logistic Regression, Gradient Boosting, Random Forest) and a deep learning model (LSTM)—in classifying consumer sentiments from textual data. The aim of these hypotheses is to determine whether advanced deep learning models offer a significant performance advantage over traditional models in understanding consumer sentiment.</a:t>
            </a:r>
            <a:endParaRPr lang="en-US" sz="1800" dirty="0">
              <a:latin typeface="Times New Roman" panose="02020603050405020304" pitchFamily="18" charset="0"/>
              <a:ea typeface="Calibri"/>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48F327A-CFF4-FFE4-AA52-2DA26A3EC846}"/>
              </a:ext>
            </a:extLst>
          </p:cNvPr>
          <p:cNvSpPr>
            <a:spLocks noGrp="1"/>
          </p:cNvSpPr>
          <p:nvPr>
            <p:ph type="sldNum" sz="quarter" idx="12"/>
          </p:nvPr>
        </p:nvSpPr>
        <p:spPr/>
        <p:txBody>
          <a:bodyPr/>
          <a:lstStyle/>
          <a:p>
            <a:fld id="{F860F34E-4A79-A240-AEA8-3E29BB228B1B}" type="slidenum">
              <a:rPr lang="en-US" smtClean="0"/>
              <a:t>8</a:t>
            </a:fld>
            <a:endParaRPr lang="en-US"/>
          </a:p>
        </p:txBody>
      </p:sp>
    </p:spTree>
    <p:extLst>
      <p:ext uri="{BB962C8B-B14F-4D97-AF65-F5344CB8AC3E}">
        <p14:creationId xmlns:p14="http://schemas.microsoft.com/office/powerpoint/2010/main" val="3225542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3D044-E088-C4BC-9BCA-6DE7DE320038}"/>
              </a:ext>
            </a:extLst>
          </p:cNvPr>
          <p:cNvSpPr>
            <a:spLocks noGrp="1"/>
          </p:cNvSpPr>
          <p:nvPr>
            <p:ph type="title"/>
          </p:nvPr>
        </p:nvSpPr>
        <p:spPr/>
        <p:txBody>
          <a:bodyPr/>
          <a:lstStyle/>
          <a:p>
            <a:r>
              <a:rPr lang="en-US" b="1" dirty="0">
                <a:solidFill>
                  <a:srgbClr val="079418"/>
                </a:solidFill>
                <a:latin typeface="Times New Roman" panose="02020603050405020304" pitchFamily="18" charset="0"/>
                <a:cs typeface="Times New Roman" panose="02020603050405020304" pitchFamily="18" charset="0"/>
              </a:rPr>
              <a:t>Research Design &amp; Flowchart</a:t>
            </a:r>
            <a:endParaRPr lang="en-IN" dirty="0"/>
          </a:p>
        </p:txBody>
      </p:sp>
      <p:sp>
        <p:nvSpPr>
          <p:cNvPr id="4" name="Slide Number Placeholder 3">
            <a:extLst>
              <a:ext uri="{FF2B5EF4-FFF2-40B4-BE49-F238E27FC236}">
                <a16:creationId xmlns:a16="http://schemas.microsoft.com/office/drawing/2014/main" id="{DBB2309B-9884-3A14-0CB4-3475B85F5AE2}"/>
              </a:ext>
            </a:extLst>
          </p:cNvPr>
          <p:cNvSpPr>
            <a:spLocks noGrp="1"/>
          </p:cNvSpPr>
          <p:nvPr>
            <p:ph type="sldNum" sz="quarter" idx="12"/>
          </p:nvPr>
        </p:nvSpPr>
        <p:spPr/>
        <p:txBody>
          <a:bodyPr/>
          <a:lstStyle/>
          <a:p>
            <a:fld id="{F860F34E-4A79-A240-AEA8-3E29BB228B1B}" type="slidenum">
              <a:rPr lang="en-US" smtClean="0"/>
              <a:t>9</a:t>
            </a:fld>
            <a:endParaRPr lang="en-US"/>
          </a:p>
        </p:txBody>
      </p:sp>
      <p:pic>
        <p:nvPicPr>
          <p:cNvPr id="9" name="Picture 8">
            <a:extLst>
              <a:ext uri="{FF2B5EF4-FFF2-40B4-BE49-F238E27FC236}">
                <a16:creationId xmlns:a16="http://schemas.microsoft.com/office/drawing/2014/main" id="{66DAAACD-6A05-343C-0C18-0D1CE743DBAA}"/>
              </a:ext>
            </a:extLst>
          </p:cNvPr>
          <p:cNvPicPr>
            <a:picLocks noChangeAspect="1"/>
          </p:cNvPicPr>
          <p:nvPr/>
        </p:nvPicPr>
        <p:blipFill>
          <a:blip r:embed="rId2"/>
          <a:stretch>
            <a:fillRect/>
          </a:stretch>
        </p:blipFill>
        <p:spPr>
          <a:xfrm>
            <a:off x="1181247" y="1565589"/>
            <a:ext cx="9829506" cy="4701068"/>
          </a:xfrm>
          <a:prstGeom prst="rect">
            <a:avLst/>
          </a:prstGeom>
        </p:spPr>
      </p:pic>
    </p:spTree>
    <p:extLst>
      <p:ext uri="{BB962C8B-B14F-4D97-AF65-F5344CB8AC3E}">
        <p14:creationId xmlns:p14="http://schemas.microsoft.com/office/powerpoint/2010/main" val="1164833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9391</TotalTime>
  <Words>2172</Words>
  <Application>Microsoft Office PowerPoint</Application>
  <PresentationFormat>Widescreen</PresentationFormat>
  <Paragraphs>206</Paragraphs>
  <Slides>27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Times New Roman</vt:lpstr>
      <vt:lpstr>Wingdings</vt:lpstr>
      <vt:lpstr>Office Theme</vt:lpstr>
      <vt:lpstr>PowerPoint Presentation</vt:lpstr>
      <vt:lpstr>Agenda</vt:lpstr>
      <vt:lpstr>Introduction</vt:lpstr>
      <vt:lpstr>Literature Survey</vt:lpstr>
      <vt:lpstr>Problem Statement</vt:lpstr>
      <vt:lpstr>Objective</vt:lpstr>
      <vt:lpstr>Defining Hypothesis</vt:lpstr>
      <vt:lpstr>Defining Hypothesis</vt:lpstr>
      <vt:lpstr>Research Design &amp; Flowchart</vt:lpstr>
      <vt:lpstr>Individual Contribution</vt:lpstr>
      <vt:lpstr>Data Description</vt:lpstr>
      <vt:lpstr>Data Description</vt:lpstr>
      <vt:lpstr>Data pre-processing</vt:lpstr>
      <vt:lpstr>Data pre-processing</vt:lpstr>
      <vt:lpstr>Exploratory Data Analysis (EDA) </vt:lpstr>
      <vt:lpstr>Exploratory Data Analysis (EDA) </vt:lpstr>
      <vt:lpstr>Data Analysis and Model Building</vt:lpstr>
      <vt:lpstr>Model Building for Forecasting</vt:lpstr>
      <vt:lpstr>Model Building for Sentiment Analysis</vt:lpstr>
      <vt:lpstr>Bass Diffusion Model Forecasting</vt:lpstr>
      <vt:lpstr>Generalized Bass Model Forecasting</vt:lpstr>
      <vt:lpstr>Uncertain Bass Model Forecasting</vt:lpstr>
      <vt:lpstr>Model Evaluation </vt:lpstr>
      <vt:lpstr>Hypothesis Testing for Forecasting </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Davis, Clayton</dc:creator>
  <cp:lastModifiedBy>harin g</cp:lastModifiedBy>
  <cp:revision>797</cp:revision>
  <cp:lastPrinted>2019-08-23T20:44:22Z</cp:lastPrinted>
  <dcterms:created xsi:type="dcterms:W3CDTF">2019-07-08T18:39:15Z</dcterms:created>
  <dcterms:modified xsi:type="dcterms:W3CDTF">2024-11-24T02:53:55Z</dcterms:modified>
</cp:coreProperties>
</file>