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8/4/2021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8/4/2021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8/4/2021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A78A-41C5-4D50-814E-B080E57C5DE4}"/>
              </a:ext>
            </a:extLst>
          </p:cNvPr>
          <p:cNvSpPr>
            <a:spLocks noGrp="1"/>
          </p:cNvSpPr>
          <p:nvPr>
            <p:ph type="ctrTitle"/>
          </p:nvPr>
        </p:nvSpPr>
        <p:spPr>
          <a:xfrm>
            <a:off x="1009181" y="854028"/>
            <a:ext cx="8678158" cy="1677137"/>
          </a:xfrm>
        </p:spPr>
        <p:txBody>
          <a:bodyPr/>
          <a:lstStyle/>
          <a:p>
            <a:r>
              <a:rPr lang="en-IN" sz="4800" dirty="0">
                <a:latin typeface="Tahoma" panose="020B0604030504040204" pitchFamily="34" charset="0"/>
                <a:ea typeface="Tahoma" panose="020B0604030504040204" pitchFamily="34" charset="0"/>
                <a:cs typeface="Tahoma" panose="020B0604030504040204" pitchFamily="34" charset="0"/>
              </a:rPr>
              <a:t>Credit card defaulters</a:t>
            </a:r>
          </a:p>
        </p:txBody>
      </p:sp>
      <p:sp>
        <p:nvSpPr>
          <p:cNvPr id="3" name="Subtitle 2">
            <a:extLst>
              <a:ext uri="{FF2B5EF4-FFF2-40B4-BE49-F238E27FC236}">
                <a16:creationId xmlns:a16="http://schemas.microsoft.com/office/drawing/2014/main" id="{A51CBA4A-C82F-4ADA-8B5F-A4726D21C788}"/>
              </a:ext>
            </a:extLst>
          </p:cNvPr>
          <p:cNvSpPr>
            <a:spLocks noGrp="1"/>
          </p:cNvSpPr>
          <p:nvPr>
            <p:ph type="subTitle" idx="1"/>
          </p:nvPr>
        </p:nvSpPr>
        <p:spPr>
          <a:xfrm>
            <a:off x="5104103" y="2812760"/>
            <a:ext cx="8825658" cy="861420"/>
          </a:xfrm>
        </p:spPr>
        <p:txBody>
          <a:bodyPr>
            <a:normAutofit/>
          </a:bodyPr>
          <a:lstStyle/>
          <a:p>
            <a:r>
              <a:rPr lang="en-IN" sz="3800" dirty="0">
                <a:latin typeface="Times New Roman" panose="02020603050405020304" pitchFamily="18" charset="0"/>
                <a:cs typeface="Times New Roman" panose="02020603050405020304" pitchFamily="18" charset="0"/>
              </a:rPr>
              <a:t>By Kurama teja</a:t>
            </a:r>
          </a:p>
        </p:txBody>
      </p:sp>
    </p:spTree>
    <p:extLst>
      <p:ext uri="{BB962C8B-B14F-4D97-AF65-F5344CB8AC3E}">
        <p14:creationId xmlns:p14="http://schemas.microsoft.com/office/powerpoint/2010/main" val="315105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15B29-1808-4BAF-98F1-485C4F879F94}"/>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A0105018-D84E-4E93-85D3-7E6C20FC5000}"/>
              </a:ext>
            </a:extLst>
          </p:cNvPr>
          <p:cNvSpPr>
            <a:spLocks noGrp="1"/>
          </p:cNvSpPr>
          <p:nvPr>
            <p:ph idx="1"/>
          </p:nvPr>
        </p:nvSpPr>
        <p:spPr>
          <a:xfrm>
            <a:off x="397566" y="2332383"/>
            <a:ext cx="11211338" cy="4525617"/>
          </a:xfrm>
        </p:spPr>
        <p:txBody>
          <a:bodyPr>
            <a:normAutofit/>
          </a:bodyPr>
          <a:lstStyle/>
          <a:p>
            <a:r>
              <a:rPr lang="en-IN" sz="1600" dirty="0">
                <a:latin typeface="Times New Roman" panose="02020603050405020304" pitchFamily="18" charset="0"/>
                <a:cs typeface="Times New Roman" panose="02020603050405020304" pitchFamily="18" charset="0"/>
              </a:rPr>
              <a:t>Based on cluster we are performing grouping . Such that if they are three groups:-</a:t>
            </a:r>
          </a:p>
          <a:p>
            <a:pPr>
              <a:buFont typeface="+mj-lt"/>
              <a:buAutoNum type="arabicPeriod"/>
            </a:pPr>
            <a:r>
              <a:rPr lang="en-IN" sz="1600" dirty="0">
                <a:latin typeface="Times New Roman" panose="02020603050405020304" pitchFamily="18" charset="0"/>
                <a:cs typeface="Times New Roman" panose="02020603050405020304" pitchFamily="18" charset="0"/>
              </a:rPr>
              <a:t>0  - group 0 </a:t>
            </a:r>
          </a:p>
          <a:p>
            <a:pPr>
              <a:buFont typeface="+mj-lt"/>
              <a:buAutoNum type="arabicPeriod"/>
            </a:pPr>
            <a:r>
              <a:rPr lang="en-IN" sz="1600" dirty="0">
                <a:latin typeface="Times New Roman" panose="02020603050405020304" pitchFamily="18" charset="0"/>
                <a:cs typeface="Times New Roman" panose="02020603050405020304" pitchFamily="18" charset="0"/>
              </a:rPr>
              <a:t>1 -  group 1</a:t>
            </a:r>
          </a:p>
          <a:p>
            <a:pPr>
              <a:buFont typeface="+mj-lt"/>
              <a:buAutoNum type="arabicPeriod"/>
            </a:pPr>
            <a:r>
              <a:rPr lang="en-IN" sz="1600" dirty="0">
                <a:latin typeface="Times New Roman" panose="02020603050405020304" pitchFamily="18" charset="0"/>
                <a:cs typeface="Times New Roman" panose="02020603050405020304" pitchFamily="18" charset="0"/>
              </a:rPr>
              <a:t>2 – group 2</a:t>
            </a:r>
          </a:p>
          <a:p>
            <a:pPr>
              <a:lnSpc>
                <a:spcPct val="150000"/>
              </a:lnSpc>
            </a:pPr>
            <a:r>
              <a:rPr lang="en-IN" sz="1600" dirty="0">
                <a:latin typeface="Times New Roman" panose="02020603050405020304" pitchFamily="18" charset="0"/>
                <a:cs typeface="Times New Roman" panose="02020603050405020304" pitchFamily="18" charset="0"/>
              </a:rPr>
              <a:t>Here individuals machine learning model will be trained for all the groups. Which model performs better we will do hyperparameter tuning for that helps to find out which model is best.</a:t>
            </a:r>
          </a:p>
          <a:p>
            <a:pPr>
              <a:lnSpc>
                <a:spcPct val="150000"/>
              </a:lnSpc>
            </a:pPr>
            <a:r>
              <a:rPr lang="en-IN" sz="1600" dirty="0">
                <a:latin typeface="Times New Roman" panose="02020603050405020304" pitchFamily="18" charset="0"/>
                <a:cs typeface="Times New Roman" panose="02020603050405020304" pitchFamily="18" charset="0"/>
              </a:rPr>
              <a:t>To select which algorithm to select in general we need to perform all algorithm such that it we will better idea since it is classification problem, here for time constraint we have taken only two algorithm over here. Then with that apply hyperparameter tuning to it which gives the best algorithm then select it. Here we are using Xgboost and Naïve baye’s.</a:t>
            </a:r>
          </a:p>
          <a:p>
            <a:pPr>
              <a:lnSpc>
                <a:spcPct val="150000"/>
              </a:lnSpc>
            </a:pPr>
            <a:r>
              <a:rPr lang="en-IN" sz="1600" dirty="0">
                <a:latin typeface="Times New Roman" panose="02020603050405020304" pitchFamily="18" charset="0"/>
                <a:cs typeface="Times New Roman" panose="02020603050405020304" pitchFamily="18" charset="0"/>
              </a:rPr>
              <a:t>Save the model it will use for prediction. With the help of  AUC score we are going to  select the best algorithm.</a:t>
            </a:r>
          </a:p>
        </p:txBody>
      </p:sp>
    </p:spTree>
    <p:extLst>
      <p:ext uri="{BB962C8B-B14F-4D97-AF65-F5344CB8AC3E}">
        <p14:creationId xmlns:p14="http://schemas.microsoft.com/office/powerpoint/2010/main" val="390270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86EAF-4F3D-407F-BCED-9EC8714961E0}"/>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Prediction:-</a:t>
            </a:r>
          </a:p>
        </p:txBody>
      </p:sp>
      <p:sp>
        <p:nvSpPr>
          <p:cNvPr id="3" name="Content Placeholder 2">
            <a:extLst>
              <a:ext uri="{FF2B5EF4-FFF2-40B4-BE49-F238E27FC236}">
                <a16:creationId xmlns:a16="http://schemas.microsoft.com/office/drawing/2014/main" id="{FADAD30A-4EFF-4F56-B157-F0045B671769}"/>
              </a:ext>
            </a:extLst>
          </p:cNvPr>
          <p:cNvSpPr>
            <a:spLocks noGrp="1"/>
          </p:cNvSpPr>
          <p:nvPr>
            <p:ph idx="1"/>
          </p:nvPr>
        </p:nvSpPr>
        <p:spPr>
          <a:xfrm>
            <a:off x="530087" y="2226365"/>
            <a:ext cx="11158329" cy="4386470"/>
          </a:xfrm>
        </p:spPr>
        <p:txBody>
          <a:bodyPr>
            <a:normAutofit/>
          </a:bodyPr>
          <a:lstStyle/>
          <a:p>
            <a:pPr>
              <a:lnSpc>
                <a:spcPct val="150000"/>
              </a:lnSpc>
            </a:pPr>
            <a:r>
              <a:rPr lang="en-IN" sz="1600" dirty="0">
                <a:latin typeface="Times New Roman" panose="02020603050405020304" pitchFamily="18" charset="0"/>
                <a:cs typeface="Times New Roman" panose="02020603050405020304" pitchFamily="18" charset="0"/>
              </a:rPr>
              <a:t>it will go through the entire pipeline such that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Name of the files, Length of Date value in Filename, Length of Time value in Filename, Number of Columns, Name of the Columns and their datatype.</a:t>
            </a:r>
          </a:p>
          <a:p>
            <a:pPr>
              <a:lnSpc>
                <a:spcPct val="15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we also require a "schema" file from client which contains all the relevant information about the training files.</a:t>
            </a:r>
          </a:p>
          <a:p>
            <a:pPr>
              <a:lnSpc>
                <a:spcPct val="15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Based on the cluster number, the respective model is loaded and is used to predict the data for that cluster.</a:t>
            </a:r>
          </a:p>
          <a:p>
            <a:pPr>
              <a:lnSpc>
                <a:spcPct val="15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Once the prediction is made for all the clusters, the predictions along with the defaulters names are saved in a CSV file at a given location and the location is returned to the client.</a:t>
            </a:r>
          </a:p>
          <a:p>
            <a:pPr marL="0" indent="0">
              <a:lnSpc>
                <a:spcPct val="150000"/>
              </a:lnSpc>
              <a:buNone/>
            </a:pPr>
            <a:r>
              <a:rPr lang="en-US" sz="2400" b="1" dirty="0">
                <a:latin typeface="Times New Roman" panose="02020603050405020304" pitchFamily="18" charset="0"/>
                <a:cs typeface="Times New Roman" panose="02020603050405020304" pitchFamily="18" charset="0"/>
              </a:rPr>
              <a:t>Deployment:-</a:t>
            </a:r>
          </a:p>
          <a:p>
            <a:pPr>
              <a:lnSpc>
                <a:spcPct val="150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We will be deploying the model to the Pivotal Cloud Foundry platform.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736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F8B3-A26E-488E-9E80-EC8DADC0BD40}"/>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Questions:-</a:t>
            </a:r>
          </a:p>
        </p:txBody>
      </p:sp>
      <p:sp>
        <p:nvSpPr>
          <p:cNvPr id="3" name="Content Placeholder 2">
            <a:extLst>
              <a:ext uri="{FF2B5EF4-FFF2-40B4-BE49-F238E27FC236}">
                <a16:creationId xmlns:a16="http://schemas.microsoft.com/office/drawing/2014/main" id="{37A917B9-DC86-4EF4-A793-0E4EC39166BF}"/>
              </a:ext>
            </a:extLst>
          </p:cNvPr>
          <p:cNvSpPr>
            <a:spLocks noGrp="1"/>
          </p:cNvSpPr>
          <p:nvPr>
            <p:ph idx="1"/>
          </p:nvPr>
        </p:nvSpPr>
        <p:spPr>
          <a:xfrm>
            <a:off x="483704" y="2305879"/>
            <a:ext cx="11224591" cy="4386470"/>
          </a:xfrm>
        </p:spPr>
        <p:txBody>
          <a:bodyPr>
            <a:normAutofit fontScale="92500" lnSpcReduction="20000"/>
          </a:bodyPr>
          <a:lstStyle/>
          <a:p>
            <a:pPr marL="0" indent="0">
              <a:buNone/>
            </a:pPr>
            <a:r>
              <a:rPr lang="en-US" sz="1800" dirty="0">
                <a:latin typeface="Times New Roman" panose="02020603050405020304" pitchFamily="18" charset="0"/>
                <a:cs typeface="Times New Roman" panose="02020603050405020304" pitchFamily="18" charset="0"/>
              </a:rPr>
              <a:t>Q1. Tell me about your current project</a:t>
            </a:r>
            <a:r>
              <a:rPr lang="en-US"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Whether customer is going to default the credit card payment or not, it is necessary to bank such that it can generate much interest if  credit card  payment is done on time. It is a classification methodology whether they are defaulters or non-defaulters. Based on the forecast it will try to come up with strategics to both payers and non-payers to cope with such situation and limit it is risk taking ability.</a:t>
            </a:r>
            <a:endParaRPr lang="en-US" sz="16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Q2. What was the size of the data? </a:t>
            </a:r>
          </a:p>
          <a:p>
            <a:r>
              <a:rPr lang="en-IN" sz="1600" dirty="0">
                <a:latin typeface="Times New Roman" panose="02020603050405020304" pitchFamily="18" charset="0"/>
                <a:cs typeface="Times New Roman" panose="02020603050405020304" pitchFamily="18" charset="0"/>
              </a:rPr>
              <a:t>Data contains 32561 instances.</a:t>
            </a:r>
          </a:p>
          <a:p>
            <a:pPr marL="0" indent="0">
              <a:buNone/>
            </a:pPr>
            <a:r>
              <a:rPr lang="en-US" sz="2000" dirty="0">
                <a:latin typeface="Times New Roman" panose="02020603050405020304" pitchFamily="18" charset="0"/>
                <a:cs typeface="Times New Roman" panose="02020603050405020304" pitchFamily="18" charset="0"/>
              </a:rPr>
              <a:t>Q3. What was the data type?</a:t>
            </a:r>
          </a:p>
          <a:p>
            <a:pPr>
              <a:lnSpc>
                <a:spcPct val="120000"/>
              </a:lnSpc>
            </a:pPr>
            <a:r>
              <a:rPr lang="en-IN" sz="1600" dirty="0">
                <a:latin typeface="Times New Roman" panose="02020603050405020304" pitchFamily="18" charset="0"/>
                <a:cs typeface="Times New Roman" panose="02020603050405020304" pitchFamily="18" charset="0"/>
              </a:rPr>
              <a:t>Data used for training the model consist of different  values of 24 columns, it is converted into two unique values +1 represents Good_Data_Folder while -1 represents Bad_Data_Folder.</a:t>
            </a:r>
          </a:p>
          <a:p>
            <a:pPr marL="0" indent="0">
              <a:buNone/>
            </a:pPr>
            <a:r>
              <a:rPr lang="en-US" sz="2000" dirty="0">
                <a:latin typeface="Times New Roman" panose="02020603050405020304" pitchFamily="18" charset="0"/>
                <a:cs typeface="Times New Roman" panose="02020603050405020304" pitchFamily="18" charset="0"/>
              </a:rPr>
              <a:t>Q4. What was the team size and distribution? </a:t>
            </a:r>
          </a:p>
          <a:p>
            <a:r>
              <a:rPr lang="en-US" sz="1600" dirty="0"/>
              <a:t>1 Product Manager, </a:t>
            </a:r>
          </a:p>
          <a:p>
            <a:r>
              <a:rPr lang="en-US" sz="1600" dirty="0"/>
              <a:t>1 Solution Architect, </a:t>
            </a:r>
          </a:p>
          <a:p>
            <a:r>
              <a:rPr lang="en-US" sz="1600" dirty="0"/>
              <a:t>1 Lead</a:t>
            </a:r>
          </a:p>
          <a:p>
            <a:r>
              <a:rPr lang="en-US" sz="1600" dirty="0"/>
              <a:t>UI developers and  Data Scientists</a:t>
            </a:r>
            <a:endParaRPr lang="en-IN"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27224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A57B-B2E0-4178-A8F7-8F67D2513972}"/>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9D5691C3-0D01-4651-8E23-585D957B055F}"/>
              </a:ext>
            </a:extLst>
          </p:cNvPr>
          <p:cNvSpPr>
            <a:spLocks noGrp="1"/>
          </p:cNvSpPr>
          <p:nvPr>
            <p:ph idx="1"/>
          </p:nvPr>
        </p:nvSpPr>
        <p:spPr>
          <a:xfrm>
            <a:off x="768626" y="2345635"/>
            <a:ext cx="10893287" cy="4306956"/>
          </a:xfrm>
        </p:spPr>
        <p:txBody>
          <a:bodyPr>
            <a:normAutofit/>
          </a:bodyPr>
          <a:lstStyle/>
          <a:p>
            <a:pPr marL="0" indent="0">
              <a:buNone/>
            </a:pPr>
            <a:r>
              <a:rPr lang="en-US" sz="1600" dirty="0"/>
              <a:t>Q5.What was the size of the cluster? </a:t>
            </a:r>
          </a:p>
          <a:p>
            <a:r>
              <a:rPr lang="en-US" sz="1600" dirty="0">
                <a:latin typeface="Times New Roman" panose="02020603050405020304" pitchFamily="18" charset="0"/>
                <a:cs typeface="Times New Roman" panose="02020603050405020304" pitchFamily="18" charset="0"/>
              </a:rPr>
              <a:t>The cluster(production setup) consisted of 15 servers with </a:t>
            </a:r>
          </a:p>
          <a:p>
            <a:r>
              <a:rPr lang="en-US" sz="1600" dirty="0">
                <a:latin typeface="Times New Roman" panose="02020603050405020304" pitchFamily="18" charset="0"/>
                <a:cs typeface="Times New Roman" panose="02020603050405020304" pitchFamily="18" charset="0"/>
              </a:rPr>
              <a:t> Intel i7 processors </a:t>
            </a:r>
          </a:p>
          <a:p>
            <a:r>
              <a:rPr lang="en-US" sz="1600" dirty="0">
                <a:latin typeface="Times New Roman" panose="02020603050405020304" pitchFamily="18" charset="0"/>
                <a:cs typeface="Times New Roman" panose="02020603050405020304" pitchFamily="18" charset="0"/>
              </a:rPr>
              <a:t>56 GB of RAM </a:t>
            </a:r>
          </a:p>
          <a:p>
            <a:r>
              <a:rPr lang="en-US" sz="1600" dirty="0">
                <a:latin typeface="Times New Roman" panose="02020603050405020304" pitchFamily="18" charset="0"/>
                <a:cs typeface="Times New Roman" panose="02020603050405020304" pitchFamily="18" charset="0"/>
              </a:rPr>
              <a:t>500 GB of Secondary storage each </a:t>
            </a:r>
          </a:p>
          <a:p>
            <a:pPr marL="0" indent="0">
              <a:buNone/>
            </a:pPr>
            <a:r>
              <a:rPr lang="en-US" sz="2000" dirty="0">
                <a:latin typeface="Times New Roman" panose="02020603050405020304" pitchFamily="18" charset="0"/>
                <a:cs typeface="Times New Roman" panose="02020603050405020304" pitchFamily="18" charset="0"/>
              </a:rPr>
              <a:t>Q6. How many nodes were there in all the Dev, UAT, and Prod environments?</a:t>
            </a:r>
            <a:r>
              <a:rPr lang="en-US" sz="1600" dirty="0"/>
              <a:t> </a:t>
            </a:r>
          </a:p>
          <a:p>
            <a:pPr>
              <a:lnSpc>
                <a:spcPct val="150000"/>
              </a:lnSpc>
            </a:pPr>
            <a:r>
              <a:rPr lang="en-US" sz="1600" dirty="0"/>
              <a:t> </a:t>
            </a:r>
            <a:r>
              <a:rPr lang="en-US" sz="1600" dirty="0">
                <a:latin typeface="Times New Roman" panose="02020603050405020304" pitchFamily="18" charset="0"/>
                <a:cs typeface="Times New Roman" panose="02020603050405020304" pitchFamily="18" charset="0"/>
              </a:rPr>
              <a:t>The necessary coding was done on one development server. But as a standalone machine won’t give enough speed to train the model in a short time, once we saw that the model’s loss is decreasing for a few numbers of epochs in the standalone machine, the same code was deployed to a cloud-based GPU machine for training. Once the model was trained there, we used the saved model file for prediction/classification. The same model file was deployed to the cloud UAT and Production environments. In total, we had:  5 nodes in the dev environment,  5 nodes in UAT, and  15 nodes in production</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4690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1761-FF01-456A-B422-62AB57B4C1F7}"/>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CD174F88-A5D9-44B1-BB76-E1C103D9DCE1}"/>
              </a:ext>
            </a:extLst>
          </p:cNvPr>
          <p:cNvSpPr>
            <a:spLocks noGrp="1"/>
          </p:cNvSpPr>
          <p:nvPr>
            <p:ph idx="1"/>
          </p:nvPr>
        </p:nvSpPr>
        <p:spPr>
          <a:xfrm>
            <a:off x="662609" y="2305877"/>
            <a:ext cx="11131825" cy="4359965"/>
          </a:xfrm>
        </p:spPr>
        <p:txBody>
          <a:bodyPr/>
          <a:lstStyle/>
          <a:p>
            <a:pPr marL="0" indent="0">
              <a:buNone/>
            </a:pPr>
            <a:r>
              <a:rPr lang="en-US" sz="2400" dirty="0">
                <a:latin typeface="Times New Roman" panose="02020603050405020304" pitchFamily="18" charset="0"/>
                <a:cs typeface="Times New Roman" panose="02020603050405020304" pitchFamily="18" charset="0"/>
              </a:rPr>
              <a:t>Q7.How were you creating and maintaining the logs?</a:t>
            </a:r>
          </a:p>
          <a:p>
            <a:pPr>
              <a:lnSpc>
                <a:spcPct val="150000"/>
              </a:lnSpc>
            </a:pPr>
            <a:r>
              <a:rPr lang="en-US" sz="1800" dirty="0">
                <a:latin typeface="Times New Roman" panose="02020603050405020304" pitchFamily="18" charset="0"/>
                <a:cs typeface="Times New Roman" panose="02020603050405020304" pitchFamily="18" charset="0"/>
              </a:rPr>
              <a:t>The logs are maintained using SQLite. The logging starts with the start of the application. The start time of the application gets logged. After that, there are loggings for entry and exits to the individual methods. There are loggings for the error scenarios and exception block as well.</a:t>
            </a:r>
          </a:p>
          <a:p>
            <a:pPr marL="0" indent="0">
              <a:buNone/>
            </a:pPr>
            <a:r>
              <a:rPr lang="en-US" sz="1800" dirty="0">
                <a:latin typeface="Times New Roman" panose="02020603050405020304" pitchFamily="18" charset="0"/>
                <a:cs typeface="Times New Roman" panose="02020603050405020304" pitchFamily="18" charset="0"/>
              </a:rPr>
              <a:t>Q8.What techniques were you using for data pre-processing for various data science use cases and visualization?</a:t>
            </a:r>
          </a:p>
          <a:p>
            <a:r>
              <a:rPr lang="en-US" sz="1600" dirty="0">
                <a:latin typeface="Times New Roman" panose="02020603050405020304" pitchFamily="18" charset="0"/>
                <a:cs typeface="Times New Roman" panose="02020603050405020304" pitchFamily="18" charset="0"/>
              </a:rPr>
              <a:t>Perform different steps in the data pre-processing, like data cleaning, data integration and data scaling etc.. </a:t>
            </a:r>
          </a:p>
          <a:p>
            <a:pPr>
              <a:lnSpc>
                <a:spcPct val="150000"/>
              </a:lnSpc>
            </a:pPr>
            <a:r>
              <a:rPr lang="en-IN" sz="1600" dirty="0">
                <a:latin typeface="Times New Roman" panose="02020603050405020304" pitchFamily="18" charset="0"/>
                <a:cs typeface="Times New Roman" panose="02020603050405020304" pitchFamily="18" charset="0"/>
              </a:rPr>
              <a:t>We will try to find the missing values, there is no missing values in these datasets</a:t>
            </a:r>
          </a:p>
          <a:p>
            <a:pPr>
              <a:lnSpc>
                <a:spcPct val="150000"/>
              </a:lnSpc>
            </a:pPr>
            <a:r>
              <a:rPr lang="en-IN" sz="1600" dirty="0">
                <a:latin typeface="Times New Roman" panose="02020603050405020304" pitchFamily="18" charset="0"/>
                <a:cs typeface="Times New Roman" panose="02020603050405020304" pitchFamily="18" charset="0"/>
              </a:rPr>
              <a:t>Convert the categorical to numerical values, but here there is no need to do all these since all the values in numerical itself.</a:t>
            </a:r>
            <a:endParaRPr lang="en-US"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36551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3F0A3-B39E-4ACB-A161-4524D1A25C4B}"/>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A3B54FCE-38D2-4AC1-B57F-2D9A71A9B8C4}"/>
              </a:ext>
            </a:extLst>
          </p:cNvPr>
          <p:cNvSpPr>
            <a:spLocks noGrp="1"/>
          </p:cNvSpPr>
          <p:nvPr>
            <p:ph idx="1"/>
          </p:nvPr>
        </p:nvSpPr>
        <p:spPr>
          <a:xfrm>
            <a:off x="556591" y="2279374"/>
            <a:ext cx="10508973" cy="4187686"/>
          </a:xfrm>
        </p:spPr>
        <p:txBody>
          <a:bodyPr>
            <a:normAutofit fontScale="92500" lnSpcReduction="10000"/>
          </a:bodyPr>
          <a:lstStyle/>
          <a:p>
            <a:pPr marL="0" indent="0">
              <a:buNone/>
            </a:pPr>
            <a:r>
              <a:rPr lang="en-US" sz="1800" dirty="0">
                <a:latin typeface="Times New Roman" panose="02020603050405020304" pitchFamily="18" charset="0"/>
                <a:cs typeface="Times New Roman" panose="02020603050405020304" pitchFamily="18" charset="0"/>
              </a:rPr>
              <a:t>Q9. How were you maintaining the failure cases?</a:t>
            </a:r>
          </a:p>
          <a:p>
            <a:r>
              <a:rPr lang="en-US" sz="1600" dirty="0">
                <a:latin typeface="Times New Roman" panose="02020603050405020304" pitchFamily="18" charset="0"/>
                <a:cs typeface="Times New Roman" panose="02020603050405020304" pitchFamily="18" charset="0"/>
              </a:rPr>
              <a:t>Whenever a system sends an file we always keep an nomenclature such if there is any glitch in the system it need to be handled. Such whenever any new data comes from the client it will </a:t>
            </a:r>
            <a:r>
              <a:rPr lang="en-US" sz="1600" dirty="0" err="1">
                <a:latin typeface="Times New Roman" panose="02020603050405020304" pitchFamily="18" charset="0"/>
                <a:cs typeface="Times New Roman" panose="02020603050405020304" pitchFamily="18" charset="0"/>
              </a:rPr>
              <a:t>rectfy</a:t>
            </a:r>
            <a:r>
              <a:rPr lang="en-US" sz="1600" dirty="0">
                <a:latin typeface="Times New Roman" panose="02020603050405020304" pitchFamily="18" charset="0"/>
                <a:cs typeface="Times New Roman" panose="02020603050405020304" pitchFamily="18" charset="0"/>
              </a:rPr>
              <a:t> if the error if there any and report it.</a:t>
            </a:r>
          </a:p>
          <a:p>
            <a:pPr marL="0" indent="0">
              <a:buNone/>
            </a:pPr>
            <a:r>
              <a:rPr lang="en-US" sz="2000" dirty="0">
                <a:latin typeface="Times New Roman" panose="02020603050405020304" pitchFamily="18" charset="0"/>
                <a:cs typeface="Times New Roman" panose="02020603050405020304" pitchFamily="18" charset="0"/>
              </a:rPr>
              <a:t>Q10.What kind of automation have you done for data processing?</a:t>
            </a:r>
          </a:p>
          <a:p>
            <a:r>
              <a:rPr lang="en-US" sz="1600" dirty="0">
                <a:latin typeface="Times New Roman" panose="02020603050405020304" pitchFamily="18" charset="0"/>
                <a:cs typeface="Times New Roman" panose="02020603050405020304" pitchFamily="18" charset="0"/>
              </a:rPr>
              <a:t>Once the clustering is done by auto evaluation technique which model suits best for to predict in this case we have k-means, even the value of k will not be selected by elbow plot but it will try to select automatically to calculate the k-value.</a:t>
            </a:r>
          </a:p>
          <a:p>
            <a:pPr marL="0" indent="0">
              <a:buNone/>
            </a:pPr>
            <a:r>
              <a:rPr lang="en-US" sz="2000" dirty="0">
                <a:latin typeface="Times New Roman" panose="02020603050405020304" pitchFamily="18" charset="0"/>
                <a:cs typeface="Times New Roman" panose="02020603050405020304" pitchFamily="18" charset="0"/>
              </a:rPr>
              <a:t>Q11.Have you used any scheduler?</a:t>
            </a:r>
          </a:p>
          <a:p>
            <a:r>
              <a:rPr lang="en-US" sz="2000" dirty="0">
                <a:latin typeface="Times New Roman" panose="02020603050405020304" pitchFamily="18" charset="0"/>
                <a:cs typeface="Times New Roman" panose="02020603050405020304" pitchFamily="18" charset="0"/>
              </a:rPr>
              <a:t>No</a:t>
            </a:r>
          </a:p>
          <a:p>
            <a:pPr marL="0" indent="0">
              <a:buNone/>
            </a:pPr>
            <a:r>
              <a:rPr lang="en-US" sz="2000" dirty="0">
                <a:latin typeface="Times New Roman" panose="02020603050405020304" pitchFamily="18" charset="0"/>
                <a:cs typeface="Times New Roman" panose="02020603050405020304" pitchFamily="18" charset="0"/>
              </a:rPr>
              <a:t>Q12.How are you monitoring your job?</a:t>
            </a:r>
          </a:p>
          <a:p>
            <a:pPr>
              <a:lnSpc>
                <a:spcPct val="150000"/>
              </a:lnSpc>
            </a:pPr>
            <a:r>
              <a:rPr lang="en-US" sz="1600" dirty="0">
                <a:latin typeface="Times New Roman" panose="02020603050405020304" pitchFamily="18" charset="0"/>
                <a:cs typeface="Times New Roman" panose="02020603050405020304" pitchFamily="18" charset="0"/>
              </a:rPr>
              <a:t>There are logging set-ups done. We regularly monitor the logs to see for any error scenarios. For fatal errors, we had email notifications in place. Whenever a specific error code, which has been classified as a fatal error occurs, email gets triggered to the concerned parties.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3037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2FB8-FF1A-45CD-9204-C67157AD01DC}"/>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89FE26E8-C500-4F04-8461-FBA337C18D06}"/>
              </a:ext>
            </a:extLst>
          </p:cNvPr>
          <p:cNvSpPr>
            <a:spLocks noGrp="1"/>
          </p:cNvSpPr>
          <p:nvPr>
            <p:ph idx="1"/>
          </p:nvPr>
        </p:nvSpPr>
        <p:spPr>
          <a:xfrm>
            <a:off x="530088" y="2226365"/>
            <a:ext cx="11184834" cy="4359965"/>
          </a:xfrm>
        </p:spPr>
        <p:txBody>
          <a:bodyPr>
            <a:normAutofit fontScale="77500" lnSpcReduction="20000"/>
          </a:bodyPr>
          <a:lstStyle/>
          <a:p>
            <a:pPr marL="0" indent="0">
              <a:buNone/>
            </a:pPr>
            <a:r>
              <a:rPr lang="en-US" sz="2400" dirty="0">
                <a:latin typeface="Times New Roman" panose="02020603050405020304" pitchFamily="18" charset="0"/>
                <a:cs typeface="Times New Roman" panose="02020603050405020304" pitchFamily="18" charset="0"/>
              </a:rPr>
              <a:t>Q13. What were your roles and responsibilities in the project?</a:t>
            </a:r>
          </a:p>
          <a:p>
            <a:pPr>
              <a:lnSpc>
                <a:spcPct val="150000"/>
              </a:lnSpc>
            </a:pPr>
            <a:r>
              <a:rPr lang="en-US" sz="1800" dirty="0">
                <a:latin typeface="Times New Roman" panose="02020603050405020304" pitchFamily="18" charset="0"/>
                <a:cs typeface="Times New Roman" panose="02020603050405020304" pitchFamily="18" charset="0"/>
              </a:rPr>
              <a:t>My responsibilities consisted of gathering the dataset, labeling the images for the model training, training the model on the prepared dataset, deploying the trained model to the cloud, monitoring the deployed model for any issues, providing QA support before deployment and then providing the warranty support post-deployment.</a:t>
            </a:r>
          </a:p>
          <a:p>
            <a:pPr marL="0" indent="0">
              <a:lnSpc>
                <a:spcPct val="150000"/>
              </a:lnSpc>
              <a:buNone/>
            </a:pPr>
            <a:r>
              <a:rPr lang="en-US" sz="2400" dirty="0">
                <a:latin typeface="Times New Roman" panose="02020603050405020304" pitchFamily="18" charset="0"/>
                <a:cs typeface="Times New Roman" panose="02020603050405020304" pitchFamily="18" charset="0"/>
              </a:rPr>
              <a:t>Q14.What was your day to day task?</a:t>
            </a:r>
          </a:p>
          <a:p>
            <a:pPr>
              <a:lnSpc>
                <a:spcPct val="150000"/>
              </a:lnSpc>
            </a:pPr>
            <a:r>
              <a:rPr lang="en-US" sz="1800" dirty="0">
                <a:latin typeface="Times New Roman" panose="02020603050405020304" pitchFamily="18" charset="0"/>
                <a:cs typeface="Times New Roman" panose="02020603050405020304" pitchFamily="18" charset="0"/>
              </a:rPr>
              <a:t>My day to day tasks involved collecting any new datasets is available such that to check whether it contains the same format as mentioned in the data sharing agreement and completing the tasks assigned to me,</a:t>
            </a:r>
            <a:r>
              <a:rPr lang="en-US" sz="1800" dirty="0"/>
              <a:t> </a:t>
            </a:r>
            <a:r>
              <a:rPr lang="en-US" sz="1800" dirty="0">
                <a:latin typeface="Times New Roman" panose="02020603050405020304" pitchFamily="18" charset="0"/>
                <a:cs typeface="Times New Roman" panose="02020603050405020304" pitchFamily="18" charset="0"/>
              </a:rPr>
              <a:t>doing the requirement analysis, data validation and unit test for the models. Insertion of data into database or into the schema.</a:t>
            </a:r>
          </a:p>
          <a:p>
            <a:pPr marL="0" indent="0">
              <a:buNone/>
            </a:pPr>
            <a:r>
              <a:rPr lang="en-US" sz="2400" dirty="0">
                <a:latin typeface="Times New Roman" panose="02020603050405020304" pitchFamily="18" charset="0"/>
                <a:cs typeface="Times New Roman" panose="02020603050405020304" pitchFamily="18" charset="0"/>
              </a:rPr>
              <a:t>Q15.In which area you have contributed the most?</a:t>
            </a:r>
          </a:p>
          <a:p>
            <a:pPr>
              <a:lnSpc>
                <a:spcPct val="160000"/>
              </a:lnSpc>
            </a:pPr>
            <a:r>
              <a:rPr lang="en-US" sz="2000" dirty="0">
                <a:latin typeface="Times New Roman" panose="02020603050405020304" pitchFamily="18" charset="0"/>
                <a:cs typeface="Times New Roman" panose="02020603050405020304" pitchFamily="18" charset="0"/>
              </a:rPr>
              <a:t>In data preprocessing I have done most of the work on checking the null values imputer and zero standard deviation and data validation with regard to name validation and number of columns. Also had an discussions how to select the model such that the system will try </a:t>
            </a:r>
            <a:r>
              <a:rPr lang="en-US" sz="2000" dirty="0" err="1">
                <a:latin typeface="Times New Roman" panose="02020603050405020304" pitchFamily="18" charset="0"/>
                <a:cs typeface="Times New Roman" panose="02020603050405020304" pitchFamily="18" charset="0"/>
              </a:rPr>
              <a:t>ro</a:t>
            </a:r>
            <a:r>
              <a:rPr lang="en-US" sz="2000" dirty="0">
                <a:latin typeface="Times New Roman" panose="02020603050405020304" pitchFamily="18" charset="0"/>
                <a:cs typeface="Times New Roman" panose="02020603050405020304" pitchFamily="18" charset="0"/>
              </a:rPr>
              <a:t> generate or automate itself to select the model </a:t>
            </a:r>
          </a:p>
          <a:p>
            <a:pPr marL="0" indent="0">
              <a:buNone/>
            </a:pPr>
            <a:endParaRPr lang="en-IN" dirty="0"/>
          </a:p>
        </p:txBody>
      </p:sp>
    </p:spTree>
    <p:extLst>
      <p:ext uri="{BB962C8B-B14F-4D97-AF65-F5344CB8AC3E}">
        <p14:creationId xmlns:p14="http://schemas.microsoft.com/office/powerpoint/2010/main" val="4068492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0A7F-94B0-4D02-8C28-1BFB489D27AB}"/>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F6495228-0C0E-4854-9CD1-77C87751621A}"/>
              </a:ext>
            </a:extLst>
          </p:cNvPr>
          <p:cNvSpPr>
            <a:spLocks noGrp="1"/>
          </p:cNvSpPr>
          <p:nvPr>
            <p:ph idx="1"/>
          </p:nvPr>
        </p:nvSpPr>
        <p:spPr>
          <a:xfrm>
            <a:off x="516835" y="2266121"/>
            <a:ext cx="11025807" cy="4373217"/>
          </a:xfrm>
        </p:spPr>
        <p:txBody>
          <a:bodyPr>
            <a:normAutofit fontScale="85000" lnSpcReduction="10000"/>
          </a:bodyPr>
          <a:lstStyle/>
          <a:p>
            <a:pPr marL="0" indent="0">
              <a:buNone/>
            </a:pPr>
            <a:r>
              <a:rPr lang="en-US" sz="2400" dirty="0">
                <a:latin typeface="Times New Roman" panose="02020603050405020304" pitchFamily="18" charset="0"/>
                <a:cs typeface="Times New Roman" panose="02020603050405020304" pitchFamily="18" charset="0"/>
              </a:rPr>
              <a:t>Q16.In which technology you are most comfortable?</a:t>
            </a:r>
          </a:p>
          <a:p>
            <a:pPr>
              <a:lnSpc>
                <a:spcPct val="150000"/>
              </a:lnSpc>
            </a:pPr>
            <a:r>
              <a:rPr lang="en-US" sz="1800" dirty="0">
                <a:latin typeface="Times New Roman" panose="02020603050405020304" pitchFamily="18" charset="0"/>
                <a:cs typeface="Times New Roman" panose="02020603050405020304" pitchFamily="18" charset="0"/>
              </a:rPr>
              <a:t>I have worked in almost all the fields viz. Machine Learning, sql and  visualization. I have nearly equivalent knowledge in these fields. But if you talk about personal preference, I have loved working in Machine Learning and visualization the most.</a:t>
            </a:r>
          </a:p>
          <a:p>
            <a:pPr marL="0" indent="0">
              <a:lnSpc>
                <a:spcPct val="150000"/>
              </a:lnSpc>
              <a:buNone/>
            </a:pPr>
            <a:r>
              <a:rPr lang="en-US" sz="2400" dirty="0">
                <a:latin typeface="Times New Roman" panose="02020603050405020304" pitchFamily="18" charset="0"/>
                <a:cs typeface="Times New Roman" panose="02020603050405020304" pitchFamily="18" charset="0"/>
              </a:rPr>
              <a:t>Q17.How you rate yourself in big data technology?</a:t>
            </a:r>
          </a:p>
          <a:p>
            <a:pPr>
              <a:lnSpc>
                <a:spcPct val="150000"/>
              </a:lnSpc>
            </a:pPr>
            <a:r>
              <a:rPr lang="en-US" sz="1800" dirty="0">
                <a:latin typeface="Times New Roman" panose="02020603050405020304" pitchFamily="18" charset="0"/>
                <a:cs typeface="Times New Roman" panose="02020603050405020304" pitchFamily="18" charset="0"/>
              </a:rPr>
              <a:t>Not frequently in big data technology but with the kind of tools that is used across the industry to counter there error or to get better solution with the help of libraries it made me fascinate learn these kind of cluster-based computing. But my prior focus is always towards the data scientist.</a:t>
            </a:r>
          </a:p>
          <a:p>
            <a:pPr marL="0" indent="0">
              <a:lnSpc>
                <a:spcPct val="150000"/>
              </a:lnSpc>
              <a:buNone/>
            </a:pPr>
            <a:r>
              <a:rPr lang="en-US" sz="2400" dirty="0">
                <a:latin typeface="Times New Roman" panose="02020603050405020304" pitchFamily="18" charset="0"/>
                <a:cs typeface="Times New Roman" panose="02020603050405020304" pitchFamily="18" charset="0"/>
              </a:rPr>
              <a:t>Q18. In how many projects you have already worked?</a:t>
            </a:r>
          </a:p>
          <a:p>
            <a:pPr>
              <a:lnSpc>
                <a:spcPct val="150000"/>
              </a:lnSpc>
            </a:pPr>
            <a:r>
              <a:rPr lang="en-US" sz="2000" dirty="0">
                <a:latin typeface="Times New Roman" panose="02020603050405020304" pitchFamily="18" charset="0"/>
                <a:cs typeface="Times New Roman" panose="02020603050405020304" pitchFamily="18" charset="0"/>
              </a:rPr>
              <a:t>It’s difficult to give a number. But I have worked in various small and large scale projects., database injection, object classification, object identification,, chatbot building, machine learning regression, and classification problems</a:t>
            </a:r>
            <a:r>
              <a:rPr lang="en-US" sz="2400" dirty="0"/>
              <a:t>.</a:t>
            </a:r>
            <a:endParaRPr lang="en-US"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54298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3F4A-1B64-445B-9E84-4329C5D584F1}"/>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77EA8A77-356F-491A-9348-6AF15DC06925}"/>
              </a:ext>
            </a:extLst>
          </p:cNvPr>
          <p:cNvSpPr>
            <a:spLocks noGrp="1"/>
          </p:cNvSpPr>
          <p:nvPr>
            <p:ph idx="1"/>
          </p:nvPr>
        </p:nvSpPr>
        <p:spPr>
          <a:xfrm>
            <a:off x="530087" y="2252869"/>
            <a:ext cx="11145077" cy="4386469"/>
          </a:xfrm>
        </p:spPr>
        <p:txBody>
          <a:bodyPr>
            <a:normAutofit fontScale="85000" lnSpcReduction="20000"/>
          </a:bodyPr>
          <a:lstStyle/>
          <a:p>
            <a:pPr marL="0" indent="0">
              <a:buNone/>
            </a:pPr>
            <a:r>
              <a:rPr lang="en-US" sz="2400" dirty="0">
                <a:latin typeface="Times New Roman" panose="02020603050405020304" pitchFamily="18" charset="0"/>
                <a:cs typeface="Times New Roman" panose="02020603050405020304" pitchFamily="18" charset="0"/>
              </a:rPr>
              <a:t>Q19. How were you doing deployment?</a:t>
            </a:r>
          </a:p>
          <a:p>
            <a:pPr>
              <a:lnSpc>
                <a:spcPct val="150000"/>
              </a:lnSpc>
            </a:pPr>
            <a:r>
              <a:rPr lang="en-US" sz="1800" dirty="0">
                <a:latin typeface="Times New Roman" panose="02020603050405020304" pitchFamily="18" charset="0"/>
                <a:cs typeface="Times New Roman" panose="02020603050405020304" pitchFamily="18" charset="0"/>
              </a:rPr>
              <a:t>The mechanism of deployment depends on the client's requirement. For example, some clients want their models to be deployed in the cloud, and the real-time calls they take place from one cloud application to another. On the other hand, some clients want an on-premise deployment, and then they do API calls to the model. Generally, we prepare a model file first and then try to expose it through an API for predictions/classifications. The mechanism in which he API gets called depends on the client requirement.</a:t>
            </a:r>
          </a:p>
          <a:p>
            <a:pPr marL="0" indent="0">
              <a:lnSpc>
                <a:spcPct val="150000"/>
              </a:lnSpc>
              <a:buNone/>
            </a:pPr>
            <a:r>
              <a:rPr lang="en-US" sz="2400" dirty="0">
                <a:latin typeface="Times New Roman" panose="02020603050405020304" pitchFamily="18" charset="0"/>
                <a:cs typeface="Times New Roman" panose="02020603050405020304" pitchFamily="18" charset="0"/>
              </a:rPr>
              <a:t>Q20.What kind of challenges have you faced during the project?</a:t>
            </a:r>
          </a:p>
          <a:p>
            <a:pPr>
              <a:lnSpc>
                <a:spcPct val="150000"/>
              </a:lnSpc>
            </a:pPr>
            <a:r>
              <a:rPr lang="en-IN" sz="1800" dirty="0">
                <a:latin typeface="Times New Roman" panose="02020603050405020304" pitchFamily="18" charset="0"/>
                <a:cs typeface="Times New Roman" panose="02020603050405020304" pitchFamily="18" charset="0"/>
              </a:rPr>
              <a:t>one of biggest dataset we faces that the dataset is properly placed as we need to separate it on the basis of Good or Bad sometimes the it is required to keep the correlation since it will lead to bad accuracy as it will have </a:t>
            </a:r>
            <a:r>
              <a:rPr lang="en-IN" sz="1800" dirty="0" err="1">
                <a:latin typeface="Times New Roman" panose="02020603050405020304" pitchFamily="18" charset="0"/>
                <a:cs typeface="Times New Roman" panose="02020603050405020304" pitchFamily="18" charset="0"/>
              </a:rPr>
              <a:t>correaltion</a:t>
            </a:r>
            <a:r>
              <a:rPr lang="en-IN" sz="1800" dirty="0">
                <a:latin typeface="Times New Roman" panose="02020603050405020304" pitchFamily="18" charset="0"/>
                <a:cs typeface="Times New Roman" panose="02020603050405020304" pitchFamily="18" charset="0"/>
              </a:rPr>
              <a:t> among the features itself.  </a:t>
            </a:r>
          </a:p>
          <a:p>
            <a:pPr marL="0" indent="0">
              <a:lnSpc>
                <a:spcPct val="150000"/>
              </a:lnSpc>
              <a:buNone/>
            </a:pPr>
            <a:r>
              <a:rPr lang="en-US" sz="2400" dirty="0">
                <a:latin typeface="Times New Roman" panose="02020603050405020304" pitchFamily="18" charset="0"/>
                <a:cs typeface="Times New Roman" panose="02020603050405020304" pitchFamily="18" charset="0"/>
              </a:rPr>
              <a:t>Q21.What will be your expectations?</a:t>
            </a:r>
          </a:p>
          <a:p>
            <a:pPr>
              <a:lnSpc>
                <a:spcPct val="160000"/>
              </a:lnSpc>
            </a:pPr>
            <a:r>
              <a:rPr lang="en-US" sz="1800" dirty="0">
                <a:latin typeface="Times New Roman" panose="02020603050405020304" pitchFamily="18" charset="0"/>
                <a:cs typeface="Times New Roman" panose="02020603050405020304" pitchFamily="18" charset="0"/>
              </a:rPr>
              <a:t>it is always good to work on different challenges such that gives an up skill to work on it with the kind of skills learned and to learn more new skills and finding solution to it and try to conquer that new skill to an effect</a:t>
            </a:r>
          </a:p>
          <a:p>
            <a:pPr marL="0" indent="0">
              <a:buNone/>
            </a:pPr>
            <a:endParaRPr lang="en-IN" dirty="0"/>
          </a:p>
        </p:txBody>
      </p:sp>
    </p:spTree>
    <p:extLst>
      <p:ext uri="{BB962C8B-B14F-4D97-AF65-F5344CB8AC3E}">
        <p14:creationId xmlns:p14="http://schemas.microsoft.com/office/powerpoint/2010/main" val="717056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ECD56-B8B6-4A2B-964E-0DF9DBE22754}"/>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D0B650C2-CD3B-423A-B35E-3B4AEC278BF1}"/>
              </a:ext>
            </a:extLst>
          </p:cNvPr>
          <p:cNvSpPr>
            <a:spLocks noGrp="1"/>
          </p:cNvSpPr>
          <p:nvPr>
            <p:ph idx="1"/>
          </p:nvPr>
        </p:nvSpPr>
        <p:spPr>
          <a:xfrm>
            <a:off x="585110" y="2447601"/>
            <a:ext cx="11222577" cy="4218241"/>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Q22. What is your future objective?</a:t>
            </a:r>
          </a:p>
          <a:p>
            <a:r>
              <a:rPr lang="en-IN" sz="1800" dirty="0">
                <a:latin typeface="Times New Roman" panose="02020603050405020304" pitchFamily="18" charset="0"/>
                <a:cs typeface="Times New Roman" panose="02020603050405020304" pitchFamily="18" charset="0"/>
              </a:rPr>
              <a:t>Nowadays it is good to have an influence on Any AI techniques such that it will an chance to stand firm to problem solving with respect to any industry with the better kind set of coding such it will give an better application process and quick response to user/customer.</a:t>
            </a:r>
          </a:p>
          <a:p>
            <a:pPr marL="0" indent="0">
              <a:buNone/>
            </a:pPr>
            <a:r>
              <a:rPr lang="en-US" sz="2400" dirty="0">
                <a:latin typeface="Times New Roman" panose="02020603050405020304" pitchFamily="18" charset="0"/>
                <a:cs typeface="Times New Roman" panose="02020603050405020304" pitchFamily="18" charset="0"/>
              </a:rPr>
              <a:t>Q23. Why are you leaving your current organization?</a:t>
            </a:r>
          </a:p>
          <a:p>
            <a:r>
              <a:rPr lang="en-IN" sz="1800" dirty="0">
                <a:latin typeface="Times New Roman" panose="02020603050405020304" pitchFamily="18" charset="0"/>
                <a:cs typeface="Times New Roman" panose="02020603050405020304" pitchFamily="18" charset="0"/>
              </a:rPr>
              <a:t>I have no solution to these answer since it might be one first time of  jumping into the water.</a:t>
            </a:r>
          </a:p>
          <a:p>
            <a:pPr marL="0" indent="0">
              <a:buNone/>
            </a:pPr>
            <a:r>
              <a:rPr lang="en-US" sz="2400" dirty="0">
                <a:latin typeface="Times New Roman" panose="02020603050405020304" pitchFamily="18" charset="0"/>
                <a:cs typeface="Times New Roman" panose="02020603050405020304" pitchFamily="18" charset="0"/>
              </a:rPr>
              <a:t>Q24. How did you do Data validation?</a:t>
            </a:r>
          </a:p>
          <a:p>
            <a:r>
              <a:rPr lang="en-US" sz="1800" dirty="0">
                <a:latin typeface="Times New Roman" panose="02020603050405020304" pitchFamily="18" charset="0"/>
                <a:cs typeface="Times New Roman" panose="02020603050405020304" pitchFamily="18" charset="0"/>
              </a:rPr>
              <a:t>It is done based on number of columns and name of the validation it has assigned then dividing those data and dumping into their of files with respect to Good_Data_Folder or Bad_Data_Folder.</a:t>
            </a:r>
          </a:p>
          <a:p>
            <a:pPr marL="0" indent="0">
              <a:buNone/>
            </a:pPr>
            <a:r>
              <a:rPr lang="en-US" sz="2400" dirty="0">
                <a:latin typeface="Times New Roman" panose="02020603050405020304" pitchFamily="18" charset="0"/>
                <a:cs typeface="Times New Roman" panose="02020603050405020304" pitchFamily="18" charset="0"/>
              </a:rPr>
              <a:t>Q25. How did you do Data enrichment?</a:t>
            </a:r>
          </a:p>
          <a:p>
            <a:r>
              <a:rPr lang="en-US" sz="1800" dirty="0">
                <a:latin typeface="Times New Roman" panose="02020603050405020304" pitchFamily="18" charset="0"/>
                <a:cs typeface="Times New Roman" panose="02020603050405020304" pitchFamily="18" charset="0"/>
              </a:rPr>
              <a:t>Data enrichment in classification of wafer sensor it depends on binary input given to training, tried to train the model based on best clustering algorithm such that we have trained it with help of k-means.</a:t>
            </a:r>
          </a:p>
          <a:p>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7218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84B53-0235-4989-B430-5F7199F5A7B4}"/>
              </a:ext>
            </a:extLst>
          </p:cNvPr>
          <p:cNvSpPr>
            <a:spLocks noGrp="1"/>
          </p:cNvSpPr>
          <p:nvPr>
            <p:ph type="title"/>
          </p:nvPr>
        </p:nvSpPr>
        <p:spPr/>
        <p:txBody>
          <a:bodyPr/>
          <a:lstStyle/>
          <a:p>
            <a:r>
              <a:rPr lang="en-IN" sz="3400" dirty="0">
                <a:latin typeface="Times New Roman" panose="02020603050405020304" pitchFamily="18" charset="0"/>
                <a:cs typeface="Times New Roman" panose="02020603050405020304" pitchFamily="18" charset="0"/>
              </a:rPr>
              <a:t>Abstract:</a:t>
            </a:r>
            <a:r>
              <a:rPr lang="en-IN" dirty="0"/>
              <a:t>-</a:t>
            </a:r>
          </a:p>
        </p:txBody>
      </p:sp>
      <p:sp>
        <p:nvSpPr>
          <p:cNvPr id="3" name="Content Placeholder 2">
            <a:extLst>
              <a:ext uri="{FF2B5EF4-FFF2-40B4-BE49-F238E27FC236}">
                <a16:creationId xmlns:a16="http://schemas.microsoft.com/office/drawing/2014/main" id="{C265A3C8-8840-443D-87AA-B974B41ABF32}"/>
              </a:ext>
            </a:extLst>
          </p:cNvPr>
          <p:cNvSpPr>
            <a:spLocks noGrp="1"/>
          </p:cNvSpPr>
          <p:nvPr>
            <p:ph idx="1"/>
          </p:nvPr>
        </p:nvSpPr>
        <p:spPr>
          <a:xfrm>
            <a:off x="556592" y="2252869"/>
            <a:ext cx="11171582" cy="3935895"/>
          </a:xfrm>
        </p:spPr>
        <p:txBody>
          <a:bodyPr>
            <a:normAutofit/>
          </a:bodyPr>
          <a:lstStyle/>
          <a:p>
            <a:pPr marL="0" indent="0">
              <a:lnSpc>
                <a:spcPct val="150000"/>
              </a:lnSpc>
              <a:buNone/>
            </a:pPr>
            <a:r>
              <a:rPr lang="en-IN" dirty="0">
                <a:latin typeface="Times New Roman" panose="02020603050405020304" pitchFamily="18" charset="0"/>
                <a:cs typeface="Times New Roman" panose="02020603050405020304" pitchFamily="18" charset="0"/>
              </a:rPr>
              <a:t>Whether customer is going to default the credit card payment or not, it is necessary to bank such that it can generate much interest if  credit card  payment is done on time. It is a classification methodology whether they are defaulters or non-defaulters. Based on the forecast it will try to come up with strategics to both payers and non-payers to cope with such situation and limit it is risk taking ability. Such that with the help of this model building the bank can know the actual defaulters.</a:t>
            </a:r>
          </a:p>
          <a:p>
            <a:pPr marL="0" indent="0">
              <a:lnSpc>
                <a:spcPct val="150000"/>
              </a:lnSpc>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45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D85C3-727D-47C0-897C-265812B0758D}"/>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9B344F2E-FCB4-4416-B67F-4B95677F1F40}"/>
              </a:ext>
            </a:extLst>
          </p:cNvPr>
          <p:cNvSpPr>
            <a:spLocks noGrp="1"/>
          </p:cNvSpPr>
          <p:nvPr>
            <p:ph idx="1"/>
          </p:nvPr>
        </p:nvSpPr>
        <p:spPr>
          <a:xfrm>
            <a:off x="609600" y="2252870"/>
            <a:ext cx="11184835" cy="4320208"/>
          </a:xfrm>
        </p:spPr>
        <p:txBody>
          <a:bodyPr>
            <a:normAutofit fontScale="92500" lnSpcReduction="10000"/>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Q26. How would you rate yourself in machine learning?</a:t>
            </a:r>
          </a:p>
          <a:p>
            <a:pPr>
              <a:lnSpc>
                <a:spcPct val="150000"/>
              </a:lnSpc>
            </a:pPr>
            <a:r>
              <a:rPr lang="en-US" sz="1800" dirty="0">
                <a:latin typeface="Times New Roman" panose="02020603050405020304" pitchFamily="18" charset="0"/>
                <a:cs typeface="Times New Roman" panose="02020603050405020304" pitchFamily="18" charset="0"/>
              </a:rPr>
              <a:t>Well it might be trick to be in these situation  but I will give 7.3 out of 10</a:t>
            </a:r>
          </a:p>
          <a:p>
            <a:pPr marL="0" indent="0">
              <a:lnSpc>
                <a:spcPct val="150000"/>
              </a:lnSpc>
              <a:buNone/>
            </a:pPr>
            <a:r>
              <a:rPr lang="en-US" sz="2000" dirty="0">
                <a:latin typeface="Times New Roman" panose="02020603050405020304" pitchFamily="18" charset="0"/>
                <a:cs typeface="Times New Roman" panose="02020603050405020304" pitchFamily="18" charset="0"/>
              </a:rPr>
              <a:t>Q27. How would you rate your self in distributed computation</a:t>
            </a:r>
            <a:r>
              <a:rPr lang="en-US" sz="1800" dirty="0">
                <a:latin typeface="Times New Roman" panose="02020603050405020304" pitchFamily="18" charset="0"/>
                <a:cs typeface="Times New Roman" panose="02020603050405020304" pitchFamily="18" charset="0"/>
              </a:rPr>
              <a:t>?</a:t>
            </a:r>
          </a:p>
          <a:p>
            <a:pPr>
              <a:lnSpc>
                <a:spcPct val="150000"/>
              </a:lnSpc>
            </a:pPr>
            <a:r>
              <a:rPr lang="en-US" sz="1800" dirty="0">
                <a:latin typeface="Times New Roman" panose="02020603050405020304" pitchFamily="18" charset="0"/>
                <a:cs typeface="Times New Roman" panose="02020603050405020304" pitchFamily="18" charset="0"/>
              </a:rPr>
              <a:t>I’d rate myself a 7 out of 10.</a:t>
            </a:r>
          </a:p>
          <a:p>
            <a:pPr marL="0" indent="0">
              <a:lnSpc>
                <a:spcPct val="150000"/>
              </a:lnSpc>
              <a:buNone/>
            </a:pPr>
            <a:r>
              <a:rPr lang="en-US" sz="2000" dirty="0">
                <a:latin typeface="Times New Roman" panose="02020603050405020304" pitchFamily="18" charset="0"/>
                <a:cs typeface="Times New Roman" panose="02020603050405020304" pitchFamily="18" charset="0"/>
              </a:rPr>
              <a:t>Q28. What are the areas of machine learning algorithms that you already have explored?</a:t>
            </a:r>
          </a:p>
          <a:p>
            <a:pPr>
              <a:lnSpc>
                <a:spcPct val="160000"/>
              </a:lnSpc>
            </a:pPr>
            <a:r>
              <a:rPr lang="en-IN" sz="1800" dirty="0">
                <a:latin typeface="Times New Roman" panose="02020603050405020304" pitchFamily="18" charset="0"/>
                <a:cs typeface="Times New Roman" panose="02020603050405020304" pitchFamily="18" charset="0"/>
              </a:rPr>
              <a:t>I have explored various machine learning algorithms like Linear Regression, Logistic Regression, L1 and L2 Regression, Polynomial Regression, Multi Linear Regression, Decision Trees, Random Forests, Extra Trees Classifier, PCA, </a:t>
            </a:r>
            <a:r>
              <a:rPr lang="en-IN" sz="1800" dirty="0" err="1">
                <a:latin typeface="Times New Roman" panose="02020603050405020304" pitchFamily="18" charset="0"/>
                <a:cs typeface="Times New Roman" panose="02020603050405020304" pitchFamily="18" charset="0"/>
              </a:rPr>
              <a:t>TSnE</a:t>
            </a:r>
            <a:r>
              <a:rPr lang="en-IN" sz="1800" dirty="0">
                <a:latin typeface="Times New Roman" panose="02020603050405020304" pitchFamily="18" charset="0"/>
                <a:cs typeface="Times New Roman" panose="02020603050405020304" pitchFamily="18" charset="0"/>
              </a:rPr>
              <a:t>, XG Boost, ADA Boost, Gradient Boosting, Light Boost, K-Means, KNN, SVM, SVR, Naïve Bayes, Agglomerative clustering, DB Scan, Hierarchical clustering, </a:t>
            </a:r>
            <a:r>
              <a:rPr lang="en-IN" sz="1800" dirty="0" err="1">
                <a:latin typeface="Times New Roman" panose="02020603050405020304" pitchFamily="18" charset="0"/>
                <a:cs typeface="Times New Roman" panose="02020603050405020304" pitchFamily="18" charset="0"/>
              </a:rPr>
              <a:t>words,Kernel</a:t>
            </a:r>
            <a:r>
              <a:rPr lang="en-IN" sz="1800" dirty="0">
                <a:latin typeface="Times New Roman" panose="02020603050405020304" pitchFamily="18" charset="0"/>
                <a:cs typeface="Times New Roman" panose="02020603050405020304" pitchFamily="18" charset="0"/>
              </a:rPr>
              <a:t> Density Estimation are some of them.</a:t>
            </a:r>
            <a:endParaRPr lang="en-US" sz="1800" dirty="0">
              <a:latin typeface="Times New Roman" panose="02020603050405020304" pitchFamily="18" charset="0"/>
              <a:cs typeface="Times New Roman" panose="02020603050405020304" pitchFamily="18" charset="0"/>
            </a:endParaRPr>
          </a:p>
          <a:p>
            <a:pPr>
              <a:lnSpc>
                <a:spcPct val="160000"/>
              </a:lnSpc>
            </a:pPr>
            <a:endParaRPr lang="en-US" sz="1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7748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8D43A-51FD-47DD-B309-AFBFC5D747EC}"/>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Aim:-</a:t>
            </a:r>
          </a:p>
        </p:txBody>
      </p:sp>
      <p:sp>
        <p:nvSpPr>
          <p:cNvPr id="3" name="Content Placeholder 2">
            <a:extLst>
              <a:ext uri="{FF2B5EF4-FFF2-40B4-BE49-F238E27FC236}">
                <a16:creationId xmlns:a16="http://schemas.microsoft.com/office/drawing/2014/main" id="{893886FF-2D18-4673-9FE1-F93C7B5B4C46}"/>
              </a:ext>
            </a:extLst>
          </p:cNvPr>
          <p:cNvSpPr>
            <a:spLocks noGrp="1"/>
          </p:cNvSpPr>
          <p:nvPr>
            <p:ph idx="1"/>
          </p:nvPr>
        </p:nvSpPr>
        <p:spPr>
          <a:xfrm>
            <a:off x="530087" y="2199861"/>
            <a:ext cx="11343861" cy="4479235"/>
          </a:xfrm>
        </p:spPr>
        <p:txBody>
          <a:bodyPr>
            <a:normAutofit lnSpcReduction="10000"/>
          </a:bodyPr>
          <a:lstStyle/>
          <a:p>
            <a:pPr>
              <a:lnSpc>
                <a:spcPct val="150000"/>
              </a:lnSpc>
            </a:pPr>
            <a:r>
              <a:rPr lang="en-IN" sz="1600" dirty="0">
                <a:latin typeface="Times New Roman" panose="02020603050405020304" pitchFamily="18" charset="0"/>
                <a:cs typeface="Times New Roman" panose="02020603050405020304" pitchFamily="18" charset="0"/>
              </a:rPr>
              <a:t>Whether the person is going to default the credit card payment or not.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DATA SHARING AGREEMENT:-</a:t>
            </a:r>
          </a:p>
          <a:p>
            <a:pPr>
              <a:lnSpc>
                <a:spcPct val="150000"/>
              </a:lnSpc>
            </a:pPr>
            <a:r>
              <a:rPr lang="en-IN" sz="1600" dirty="0">
                <a:solidFill>
                  <a:schemeClr val="tx1"/>
                </a:solidFill>
                <a:latin typeface="Times New Roman" panose="02020603050405020304" pitchFamily="18" charset="0"/>
                <a:cs typeface="Times New Roman" panose="02020603050405020304" pitchFamily="18" charset="0"/>
              </a:rPr>
              <a:t>Before starting any project there will be an data sharing agreement between both the parties such that it need to include all the details and it carry according in that specific manner it follows:-</a:t>
            </a:r>
          </a:p>
          <a:p>
            <a:pPr>
              <a:lnSpc>
                <a:spcPct val="150000"/>
              </a:lnSpc>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Name validation:- try to validate the name in particular file name if that criteria does not satisfy, we will try to drop that file.</a:t>
            </a:r>
          </a:p>
          <a:p>
            <a:pPr>
              <a:lnSpc>
                <a:spcPct val="150000"/>
              </a:lnSpc>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Number of columns:- As per DSA we will try to check whether we are getting same set of columns even if the client try to send the new dataset.</a:t>
            </a:r>
          </a:p>
          <a:p>
            <a:pPr>
              <a:lnSpc>
                <a:spcPct val="150000"/>
              </a:lnSpc>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Name of column: it should contain the same name as per the schema file.</a:t>
            </a:r>
          </a:p>
          <a:p>
            <a:pPr>
              <a:lnSpc>
                <a:spcPct val="150000"/>
              </a:lnSpc>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Null values in columns:-  if it contains null values in particular it need to be mentioned in that DSA itself, otherwise we will notify the client and dump that file as it not mentioned in DSA.</a:t>
            </a:r>
          </a:p>
          <a:p>
            <a:pPr marL="0" indent="0">
              <a:lnSpc>
                <a:spcPct val="150000"/>
              </a:lnSpc>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387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078D3D-8FC6-4A3C-AA2B-E89A8C2D2D47}"/>
              </a:ext>
            </a:extLst>
          </p:cNvPr>
          <p:cNvSpPr>
            <a:spLocks noGrp="1"/>
          </p:cNvSpPr>
          <p:nvPr>
            <p:ph type="title"/>
          </p:nvPr>
        </p:nvSpPr>
        <p:spPr>
          <a:xfrm>
            <a:off x="543340" y="606287"/>
            <a:ext cx="3617842" cy="1048969"/>
          </a:xfrm>
        </p:spPr>
        <p:txBody>
          <a:bodyPr/>
          <a:lstStyle/>
          <a:p>
            <a:r>
              <a:rPr lang="en-IN" sz="3200" dirty="0">
                <a:latin typeface="Times New Roman" panose="02020603050405020304" pitchFamily="18" charset="0"/>
                <a:cs typeface="Times New Roman" panose="02020603050405020304" pitchFamily="18" charset="0"/>
              </a:rPr>
              <a:t>Pipeline:-</a:t>
            </a:r>
          </a:p>
        </p:txBody>
      </p:sp>
      <p:sp>
        <p:nvSpPr>
          <p:cNvPr id="6" name="Text Placeholder 5">
            <a:extLst>
              <a:ext uri="{FF2B5EF4-FFF2-40B4-BE49-F238E27FC236}">
                <a16:creationId xmlns:a16="http://schemas.microsoft.com/office/drawing/2014/main" id="{E35F3558-1531-48F9-8F4C-F5D58FCE66F8}"/>
              </a:ext>
            </a:extLst>
          </p:cNvPr>
          <p:cNvSpPr>
            <a:spLocks noGrp="1"/>
          </p:cNvSpPr>
          <p:nvPr>
            <p:ph type="body" sz="half" idx="2"/>
          </p:nvPr>
        </p:nvSpPr>
        <p:spPr>
          <a:xfrm>
            <a:off x="543340" y="1775791"/>
            <a:ext cx="4055164" cy="4475921"/>
          </a:xfrm>
        </p:spPr>
        <p:txBody>
          <a:bodyPr>
            <a:normAutofit fontScale="92500" lnSpcReduction="10000"/>
          </a:bodyPr>
          <a:lstStyle/>
          <a:p>
            <a:r>
              <a:rPr lang="en-IN" dirty="0">
                <a:solidFill>
                  <a:schemeClr val="bg1">
                    <a:lumMod val="95000"/>
                  </a:schemeClr>
                </a:solidFill>
                <a:latin typeface="Times New Roman" panose="02020603050405020304" pitchFamily="18" charset="0"/>
                <a:cs typeface="Times New Roman" panose="02020603050405020304" pitchFamily="18" charset="0"/>
              </a:rPr>
              <a:t>Try to build an system from one end it is going to inject an data on the first layer it will try to check the file name is good or not. It is just rough pipeline to understand it we have drawn it into our convince.</a:t>
            </a:r>
          </a:p>
          <a:p>
            <a:endParaRPr lang="en-IN" dirty="0">
              <a:solidFill>
                <a:schemeClr val="bg1">
                  <a:lumMod val="95000"/>
                </a:schemeClr>
              </a:solidFill>
              <a:latin typeface="Times New Roman" panose="02020603050405020304" pitchFamily="18" charset="0"/>
              <a:cs typeface="Times New Roman" panose="02020603050405020304" pitchFamily="18" charset="0"/>
            </a:endParaRPr>
          </a:p>
          <a:p>
            <a:r>
              <a:rPr lang="en-IN" dirty="0">
                <a:solidFill>
                  <a:schemeClr val="bg1">
                    <a:lumMod val="95000"/>
                  </a:schemeClr>
                </a:solidFill>
                <a:latin typeface="Times New Roman" panose="02020603050405020304" pitchFamily="18" charset="0"/>
                <a:cs typeface="Times New Roman" panose="02020603050405020304" pitchFamily="18" charset="0"/>
              </a:rPr>
              <a:t>Suppose while building the model we will try to send the data to respective cluster or model. maybe perform clustering or grouping operation over there.</a:t>
            </a:r>
          </a:p>
          <a:p>
            <a:endParaRPr lang="en-IN" dirty="0">
              <a:solidFill>
                <a:schemeClr val="bg1">
                  <a:lumMod val="95000"/>
                </a:schemeClr>
              </a:solidFill>
              <a:latin typeface="Times New Roman" panose="02020603050405020304" pitchFamily="18" charset="0"/>
              <a:cs typeface="Times New Roman" panose="02020603050405020304" pitchFamily="18" charset="0"/>
            </a:endParaRPr>
          </a:p>
          <a:p>
            <a:r>
              <a:rPr lang="en-IN" sz="1400" dirty="0">
                <a:solidFill>
                  <a:schemeClr val="bg1">
                    <a:lumMod val="95000"/>
                  </a:schemeClr>
                </a:solidFill>
                <a:latin typeface="Times New Roman" panose="02020603050405020304" pitchFamily="18" charset="0"/>
                <a:cs typeface="Times New Roman" panose="02020603050405020304" pitchFamily="18" charset="0"/>
              </a:rPr>
              <a:t>Similar for the test data we need to perform the same pipeline.</a:t>
            </a:r>
          </a:p>
          <a:p>
            <a:endParaRPr lang="en-IN" dirty="0">
              <a:solidFill>
                <a:schemeClr val="bg1">
                  <a:lumMod val="95000"/>
                </a:schemeClr>
              </a:solidFill>
              <a:latin typeface="Times New Roman" panose="02020603050405020304" pitchFamily="18" charset="0"/>
              <a:cs typeface="Times New Roman" panose="02020603050405020304" pitchFamily="18" charset="0"/>
            </a:endParaRPr>
          </a:p>
          <a:p>
            <a:r>
              <a:rPr lang="en-IN" sz="1400" dirty="0">
                <a:solidFill>
                  <a:schemeClr val="bg1"/>
                </a:solidFill>
                <a:latin typeface="Times New Roman" panose="02020603050405020304" pitchFamily="18" charset="0"/>
                <a:cs typeface="Times New Roman" panose="02020603050405020304" pitchFamily="18" charset="0"/>
              </a:rPr>
              <a:t>this pipeline need to perform on single click with an everything need to be generated (not looking for manual intervention just looking for automation</a:t>
            </a:r>
            <a:r>
              <a:rPr lang="en-IN" sz="800" dirty="0">
                <a:solidFill>
                  <a:schemeClr val="bg1"/>
                </a:solidFill>
                <a:latin typeface="Times New Roman" panose="02020603050405020304" pitchFamily="18" charset="0"/>
                <a:cs typeface="Times New Roman" panose="02020603050405020304" pitchFamily="18" charset="0"/>
              </a:rPr>
              <a:t>..</a:t>
            </a:r>
            <a:endParaRPr lang="en-IN" sz="800" dirty="0">
              <a:latin typeface="Times New Roman" panose="02020603050405020304" pitchFamily="18" charset="0"/>
              <a:cs typeface="Times New Roman" panose="02020603050405020304" pitchFamily="18" charset="0"/>
            </a:endParaRPr>
          </a:p>
          <a:p>
            <a:endParaRPr lang="en-IN" sz="800" dirty="0">
              <a:latin typeface="Times New Roman" panose="02020603050405020304" pitchFamily="18" charset="0"/>
              <a:cs typeface="Times New Roman" panose="02020603050405020304" pitchFamily="18" charset="0"/>
            </a:endParaRPr>
          </a:p>
          <a:p>
            <a:endParaRPr lang="en-IN" sz="1400" dirty="0">
              <a:solidFill>
                <a:schemeClr val="bg1">
                  <a:lumMod val="95000"/>
                </a:schemeClr>
              </a:solidFill>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a:t>
            </a:r>
          </a:p>
          <a:p>
            <a:endParaRPr lang="en-IN" dirty="0">
              <a:solidFill>
                <a:schemeClr val="bg1">
                  <a:lumMod val="95000"/>
                </a:schemeClr>
              </a:solidFill>
              <a:latin typeface="Times New Roman" panose="02020603050405020304" pitchFamily="18" charset="0"/>
              <a:cs typeface="Times New Roman" panose="02020603050405020304" pitchFamily="18" charset="0"/>
            </a:endParaRPr>
          </a:p>
          <a:p>
            <a:endParaRPr lang="en-IN" dirty="0">
              <a:solidFill>
                <a:schemeClr val="bg1">
                  <a:lumMod val="95000"/>
                </a:schemeClr>
              </a:solidFill>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DA421627-2442-4044-AF06-DB2F6D39E3ED}"/>
              </a:ext>
            </a:extLst>
          </p:cNvPr>
          <p:cNvPicPr>
            <a:picLocks noGrp="1" noChangeAspect="1"/>
          </p:cNvPicPr>
          <p:nvPr>
            <p:ph idx="1"/>
          </p:nvPr>
        </p:nvPicPr>
        <p:blipFill>
          <a:blip r:embed="rId2"/>
          <a:stretch>
            <a:fillRect/>
          </a:stretch>
        </p:blipFill>
        <p:spPr>
          <a:xfrm>
            <a:off x="5463623" y="2344369"/>
            <a:ext cx="5189538" cy="1374131"/>
          </a:xfrm>
          <a:prstGeom prst="rect">
            <a:avLst/>
          </a:prstGeom>
        </p:spPr>
      </p:pic>
      <p:sp>
        <p:nvSpPr>
          <p:cNvPr id="10" name="Rectangle 9">
            <a:extLst>
              <a:ext uri="{FF2B5EF4-FFF2-40B4-BE49-F238E27FC236}">
                <a16:creationId xmlns:a16="http://schemas.microsoft.com/office/drawing/2014/main" id="{919F59B5-F447-4EFE-BF6F-0034794E047B}"/>
              </a:ext>
            </a:extLst>
          </p:cNvPr>
          <p:cNvSpPr/>
          <p:nvPr/>
        </p:nvSpPr>
        <p:spPr>
          <a:xfrm>
            <a:off x="5026302" y="1655256"/>
            <a:ext cx="963682" cy="8336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400" dirty="0">
                <a:latin typeface="Times New Roman" panose="02020603050405020304" pitchFamily="18" charset="0"/>
                <a:cs typeface="Times New Roman" panose="02020603050405020304" pitchFamily="18" charset="0"/>
              </a:rPr>
              <a:t>File name </a:t>
            </a:r>
          </a:p>
          <a:p>
            <a:r>
              <a:rPr lang="en-IN" sz="1400" dirty="0">
                <a:latin typeface="Times New Roman" panose="02020603050405020304" pitchFamily="18" charset="0"/>
                <a:cs typeface="Times New Roman" panose="02020603050405020304" pitchFamily="18" charset="0"/>
              </a:rPr>
              <a:t>Default or not</a:t>
            </a:r>
          </a:p>
          <a:p>
            <a:endParaRPr lang="en-IN" sz="10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07C2EF27-2AFE-49F1-A4D9-AD64A9572194}"/>
              </a:ext>
            </a:extLst>
          </p:cNvPr>
          <p:cNvSpPr/>
          <p:nvPr/>
        </p:nvSpPr>
        <p:spPr>
          <a:xfrm>
            <a:off x="6361043" y="1655256"/>
            <a:ext cx="963682" cy="8336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600" dirty="0">
                <a:latin typeface="Times New Roman" panose="02020603050405020304" pitchFamily="18" charset="0"/>
                <a:cs typeface="Times New Roman" panose="02020603050405020304" pitchFamily="18" charset="0"/>
              </a:rPr>
              <a:t>File level</a:t>
            </a:r>
          </a:p>
          <a:p>
            <a:r>
              <a:rPr lang="en-IN" sz="1600" dirty="0">
                <a:latin typeface="Times New Roman" panose="02020603050405020304" pitchFamily="18" charset="0"/>
                <a:cs typeface="Times New Roman" panose="02020603050405020304" pitchFamily="18" charset="0"/>
              </a:rPr>
              <a:t>check</a:t>
            </a:r>
          </a:p>
        </p:txBody>
      </p:sp>
      <p:sp>
        <p:nvSpPr>
          <p:cNvPr id="12" name="Rectangle 11">
            <a:extLst>
              <a:ext uri="{FF2B5EF4-FFF2-40B4-BE49-F238E27FC236}">
                <a16:creationId xmlns:a16="http://schemas.microsoft.com/office/drawing/2014/main" id="{70D39809-DF53-4193-A192-C942D37A0F43}"/>
              </a:ext>
            </a:extLst>
          </p:cNvPr>
          <p:cNvSpPr/>
          <p:nvPr/>
        </p:nvSpPr>
        <p:spPr>
          <a:xfrm>
            <a:off x="6533322" y="3718500"/>
            <a:ext cx="963682" cy="11980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600" dirty="0">
                <a:latin typeface="Times New Roman" panose="02020603050405020304" pitchFamily="18" charset="0"/>
                <a:cs typeface="Times New Roman" panose="02020603050405020304" pitchFamily="18" charset="0"/>
              </a:rPr>
              <a:t>Data level check</a:t>
            </a:r>
          </a:p>
          <a:p>
            <a:endParaRPr lang="en-IN" sz="16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9ED3E824-2CFE-47C0-9B4B-8A35FF2212F1}"/>
              </a:ext>
            </a:extLst>
          </p:cNvPr>
          <p:cNvSpPr/>
          <p:nvPr/>
        </p:nvSpPr>
        <p:spPr>
          <a:xfrm>
            <a:off x="7924799" y="3718500"/>
            <a:ext cx="1828801" cy="14763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800" dirty="0">
                <a:latin typeface="Times New Roman" panose="02020603050405020304" pitchFamily="18" charset="0"/>
                <a:cs typeface="Times New Roman" panose="02020603050405020304" pitchFamily="18" charset="0"/>
              </a:rPr>
              <a:t>Data transformation</a:t>
            </a:r>
          </a:p>
          <a:p>
            <a:endParaRPr lang="en-IN" dirty="0"/>
          </a:p>
        </p:txBody>
      </p:sp>
      <p:sp>
        <p:nvSpPr>
          <p:cNvPr id="14" name="Rectangle 13">
            <a:extLst>
              <a:ext uri="{FF2B5EF4-FFF2-40B4-BE49-F238E27FC236}">
                <a16:creationId xmlns:a16="http://schemas.microsoft.com/office/drawing/2014/main" id="{4BAECAA7-165D-4813-AA11-310E751F5330}"/>
              </a:ext>
            </a:extLst>
          </p:cNvPr>
          <p:cNvSpPr/>
          <p:nvPr/>
        </p:nvSpPr>
        <p:spPr>
          <a:xfrm>
            <a:off x="8415130" y="1439908"/>
            <a:ext cx="963682" cy="10489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600" dirty="0">
                <a:latin typeface="Times New Roman" panose="02020603050405020304" pitchFamily="18" charset="0"/>
                <a:cs typeface="Times New Roman" panose="02020603050405020304" pitchFamily="18" charset="0"/>
              </a:rPr>
              <a:t>Build an model splits</a:t>
            </a:r>
          </a:p>
          <a:p>
            <a:endParaRPr lang="en-IN" sz="1600" dirty="0">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006CDB9A-9E38-470E-8EF8-E821E58F1AB6}"/>
              </a:ext>
            </a:extLst>
          </p:cNvPr>
          <p:cNvCxnSpPr/>
          <p:nvPr/>
        </p:nvCxnSpPr>
        <p:spPr>
          <a:xfrm flipV="1">
            <a:off x="9978887" y="2344369"/>
            <a:ext cx="185530" cy="425335"/>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90C6633-50C1-4598-8BB6-F1AE230FFB79}"/>
              </a:ext>
            </a:extLst>
          </p:cNvPr>
          <p:cNvSpPr/>
          <p:nvPr/>
        </p:nvSpPr>
        <p:spPr>
          <a:xfrm>
            <a:off x="10164417" y="1655256"/>
            <a:ext cx="1414256" cy="6891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production</a:t>
            </a:r>
          </a:p>
        </p:txBody>
      </p:sp>
      <p:sp>
        <p:nvSpPr>
          <p:cNvPr id="19" name="Rectangle: Rounded Corners 18">
            <a:extLst>
              <a:ext uri="{FF2B5EF4-FFF2-40B4-BE49-F238E27FC236}">
                <a16:creationId xmlns:a16="http://schemas.microsoft.com/office/drawing/2014/main" id="{A585D6D0-064B-4369-AE91-85965641DEE1}"/>
              </a:ext>
            </a:extLst>
          </p:cNvPr>
          <p:cNvSpPr/>
          <p:nvPr/>
        </p:nvSpPr>
        <p:spPr>
          <a:xfrm>
            <a:off x="5830957" y="5685183"/>
            <a:ext cx="4956313" cy="4609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Training Dataset</a:t>
            </a:r>
          </a:p>
        </p:txBody>
      </p:sp>
    </p:spTree>
    <p:extLst>
      <p:ext uri="{BB962C8B-B14F-4D97-AF65-F5344CB8AC3E}">
        <p14:creationId xmlns:p14="http://schemas.microsoft.com/office/powerpoint/2010/main" val="3595913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AE2B-F102-4D6C-ADF6-D2478344F150}"/>
              </a:ext>
            </a:extLst>
          </p:cNvPr>
          <p:cNvSpPr>
            <a:spLocks noGrp="1"/>
          </p:cNvSpPr>
          <p:nvPr>
            <p:ph type="title"/>
          </p:nvPr>
        </p:nvSpPr>
        <p:spPr/>
        <p:txBody>
          <a:bodyPr/>
          <a:lstStyle/>
          <a:p>
            <a:r>
              <a:rPr lang="en-IN" dirty="0"/>
              <a:t>Architecture:-</a:t>
            </a:r>
          </a:p>
        </p:txBody>
      </p:sp>
      <p:pic>
        <p:nvPicPr>
          <p:cNvPr id="4" name="Content Placeholder 3">
            <a:extLst>
              <a:ext uri="{FF2B5EF4-FFF2-40B4-BE49-F238E27FC236}">
                <a16:creationId xmlns:a16="http://schemas.microsoft.com/office/drawing/2014/main" id="{09E3CA9B-F818-4BC3-86A1-08981F30711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64196" y="2186610"/>
            <a:ext cx="10977230" cy="4412973"/>
          </a:xfrm>
          <a:prstGeom prst="rect">
            <a:avLst/>
          </a:prstGeom>
        </p:spPr>
      </p:pic>
    </p:spTree>
    <p:extLst>
      <p:ext uri="{BB962C8B-B14F-4D97-AF65-F5344CB8AC3E}">
        <p14:creationId xmlns:p14="http://schemas.microsoft.com/office/powerpoint/2010/main" val="214775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C38B3-4B89-4B39-8896-CBBA27108F8A}"/>
              </a:ext>
            </a:extLst>
          </p:cNvPr>
          <p:cNvSpPr>
            <a:spLocks noGrp="1"/>
          </p:cNvSpPr>
          <p:nvPr>
            <p:ph type="title"/>
          </p:nvPr>
        </p:nvSpPr>
        <p:spPr>
          <a:xfrm>
            <a:off x="569844" y="838200"/>
            <a:ext cx="9346524" cy="842432"/>
          </a:xfrm>
        </p:spPr>
        <p:txBody>
          <a:bodyPr/>
          <a:lstStyle/>
          <a:p>
            <a:r>
              <a:rPr lang="en-IN" dirty="0"/>
              <a:t>Data Description:-</a:t>
            </a:r>
          </a:p>
        </p:txBody>
      </p:sp>
      <p:sp>
        <p:nvSpPr>
          <p:cNvPr id="3" name="Content Placeholder 2">
            <a:extLst>
              <a:ext uri="{FF2B5EF4-FFF2-40B4-BE49-F238E27FC236}">
                <a16:creationId xmlns:a16="http://schemas.microsoft.com/office/drawing/2014/main" id="{EA12F925-E0C6-4278-86BD-54867E0B8B1D}"/>
              </a:ext>
            </a:extLst>
          </p:cNvPr>
          <p:cNvSpPr>
            <a:spLocks noGrp="1"/>
          </p:cNvSpPr>
          <p:nvPr>
            <p:ph idx="1"/>
          </p:nvPr>
        </p:nvSpPr>
        <p:spPr>
          <a:xfrm>
            <a:off x="450574" y="2345634"/>
            <a:ext cx="10866783" cy="4512365"/>
          </a:xfrm>
        </p:spPr>
        <p:txBody>
          <a:bodyPr>
            <a:normAutofit/>
          </a:bodyPr>
          <a:lstStyle/>
          <a:p>
            <a:pPr>
              <a:lnSpc>
                <a:spcPct val="150000"/>
              </a:lnSpc>
            </a:pPr>
            <a:r>
              <a:rPr lang="en-IN" sz="1600" dirty="0">
                <a:latin typeface="Times New Roman" panose="02020603050405020304" pitchFamily="18" charset="0"/>
                <a:cs typeface="Times New Roman" panose="02020603050405020304" pitchFamily="18" charset="0"/>
              </a:rPr>
              <a:t>Client will send data in multiple sets of data in batches at a given location. The data has been extracted from census bureau.</a:t>
            </a:r>
          </a:p>
          <a:p>
            <a:r>
              <a:rPr lang="en-IN" sz="1600" dirty="0">
                <a:latin typeface="Times New Roman" panose="02020603050405020304" pitchFamily="18" charset="0"/>
                <a:cs typeface="Times New Roman" panose="02020603050405020304" pitchFamily="18" charset="0"/>
              </a:rPr>
              <a:t>Data contains 32561 instances with following attributes:-</a:t>
            </a:r>
          </a:p>
          <a:p>
            <a:pPr marL="0" indent="0">
              <a:buNone/>
            </a:pPr>
            <a:r>
              <a:rPr lang="en-IN" sz="1600" dirty="0">
                <a:latin typeface="Times New Roman" panose="02020603050405020304" pitchFamily="18" charset="0"/>
                <a:cs typeface="Times New Roman" panose="02020603050405020304" pitchFamily="18" charset="0"/>
              </a:rPr>
              <a:t>      features:-</a:t>
            </a:r>
          </a:p>
          <a:p>
            <a:pPr>
              <a:buFont typeface="+mj-lt"/>
              <a:buAutoNum type="arabicPeriod"/>
            </a:pPr>
            <a:r>
              <a:rPr lang="en-IN" sz="1600" dirty="0">
                <a:latin typeface="Times New Roman" panose="02020603050405020304" pitchFamily="18" charset="0"/>
                <a:cs typeface="Times New Roman" panose="02020603050405020304" pitchFamily="18" charset="0"/>
              </a:rPr>
              <a:t>Limit_bal:- continuous credit limit of the person.</a:t>
            </a:r>
          </a:p>
          <a:p>
            <a:pPr>
              <a:buFont typeface="+mj-lt"/>
              <a:buAutoNum type="arabicPeriod"/>
            </a:pPr>
            <a:r>
              <a:rPr lang="en-IN" sz="1600" dirty="0">
                <a:latin typeface="Times New Roman" panose="02020603050405020304" pitchFamily="18" charset="0"/>
                <a:cs typeface="Times New Roman" panose="02020603050405020304" pitchFamily="18" charset="0"/>
              </a:rPr>
              <a:t>Sex:- categorical: 1= male , 2= female</a:t>
            </a:r>
          </a:p>
          <a:p>
            <a:pPr>
              <a:buFont typeface="+mj-lt"/>
              <a:buAutoNum type="arabicPeriod"/>
            </a:pPr>
            <a:r>
              <a:rPr lang="en-IN" sz="1600" dirty="0">
                <a:latin typeface="Times New Roman" panose="02020603050405020304" pitchFamily="18" charset="0"/>
                <a:cs typeface="Times New Roman" panose="02020603050405020304" pitchFamily="18" charset="0"/>
              </a:rPr>
              <a:t>Education:- categorical: 1= graduate school, 2=university, 3=high school , 4= others.</a:t>
            </a:r>
          </a:p>
          <a:p>
            <a:pPr>
              <a:buFont typeface="+mj-lt"/>
              <a:buAutoNum type="arabicPeriod"/>
            </a:pPr>
            <a:r>
              <a:rPr lang="en-IN" sz="1600" dirty="0">
                <a:latin typeface="Times New Roman" panose="02020603050405020304" pitchFamily="18" charset="0"/>
                <a:cs typeface="Times New Roman" panose="02020603050405020304" pitchFamily="18" charset="0"/>
              </a:rPr>
              <a:t>Marriage: 1= married , 2= single, 3= others.</a:t>
            </a:r>
          </a:p>
          <a:p>
            <a:pPr>
              <a:buFont typeface="+mj-lt"/>
              <a:buAutoNum type="arabicPeriod"/>
            </a:pPr>
            <a:r>
              <a:rPr lang="en-IN" sz="1600" dirty="0">
                <a:latin typeface="Times New Roman" panose="02020603050405020304" pitchFamily="18" charset="0"/>
                <a:cs typeface="Times New Roman" panose="02020603050405020304" pitchFamily="18" charset="0"/>
              </a:rPr>
              <a:t>Age: num= continuous</a:t>
            </a:r>
          </a:p>
          <a:p>
            <a:pPr>
              <a:buFont typeface="+mj-lt"/>
              <a:buAutoNum type="arabicPeriod"/>
            </a:pPr>
            <a:r>
              <a:rPr lang="en-IN" sz="1600" dirty="0">
                <a:latin typeface="Times New Roman" panose="02020603050405020304" pitchFamily="18" charset="0"/>
                <a:cs typeface="Times New Roman" panose="02020603050405020304" pitchFamily="18" charset="0"/>
              </a:rPr>
              <a:t>Pay_0 to Pay_6:- history of past payment. We tracked the past monthly payments records (from April to septmember,2009)</a:t>
            </a:r>
          </a:p>
          <a:p>
            <a:pPr>
              <a:buFont typeface="+mj-lt"/>
              <a:buAutoNum type="arabicPeriod"/>
            </a:pPr>
            <a:r>
              <a:rPr lang="en-IN" sz="1600" dirty="0">
                <a:latin typeface="Times New Roman" panose="02020603050405020304" pitchFamily="18" charset="0"/>
                <a:cs typeface="Times New Roman" panose="02020603050405020304" pitchFamily="18" charset="0"/>
              </a:rPr>
              <a:t>Bill_amt1 to Bill_amt6:- amount of bill statements.</a:t>
            </a:r>
          </a:p>
          <a:p>
            <a:pPr>
              <a:buFont typeface="+mj-lt"/>
              <a:buAutoNum type="arabicPeriod"/>
            </a:pPr>
            <a:r>
              <a:rPr lang="en-IN" sz="1600" dirty="0">
                <a:latin typeface="Times New Roman" panose="02020603050405020304" pitchFamily="18" charset="0"/>
                <a:cs typeface="Times New Roman" panose="02020603050405020304" pitchFamily="18" charset="0"/>
              </a:rPr>
              <a:t>Pay_amt1 to Pay_amt6:- amount of previous payments.</a:t>
            </a:r>
          </a:p>
        </p:txBody>
      </p:sp>
    </p:spTree>
    <p:extLst>
      <p:ext uri="{BB962C8B-B14F-4D97-AF65-F5344CB8AC3E}">
        <p14:creationId xmlns:p14="http://schemas.microsoft.com/office/powerpoint/2010/main" val="1949635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D52FC-6567-4014-A8C9-28D4E656768D}"/>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Data insertion into Database:-</a:t>
            </a:r>
          </a:p>
        </p:txBody>
      </p:sp>
      <p:sp>
        <p:nvSpPr>
          <p:cNvPr id="3" name="Content Placeholder 2">
            <a:extLst>
              <a:ext uri="{FF2B5EF4-FFF2-40B4-BE49-F238E27FC236}">
                <a16:creationId xmlns:a16="http://schemas.microsoft.com/office/drawing/2014/main" id="{E3C63CAD-7A5B-4193-8457-88F33AFC154D}"/>
              </a:ext>
            </a:extLst>
          </p:cNvPr>
          <p:cNvSpPr>
            <a:spLocks noGrp="1"/>
          </p:cNvSpPr>
          <p:nvPr>
            <p:ph idx="1"/>
          </p:nvPr>
        </p:nvSpPr>
        <p:spPr>
          <a:xfrm>
            <a:off x="569844" y="2279373"/>
            <a:ext cx="11171582" cy="4174435"/>
          </a:xfrm>
        </p:spPr>
        <p:txBody>
          <a:bodyPr/>
          <a:lstStyle/>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Database Creation and connection - Create a database with the given name passed. If the database is already created, open the connection to the database.</a:t>
            </a: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Table creation in the database - Table with name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Good_Data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created in the database for inserting the files in the "Good_Data_Folder" based on given column names and datatype in the schema file. If the table is already present, then the new table is not created and new files are inserted in the already present table as we want training to be done on new as well as old training files.   </a:t>
            </a: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Insertion of files in the table - All the files in the "Good_Data_Folder" are inserted in the above-created table. If any file has invalid data type in any of the columns, the file is not loaded in the table and is moved to "Bad_Data_Folder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02673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FC86-8C79-4D24-A9BC-EDA5855E4A43}"/>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Model Training:-</a:t>
            </a:r>
          </a:p>
        </p:txBody>
      </p:sp>
      <p:sp>
        <p:nvSpPr>
          <p:cNvPr id="3" name="Content Placeholder 2">
            <a:extLst>
              <a:ext uri="{FF2B5EF4-FFF2-40B4-BE49-F238E27FC236}">
                <a16:creationId xmlns:a16="http://schemas.microsoft.com/office/drawing/2014/main" id="{01AF9CEB-61B5-4724-9D22-848B40EA54AF}"/>
              </a:ext>
            </a:extLst>
          </p:cNvPr>
          <p:cNvSpPr>
            <a:spLocks noGrp="1"/>
          </p:cNvSpPr>
          <p:nvPr>
            <p:ph idx="1"/>
          </p:nvPr>
        </p:nvSpPr>
        <p:spPr>
          <a:xfrm>
            <a:off x="569844" y="2292625"/>
            <a:ext cx="11145078" cy="4426227"/>
          </a:xfrm>
        </p:spPr>
        <p:txBody>
          <a:bodyPr>
            <a:normAutofit/>
          </a:bodyPr>
          <a:lstStyle/>
          <a:p>
            <a:r>
              <a:rPr lang="en-IN" sz="1600" dirty="0">
                <a:latin typeface="Times New Roman" panose="02020603050405020304" pitchFamily="18" charset="0"/>
                <a:cs typeface="Times New Roman" panose="02020603050405020304" pitchFamily="18" charset="0"/>
              </a:rPr>
              <a:t>Before proceeding to the model training we must do data validation it contains of two types mainly validation and actual training.</a:t>
            </a:r>
          </a:p>
          <a:p>
            <a:r>
              <a:rPr lang="en-IN" sz="1600" dirty="0">
                <a:latin typeface="Times New Roman" panose="02020603050405020304" pitchFamily="18" charset="0"/>
                <a:cs typeface="Times New Roman" panose="02020603050405020304" pitchFamily="18" charset="0"/>
              </a:rPr>
              <a:t>In validation we do the following steps:-</a:t>
            </a:r>
          </a:p>
          <a:p>
            <a:pPr>
              <a:buFont typeface="+mj-lt"/>
              <a:buAutoNum type="arabicPeriod"/>
            </a:pPr>
            <a:r>
              <a:rPr lang="en-IN" sz="1600" dirty="0">
                <a:latin typeface="Times New Roman" panose="02020603050405020304" pitchFamily="18" charset="0"/>
                <a:cs typeface="Times New Roman" panose="02020603050405020304" pitchFamily="18" charset="0"/>
              </a:rPr>
              <a:t>Whether the number of columns are same or not.</a:t>
            </a:r>
          </a:p>
          <a:p>
            <a:pPr>
              <a:buFont typeface="+mj-lt"/>
              <a:buAutoNum type="arabicPeriod"/>
            </a:pPr>
            <a:r>
              <a:rPr lang="en-IN" sz="1600" dirty="0">
                <a:latin typeface="Times New Roman" panose="02020603050405020304" pitchFamily="18" charset="0"/>
                <a:cs typeface="Times New Roman" panose="02020603050405020304" pitchFamily="18" charset="0"/>
              </a:rPr>
              <a:t>File name format</a:t>
            </a:r>
          </a:p>
          <a:p>
            <a:pPr>
              <a:buFont typeface="+mj-lt"/>
              <a:buAutoNum type="arabicPeriod"/>
            </a:pPr>
            <a:r>
              <a:rPr lang="en-IN" sz="1600" dirty="0">
                <a:latin typeface="Times New Roman" panose="02020603050405020304" pitchFamily="18" charset="0"/>
                <a:cs typeface="Times New Roman" panose="02020603050405020304" pitchFamily="18" charset="0"/>
              </a:rPr>
              <a:t>Replacing the Na values with null.</a:t>
            </a:r>
          </a:p>
          <a:p>
            <a:pPr>
              <a:buFont typeface="+mj-lt"/>
              <a:buAutoNum type="arabicPeriod"/>
            </a:pPr>
            <a:r>
              <a:rPr lang="en-IN" sz="1600" dirty="0">
                <a:latin typeface="Times New Roman" panose="02020603050405020304" pitchFamily="18" charset="0"/>
                <a:cs typeface="Times New Roman" panose="02020603050405020304" pitchFamily="18" charset="0"/>
              </a:rPr>
              <a:t>Replacing the single code to double code.</a:t>
            </a:r>
          </a:p>
          <a:p>
            <a:pPr marL="0" indent="0">
              <a:buNone/>
            </a:pPr>
            <a:r>
              <a:rPr lang="en-IN" sz="1600" dirty="0">
                <a:latin typeface="Times New Roman" panose="02020603050405020304" pitchFamily="18" charset="0"/>
                <a:cs typeface="Times New Roman" panose="02020603050405020304" pitchFamily="18" charset="0"/>
              </a:rPr>
              <a:t>Once this steps are performed then it will try to do the actual training.</a:t>
            </a:r>
          </a:p>
          <a:p>
            <a:r>
              <a:rPr lang="en-IN" sz="1600" dirty="0">
                <a:latin typeface="Times New Roman" panose="02020603050405020304" pitchFamily="18" charset="0"/>
                <a:cs typeface="Times New Roman" panose="02020603050405020304" pitchFamily="18" charset="0"/>
              </a:rPr>
              <a:t>In actual training the following steps are taken place:-</a:t>
            </a:r>
          </a:p>
          <a:p>
            <a:pPr>
              <a:buFont typeface="+mj-lt"/>
              <a:buAutoNum type="arabicPeriod"/>
            </a:pPr>
            <a:r>
              <a:rPr lang="en-IN" sz="1600" dirty="0">
                <a:latin typeface="Times New Roman" panose="02020603050405020304" pitchFamily="18" charset="0"/>
                <a:cs typeface="Times New Roman" panose="02020603050405020304" pitchFamily="18" charset="0"/>
              </a:rPr>
              <a:t>Data pre-processing</a:t>
            </a:r>
          </a:p>
          <a:p>
            <a:pPr>
              <a:buFont typeface="+mj-lt"/>
              <a:buAutoNum type="arabicPeriod"/>
            </a:pPr>
            <a:r>
              <a:rPr lang="en-IN" sz="1600" dirty="0">
                <a:latin typeface="Times New Roman" panose="02020603050405020304" pitchFamily="18" charset="0"/>
                <a:cs typeface="Times New Roman" panose="02020603050405020304" pitchFamily="18" charset="0"/>
              </a:rPr>
              <a:t>Feature selection/column</a:t>
            </a:r>
          </a:p>
          <a:p>
            <a:pPr>
              <a:buFont typeface="+mj-lt"/>
              <a:buAutoNum type="arabicPeriod"/>
            </a:pPr>
            <a:r>
              <a:rPr lang="en-IN" sz="1600" dirty="0">
                <a:latin typeface="Times New Roman" panose="02020603050405020304" pitchFamily="18" charset="0"/>
                <a:cs typeface="Times New Roman" panose="02020603050405020304" pitchFamily="18" charset="0"/>
              </a:rPr>
              <a:t>Missing values.</a:t>
            </a:r>
          </a:p>
          <a:p>
            <a:pPr>
              <a:buFont typeface="+mj-lt"/>
              <a:buAutoNum type="arabicPeriod"/>
            </a:pPr>
            <a:r>
              <a:rPr lang="en-IN" sz="1600" dirty="0">
                <a:latin typeface="Times New Roman" panose="02020603050405020304" pitchFamily="18" charset="0"/>
                <a:cs typeface="Times New Roman" panose="02020603050405020304" pitchFamily="18" charset="0"/>
              </a:rPr>
              <a:t>Categorical to numerical</a:t>
            </a:r>
          </a:p>
          <a:p>
            <a:pPr>
              <a:buFont typeface="+mj-lt"/>
              <a:buAutoNum type="arabicPeriod"/>
            </a:pPr>
            <a:endParaRPr lang="en-IN" sz="1600" dirty="0">
              <a:latin typeface="Times New Roman" panose="02020603050405020304" pitchFamily="18" charset="0"/>
              <a:cs typeface="Times New Roman" panose="02020603050405020304" pitchFamily="18" charset="0"/>
            </a:endParaRPr>
          </a:p>
          <a:p>
            <a:pPr>
              <a:buFont typeface="+mj-lt"/>
              <a:buAutoNum type="arabicPeriod"/>
            </a:pPr>
            <a:endParaRPr lang="en-IN" sz="1600" dirty="0">
              <a:latin typeface="Times New Roman" panose="02020603050405020304" pitchFamily="18" charset="0"/>
              <a:cs typeface="Times New Roman" panose="02020603050405020304" pitchFamily="18" charset="0"/>
            </a:endParaRPr>
          </a:p>
          <a:p>
            <a:pPr>
              <a:buFont typeface="+mj-lt"/>
              <a:buAutoNum type="arabicPeriod"/>
            </a:pP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6755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F9F9-4F5D-4732-B962-5DBF7951582E}"/>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B367BAD2-8CD7-4598-A9A9-CDB6E373389E}"/>
              </a:ext>
            </a:extLst>
          </p:cNvPr>
          <p:cNvSpPr>
            <a:spLocks noGrp="1"/>
          </p:cNvSpPr>
          <p:nvPr>
            <p:ph idx="1"/>
          </p:nvPr>
        </p:nvSpPr>
        <p:spPr>
          <a:xfrm>
            <a:off x="543340" y="2279374"/>
            <a:ext cx="11370364" cy="4578626"/>
          </a:xfrm>
        </p:spPr>
        <p:txBody>
          <a:bodyPr>
            <a:normAutofit/>
          </a:bodyPr>
          <a:lstStyle/>
          <a:p>
            <a:pPr>
              <a:lnSpc>
                <a:spcPct val="150000"/>
              </a:lnSpc>
            </a:pPr>
            <a:r>
              <a:rPr lang="en-IN" sz="1600" dirty="0">
                <a:latin typeface="Times New Roman" panose="02020603050405020304" pitchFamily="18" charset="0"/>
                <a:cs typeface="Times New Roman" panose="02020603050405020304" pitchFamily="18" charset="0"/>
              </a:rPr>
              <a:t>We will  try to pull all the data from database where it will insert all the good data folder and the bad data folder it will automatically pull out.</a:t>
            </a:r>
          </a:p>
          <a:p>
            <a:pPr>
              <a:lnSpc>
                <a:spcPct val="150000"/>
              </a:lnSpc>
            </a:pPr>
            <a:r>
              <a:rPr lang="en-IN" sz="1600" dirty="0">
                <a:latin typeface="Times New Roman" panose="02020603050405020304" pitchFamily="18" charset="0"/>
                <a:cs typeface="Times New Roman" panose="02020603050405020304" pitchFamily="18" charset="0"/>
              </a:rPr>
              <a:t>in data pre-processing with do the following steps:-</a:t>
            </a:r>
          </a:p>
          <a:p>
            <a:pPr>
              <a:lnSpc>
                <a:spcPct val="150000"/>
              </a:lnSpc>
              <a:buFont typeface="+mj-lt"/>
              <a:buAutoNum type="arabicPeriod"/>
            </a:pPr>
            <a:r>
              <a:rPr lang="en-IN" sz="1600" dirty="0">
                <a:latin typeface="Times New Roman" panose="02020603050405020304" pitchFamily="18" charset="0"/>
                <a:cs typeface="Times New Roman" panose="02020603050405020304" pitchFamily="18" charset="0"/>
              </a:rPr>
              <a:t>We will try to find the missing values, there is no missing values in these datasets</a:t>
            </a:r>
          </a:p>
          <a:p>
            <a:pPr>
              <a:lnSpc>
                <a:spcPct val="150000"/>
              </a:lnSpc>
              <a:buFont typeface="+mj-lt"/>
              <a:buAutoNum type="arabicPeriod"/>
            </a:pPr>
            <a:r>
              <a:rPr lang="en-IN" sz="1600" dirty="0">
                <a:latin typeface="Times New Roman" panose="02020603050405020304" pitchFamily="18" charset="0"/>
                <a:cs typeface="Times New Roman" panose="02020603050405020304" pitchFamily="18" charset="0"/>
              </a:rPr>
              <a:t>Convert the categorical to numerical values, but here there is no need to do all these since all the values in numerical itself.</a:t>
            </a:r>
          </a:p>
          <a:p>
            <a:pPr>
              <a:lnSpc>
                <a:spcPct val="150000"/>
              </a:lnSpc>
              <a:buFont typeface="+mj-lt"/>
              <a:buAutoNum type="arabicPeriod"/>
            </a:pPr>
            <a:r>
              <a:rPr lang="en-IN" sz="1600" dirty="0">
                <a:latin typeface="Times New Roman" panose="02020603050405020304" pitchFamily="18" charset="0"/>
                <a:cs typeface="Times New Roman" panose="02020603050405020304" pitchFamily="18" charset="0"/>
              </a:rPr>
              <a:t>Convert imbalanced to balanced dataset.</a:t>
            </a:r>
          </a:p>
          <a:p>
            <a:pPr>
              <a:lnSpc>
                <a:spcPct val="150000"/>
              </a:lnSpc>
              <a:buFont typeface="+mj-lt"/>
              <a:buAutoNum type="arabicPeriod"/>
            </a:pPr>
            <a:r>
              <a:rPr lang="en-IN" sz="1600" dirty="0">
                <a:latin typeface="Times New Roman" panose="02020603050405020304" pitchFamily="18" charset="0"/>
                <a:cs typeface="Times New Roman" panose="02020603050405020304" pitchFamily="18" charset="0"/>
              </a:rPr>
              <a:t>Since there is high correlation in certain  features among themselves but we will try to keep those values as it since they might incur certain loss of data.</a:t>
            </a:r>
          </a:p>
          <a:p>
            <a:pPr>
              <a:lnSpc>
                <a:spcPct val="150000"/>
              </a:lnSpc>
            </a:pPr>
            <a:r>
              <a:rPr lang="en-IN" sz="1600" dirty="0">
                <a:latin typeface="Times New Roman" panose="02020603050405020304" pitchFamily="18" charset="0"/>
                <a:cs typeface="Times New Roman" panose="02020603050405020304" pitchFamily="18" charset="0"/>
              </a:rPr>
              <a:t>Then we are going to select clustering part for these features suppose we divided into 3 sets, here we are going to use k-means clustering to find the way to do it. Here we need to find the k-value. It can be find it out with elbow plot or knee locater.</a:t>
            </a:r>
          </a:p>
          <a:p>
            <a:pPr marL="0" indent="0">
              <a:lnSpc>
                <a:spcPct val="150000"/>
              </a:lnSpc>
              <a:buNone/>
            </a:pPr>
            <a:endParaRPr lang="en-IN" sz="1600" dirty="0">
              <a:latin typeface="Times New Roman" panose="02020603050405020304" pitchFamily="18" charset="0"/>
              <a:cs typeface="Times New Roman" panose="02020603050405020304" pitchFamily="18" charset="0"/>
            </a:endParaRPr>
          </a:p>
          <a:p>
            <a:pPr marL="0" indent="0">
              <a:lnSpc>
                <a:spcPct val="150000"/>
              </a:lnSpc>
              <a:buNone/>
            </a:pP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414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434</TotalTime>
  <Words>2934</Words>
  <Application>Microsoft Office PowerPoint</Application>
  <PresentationFormat>Widescreen</PresentationFormat>
  <Paragraphs>167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Tahoma</vt:lpstr>
      <vt:lpstr>Times New Roman</vt:lpstr>
      <vt:lpstr>Wingdings 3</vt:lpstr>
      <vt:lpstr>Ion Boardroom</vt:lpstr>
      <vt:lpstr>Credit card defaulters</vt:lpstr>
      <vt:lpstr>Abstract:-</vt:lpstr>
      <vt:lpstr>Aim:-</vt:lpstr>
      <vt:lpstr>Pipeline:-</vt:lpstr>
      <vt:lpstr>Architecture:-</vt:lpstr>
      <vt:lpstr>Data Description:-</vt:lpstr>
      <vt:lpstr>Data insertion into Database:-</vt:lpstr>
      <vt:lpstr>Model Training:-</vt:lpstr>
      <vt:lpstr>Cont.…</vt:lpstr>
      <vt:lpstr>Cont.…</vt:lpstr>
      <vt:lpstr>Prediction:-</vt:lpstr>
      <vt:lpstr>Questions:-</vt:lpstr>
      <vt:lpstr>Cont.…</vt:lpstr>
      <vt:lpstr>Cont.…</vt:lpstr>
      <vt:lpstr>Cont.….</vt:lpstr>
      <vt:lpstr>Cont..</vt:lpstr>
      <vt:lpstr>Cont..</vt:lpstr>
      <vt:lpstr>Cont.…</vt:lpstr>
      <vt:lpstr>Cont.…</vt:lpstr>
      <vt:lpstr>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defaulters</dc:title>
  <dc:creator>k teja</dc:creator>
  <cp:lastModifiedBy>k teja</cp:lastModifiedBy>
  <cp:revision>3</cp:revision>
  <dcterms:created xsi:type="dcterms:W3CDTF">2021-08-03T14:42:14Z</dcterms:created>
  <dcterms:modified xsi:type="dcterms:W3CDTF">2021-08-04T09:39:50Z</dcterms:modified>
</cp:coreProperties>
</file>