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0ab86bf7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0ab86bf7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00aa0e1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00aa0e1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0ab86bf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0ab86bf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0ab86bf7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0ab86bf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0ab86bf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0ab86bf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0ab86bf7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0ab86bf7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0ab86bf7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b0ab86bf7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0ab86bf7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0ab86bf7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0ab86bf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0ab86bf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0ab86bf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0ab86bf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0ab86bf7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0ab86bf7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0ab86bf7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0ab86bf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00aa0e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00aa0e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0ab86bf7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0ab86bf7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00aa0e14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00aa0e14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cbce2103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cbce2103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00aa0e14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00aa0e14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00aa0e1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00aa0e1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00aa0e14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00aa0e1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ata.world/cannata/superstoreorders" TargetMode="External"/><Relationship Id="rId4" Type="http://schemas.openxmlformats.org/officeDocument/2006/relationships/hyperlink" Target="https://medium.com/analytics-vidhya/customer-segmentation-using-rfm-analysis-in-r-cd8ba4e6891" TargetMode="External"/><Relationship Id="rId5" Type="http://schemas.openxmlformats.org/officeDocument/2006/relationships/hyperlink" Target="https://supertype.ai/notes/rfm-analysis-r-examples/#:~:text=With%20R%2C%20there's%20a%20package,a%20customer%20has%20purchased%20(Recency)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.world/cannata/superstoreorder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185738" rotWithShape="0" algn="bl" dist="3810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Recommendation using ML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2325"/>
            <a:ext cx="9144000" cy="421049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 : Dashboard - 3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22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Insights</a:t>
            </a:r>
            <a:endParaRPr b="1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79450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businesses it is crucial to understand customers to </a:t>
            </a:r>
            <a:r>
              <a:rPr lang="en" sz="2000"/>
              <a:t>optimize their marketing strategies and spending on marketing ads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divide the customers into different groups based on demographic information, </a:t>
            </a:r>
            <a:r>
              <a:rPr lang="en" sz="2000"/>
              <a:t>psychographic</a:t>
            </a:r>
            <a:r>
              <a:rPr lang="en" sz="2000"/>
              <a:t> information or purchasing behavior.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probably don’t want to exhaust all your marketing budget on customers who are already big spenders with a history of high purchase frequency, recency or high-value purchases.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1200"/>
              </a:spcAft>
              <a:buSzPts val="2000"/>
              <a:buChar char="●"/>
            </a:pPr>
            <a:r>
              <a:rPr lang="en" sz="2000"/>
              <a:t>Instead you may like to allocate your budget to customers deemed ‘at-risk’ of churning - e.g., former e-commerce visitors who have been lurking around but haven’t made their first purchase yet.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265200" y="23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- RFM Analysis</a:t>
            </a:r>
            <a:endParaRPr b="1"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803800"/>
            <a:ext cx="8520600" cy="4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R, there’s a package called </a:t>
            </a:r>
            <a:r>
              <a:rPr b="1" lang="en" sz="2000"/>
              <a:t>rfm </a:t>
            </a:r>
            <a:r>
              <a:rPr lang="en" sz="2000"/>
              <a:t>to help marketers segmenting their customer based on their Recency, Frequency and Monetary (RFM)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12349" l="0" r="1999" t="0"/>
          <a:stretch/>
        </p:blipFill>
        <p:spPr>
          <a:xfrm>
            <a:off x="1438175" y="1595250"/>
            <a:ext cx="6142200" cy="3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65050" y="0"/>
            <a:ext cx="80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Density Plots of RFM Distribution</a:t>
            </a:r>
            <a:endParaRPr b="1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88" y="572700"/>
            <a:ext cx="7446818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465050" y="0"/>
            <a:ext cx="80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Calculating RFM Score</a:t>
            </a:r>
            <a:endParaRPr b="1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366" y="572700"/>
            <a:ext cx="5567271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465050" y="0"/>
            <a:ext cx="80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 Segmentation based on RFM_score</a:t>
            </a:r>
            <a:endParaRPr b="1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174" y="572700"/>
            <a:ext cx="7131663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Understanding Customer Segments</a:t>
            </a:r>
            <a:endParaRPr b="1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0" y="502250"/>
            <a:ext cx="9144000" cy="46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Loyalists </a:t>
            </a:r>
            <a:r>
              <a:rPr lang="en" sz="1600"/>
              <a:t>- The champion customers who love to buy and should be rewarded so they remain loyal to your business.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Potential Loyali</a:t>
            </a:r>
            <a:r>
              <a:rPr b="1" lang="en" sz="1600"/>
              <a:t>sts</a:t>
            </a:r>
            <a:r>
              <a:rPr lang="en" sz="1600"/>
              <a:t> - They like your products but probably don’t love it, so persuade them to spend more money with you by coming up with attractive offers and festive discounts.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Promising </a:t>
            </a:r>
            <a:r>
              <a:rPr lang="en" sz="1600"/>
              <a:t>- They have had a good purchase history but not great lately. Ask for feedback, offer the best customer experience and provide personalized digital marketing.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Hesitant </a:t>
            </a:r>
            <a:r>
              <a:rPr lang="en" sz="1600"/>
              <a:t>- The passive customers, assess their feedback through online/physical surveys to understand their expectations and exceed it every time.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Need attention</a:t>
            </a:r>
            <a:r>
              <a:rPr lang="en" sz="1600"/>
              <a:t> - If no suitable action is taken, these customers have a risk of becoming the detractors. We must prevent this by understanding the needs of this segment and offer them tailor made offers/discounts to make them excited about our business.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Detractors </a:t>
            </a:r>
            <a:r>
              <a:rPr lang="en" sz="1600"/>
              <a:t>- These customers might have been disappointed with the service in the past and no longer want to come back. Detractors have a high probability of giving bad reviews and bad-mouthing the service. Strategize the actions to follow up with the detractors. Address any concerns, make improvements, and offer rectification, if possible.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Exploring the insights to identify most popular and least popular products and brands, sales comparison in different locations.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Introduction to RFM analysis following with customer segmentation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Visualization of segments into simple bar plot providing the clarity that allows the rest of the decision-making team to quickly identify revenue bottlenecks, growth opportunities and create tactical plans tailored for each customer segment.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https://data.world/cannata/superstoreorders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https://medium.com/analytics-vidhya/customer-segmentation-using-rfm-analysis-in-r-cd8ba4e6891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https://supertype.ai/notes/rfm-analysis-r-examples/#:~:text=With%20R%2C%20there's%20a%20package,a%20customer%20has%20purchased%20(Recency)</a:t>
            </a:r>
            <a:endParaRPr sz="2000"/>
          </a:p>
        </p:txBody>
      </p:sp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000"/>
              <a:t>Thanks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447" y="2696025"/>
            <a:ext cx="3759100" cy="24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ctrTitle"/>
          </p:nvPr>
        </p:nvSpPr>
        <p:spPr>
          <a:xfrm>
            <a:off x="265208" y="698050"/>
            <a:ext cx="8520600" cy="2052600"/>
          </a:xfrm>
          <a:prstGeom prst="rect">
            <a:avLst/>
          </a:prstGeom>
          <a:effectLst>
            <a:outerShdw blurRad="1428750" rotWithShape="0" algn="bl" dir="21540000" dist="952500">
              <a:schemeClr val="lt1">
                <a:alpha val="0"/>
              </a:scheme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Recommendation using ML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40500" y="2750650"/>
            <a:ext cx="8719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Tejal Parmar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Outline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Objective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Data Collection &amp; Data Dictionary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Data Cleaning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EDA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Insights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Modeling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200"/>
              </a:spcAft>
              <a:buSzPts val="2000"/>
              <a:buChar char="➔"/>
            </a:pPr>
            <a:r>
              <a:rPr lang="en" sz="2000"/>
              <a:t>Conclusion</a:t>
            </a:r>
            <a:endParaRPr sz="2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500" y="609225"/>
            <a:ext cx="3925050" cy="39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19167" l="0" r="0" t="19222"/>
          <a:stretch/>
        </p:blipFill>
        <p:spPr>
          <a:xfrm>
            <a:off x="6945225" y="240388"/>
            <a:ext cx="1887074" cy="11626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Understanding Marketing Analytics enables companies or businesses to avoid missing out on their chance to show targeted recommendations based on user’s preferences.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Applying </a:t>
            </a:r>
            <a:r>
              <a:rPr b="1" lang="en" sz="2000"/>
              <a:t>Machine Learning</a:t>
            </a:r>
            <a:r>
              <a:rPr lang="en" sz="2000"/>
              <a:t> &amp; </a:t>
            </a:r>
            <a:r>
              <a:rPr b="1" lang="en" sz="2000"/>
              <a:t>Data Analytics</a:t>
            </a:r>
            <a:r>
              <a:rPr lang="en" sz="2000"/>
              <a:t> techniques using </a:t>
            </a:r>
            <a:r>
              <a:rPr b="1" lang="en" sz="2000"/>
              <a:t>R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Performing product and customer trend analysis to gain insights.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</a:t>
            </a:r>
            <a:r>
              <a:rPr b="1" lang="en" sz="2000"/>
              <a:t>RFM Modeling</a:t>
            </a:r>
            <a:r>
              <a:rPr lang="en" sz="2000"/>
              <a:t> to divide customers into clusters based on purchase histories.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Identifying marketing strategies for different customer segments to promote customer satisfaction.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Collection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is downloaded from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https://data.world/cannata/superstoreorders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Dataset consists of online orders / transactions of SuperStore for 3 departments : 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1. Furniture</a:t>
            </a:r>
            <a:br>
              <a:rPr lang="en" sz="2000"/>
            </a:br>
            <a:r>
              <a:rPr lang="en" sz="2000"/>
              <a:t>2. Office Supplies</a:t>
            </a:r>
            <a:br>
              <a:rPr lang="en" sz="2000"/>
            </a:br>
            <a:r>
              <a:rPr lang="en" sz="2000"/>
              <a:t>3. Technology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1200"/>
              </a:spcAft>
              <a:buSzPts val="2000"/>
              <a:buChar char="●"/>
            </a:pPr>
            <a:r>
              <a:rPr lang="en" sz="2000"/>
              <a:t>Dataset is in csv format of approximately 16k rows and 27 columns.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5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Dictionary</a:t>
            </a:r>
            <a:endParaRPr b="1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651075"/>
            <a:ext cx="5333800" cy="44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934" y="651075"/>
            <a:ext cx="23050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Cleaning</a:t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55750" y="1152475"/>
            <a:ext cx="821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Missing values were removed using omit() function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Removing duplicate values using unique() function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Removing item names that contain only digits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Extracting first word from product name to populate ‘Brand’ as a new variable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1200"/>
              </a:spcAft>
              <a:buSzPts val="2100"/>
              <a:buChar char="●"/>
            </a:pPr>
            <a:r>
              <a:rPr lang="en" sz="2100"/>
              <a:t>Disregard the columns ‘Row_Id’, ‘Postal_code’ and ‘Number_of_Records’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6313"/>
            <a:ext cx="9144000" cy="458717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 : Dashboard - 1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4825"/>
            <a:ext cx="9144000" cy="421049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 : Dashboard - 2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