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6" r:id="rId3"/>
    <p:sldId id="259" r:id="rId4"/>
    <p:sldId id="260" r:id="rId5"/>
    <p:sldId id="261" r:id="rId6"/>
    <p:sldId id="271" r:id="rId7"/>
    <p:sldId id="262" r:id="rId8"/>
    <p:sldId id="270" r:id="rId9"/>
    <p:sldId id="263" r:id="rId10"/>
    <p:sldId id="264" r:id="rId11"/>
    <p:sldId id="268"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35998D1-2D7B-45AF-9121-1C3C9A379444}"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10F5CC9-189F-430E-AD1F-39727F3F24E8}"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636F857-53DF-46E4-B9E2-FFB63CE9DB61}"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01B240-9784-4170-AF16-A67276494FC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2E37D65-9FDB-469F-909B-CE1A9CC94343}" type="slidenum">
              <a:rPr lang="en-US" smtClean="0"/>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0F48B7B-C17F-4F1F-A763-08193EA1EA54}"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0E84A34-883E-49D2-82C9-919AACF00618}"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064B0B5-7570-4D9C-97A3-74989BB82512}"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371211B-8C2F-4343-8EA7-34444B4081FC}"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560F62E-058D-4C1A-8007-6880B6612388}"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BF43BE5-BDBD-414D-96EB-E617C12EB953}"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3A73985-5F20-43A1-A913-799A29847C79}"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650D580-BE6A-4E79-9823-A2CD235833D4}"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noEditPoints="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5" name="Footer Placeholder 4"/>
          <p:cNvSpPr>
            <a:spLocks noGrp="1" noEditPoints="1"/>
          </p:cNvSpPr>
          <p:nvPr>
            <p:ph type="ftr" sz="quarter" idx="11"/>
          </p:nvPr>
        </p:nvSpPr>
        <p:spPr>
          <a:xfrm>
            <a:off x="2416500" y="329307"/>
            <a:ext cx="4973915" cy="309201"/>
          </a:xfrm>
        </p:spPr>
        <p:txBody>
          <a:bodyPr/>
          <a:lstStyle/>
          <a:p>
            <a:endParaRPr lang="en-IN"/>
          </a:p>
        </p:txBody>
      </p:sp>
      <p:sp>
        <p:nvSpPr>
          <p:cNvPr id="6" name="Slide Number Placeholder 5"/>
          <p:cNvSpPr>
            <a:spLocks noGrp="1" noEditPoints="1"/>
          </p:cNvSpPr>
          <p:nvPr>
            <p:ph type="sldNum" sz="quarter" idx="12"/>
          </p:nvPr>
        </p:nvSpPr>
        <p:spPr>
          <a:xfrm>
            <a:off x="1437664" y="798973"/>
            <a:ext cx="811019" cy="503578"/>
          </a:xfrm>
        </p:spPr>
        <p:txBody>
          <a:bodyPr/>
          <a:lstStyle/>
          <a:p>
            <a:fld id="{A7AD14BF-CEEA-4365-9868-18FCBDFDD2D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7AD14BF-CEEA-4365-9868-18FCBDFDD2D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7AD14BF-CEEA-4365-9868-18FCBDFDD2D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7AD14BF-CEEA-4365-9868-18FCBDFDD2D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noEditPoints="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7AD14BF-CEEA-4365-9868-18FCBDFDD2D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A7AD14BF-CEEA-4365-9868-18FCBDFDD2D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8" name="Footer Placeholder 7"/>
          <p:cNvSpPr>
            <a:spLocks noGrp="1" noEditPoints="1"/>
          </p:cNvSpPr>
          <p:nvPr>
            <p:ph type="ftr" sz="quarter" idx="11"/>
          </p:nvPr>
        </p:nvSpPr>
        <p:spPr/>
        <p:txBody>
          <a:bodyPr/>
          <a:lstStyle/>
          <a:p>
            <a:endParaRPr lang="en-IN"/>
          </a:p>
        </p:txBody>
      </p:sp>
      <p:sp>
        <p:nvSpPr>
          <p:cNvPr id="9" name="Slide Number Placeholder 8"/>
          <p:cNvSpPr>
            <a:spLocks noGrp="1" noEditPoints="1"/>
          </p:cNvSpPr>
          <p:nvPr>
            <p:ph type="sldNum" sz="quarter" idx="12"/>
          </p:nvPr>
        </p:nvSpPr>
        <p:spPr/>
        <p:txBody>
          <a:bodyPr/>
          <a:lstStyle/>
          <a:p>
            <a:fld id="{A7AD14BF-CEEA-4365-9868-18FCBDFDD2D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4" name="Footer Placeholder 3"/>
          <p:cNvSpPr>
            <a:spLocks noGrp="1" noEditPoints="1"/>
          </p:cNvSpPr>
          <p:nvPr>
            <p:ph type="ftr" sz="quarter" idx="11"/>
          </p:nvPr>
        </p:nvSpPr>
        <p:spPr/>
        <p:txBody>
          <a:bodyPr/>
          <a:lstStyle/>
          <a:p>
            <a:endParaRPr lang="en-IN"/>
          </a:p>
        </p:txBody>
      </p:sp>
      <p:sp>
        <p:nvSpPr>
          <p:cNvPr id="5" name="Slide Number Placeholder 4"/>
          <p:cNvSpPr>
            <a:spLocks noGrp="1" noEditPoints="1"/>
          </p:cNvSpPr>
          <p:nvPr>
            <p:ph type="sldNum" sz="quarter" idx="12"/>
          </p:nvPr>
        </p:nvSpPr>
        <p:spPr/>
        <p:txBody>
          <a:bodyPr/>
          <a:lstStyle/>
          <a:p>
            <a:fld id="{A7AD14BF-CEEA-4365-9868-18FCBDFDD2D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3" name="Footer Placeholder 2"/>
          <p:cNvSpPr>
            <a:spLocks noGrp="1" noEditPoints="1"/>
          </p:cNvSpPr>
          <p:nvPr>
            <p:ph type="ftr" sz="quarter" idx="11"/>
          </p:nvPr>
        </p:nvSpPr>
        <p:spPr/>
        <p:txBody>
          <a:bodyPr/>
          <a:lstStyle/>
          <a:p>
            <a:endParaRPr lang="en-IN"/>
          </a:p>
        </p:txBody>
      </p:sp>
      <p:sp>
        <p:nvSpPr>
          <p:cNvPr id="4" name="Slide Number Placeholder 3"/>
          <p:cNvSpPr>
            <a:spLocks noGrp="1" noEditPoints="1"/>
          </p:cNvSpPr>
          <p:nvPr>
            <p:ph type="sldNum" sz="quarter" idx="12"/>
          </p:nvPr>
        </p:nvSpPr>
        <p:spPr/>
        <p:txBody>
          <a:bodyPr/>
          <a:lstStyle/>
          <a:p>
            <a:fld id="{A7AD14BF-CEEA-4365-9868-18FCBDFDD2D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noEditPoints="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5786E728-FCF4-47E8-8AA6-A1465ACE9DD4}" type="datetimeFigureOut">
              <a:rPr lang="en-IN" smtClean="0"/>
              <a:t>19-10-2021</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A7AD14BF-CEEA-4365-9868-18FCBDFDD2D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lin ang="0" scaled="0"/>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a:lstStyle/>
            <a:p>
              <a:endParaRPr/>
            </a:p>
          </p:txBody>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1"/>
          <p:cNvSpPr>
            <a:spLocks noGrp="1" noEditPoints="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1447382" y="5469856"/>
            <a:ext cx="5527351" cy="320123"/>
          </a:xfrm>
        </p:spPr>
        <p:txBody>
          <a:bodyPr/>
          <a:lstStyle>
            <a:lvl1pPr algn="l"/>
          </a:lstStyle>
          <a:p>
            <a:fld id="{5786E728-FCF4-47E8-8AA6-A1465ACE9DD4}" type="datetimeFigureOut">
              <a:rPr lang="en-IN" smtClean="0"/>
              <a:t>19-10-2021</a:t>
            </a:fld>
            <a:endParaRPr lang="en-IN"/>
          </a:p>
        </p:txBody>
      </p:sp>
      <p:sp>
        <p:nvSpPr>
          <p:cNvPr id="6" name="Footer Placeholder 5"/>
          <p:cNvSpPr>
            <a:spLocks noGrp="1" noEditPoints="1"/>
          </p:cNvSpPr>
          <p:nvPr>
            <p:ph type="ftr" sz="quarter" idx="11"/>
          </p:nvPr>
        </p:nvSpPr>
        <p:spPr>
          <a:xfrm>
            <a:off x="1447382" y="318640"/>
            <a:ext cx="5541004" cy="320931"/>
          </a:xfrm>
        </p:spPr>
        <p:txBody>
          <a:bodyPr/>
          <a:lstStyle/>
          <a:p>
            <a:endParaRPr lang="en-IN"/>
          </a:p>
        </p:txBody>
      </p:sp>
      <p:sp>
        <p:nvSpPr>
          <p:cNvPr id="7" name="Slide Number Placeholder 6"/>
          <p:cNvSpPr>
            <a:spLocks noGrp="1" noEditPoints="1"/>
          </p:cNvSpPr>
          <p:nvPr>
            <p:ph type="sldNum" sz="quarter" idx="12"/>
          </p:nvPr>
        </p:nvSpPr>
        <p:spPr/>
        <p:txBody>
          <a:bodyPr/>
          <a:lstStyle/>
          <a:p>
            <a:fld id="{A7AD14BF-CEEA-4365-9868-18FCBDFDD2D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pic>
        <p:nvPicPr>
          <p:cNvPr id="7" name="Picture 6"/>
          <p:cNvPicPr>
            <a:picLocks noChangeAspect="1"/>
          </p:cNvPicPr>
          <p:nvPr/>
        </p:nvPicPr>
        <p:blipFill>
          <a:blip r:embed="rId13"/>
          <a:srcRect t="1538" b="-1538"/>
          <a:stretch/>
        </p:blipFill>
        <p:spPr bwMode="black">
          <a:xfrm>
            <a:off x="0" y="6126480"/>
            <a:ext cx="12192000" cy="742950"/>
          </a:xfrm>
          <a:prstGeom prst="rect">
            <a:avLst/>
          </a:prstGeom>
        </p:spPr>
      </p:pic>
      <p:sp>
        <p:nvSpPr>
          <p:cNvPr id="2" name="Title Placeholder 1"/>
          <p:cNvSpPr>
            <a:spLocks noGrp="1" noEditPoints="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noEditPoints="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86E728-FCF4-47E8-8AA6-A1465ACE9DD4}" type="datetimeFigureOut">
              <a:rPr lang="en-IN" smtClean="0"/>
              <a:t>19-10-2021</a:t>
            </a:fld>
            <a:endParaRPr lang="en-IN"/>
          </a:p>
        </p:txBody>
      </p:sp>
      <p:sp>
        <p:nvSpPr>
          <p:cNvPr id="5" name="Footer Placeholder 4"/>
          <p:cNvSpPr>
            <a:spLocks noGrp="1" noEditPoints="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noEditPoints="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AD14BF-CEEA-4365-9868-18FCBDFDD2D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squareit.edu.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4689798"/>
            <a:ext cx="82296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HOPE FOUNDATION’S</a:t>
            </a:r>
          </a:p>
          <a:p>
            <a:r>
              <a:rPr lang="en-US" b="1" dirty="0">
                <a:latin typeface="Times New Roman" panose="02020603050405020304" pitchFamily="18" charset="0"/>
                <a:cs typeface="Times New Roman" panose="02020603050405020304" pitchFamily="18" charset="0"/>
              </a:rPr>
              <a:t> INTERNATIONAL INSTITUTE OF INFORMATION TECHNOLOGY , (I2IT)  </a:t>
            </a:r>
          </a:p>
          <a:p>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hlinkClick r:id="rId3"/>
              </a:rPr>
              <a:t>http://www.isquareit.edu.in</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+91 20 22933441 / 2</a:t>
            </a:r>
            <a:endParaRPr lang="en-IN"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4"/>
          <a:srcRect/>
          <a:stretch>
            <a:fillRect/>
          </a:stretch>
        </p:blipFill>
        <p:spPr bwMode="auto">
          <a:xfrm>
            <a:off x="4686300" y="457201"/>
            <a:ext cx="2781300" cy="3581400"/>
          </a:xfrm>
          <a:prstGeom prst="rect">
            <a:avLst/>
          </a:prstGeom>
          <a:noFill/>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48403" y="520433"/>
            <a:ext cx="9603275" cy="1049235"/>
          </a:xfrm>
        </p:spPr>
        <p:txBody>
          <a:bodyPr>
            <a:normAutofit/>
          </a:bodyPr>
          <a:lstStyle/>
          <a:p>
            <a:r>
              <a:rPr lang="en-US" sz="3600" u="sng" dirty="0">
                <a:latin typeface="Times New Roman" panose="02020603050405020304" pitchFamily="18" charset="0"/>
                <a:cs typeface="Times New Roman" panose="02020603050405020304" pitchFamily="18" charset="0"/>
              </a:rPr>
              <a:t>Objectives</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noEditPoints="1"/>
          </p:cNvSpPr>
          <p:nvPr>
            <p:ph idx="1"/>
          </p:nvPr>
        </p:nvSpPr>
        <p:spPr/>
        <p:txBody>
          <a:bodyPr>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main objective is to detect the fake news, which is a classic text classification problem with a straight forward proposition. It is needed to build a model that can differentiate between “Real” news and “Fake” news.</a:t>
            </a:r>
          </a:p>
          <a:p>
            <a:r>
              <a:rPr lang="en-US" b="0" i="0" dirty="0">
                <a:solidFill>
                  <a:srgbClr val="000000"/>
                </a:solidFill>
                <a:effectLst/>
                <a:latin typeface="Times New Roman" panose="02020603050405020304" pitchFamily="18" charset="0"/>
                <a:cs typeface="Times New Roman" panose="02020603050405020304" pitchFamily="18" charset="0"/>
              </a:rPr>
              <a:t>The extensive spread of fake news has the potential for extremely negative impacts on individuals and society. Therefore, fake news detection on social media has recently become an emerging research that is attracting tremendous attention. Fake news detection on social media presents unique characteristics and challenges that make existing detection algorithms from traditional news media ineffective or not applicable.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86258" y="440534"/>
            <a:ext cx="10852872" cy="1049235"/>
          </a:xfrm>
        </p:spPr>
        <p:txBody>
          <a:bodyPr>
            <a:normAutofit/>
          </a:bodyPr>
          <a:lstStyle/>
          <a:p>
            <a:r>
              <a:rPr lang="en-US" sz="2800" u="sng" dirty="0">
                <a:latin typeface="Times New Roman" panose="02020603050405020304" pitchFamily="18" charset="0"/>
                <a:cs typeface="Times New Roman" panose="02020603050405020304" pitchFamily="18" charset="0"/>
              </a:rPr>
              <a:t>Future  direction  &amp; open  issues  for  </a:t>
            </a:r>
            <a:br>
              <a:rPr lang="en-US" sz="2800" u="sng" dirty="0">
                <a:latin typeface="Times New Roman" panose="02020603050405020304" pitchFamily="18" charset="0"/>
                <a:cs typeface="Times New Roman" panose="02020603050405020304" pitchFamily="18" charset="0"/>
              </a:rPr>
            </a:br>
            <a:r>
              <a:rPr lang="en-US" sz="2800" u="sng" dirty="0">
                <a:latin typeface="Times New Roman" panose="02020603050405020304" pitchFamily="18" charset="0"/>
                <a:cs typeface="Times New Roman" panose="02020603050405020304" pitchFamily="18" charset="0"/>
              </a:rPr>
              <a:t>Fake  news  detection  on  social  media.</a:t>
            </a:r>
            <a:endParaRPr lang="en-IN" sz="2800"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rcRect/>
          <a:stretch>
            <a:fillRect/>
          </a:stretch>
        </p:blipFill>
        <p:spPr>
          <a:xfrm>
            <a:off x="1451579" y="1997476"/>
            <a:ext cx="9603275" cy="34736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75339" y="563986"/>
            <a:ext cx="9607661" cy="1056319"/>
          </a:xfrm>
        </p:spPr>
        <p:txBody>
          <a:bodyPr/>
          <a:lstStyle/>
          <a:p>
            <a:r>
              <a:rPr lang="en-US" u="sng" dirty="0">
                <a:latin typeface="Times New Roman" panose="02020603050405020304" pitchFamily="18" charset="0"/>
                <a:cs typeface="Times New Roman" panose="02020603050405020304" pitchFamily="18" charset="0"/>
              </a:rPr>
              <a:t>Advantages  and  disadvantages  Of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fake  news:</a:t>
            </a:r>
            <a:endParaRPr lang="en-IN" u="sng" dirty="0">
              <a:latin typeface="Times New Roman" panose="02020603050405020304" pitchFamily="18" charset="0"/>
              <a:cs typeface="Times New Roman" panose="02020603050405020304" pitchFamily="18" charset="0"/>
            </a:endParaRPr>
          </a:p>
        </p:txBody>
      </p:sp>
      <p:sp>
        <p:nvSpPr>
          <p:cNvPr id="5" name="Text Placeholder 4"/>
          <p:cNvSpPr>
            <a:spLocks noGrp="1" noEditPoints="1"/>
          </p:cNvSpPr>
          <p:nvPr>
            <p:ph type="body" idx="1"/>
          </p:nvPr>
        </p:nvSpPr>
        <p:spPr>
          <a:xfrm>
            <a:off x="346229" y="2019549"/>
            <a:ext cx="5746114" cy="801943"/>
          </a:xfrm>
        </p:spPr>
        <p:txBody>
          <a:bodyPr/>
          <a:lstStyle/>
          <a:p>
            <a:r>
              <a:rPr lang="en-US" dirty="0">
                <a:latin typeface="Times New Roman" panose="02020603050405020304" pitchFamily="18" charset="0"/>
                <a:cs typeface="Times New Roman" panose="02020603050405020304" pitchFamily="18" charset="0"/>
              </a:rPr>
              <a:t>Advantages </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noEditPoints="1"/>
          </p:cNvSpPr>
          <p:nvPr>
            <p:ph sz="half" idx="2"/>
          </p:nvPr>
        </p:nvSpPr>
        <p:spPr>
          <a:xfrm>
            <a:off x="346229" y="2824269"/>
            <a:ext cx="5433409" cy="2644457"/>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Advertisers take the Advantages of Fake News</a:t>
            </a:r>
          </a:p>
          <a:p>
            <a:r>
              <a:rPr lang="en-US" dirty="0">
                <a:latin typeface="Times New Roman" panose="02020603050405020304" pitchFamily="18" charset="0"/>
                <a:cs typeface="Times New Roman" panose="02020603050405020304" pitchFamily="18" charset="0"/>
              </a:rPr>
              <a:t>Influencers with millions of fan following get money from their sponsors Social media influencers need daily content to draw their followers’ attention. </a:t>
            </a:r>
          </a:p>
          <a:p>
            <a:r>
              <a:rPr lang="en-IN" dirty="0">
                <a:latin typeface="Times New Roman" panose="02020603050405020304" pitchFamily="18" charset="0"/>
                <a:cs typeface="Times New Roman" panose="02020603050405020304" pitchFamily="18" charset="0"/>
              </a:rPr>
              <a:t>Political Warfare</a:t>
            </a:r>
          </a:p>
          <a:p>
            <a:r>
              <a:rPr lang="en-IN" dirty="0">
                <a:latin typeface="Times New Roman" panose="02020603050405020304" pitchFamily="18" charset="0"/>
                <a:cs typeface="Times New Roman" panose="02020603050405020304" pitchFamily="18" charset="0"/>
              </a:rPr>
              <a:t>Fun and Entertainment</a:t>
            </a:r>
          </a:p>
          <a:p>
            <a:endParaRPr lang="en-IN" dirty="0">
              <a:latin typeface="Times New Roman" panose="02020603050405020304" pitchFamily="18" charset="0"/>
              <a:cs typeface="Times New Roman" panose="02020603050405020304" pitchFamily="18" charset="0"/>
            </a:endParaRPr>
          </a:p>
        </p:txBody>
      </p:sp>
      <p:sp>
        <p:nvSpPr>
          <p:cNvPr id="7" name="Text Placeholder 6"/>
          <p:cNvSpPr>
            <a:spLocks noGrp="1" noEditPoints="1"/>
          </p:cNvSpPr>
          <p:nvPr>
            <p:ph type="body" sz="quarter" idx="3"/>
          </p:nvPr>
        </p:nvSpPr>
        <p:spPr>
          <a:xfrm>
            <a:off x="5974673" y="2023003"/>
            <a:ext cx="5082841" cy="802237"/>
          </a:xfrm>
        </p:spPr>
        <p:txBody>
          <a:bodyPr/>
          <a:lstStyle/>
          <a:p>
            <a:r>
              <a:rPr lang="en-US" dirty="0">
                <a:latin typeface="Times New Roman" panose="02020603050405020304" pitchFamily="18" charset="0"/>
                <a:cs typeface="Times New Roman" panose="02020603050405020304" pitchFamily="18" charset="0"/>
              </a:rPr>
              <a:t>Disadvantages </a:t>
            </a:r>
            <a:endParaRPr lang="en-IN" dirty="0">
              <a:latin typeface="Times New Roman" panose="02020603050405020304" pitchFamily="18" charset="0"/>
              <a:cs typeface="Times New Roman" panose="02020603050405020304" pitchFamily="18" charset="0"/>
            </a:endParaRPr>
          </a:p>
        </p:txBody>
      </p:sp>
      <p:sp>
        <p:nvSpPr>
          <p:cNvPr id="8" name="Content Placeholder 7"/>
          <p:cNvSpPr>
            <a:spLocks noGrp="1" noEditPoints="1"/>
          </p:cNvSpPr>
          <p:nvPr>
            <p:ph sz="quarter" idx="4"/>
          </p:nvPr>
        </p:nvSpPr>
        <p:spPr>
          <a:xfrm>
            <a:off x="5974673" y="2821491"/>
            <a:ext cx="5871098" cy="2637371"/>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Change in Public Opinion</a:t>
            </a:r>
          </a:p>
          <a:p>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o spread misinformation across borders.</a:t>
            </a:r>
            <a:endParaRPr lang="en-IN" b="0" i="0" dirty="0">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False Perception</a:t>
            </a:r>
          </a:p>
          <a:p>
            <a:r>
              <a:rPr lang="en-US" dirty="0">
                <a:latin typeface="Times New Roman" panose="02020603050405020304" pitchFamily="18" charset="0"/>
                <a:cs typeface="Times New Roman" panose="02020603050405020304" pitchFamily="18" charset="0"/>
              </a:rPr>
              <a:t>Fake News may lead to Social Unrest</a:t>
            </a:r>
          </a:p>
          <a:p>
            <a:r>
              <a:rPr lang="en-US" dirty="0">
                <a:latin typeface="Times New Roman" panose="02020603050405020304" pitchFamily="18" charset="0"/>
                <a:cs typeface="Times New Roman" panose="02020603050405020304" pitchFamily="18" charset="0"/>
              </a:rPr>
              <a:t>Rumors leading to mob attacks</a:t>
            </a:r>
          </a:p>
          <a:p>
            <a:r>
              <a:rPr lang="en-US" dirty="0">
                <a:latin typeface="Times New Roman" panose="02020603050405020304" pitchFamily="18" charset="0"/>
                <a:cs typeface="Times New Roman" panose="02020603050405020304" pitchFamily="18" charset="0"/>
              </a:rPr>
              <a:t>Accuracy of fake news detection is less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37483" y="433682"/>
            <a:ext cx="9607661" cy="1056319"/>
          </a:xfrm>
        </p:spPr>
        <p:txBody>
          <a:bodyPr/>
          <a:lstStyle/>
          <a:p>
            <a:r>
              <a:rPr lang="en-US" u="sng" dirty="0">
                <a:latin typeface="Times New Roman" panose="02020603050405020304" pitchFamily="18" charset="0"/>
                <a:cs typeface="Times New Roman" panose="02020603050405020304" pitchFamily="18" charset="0"/>
              </a:rPr>
              <a:t>Requirements:</a:t>
            </a:r>
            <a:endParaRPr lang="en-IN" u="sng" dirty="0">
              <a:latin typeface="Times New Roman" panose="02020603050405020304" pitchFamily="18" charset="0"/>
              <a:cs typeface="Times New Roman" panose="02020603050405020304" pitchFamily="18" charset="0"/>
            </a:endParaRPr>
          </a:p>
        </p:txBody>
      </p:sp>
      <p:sp>
        <p:nvSpPr>
          <p:cNvPr id="5" name="Text Placeholder 4"/>
          <p:cNvSpPr>
            <a:spLocks noGrp="1" noEditPoints="1"/>
          </p:cNvSpPr>
          <p:nvPr>
            <p:ph type="body" idx="1"/>
          </p:nvPr>
        </p:nvSpPr>
        <p:spPr/>
        <p:txBody>
          <a:bodyPr/>
          <a:lstStyle/>
          <a:p>
            <a:r>
              <a:rPr lang="en-US" dirty="0"/>
              <a:t>Software Requirements </a:t>
            </a:r>
            <a:endParaRPr lang="en-IN" dirty="0"/>
          </a:p>
        </p:txBody>
      </p:sp>
      <p:sp>
        <p:nvSpPr>
          <p:cNvPr id="6" name="Content Placeholder 5"/>
          <p:cNvSpPr>
            <a:spLocks noGrp="1" noEditPoints="1"/>
          </p:cNvSpPr>
          <p:nvPr>
            <p:ph sz="half" idx="2"/>
          </p:nvPr>
        </p:nvSpPr>
        <p:spPr/>
        <p:txBody>
          <a:bodyPr/>
          <a:lstStyle/>
          <a:p>
            <a:r>
              <a:rPr lang="en-US" dirty="0">
                <a:latin typeface="Times New Roman" panose="02020603050405020304" pitchFamily="18" charset="0"/>
                <a:cs typeface="Times New Roman" panose="02020603050405020304" pitchFamily="18" charset="0"/>
              </a:rPr>
              <a:t>Anaconda</a:t>
            </a:r>
          </a:p>
          <a:p>
            <a:r>
              <a:rPr lang="en-US" dirty="0">
                <a:latin typeface="Times New Roman" panose="02020603050405020304" pitchFamily="18" charset="0"/>
                <a:cs typeface="Times New Roman" panose="02020603050405020304" pitchFamily="18" charset="0"/>
              </a:rPr>
              <a:t>Python 3.6</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noEditPoints="1"/>
          </p:cNvSpPr>
          <p:nvPr>
            <p:ph type="title"/>
          </p:nvPr>
        </p:nvSpPr>
        <p:spPr>
          <a:xfrm>
            <a:off x="466158" y="555944"/>
            <a:ext cx="9603275" cy="1049235"/>
          </a:xfrm>
        </p:spPr>
        <p:txBody>
          <a:bodyPr>
            <a:normAutofit/>
          </a:bodyPr>
          <a:lstStyle/>
          <a:p>
            <a:r>
              <a:rPr lang="en-US" sz="4000" u="sng" dirty="0">
                <a:latin typeface="Times New Roman" panose="02020603050405020304" pitchFamily="18" charset="0"/>
                <a:cs typeface="Times New Roman" panose="02020603050405020304" pitchFamily="18" charset="0"/>
              </a:rPr>
              <a:t>Conclusion</a:t>
            </a:r>
            <a:endParaRPr lang="en-IN" sz="4000" u="sng" dirty="0">
              <a:latin typeface="Times New Roman" panose="02020603050405020304" pitchFamily="18" charset="0"/>
              <a:cs typeface="Times New Roman" panose="02020603050405020304" pitchFamily="18" charset="0"/>
            </a:endParaRPr>
          </a:p>
        </p:txBody>
      </p:sp>
      <p:sp>
        <p:nvSpPr>
          <p:cNvPr id="11" name="Content Placeholder 10"/>
          <p:cNvSpPr>
            <a:spLocks noGrp="1" noEditPoints="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Fake news are false stories in order create  influence the public on a political or sociological issue with the assistance of social media, internet, and established news sources.</a:t>
            </a:r>
          </a:p>
          <a:p>
            <a:r>
              <a:rPr lang="en-US" dirty="0">
                <a:solidFill>
                  <a:srgbClr val="262626"/>
                </a:solidFill>
                <a:latin typeface="Times New Roman" panose="02020603050405020304" pitchFamily="18" charset="0"/>
                <a:cs typeface="Times New Roman" panose="02020603050405020304" pitchFamily="18" charset="0"/>
              </a:rPr>
              <a:t>The</a:t>
            </a:r>
            <a:r>
              <a:rPr lang="en-US" b="0" i="0" dirty="0">
                <a:solidFill>
                  <a:srgbClr val="262626"/>
                </a:solidFill>
                <a:effectLst/>
                <a:latin typeface="Times New Roman" panose="02020603050405020304" pitchFamily="18" charset="0"/>
                <a:cs typeface="Times New Roman" panose="02020603050405020304" pitchFamily="18" charset="0"/>
              </a:rPr>
              <a:t> three main causes are; the social media and internet impact, the rise of unreliable news sources and fall of authoritative news outlets, and lastly the anonymity behind the creation of fake news and misinformation. </a:t>
            </a:r>
          </a:p>
          <a:p>
            <a:r>
              <a:rPr lang="en-US" dirty="0">
                <a:latin typeface="Times New Roman" panose="02020603050405020304" pitchFamily="18" charset="0"/>
                <a:cs typeface="Times New Roman" panose="02020603050405020304" pitchFamily="18" charset="0"/>
              </a:rPr>
              <a:t>With the increasing popularity of social media, more and more people consume news from social media instead of traditional news media. However, social media are also  use to spread fake news, which has strong negative impacts on individual users and broader society. </a:t>
            </a:r>
          </a:p>
          <a:p>
            <a:r>
              <a:rPr lang="en-US" dirty="0">
                <a:latin typeface="Times New Roman" panose="02020603050405020304" pitchFamily="18" charset="0"/>
                <a:cs typeface="Times New Roman" panose="02020603050405020304" pitchFamily="18" charset="0"/>
              </a:rPr>
              <a:t> we explore the fake news problem by reviewing existing literature in two phases: characterization and detection. In the characterization phase, we introduce the basic concepts and principles of fake news in both traditional media and social media. In the detection phase, we review existing fake news detection approaches from a data mining perspective, including feature extraction and model construction.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073016" y="2331478"/>
            <a:ext cx="9603275" cy="1672351"/>
          </a:xfrm>
        </p:spPr>
        <p:txBody>
          <a:bodyPr>
            <a:noAutofit/>
          </a:bodyPr>
          <a:lstStyle/>
          <a:p>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 y="500927"/>
            <a:ext cx="11951145" cy="1212464"/>
          </a:xfrm>
        </p:spPr>
        <p:txBody>
          <a:bodyPr>
            <a:noAutofit/>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Fake  News  Detection   with  Data  mining</a:t>
            </a:r>
            <a:endParaRPr lang="en-IN" sz="36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68548" y="3217752"/>
            <a:ext cx="6094520" cy="313932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GROUP ID: G8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Sejal Kalyankar (BC040)</a:t>
            </a:r>
          </a:p>
          <a:p>
            <a:r>
              <a:rPr lang="en-US" dirty="0">
                <a:latin typeface="Times New Roman" panose="02020603050405020304" pitchFamily="18" charset="0"/>
                <a:cs typeface="Times New Roman" panose="02020603050405020304" pitchFamily="18" charset="0"/>
              </a:rPr>
              <a:t>2. Tejal Jadhav  (BC064)</a:t>
            </a:r>
          </a:p>
          <a:p>
            <a:r>
              <a:rPr lang="en-IN" dirty="0">
                <a:latin typeface="Times New Roman" panose="02020603050405020304" pitchFamily="18" charset="0"/>
                <a:cs typeface="Times New Roman" panose="02020603050405020304" pitchFamily="18" charset="0"/>
              </a:rPr>
              <a:t>3.Shraddha  Jagtap (BC072)</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Guided by:</a:t>
            </a:r>
          </a:p>
          <a:p>
            <a:r>
              <a:rPr lang="en-IN" dirty="0">
                <a:latin typeface="Times New Roman" panose="02020603050405020304" pitchFamily="18" charset="0"/>
                <a:cs typeface="Times New Roman" panose="02020603050405020304" pitchFamily="18" charset="0"/>
              </a:rPr>
              <a:t>Prof. Kimi Ramteke</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79394" y="320736"/>
            <a:ext cx="3897327" cy="993157"/>
          </a:xfrm>
        </p:spPr>
        <p:txBody>
          <a:bodyPr>
            <a:normAutofit/>
          </a:bodyPr>
          <a:lstStyle/>
          <a:p>
            <a:r>
              <a:rPr lang="en-US" sz="4000" u="sng" dirty="0">
                <a:latin typeface="Times New Roman" panose="02020603050405020304" pitchFamily="18" charset="0"/>
                <a:cs typeface="Times New Roman" panose="02020603050405020304" pitchFamily="18" charset="0"/>
              </a:rPr>
              <a:t>CONTENTS </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p:cNvSpPr>
            <a:spLocks noGrp="1" noEditPoints="1"/>
          </p:cNvSpPr>
          <p:nvPr>
            <p:ph sz="half" idx="1"/>
          </p:nvPr>
        </p:nvSpPr>
        <p:spPr>
          <a:xfrm>
            <a:off x="976544" y="1796988"/>
            <a:ext cx="3657600" cy="3962400"/>
          </a:xfrm>
        </p:spPr>
        <p:txBody>
          <a:bodyPr>
            <a:noAutofit/>
          </a:bodyPr>
          <a:lstStyle/>
          <a:p>
            <a:pPr marL="514350" indent="-514350">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AutoNum type="arabicPeriod"/>
            </a:pPr>
            <a:r>
              <a:rPr lang="en-US" dirty="0">
                <a:latin typeface="Times New Roman" panose="02020603050405020304" pitchFamily="18" charset="0"/>
                <a:cs typeface="Times New Roman" panose="02020603050405020304" pitchFamily="18" charset="0"/>
              </a:rPr>
              <a:t>Title Knowledge</a:t>
            </a:r>
          </a:p>
          <a:p>
            <a:pPr marL="514350" indent="-514350">
              <a:buAutoNum type="arabicPeriod"/>
            </a:pPr>
            <a:r>
              <a:rPr lang="en-US" dirty="0">
                <a:latin typeface="Times New Roman" panose="02020603050405020304" pitchFamily="18" charset="0"/>
                <a:cs typeface="Times New Roman" panose="02020603050405020304" pitchFamily="18" charset="0"/>
              </a:rPr>
              <a:t>Motivation</a:t>
            </a:r>
          </a:p>
          <a:p>
            <a:pPr marL="514350" indent="-514350">
              <a:buAutoNum type="arabicPeriod"/>
            </a:pPr>
            <a:r>
              <a:rPr lang="en-US" dirty="0">
                <a:latin typeface="Times New Roman" panose="02020603050405020304" pitchFamily="18" charset="0"/>
                <a:cs typeface="Times New Roman" panose="02020603050405020304" pitchFamily="18" charset="0"/>
              </a:rPr>
              <a:t>Objectives</a:t>
            </a:r>
          </a:p>
          <a:p>
            <a:pPr marL="514350" indent="-514350">
              <a:buAutoNum type="arabicPeriod"/>
            </a:pPr>
            <a:r>
              <a:rPr lang="en-US" dirty="0">
                <a:latin typeface="Times New Roman" panose="02020603050405020304" pitchFamily="18" charset="0"/>
                <a:cs typeface="Times New Roman" panose="02020603050405020304" pitchFamily="18" charset="0"/>
              </a:rPr>
              <a:t>Advantages and Disadvantages</a:t>
            </a:r>
          </a:p>
          <a:p>
            <a:pPr marL="514350" indent="-514350">
              <a:buAutoNum type="arabicPeriod"/>
            </a:pPr>
            <a:r>
              <a:rPr lang="en-US" dirty="0">
                <a:latin typeface="Times New Roman" panose="02020603050405020304" pitchFamily="18" charset="0"/>
                <a:cs typeface="Times New Roman" panose="02020603050405020304" pitchFamily="18" charset="0"/>
              </a:rPr>
              <a:t> Software Requirements</a:t>
            </a:r>
          </a:p>
          <a:p>
            <a:pPr marL="514350" indent="-514350">
              <a:buAutoNum type="arabicPeriod"/>
            </a:pPr>
            <a:r>
              <a:rPr lang="en-US" dirty="0">
                <a:latin typeface="Times New Roman" panose="02020603050405020304" pitchFamily="18" charset="0"/>
                <a:cs typeface="Times New Roman" panose="02020603050405020304" pitchFamily="18" charset="0"/>
              </a:rPr>
              <a:t> Hardware Requirements</a:t>
            </a:r>
          </a:p>
          <a:p>
            <a:pPr marL="514350" indent="-514350">
              <a:buAutoNum type="arabicPeriod"/>
            </a:pPr>
            <a:r>
              <a:rPr lang="en-US" dirty="0">
                <a:latin typeface="Times New Roman" panose="02020603050405020304" pitchFamily="18" charset="0"/>
                <a:cs typeface="Times New Roman" panose="02020603050405020304" pitchFamily="18" charset="0"/>
              </a:rPr>
              <a:t> Conclusion </a:t>
            </a:r>
          </a:p>
          <a:p>
            <a:pPr marL="0" indent="0">
              <a:buNone/>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eriod"/>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01668" y="547067"/>
            <a:ext cx="9603275" cy="1049235"/>
          </a:xfrm>
        </p:spPr>
        <p:txBody>
          <a:bodyPr>
            <a:normAutofit/>
          </a:bodyPr>
          <a:lstStyle/>
          <a:p>
            <a:r>
              <a:rPr lang="en-US" sz="3600" u="sng" dirty="0">
                <a:latin typeface="Times New Roman" panose="02020603050405020304" pitchFamily="18" charset="0"/>
                <a:cs typeface="Times New Roman" panose="02020603050405020304" pitchFamily="18" charset="0"/>
              </a:rPr>
              <a:t>Introduction </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noEditPoints="1"/>
          </p:cNvSpPr>
          <p:nvPr>
            <p:ph idx="1"/>
          </p:nvPr>
        </p:nvSpPr>
        <p:spPr>
          <a:xfrm>
            <a:off x="1451579" y="2015732"/>
            <a:ext cx="10497765" cy="3450613"/>
          </a:xfrm>
        </p:spPr>
        <p:txBody>
          <a:bodyPr>
            <a:noAutofit/>
          </a:bodyPr>
          <a:lstStyle/>
          <a:p>
            <a:pPr algn="l">
              <a:buFont typeface="Wingdings" panose="05000000000000000000" pitchFamily="2" charset="2"/>
              <a:buChar char="ü"/>
            </a:pPr>
            <a:r>
              <a:rPr lang="en-IN" sz="1800" b="0" i="0" dirty="0">
                <a:solidFill>
                  <a:srgbClr val="4D5156"/>
                </a:solidFill>
                <a:effectLst/>
                <a:latin typeface="Times New Roman" panose="02020603050405020304" pitchFamily="18" charset="0"/>
                <a:cs typeface="Times New Roman" panose="02020603050405020304" pitchFamily="18" charset="0"/>
              </a:rPr>
              <a:t>Fake news detection is the task of detecting forms of news consisting of deliberate disinformation  spread via traditional news media (print and broadcast) or online social media (Source: Adapted from Wikipedia).</a:t>
            </a:r>
          </a:p>
          <a:p>
            <a:pPr algn="l">
              <a:buFont typeface="Wingdings" panose="05000000000000000000" pitchFamily="2" charset="2"/>
              <a:buChar char="ü"/>
            </a:pPr>
            <a:r>
              <a:rPr lang="en-US" sz="1800" b="0" i="0" dirty="0">
                <a:solidFill>
                  <a:srgbClr val="4D5156"/>
                </a:solidFill>
                <a:effectLst/>
                <a:latin typeface="Times New Roman" panose="02020603050405020304" pitchFamily="18" charset="0"/>
                <a:cs typeface="Times New Roman" panose="02020603050405020304" pitchFamily="18" charset="0"/>
              </a:rPr>
              <a:t>As an increasing amount of our lives is spend interacting online through social media platforms, more and more people tend to seek out and consume news from social media rather than traditional news organizations. </a:t>
            </a:r>
          </a:p>
          <a:p>
            <a:pPr algn="l">
              <a:buFont typeface="Wingdings" panose="05000000000000000000" pitchFamily="2" charset="2"/>
              <a:buChar char="ü"/>
            </a:pPr>
            <a:r>
              <a:rPr lang="en-US" sz="1800" b="0" i="0" dirty="0">
                <a:solidFill>
                  <a:srgbClr val="4D5156"/>
                </a:solidFill>
                <a:effectLst/>
                <a:latin typeface="Times New Roman" panose="02020603050405020304" pitchFamily="18" charset="0"/>
                <a:cs typeface="Times New Roman" panose="02020603050405020304" pitchFamily="18" charset="0"/>
              </a:rPr>
              <a:t>The reasons for this change in consumption behaviors are inherent in the nature of these social media platforms: </a:t>
            </a:r>
          </a:p>
          <a:p>
            <a:pPr marL="0" indent="0" algn="l">
              <a:buNone/>
            </a:pPr>
            <a:r>
              <a:rPr lang="en-US" sz="1800" b="0" i="0" dirty="0">
                <a:solidFill>
                  <a:srgbClr val="4D5156"/>
                </a:solidFill>
                <a:effectLst/>
                <a:latin typeface="Times New Roman" panose="02020603050405020304" pitchFamily="18" charset="0"/>
                <a:cs typeface="Times New Roman" panose="02020603050405020304" pitchFamily="18" charset="0"/>
              </a:rPr>
              <a:t> (1) it is often more timely and less expensive to consume news on social media compared with traditional news media, such as newspapers or television; and </a:t>
            </a:r>
          </a:p>
          <a:p>
            <a:pPr marL="0" indent="0" algn="l">
              <a:buNone/>
            </a:pPr>
            <a:r>
              <a:rPr lang="en-US" sz="1800" b="0" i="0" dirty="0">
                <a:solidFill>
                  <a:srgbClr val="4D5156"/>
                </a:solidFill>
                <a:effectLst/>
                <a:latin typeface="Times New Roman" panose="02020603050405020304" pitchFamily="18" charset="0"/>
                <a:cs typeface="Times New Roman" panose="02020603050405020304" pitchFamily="18" charset="0"/>
              </a:rPr>
              <a:t>(2) it is easier to further share, comment on, and discuss the news with friends or other readers on social media.</a:t>
            </a:r>
            <a:endParaRPr lang="en-IN" sz="1800" b="0" i="0" dirty="0">
              <a:solidFill>
                <a:srgbClr val="4D5156"/>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endParaRPr lang="en-IN" sz="1800" b="0" i="0" dirty="0">
              <a:solidFill>
                <a:srgbClr val="4D5156"/>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IN" sz="1800" b="0" i="0" dirty="0">
              <a:solidFill>
                <a:srgbClr val="3F3F3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32992" y="538189"/>
            <a:ext cx="9603275" cy="1049235"/>
          </a:xfrm>
        </p:spPr>
        <p:txBody>
          <a:bodyPr>
            <a:normAutofit/>
          </a:bodyPr>
          <a:lstStyle/>
          <a:p>
            <a:r>
              <a:rPr lang="en-US" sz="3600" u="sng" dirty="0">
                <a:latin typeface="Times New Roman" panose="02020603050405020304" pitchFamily="18" charset="0"/>
                <a:cs typeface="Times New Roman" panose="02020603050405020304" pitchFamily="18" charset="0"/>
              </a:rPr>
              <a:t>How it works?</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noEditPoints="1"/>
          </p:cNvSpPr>
          <p:nvPr>
            <p:ph idx="1"/>
          </p:nvPr>
        </p:nvSpPr>
        <p:spPr/>
        <p:txBody>
          <a:bodyPr/>
          <a:lstStyle/>
          <a:p>
            <a:r>
              <a:rPr lang="en-US" b="0" i="0" dirty="0">
                <a:solidFill>
                  <a:srgbClr val="4D5156"/>
                </a:solidFill>
                <a:effectLst/>
                <a:latin typeface="Times New Roman" panose="02020603050405020304" pitchFamily="18" charset="0"/>
                <a:cs typeface="Times New Roman" panose="02020603050405020304" pitchFamily="18" charset="0"/>
              </a:rPr>
              <a:t>Manual fake news detection often involves all the techniques and procedures a person can use to verify the news.</a:t>
            </a:r>
          </a:p>
          <a:p>
            <a:r>
              <a:rPr lang="en-US" b="0" i="0" dirty="0">
                <a:solidFill>
                  <a:srgbClr val="4D5156"/>
                </a:solidFill>
                <a:effectLst/>
                <a:latin typeface="Times New Roman" panose="02020603050405020304" pitchFamily="18" charset="0"/>
                <a:cs typeface="Times New Roman" panose="02020603050405020304" pitchFamily="18" charset="0"/>
              </a:rPr>
              <a:t> It could involve visiting fact checking sites. It could be crowdsourcing real news to compare with unverified news. But, the amount of data generated online daily is overwhelming.</a:t>
            </a:r>
          </a:p>
          <a:p>
            <a:r>
              <a:rPr lang="en-US" dirty="0">
                <a:solidFill>
                  <a:srgbClr val="4D5156"/>
                </a:solidFill>
                <a:latin typeface="Times New Roman" panose="02020603050405020304" pitchFamily="18" charset="0"/>
                <a:cs typeface="Times New Roman" panose="02020603050405020304" pitchFamily="18" charset="0"/>
              </a:rPr>
              <a:t>With the help of  news characterization  we can detect the news is fake or real.</a:t>
            </a:r>
          </a:p>
          <a:p>
            <a:r>
              <a:rPr lang="en-US" dirty="0">
                <a:solidFill>
                  <a:srgbClr val="4D5156"/>
                </a:solidFill>
                <a:latin typeface="Times New Roman" panose="02020603050405020304" pitchFamily="18" charset="0"/>
                <a:cs typeface="Times New Roman" panose="02020603050405020304" pitchFamily="18" charset="0"/>
              </a:rPr>
              <a:t>The upcoming technique useful to detecting fake news.</a:t>
            </a:r>
            <a:endParaRPr lang="en-US" b="0" i="0" dirty="0">
              <a:solidFill>
                <a:srgbClr val="4D5156"/>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7186" y="587652"/>
            <a:ext cx="9900822" cy="3970318"/>
          </a:xfrm>
          <a:prstGeom prst="rect">
            <a:avLst/>
          </a:prstGeom>
          <a:noFill/>
        </p:spPr>
        <p:txBody>
          <a:bodyPr wrap="square">
            <a:spAutoFit/>
          </a:bodyPr>
          <a:lstStyle/>
          <a:p>
            <a:pPr marL="285750" indent="-285750" algn="l" fontAlgn="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Fake News Detector </a:t>
            </a:r>
            <a:r>
              <a:rPr lang="en-US" dirty="0">
                <a:latin typeface="Times New Roman" panose="02020603050405020304" pitchFamily="18" charset="0"/>
                <a:cs typeface="Times New Roman" panose="02020603050405020304" pitchFamily="18" charset="0"/>
              </a:rPr>
              <a:t>is</a:t>
            </a:r>
            <a:r>
              <a:rPr lang="en-US" b="0" i="0" dirty="0">
                <a:effectLst/>
                <a:latin typeface="Times New Roman" panose="02020603050405020304" pitchFamily="18" charset="0"/>
                <a:cs typeface="Times New Roman" panose="02020603050405020304" pitchFamily="18" charset="0"/>
              </a:rPr>
              <a:t> a feature added by Flock.</a:t>
            </a:r>
          </a:p>
          <a:p>
            <a:pPr marL="285750" indent="-285750" algn="l" fontAlgn="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fontAlgn="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FLOCK-</a:t>
            </a:r>
            <a:r>
              <a:rPr lang="en-US" b="0" i="0" dirty="0">
                <a:effectLst/>
                <a:latin typeface="Times New Roman" panose="02020603050405020304" pitchFamily="18" charset="0"/>
                <a:cs typeface="Times New Roman" panose="02020603050405020304" pitchFamily="18" charset="0"/>
              </a:rPr>
              <a:t>a new generation messaging and collaborative platform.</a:t>
            </a:r>
          </a:p>
          <a:p>
            <a:pPr marL="285750" indent="-285750" algn="l" fontAlgn="t">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marL="285750" indent="-285750" algn="l" fontAlgn="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Whenever links are being sent to each while chatting, FND algorithm gets activates. It checks the content of links to their databases of websites computed according to rankings.</a:t>
            </a:r>
          </a:p>
          <a:p>
            <a:pPr marL="285750" indent="-285750" algn="l" fontAlgn="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fontAlgn="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two to three algorithms for detection of fake news:</a:t>
            </a:r>
          </a:p>
          <a:p>
            <a:pPr marL="285750" indent="-285750" algn="l" fontAlgn="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fontAlgn="t">
              <a:buAutoNum type="arabicPeriod"/>
            </a:pPr>
            <a:r>
              <a:rPr lang="en-US" dirty="0">
                <a:latin typeface="Times New Roman" panose="02020603050405020304" pitchFamily="18" charset="0"/>
                <a:cs typeface="Times New Roman" panose="02020603050405020304" pitchFamily="18" charset="0"/>
              </a:rPr>
              <a:t>CNN (Convolutionary Neural Network)</a:t>
            </a:r>
          </a:p>
          <a:p>
            <a:pPr marL="342900" indent="-342900" algn="l" fontAlgn="t">
              <a:buAutoNum type="arabicPeriod"/>
            </a:pPr>
            <a:r>
              <a:rPr lang="en-US" dirty="0">
                <a:latin typeface="Times New Roman" panose="02020603050405020304" pitchFamily="18" charset="0"/>
                <a:cs typeface="Times New Roman" panose="02020603050405020304" pitchFamily="18" charset="0"/>
              </a:rPr>
              <a:t>Long Short Term memory</a:t>
            </a:r>
          </a:p>
          <a:p>
            <a:pPr marL="342900" indent="-342900" algn="l" fontAlgn="t">
              <a:buAutoNum type="arabicPeriod"/>
            </a:pPr>
            <a:r>
              <a:rPr lang="en-US" dirty="0">
                <a:latin typeface="Times New Roman" panose="02020603050405020304" pitchFamily="18" charset="0"/>
                <a:cs typeface="Times New Roman" panose="02020603050405020304" pitchFamily="18" charset="0"/>
              </a:rPr>
              <a:t>Logistic regression</a:t>
            </a:r>
          </a:p>
          <a:p>
            <a:pPr marL="342900" indent="-342900" algn="l" fontAlgn="t">
              <a:buAutoNum type="arabicPeriod"/>
            </a:pPr>
            <a:endParaRPr lang="en-US" dirty="0">
              <a:latin typeface="Times New Roman" panose="02020603050405020304" pitchFamily="18" charset="0"/>
              <a:cs typeface="Times New Roman" panose="02020603050405020304" pitchFamily="18" charset="0"/>
            </a:endParaRPr>
          </a:p>
          <a:p>
            <a:pPr algn="l" fontAlgn="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01668" y="538189"/>
            <a:ext cx="9603275" cy="1049235"/>
          </a:xfrm>
        </p:spPr>
        <p:txBody>
          <a:bodyPr>
            <a:normAutofit/>
          </a:bodyPr>
          <a:lstStyle/>
          <a:p>
            <a:r>
              <a:rPr lang="en-US" sz="3600" u="sng" dirty="0">
                <a:latin typeface="Times New Roman" panose="02020603050405020304" pitchFamily="18" charset="0"/>
                <a:cs typeface="Times New Roman" panose="02020603050405020304" pitchFamily="18" charset="0"/>
              </a:rPr>
              <a:t>Title  knowledge</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noEditPoints="1"/>
          </p:cNvSpPr>
          <p:nvPr>
            <p:ph idx="1"/>
          </p:nvPr>
        </p:nvSpPr>
        <p:spPr/>
        <p:txBody>
          <a:bodyPr/>
          <a:lstStyle/>
          <a:p>
            <a:r>
              <a:rPr lang="en-US" dirty="0">
                <a:latin typeface="Times New Roman" panose="02020603050405020304" pitchFamily="18" charset="0"/>
                <a:cs typeface="Times New Roman" panose="02020603050405020304" pitchFamily="18" charset="0"/>
              </a:rPr>
              <a:t>Fake news detection is the task of detecting forms of news consisting of deliberate disinformation  spread via traditional news media.</a:t>
            </a:r>
          </a:p>
          <a:p>
            <a:r>
              <a:rPr lang="en-US" dirty="0">
                <a:latin typeface="Times New Roman" panose="02020603050405020304" pitchFamily="18" charset="0"/>
                <a:cs typeface="Times New Roman" panose="02020603050405020304" pitchFamily="18" charset="0"/>
              </a:rPr>
              <a:t>Nowadays very fake news are reveals at social media platforms .  Hence the people follow that news but they are aware of reality’s. And happening the mis-issues on it.</a:t>
            </a:r>
          </a:p>
          <a:p>
            <a:r>
              <a:rPr lang="en-US" dirty="0">
                <a:latin typeface="Times New Roman" panose="02020603050405020304" pitchFamily="18" charset="0"/>
                <a:cs typeface="Times New Roman" panose="02020603050405020304" pitchFamily="18" charset="0"/>
              </a:rPr>
              <a:t>The issue of fake news are  a major concern amongst scholars from various backgrounds. For instance, some authors have observe that fake news is no longer a preserve of the marketing and public relations departments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66157" y="325125"/>
            <a:ext cx="9603275" cy="1049235"/>
          </a:xfrm>
        </p:spPr>
        <p:txBody>
          <a:bodyPr>
            <a:normAutofit/>
          </a:bodyPr>
          <a:lstStyle/>
          <a:p>
            <a:r>
              <a:rPr lang="en-US" sz="2800" u="sng" dirty="0">
                <a:latin typeface="Times New Roman" panose="02020603050405020304" pitchFamily="18" charset="0"/>
                <a:cs typeface="Times New Roman" panose="02020603050405020304" pitchFamily="18" charset="0"/>
              </a:rPr>
              <a:t>Fake   news  detection  from  characterization to  detection  process:</a:t>
            </a:r>
            <a:endParaRPr lang="en-IN" sz="2800" u="sng"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3"/>
          <a:srcRect/>
          <a:stretch>
            <a:fillRect/>
          </a:stretch>
        </p:blipFill>
        <p:spPr>
          <a:xfrm>
            <a:off x="1451578" y="2032987"/>
            <a:ext cx="9603275" cy="2931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12891" y="573240"/>
            <a:ext cx="9603275" cy="1049235"/>
          </a:xfrm>
        </p:spPr>
        <p:txBody>
          <a:bodyPr/>
          <a:lstStyle/>
          <a:p>
            <a:r>
              <a:rPr lang="en-US" u="sng" dirty="0">
                <a:latin typeface="Times New Roman" panose="02020603050405020304" pitchFamily="18" charset="0"/>
                <a:cs typeface="Times New Roman" panose="02020603050405020304" pitchFamily="18" charset="0"/>
              </a:rPr>
              <a:t>Motivation</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noEditPoints="1"/>
          </p:cNvSpPr>
          <p:nvPr>
            <p:ph idx="1"/>
          </p:nvPr>
        </p:nvSpPr>
        <p:spPr/>
        <p:txBody>
          <a:bodyPr/>
          <a:lstStyle/>
          <a:p>
            <a:r>
              <a:rPr lang="en-US" dirty="0">
                <a:latin typeface="Times New Roman" panose="02020603050405020304" pitchFamily="18" charset="0"/>
                <a:cs typeface="Times New Roman" panose="02020603050405020304" pitchFamily="18" charset="0"/>
              </a:rPr>
              <a:t>The challenge for fake news detection comes with the democratization of news sources, and how easy modern technology makes sharing news articles in the age of social media. </a:t>
            </a:r>
          </a:p>
          <a:p>
            <a:r>
              <a:rPr lang="en-US" dirty="0">
                <a:latin typeface="Times New Roman" panose="02020603050405020304" pitchFamily="18" charset="0"/>
                <a:cs typeface="Times New Roman" panose="02020603050405020304" pitchFamily="18" charset="0"/>
              </a:rPr>
              <a:t>There are many fake news stories and made up headlines all over social media. Social medias such as Twitter, Facebook, or Instagram are all major medias that are most common to the age group of people who read news articles and are drawn to fake news sites.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124</TotalTime>
  <Words>979</Words>
  <Application>Microsoft Office PowerPoint</Application>
  <PresentationFormat>Widescreen</PresentationFormat>
  <Paragraphs>94</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Times New Roman</vt:lpstr>
      <vt:lpstr>Wingdings</vt:lpstr>
      <vt:lpstr>Gallery</vt:lpstr>
      <vt:lpstr>PowerPoint Presentation</vt:lpstr>
      <vt:lpstr>Fake  News  Detection   with  Data  mining</vt:lpstr>
      <vt:lpstr>CONTENTS </vt:lpstr>
      <vt:lpstr>Introduction </vt:lpstr>
      <vt:lpstr>How it works?</vt:lpstr>
      <vt:lpstr>PowerPoint Presentation</vt:lpstr>
      <vt:lpstr>Title  knowledge</vt:lpstr>
      <vt:lpstr>Fake   news  detection  from  characterization to  detection  process:</vt:lpstr>
      <vt:lpstr>Motivation</vt:lpstr>
      <vt:lpstr>Objectives</vt:lpstr>
      <vt:lpstr>Future  direction  &amp; open  issues  for   Fake  news  detection  on  social  media.</vt:lpstr>
      <vt:lpstr>Advantages  and  disadvantages  Of  fake  news:</vt:lpstr>
      <vt:lpstr>Requirements: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 Jagtap</dc:creator>
  <cp:lastModifiedBy>Shraddha Jagtap</cp:lastModifiedBy>
  <cp:revision>32</cp:revision>
  <dcterms:created xsi:type="dcterms:W3CDTF">2021-10-17T12:42:48Z</dcterms:created>
  <dcterms:modified xsi:type="dcterms:W3CDTF">2021-10-19T06:56:12Z</dcterms:modified>
</cp:coreProperties>
</file>