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71" r:id="rId5"/>
    <p:sldId id="260" r:id="rId6"/>
    <p:sldId id="267" r:id="rId7"/>
    <p:sldId id="268" r:id="rId8"/>
    <p:sldId id="261" r:id="rId9"/>
    <p:sldId id="272" r:id="rId10"/>
    <p:sldId id="262" r:id="rId11"/>
    <p:sldId id="263" r:id="rId12"/>
    <p:sldId id="264" r:id="rId13"/>
    <p:sldId id="265" r:id="rId14"/>
    <p:sldId id="274" r:id="rId15"/>
    <p:sldId id="266"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A6353-C519-47EB-A0D2-2DF3F30E7825}" type="datetimeFigureOut">
              <a:rPr lang="en-US" smtClean="0"/>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6231F-0B4E-41E5-9693-ECC0409AEF25}" type="slidenum">
              <a:rPr lang="en-US" smtClean="0"/>
              <a:t>‹#›</a:t>
            </a:fld>
            <a:endParaRPr lang="en-US"/>
          </a:p>
        </p:txBody>
      </p:sp>
    </p:spTree>
    <p:extLst>
      <p:ext uri="{BB962C8B-B14F-4D97-AF65-F5344CB8AC3E}">
        <p14:creationId xmlns:p14="http://schemas.microsoft.com/office/powerpoint/2010/main" val="138549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6231F-0B4E-41E5-9693-ECC0409AEF25}" type="slidenum">
              <a:rPr lang="en-US" smtClean="0"/>
              <a:t>15</a:t>
            </a:fld>
            <a:endParaRPr lang="en-US"/>
          </a:p>
        </p:txBody>
      </p:sp>
    </p:spTree>
    <p:extLst>
      <p:ext uri="{BB962C8B-B14F-4D97-AF65-F5344CB8AC3E}">
        <p14:creationId xmlns:p14="http://schemas.microsoft.com/office/powerpoint/2010/main" val="46222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9AE1945-66EB-4424-BEB7-A3176C2A22E9}" type="datetimeFigureOut">
              <a:rPr lang="en-US" smtClean="0"/>
              <a:t>11/25/2021</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CF9942C-909C-4569-AF8C-0CD243C7A923}" type="slidenum">
              <a:rPr lang="en-US" smtClean="0"/>
              <a:t>‹#›</a:t>
            </a:fld>
            <a:endParaRPr lang="en-US"/>
          </a:p>
        </p:txBody>
      </p:sp>
    </p:spTree>
    <p:extLst>
      <p:ext uri="{BB962C8B-B14F-4D97-AF65-F5344CB8AC3E}">
        <p14:creationId xmlns:p14="http://schemas.microsoft.com/office/powerpoint/2010/main" val="29539265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1945-66EB-4424-BEB7-A3176C2A22E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37995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1945-66EB-4424-BEB7-A3176C2A22E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223975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AE1945-66EB-4424-BEB7-A3176C2A22E9}"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8633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1945-66EB-4424-BEB7-A3176C2A22E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118518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E1945-66EB-4424-BEB7-A3176C2A22E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9942C-909C-4569-AF8C-0CD243C7A923}"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373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E1945-66EB-4424-BEB7-A3176C2A22E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154844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E1945-66EB-4424-BEB7-A3176C2A22E9}"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97926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E1945-66EB-4424-BEB7-A3176C2A22E9}"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186494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1945-66EB-4424-BEB7-A3176C2A22E9}"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355627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AE1945-66EB-4424-BEB7-A3176C2A22E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55521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AE1945-66EB-4424-BEB7-A3176C2A22E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9942C-909C-4569-AF8C-0CD243C7A923}" type="slidenum">
              <a:rPr lang="en-US" smtClean="0"/>
              <a:t>‹#›</a:t>
            </a:fld>
            <a:endParaRPr lang="en-US"/>
          </a:p>
        </p:txBody>
      </p:sp>
    </p:spTree>
    <p:extLst>
      <p:ext uri="{BB962C8B-B14F-4D97-AF65-F5344CB8AC3E}">
        <p14:creationId xmlns:p14="http://schemas.microsoft.com/office/powerpoint/2010/main" val="119727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9AE1945-66EB-4424-BEB7-A3176C2A22E9}" type="datetimeFigureOut">
              <a:rPr lang="en-US" smtClean="0"/>
              <a:t>11/25/2021</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CF9942C-909C-4569-AF8C-0CD243C7A923}" type="slidenum">
              <a:rPr lang="en-US" smtClean="0"/>
              <a:t>‹#›</a:t>
            </a:fld>
            <a:endParaRPr lang="en-US"/>
          </a:p>
        </p:txBody>
      </p:sp>
    </p:spTree>
    <p:extLst>
      <p:ext uri="{BB962C8B-B14F-4D97-AF65-F5344CB8AC3E}">
        <p14:creationId xmlns:p14="http://schemas.microsoft.com/office/powerpoint/2010/main" val="17696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squareit.edu.i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689797"/>
            <a:ext cx="8229600" cy="1200329"/>
          </a:xfrm>
          <a:prstGeom prst="rect">
            <a:avLst/>
          </a:prstGeom>
          <a:noFill/>
        </p:spPr>
        <p:txBody>
          <a:bodyPr wrap="square" rtlCol="0">
            <a:spAutoFit/>
          </a:bodyPr>
          <a:lstStyle/>
          <a:p>
            <a:r>
              <a:rPr lang="en-US" b="1" dirty="0">
                <a:latin typeface="Times New Roman" pitchFamily="18" charset="0"/>
                <a:cs typeface="Times New Roman" pitchFamily="18" charset="0"/>
              </a:rPr>
              <a:t>                                               HOPE FOUNDATION’S</a:t>
            </a:r>
          </a:p>
          <a:p>
            <a:r>
              <a:rPr lang="en-US" b="1" dirty="0">
                <a:latin typeface="Times New Roman" pitchFamily="18" charset="0"/>
                <a:cs typeface="Times New Roman" pitchFamily="18" charset="0"/>
              </a:rPr>
              <a:t> INTERNATIONAL INSTITUTE OF INFORMATION TECHNOLOGY , (I2IT)  </a:t>
            </a:r>
          </a:p>
          <a:p>
            <a:r>
              <a:rPr lang="en-US" b="1" dirty="0">
                <a:latin typeface="Times New Roman" pitchFamily="18" charset="0"/>
                <a:cs typeface="Times New Roman" pitchFamily="18" charset="0"/>
              </a:rPr>
              <a:t>                  </a:t>
            </a:r>
            <a:r>
              <a:rPr lang="en-IN" b="1" dirty="0">
                <a:latin typeface="Times New Roman" pitchFamily="18" charset="0"/>
                <a:cs typeface="Times New Roman" pitchFamily="18" charset="0"/>
              </a:rPr>
              <a:t>                        </a:t>
            </a:r>
            <a:r>
              <a:rPr lang="en-IN" b="1" dirty="0">
                <a:latin typeface="Times New Roman" pitchFamily="18" charset="0"/>
                <a:cs typeface="Times New Roman" pitchFamily="18" charset="0"/>
                <a:hlinkClick r:id="rId2"/>
              </a:rPr>
              <a:t>http://www.isquareit.edu.in</a:t>
            </a:r>
            <a:endParaRPr lang="en-IN" b="1" dirty="0">
              <a:latin typeface="Times New Roman" pitchFamily="18" charset="0"/>
              <a:cs typeface="Times New Roman" pitchFamily="18" charset="0"/>
            </a:endParaRPr>
          </a:p>
          <a:p>
            <a:r>
              <a:rPr lang="en-US" b="1" dirty="0">
                <a:latin typeface="Times New Roman" pitchFamily="18" charset="0"/>
                <a:cs typeface="Times New Roman" pitchFamily="18" charset="0"/>
              </a:rPr>
              <a:t>                                                +91 20 22933441 / 2</a:t>
            </a:r>
            <a:endParaRPr lang="en-IN"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457201"/>
            <a:ext cx="27813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2286000" cy="944562"/>
          </a:xfrm>
        </p:spPr>
        <p:txBody>
          <a:bodyPr>
            <a:normAutofit/>
          </a:bodyPr>
          <a:lstStyle/>
          <a:p>
            <a:r>
              <a:rPr lang="en-US" sz="2400" b="1"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609600" y="2514600"/>
            <a:ext cx="7696200" cy="2667000"/>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As it supports Multiple Programming Languages and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Because Selenium is quite robust when it comes to language support and can efficiently support every tester's language bindings. </a:t>
            </a:r>
          </a:p>
        </p:txBody>
      </p:sp>
    </p:spTree>
    <p:extLst>
      <p:ext uri="{BB962C8B-B14F-4D97-AF65-F5344CB8AC3E}">
        <p14:creationId xmlns:p14="http://schemas.microsoft.com/office/powerpoint/2010/main" val="240784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048000" cy="838200"/>
          </a:xfrm>
        </p:spPr>
        <p:txBody>
          <a:bodyPr>
            <a:normAutofit/>
          </a:bodyPr>
          <a:lstStyle/>
          <a:p>
            <a:r>
              <a:rPr lang="en-US" sz="24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2400" y="838200"/>
            <a:ext cx="7696200" cy="5486400"/>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Develop test cases to detect bugs and errors.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Automation framework design and implementation according to project structure.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Improve and automate test practices.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Participate in communicating best practices</a:t>
            </a:r>
            <a:r>
              <a:rPr lang="en-US" sz="2000" dirty="0"/>
              <a:t>.</a:t>
            </a:r>
          </a:p>
          <a:p>
            <a:pPr marL="0" indent="0">
              <a:buNone/>
            </a:pPr>
            <a:endParaRPr lang="en-US" sz="2000" dirty="0"/>
          </a:p>
          <a:p>
            <a:r>
              <a:rPr lang="en-US" sz="2000" dirty="0">
                <a:latin typeface="Times New Roman" panose="02020603050405020304" pitchFamily="18" charset="0"/>
                <a:cs typeface="Times New Roman" panose="02020603050405020304" pitchFamily="18" charset="0"/>
              </a:rPr>
              <a:t>Speed up common tasks to lift productivity get a lot more done with existing resources.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Reduce mistakes or errors which ideally improve quality of output too.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Improve safety for humans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1918" y="5181600"/>
            <a:ext cx="1511785" cy="1533802"/>
          </a:xfrm>
          <a:prstGeom prst="rect">
            <a:avLst/>
          </a:prstGeom>
        </p:spPr>
      </p:pic>
    </p:spTree>
    <p:extLst>
      <p:ext uri="{BB962C8B-B14F-4D97-AF65-F5344CB8AC3E}">
        <p14:creationId xmlns:p14="http://schemas.microsoft.com/office/powerpoint/2010/main" val="387036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457199"/>
          </a:xfrm>
        </p:spPr>
        <p:txBody>
          <a:bodyPr>
            <a:noAutofit/>
          </a:bodyPr>
          <a:lstStyle/>
          <a:p>
            <a:r>
              <a:rPr lang="en-US" sz="3600" b="1" dirty="0">
                <a:latin typeface="Times New Roman" panose="02020603050405020304" pitchFamily="18" charset="0"/>
                <a:cs typeface="Times New Roman" panose="02020603050405020304" pitchFamily="18" charset="0"/>
              </a:rPr>
              <a:t>ADVANTAGES AND DISADVANTAGES</a:t>
            </a:r>
          </a:p>
        </p:txBody>
      </p:sp>
      <p:sp>
        <p:nvSpPr>
          <p:cNvPr id="5" name="Text Placeholder 4">
            <a:extLst>
              <a:ext uri="{FF2B5EF4-FFF2-40B4-BE49-F238E27FC236}">
                <a16:creationId xmlns:a16="http://schemas.microsoft.com/office/drawing/2014/main" id="{8A3D3DBD-4428-4AA7-906B-C346F5FB04DC}"/>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Advantages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Open-Source</a:t>
            </a:r>
          </a:p>
          <a:p>
            <a:r>
              <a:rPr lang="en-US" sz="2000" dirty="0">
                <a:latin typeface="Times New Roman" panose="02020603050405020304" pitchFamily="18" charset="0"/>
                <a:cs typeface="Times New Roman" panose="02020603050405020304" pitchFamily="18" charset="0"/>
              </a:rPr>
              <a:t>Supports Operating Systems</a:t>
            </a:r>
          </a:p>
          <a:p>
            <a:r>
              <a:rPr lang="en-US" sz="2000" dirty="0">
                <a:latin typeface="Times New Roman" panose="02020603050405020304" pitchFamily="18" charset="0"/>
                <a:cs typeface="Times New Roman" panose="02020603050405020304" pitchFamily="18" charset="0"/>
              </a:rPr>
              <a:t>Support across browsers.</a:t>
            </a:r>
          </a:p>
          <a:p>
            <a:r>
              <a:rPr lang="en-US" sz="2000" dirty="0">
                <a:latin typeface="Times New Roman" panose="02020603050405020304" pitchFamily="18" charset="0"/>
                <a:cs typeface="Times New Roman" panose="02020603050405020304" pitchFamily="18" charset="0"/>
              </a:rPr>
              <a:t>Tests across devices.</a:t>
            </a:r>
          </a:p>
          <a:p>
            <a:r>
              <a:rPr lang="en-US" sz="2000" dirty="0">
                <a:latin typeface="Times New Roman" panose="02020603050405020304" pitchFamily="18" charset="0"/>
                <a:cs typeface="Times New Roman" panose="02020603050405020304" pitchFamily="18" charset="0"/>
              </a:rPr>
              <a:t>Constant updates.</a:t>
            </a:r>
          </a:p>
          <a:p>
            <a:r>
              <a:rPr lang="en-US" sz="2000" dirty="0">
                <a:latin typeface="Times New Roman" panose="02020603050405020304" pitchFamily="18" charset="0"/>
                <a:cs typeface="Times New Roman" panose="02020603050405020304" pitchFamily="18" charset="0"/>
              </a:rPr>
              <a:t>Ease of implementation.</a:t>
            </a:r>
          </a:p>
          <a:p>
            <a:r>
              <a:rPr lang="en-US" sz="2000" dirty="0">
                <a:latin typeface="Times New Roman" panose="02020603050405020304" pitchFamily="18" charset="0"/>
                <a:cs typeface="Times New Roman" panose="02020603050405020304" pitchFamily="18" charset="0"/>
              </a:rPr>
              <a:t>Reusability and Add-ons.</a:t>
            </a:r>
          </a:p>
          <a:p>
            <a:r>
              <a:rPr lang="en-US" sz="2000" dirty="0">
                <a:latin typeface="Times New Roman" panose="02020603050405020304" pitchFamily="18" charset="0"/>
                <a:cs typeface="Times New Roman" panose="02020603050405020304" pitchFamily="18" charset="0"/>
              </a:rPr>
              <a:t>Low cost </a:t>
            </a:r>
            <a:r>
              <a:rPr lang="en-US" sz="2000" dirty="0" err="1">
                <a:latin typeface="Times New Roman" panose="02020603050405020304" pitchFamily="18" charset="0"/>
                <a:cs typeface="Times New Roman" panose="02020603050405020304" pitchFamily="18" charset="0"/>
              </a:rPr>
              <a:t>maintainance</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6" name="Text Placeholder 5">
            <a:extLst>
              <a:ext uri="{FF2B5EF4-FFF2-40B4-BE49-F238E27FC236}">
                <a16:creationId xmlns:a16="http://schemas.microsoft.com/office/drawing/2014/main" id="{64DBF469-8225-41A1-A6C2-B4B4D2D85412}"/>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Disadvantages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4"/>
          </p:nvPr>
        </p:nvSpPr>
        <p:spPr/>
        <p:txBody>
          <a:bodyPr>
            <a:normAutofit/>
          </a:bodyPr>
          <a:lstStyle/>
          <a:p>
            <a:r>
              <a:rPr lang="en-US" sz="1900" dirty="0">
                <a:latin typeface="Times New Roman" panose="02020603050405020304" pitchFamily="18" charset="0"/>
                <a:cs typeface="Times New Roman" panose="02020603050405020304" pitchFamily="18" charset="0"/>
              </a:rPr>
              <a:t>No reliable Technical Support from anybody. ...</a:t>
            </a:r>
          </a:p>
          <a:p>
            <a:r>
              <a:rPr lang="en-US" sz="1900" dirty="0">
                <a:latin typeface="Times New Roman" panose="02020603050405020304" pitchFamily="18" charset="0"/>
                <a:cs typeface="Times New Roman" panose="02020603050405020304" pitchFamily="18" charset="0"/>
              </a:rPr>
              <a:t>It supports Web-based applications only. ...</a:t>
            </a:r>
          </a:p>
          <a:p>
            <a:r>
              <a:rPr lang="en-US" sz="1900" dirty="0">
                <a:latin typeface="Times New Roman" panose="02020603050405020304" pitchFamily="18" charset="0"/>
                <a:cs typeface="Times New Roman" panose="02020603050405020304" pitchFamily="18" charset="0"/>
              </a:rPr>
              <a:t>Difficult to use, takes more time to create Test cases. ...</a:t>
            </a:r>
          </a:p>
          <a:p>
            <a:r>
              <a:rPr lang="en-US" sz="1900" dirty="0">
                <a:latin typeface="Times New Roman" panose="02020603050405020304" pitchFamily="18" charset="0"/>
                <a:cs typeface="Times New Roman" panose="02020603050405020304" pitchFamily="18" charset="0"/>
              </a:rPr>
              <a:t>Difficult to Setup Test Environment when it compares to Vendor Tools like UFT, RFT, </a:t>
            </a:r>
            <a:r>
              <a:rPr lang="en-US" sz="1900" dirty="0" err="1">
                <a:latin typeface="Times New Roman" panose="02020603050405020304" pitchFamily="18" charset="0"/>
                <a:cs typeface="Times New Roman" panose="02020603050405020304" pitchFamily="18" charset="0"/>
              </a:rPr>
              <a:t>SilkTest</a:t>
            </a:r>
            <a:r>
              <a:rPr lang="en-US" sz="1900" dirty="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Limited support for Image Testing.</a:t>
            </a:r>
          </a:p>
          <a:p>
            <a:endParaRPr lang="en-US" dirty="0"/>
          </a:p>
        </p:txBody>
      </p:sp>
    </p:spTree>
    <p:extLst>
      <p:ext uri="{BB962C8B-B14F-4D97-AF65-F5344CB8AC3E}">
        <p14:creationId xmlns:p14="http://schemas.microsoft.com/office/powerpoint/2010/main" val="27391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4040188" cy="639762"/>
          </a:xfrm>
        </p:spPr>
        <p:txBody>
          <a:bodyPr>
            <a:normAutofit/>
          </a:bodyPr>
          <a:lstStyle/>
          <a:p>
            <a:r>
              <a:rPr lang="en-US" b="0" u="sng" dirty="0">
                <a:latin typeface="Times New Roman" panose="02020603050405020304" pitchFamily="18" charset="0"/>
                <a:cs typeface="Times New Roman" panose="02020603050405020304" pitchFamily="18" charset="0"/>
              </a:rPr>
              <a:t>Software Requirements</a:t>
            </a:r>
            <a:endParaRPr lang="en-US" b="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381000" y="1143000"/>
            <a:ext cx="6019800" cy="190500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Eclipse</a:t>
            </a:r>
          </a:p>
          <a:p>
            <a:r>
              <a:rPr lang="en-US" dirty="0">
                <a:latin typeface="Times New Roman" panose="02020603050405020304" pitchFamily="18" charset="0"/>
                <a:cs typeface="Times New Roman" panose="02020603050405020304" pitchFamily="18" charset="0"/>
              </a:rPr>
              <a:t>Java</a:t>
            </a:r>
          </a:p>
          <a:p>
            <a:r>
              <a:rPr lang="en-US" dirty="0">
                <a:latin typeface="Times New Roman" panose="02020603050405020304" pitchFamily="18" charset="0"/>
                <a:cs typeface="Times New Roman" panose="02020603050405020304" pitchFamily="18" charset="0"/>
              </a:rPr>
              <a:t>selenium.jar  file</a:t>
            </a:r>
          </a:p>
          <a:p>
            <a:r>
              <a:rPr lang="en-US" dirty="0">
                <a:latin typeface="Times New Roman" panose="02020603050405020304" pitchFamily="18" charset="0"/>
                <a:cs typeface="Times New Roman" panose="02020603050405020304" pitchFamily="18" charset="0"/>
              </a:rPr>
              <a:t>Cromedriver.exe</a:t>
            </a:r>
          </a:p>
        </p:txBody>
      </p:sp>
      <p:sp>
        <p:nvSpPr>
          <p:cNvPr id="5" name="Text Placeholder 4"/>
          <p:cNvSpPr>
            <a:spLocks noGrp="1"/>
          </p:cNvSpPr>
          <p:nvPr>
            <p:ph type="body" sz="quarter" idx="3"/>
          </p:nvPr>
        </p:nvSpPr>
        <p:spPr>
          <a:xfrm>
            <a:off x="457200" y="3581400"/>
            <a:ext cx="4041775" cy="639762"/>
          </a:xfrm>
        </p:spPr>
        <p:txBody>
          <a:bodyPr>
            <a:normAutofit/>
          </a:bodyPr>
          <a:lstStyle/>
          <a:p>
            <a:r>
              <a:rPr lang="en-US" b="0" u="sng" dirty="0">
                <a:latin typeface="Times New Roman" panose="02020603050405020304" pitchFamily="18" charset="0"/>
                <a:cs typeface="Times New Roman" panose="02020603050405020304" pitchFamily="18" charset="0"/>
              </a:rPr>
              <a:t>Hardware Requirements</a:t>
            </a:r>
            <a:endParaRPr lang="en-US" sz="2000" b="0"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457200" y="4572000"/>
            <a:ext cx="6019800" cy="205740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PIV (Personal Identification Verification)</a:t>
            </a:r>
          </a:p>
          <a:p>
            <a:r>
              <a:rPr lang="en-US" dirty="0">
                <a:latin typeface="Times New Roman" panose="02020603050405020304" pitchFamily="18" charset="0"/>
                <a:cs typeface="Times New Roman" panose="02020603050405020304" pitchFamily="18" charset="0"/>
              </a:rPr>
              <a:t>2GB RAM</a:t>
            </a:r>
          </a:p>
          <a:p>
            <a:r>
              <a:rPr lang="en-US" dirty="0">
                <a:latin typeface="Times New Roman" panose="02020603050405020304" pitchFamily="18" charset="0"/>
                <a:cs typeface="Times New Roman" panose="02020603050405020304" pitchFamily="18" charset="0"/>
              </a:rPr>
              <a:t>500 GB HDD (Hard Disk Drive)</a:t>
            </a:r>
          </a:p>
        </p:txBody>
      </p:sp>
    </p:spTree>
    <p:extLst>
      <p:ext uri="{BB962C8B-B14F-4D97-AF65-F5344CB8AC3E}">
        <p14:creationId xmlns:p14="http://schemas.microsoft.com/office/powerpoint/2010/main" val="35021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DB60-6D4C-4544-BE23-8B54BE0A8A35}"/>
              </a:ext>
            </a:extLst>
          </p:cNvPr>
          <p:cNvSpPr>
            <a:spLocks noGrp="1"/>
          </p:cNvSpPr>
          <p:nvPr>
            <p:ph type="title"/>
          </p:nvPr>
        </p:nvSpPr>
        <p:spPr>
          <a:xfrm>
            <a:off x="457200" y="274638"/>
            <a:ext cx="4114800" cy="457199"/>
          </a:xfrm>
        </p:spPr>
        <p:txBody>
          <a:bodyPr>
            <a:normAutofit fontScale="90000"/>
          </a:bodyPr>
          <a:lstStyle/>
          <a:p>
            <a:r>
              <a:rPr lang="en-US" sz="3200" b="1" dirty="0">
                <a:latin typeface="Times New Roman" panose="02020603050405020304" pitchFamily="18" charset="0"/>
                <a:cs typeface="Times New Roman" panose="02020603050405020304" pitchFamily="18" charset="0"/>
              </a:rPr>
              <a:t>Learning Outcomes: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307B31-E88F-4388-8FCB-12EB27771F68}"/>
              </a:ext>
            </a:extLst>
          </p:cNvPr>
          <p:cNvSpPr>
            <a:spLocks noGrp="1"/>
          </p:cNvSpPr>
          <p:nvPr>
            <p:ph idx="1"/>
          </p:nvPr>
        </p:nvSpPr>
        <p:spPr>
          <a:xfrm>
            <a:off x="107504" y="914400"/>
            <a:ext cx="8579296" cy="5668962"/>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Hybrid Framework in Selenium is a concept where we are using the advantage of both Keyword driven framework as well as Data driven framework.</a:t>
            </a:r>
          </a:p>
          <a:p>
            <a:r>
              <a:rPr lang="en-US" sz="2000" dirty="0">
                <a:latin typeface="Times New Roman" panose="02020603050405020304" pitchFamily="18" charset="0"/>
                <a:cs typeface="Times New Roman" panose="02020603050405020304" pitchFamily="18" charset="0"/>
              </a:rPr>
              <a:t> It is an easy to use framework which allows manual testers to create test cases by just looking at the keywords, test data and object repository without coding in the framework.</a:t>
            </a:r>
          </a:p>
          <a:p>
            <a:r>
              <a:rPr lang="en-US" sz="2000" dirty="0">
                <a:latin typeface="Times New Roman" panose="02020603050405020304" pitchFamily="18" charset="0"/>
                <a:cs typeface="Times New Roman" panose="02020603050405020304" pitchFamily="18" charset="0"/>
              </a:rPr>
              <a:t>Improved test efficiency.</a:t>
            </a:r>
          </a:p>
          <a:p>
            <a:r>
              <a:rPr lang="en-US" sz="2000" dirty="0">
                <a:latin typeface="Times New Roman" panose="02020603050405020304" pitchFamily="18" charset="0"/>
                <a:cs typeface="Times New Roman" panose="02020603050405020304" pitchFamily="18" charset="0"/>
              </a:rPr>
              <a:t>Allows manual testers , to create test cases by just looking at the keywords , test data without code in framework.</a:t>
            </a:r>
          </a:p>
          <a:p>
            <a:r>
              <a:rPr lang="en-US" sz="2000" dirty="0">
                <a:latin typeface="Times New Roman" panose="02020603050405020304" pitchFamily="18" charset="0"/>
                <a:cs typeface="Times New Roman" panose="02020603050405020304" pitchFamily="18" charset="0"/>
              </a:rPr>
              <a:t>Maximum test coverage.</a:t>
            </a:r>
          </a:p>
          <a:p>
            <a:r>
              <a:rPr lang="en-US" sz="2000" dirty="0">
                <a:latin typeface="Times New Roman" panose="02020603050405020304" pitchFamily="18" charset="0"/>
                <a:cs typeface="Times New Roman" panose="02020603050405020304" pitchFamily="18" charset="0"/>
              </a:rPr>
              <a:t>Open Source Availability.</a:t>
            </a:r>
          </a:p>
          <a:p>
            <a:r>
              <a:rPr lang="en-US" sz="2000" dirty="0">
                <a:latin typeface="Times New Roman" panose="02020603050405020304" pitchFamily="18" charset="0"/>
                <a:cs typeface="Times New Roman" panose="02020603050405020304" pitchFamily="18" charset="0"/>
              </a:rPr>
              <a:t>Multi-Browser Support, Support Across Various Operating Systems. </a:t>
            </a:r>
          </a:p>
          <a:p>
            <a:r>
              <a:rPr lang="en-US" sz="2000" dirty="0">
                <a:latin typeface="Times New Roman" panose="02020603050405020304" pitchFamily="18" charset="0"/>
                <a:cs typeface="Times New Roman" panose="02020603050405020304" pitchFamily="18" charset="0"/>
              </a:rPr>
              <a:t>Ease Of Implementation. </a:t>
            </a:r>
          </a:p>
          <a:p>
            <a:r>
              <a:rPr lang="en-US" sz="2000" dirty="0">
                <a:latin typeface="Times New Roman" panose="02020603050405020304" pitchFamily="18" charset="0"/>
                <a:cs typeface="Times New Roman" panose="02020603050405020304" pitchFamily="18" charset="0"/>
              </a:rPr>
              <a:t>Reusability and Integrations. </a:t>
            </a:r>
          </a:p>
          <a:p>
            <a:r>
              <a:rPr lang="en-US" sz="2000" dirty="0">
                <a:latin typeface="Times New Roman" panose="02020603050405020304" pitchFamily="18" charset="0"/>
                <a:cs typeface="Times New Roman" panose="02020603050405020304" pitchFamily="18" charset="0"/>
              </a:rPr>
              <a:t>Flexibility.</a:t>
            </a:r>
          </a:p>
          <a:p>
            <a:r>
              <a:rPr lang="en-US" sz="2000" dirty="0">
                <a:latin typeface="Times New Roman" panose="02020603050405020304" pitchFamily="18" charset="0"/>
                <a:cs typeface="Times New Roman" panose="02020603050405020304" pitchFamily="18" charset="0"/>
              </a:rPr>
              <a:t>Parallel Test Execution and Faster Go-to-Market.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09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2438400" cy="61277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609600" y="1524000"/>
            <a:ext cx="7924800" cy="5029200"/>
          </a:xfrm>
        </p:spPr>
        <p:txBody>
          <a:bodyPr>
            <a:normAutofit/>
          </a:bodyPr>
          <a:lstStyle/>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Software testing is an important part of the software development process. It is not a single activity that takes place after code implementation, but is part of each stage of the lifecycle.</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 successful test strategy will begin with consideration during requirements specification. Testing details will be fleshed through high and low level system designs, and testing will be carried out by developers and separate test groups after code implementation.</a:t>
            </a:r>
          </a:p>
          <a:p>
            <a:pPr algn="l"/>
            <a:r>
              <a:rPr lang="en-US" sz="2000" dirty="0">
                <a:solidFill>
                  <a:schemeClr val="tx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As with the other activities in the software lifecycle, testing has its own unique challenges. As software systems become more and more complex, the importance of effective, well planned testing efforts will only increase.</a:t>
            </a:r>
          </a:p>
        </p:txBody>
      </p:sp>
    </p:spTree>
    <p:extLst>
      <p:ext uri="{BB962C8B-B14F-4D97-AF65-F5344CB8AC3E}">
        <p14:creationId xmlns:p14="http://schemas.microsoft.com/office/powerpoint/2010/main" val="53695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258-8C56-4AD9-96D0-F77F0DCB766C}"/>
              </a:ext>
            </a:extLst>
          </p:cNvPr>
          <p:cNvSpPr>
            <a:spLocks noGrp="1"/>
          </p:cNvSpPr>
          <p:nvPr>
            <p:ph type="ctrTitle"/>
          </p:nvPr>
        </p:nvSpPr>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6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4AF69-E0E4-4901-94D7-52B2870DA4C7}"/>
              </a:ext>
            </a:extLst>
          </p:cNvPr>
          <p:cNvSpPr txBox="1"/>
          <p:nvPr/>
        </p:nvSpPr>
        <p:spPr>
          <a:xfrm>
            <a:off x="73242" y="3588666"/>
            <a:ext cx="3282518"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GROUP ID: G8</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1. Sejal Kalyankar (BC040)</a:t>
            </a:r>
          </a:p>
          <a:p>
            <a:r>
              <a:rPr lang="en-US" dirty="0">
                <a:latin typeface="Times New Roman" pitchFamily="18" charset="0"/>
                <a:cs typeface="Times New Roman" pitchFamily="18" charset="0"/>
              </a:rPr>
              <a:t>2. Tejal Jadhav  (BC064)</a:t>
            </a:r>
          </a:p>
          <a:p>
            <a:r>
              <a:rPr lang="en-IN" dirty="0">
                <a:latin typeface="Times New Roman" panose="02020603050405020304" pitchFamily="18" charset="0"/>
                <a:cs typeface="Times New Roman" panose="02020603050405020304" pitchFamily="18" charset="0"/>
              </a:rPr>
              <a:t>3.Shraddha  Jagtap (BC072)</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a:t>
            </a:r>
          </a:p>
          <a:p>
            <a:r>
              <a:rPr lang="en-IN" dirty="0" err="1">
                <a:latin typeface="Times New Roman" panose="02020603050405020304" pitchFamily="18" charset="0"/>
                <a:cs typeface="Times New Roman" panose="02020603050405020304" pitchFamily="18" charset="0"/>
              </a:rPr>
              <a:t>Prof.</a:t>
            </a:r>
            <a:r>
              <a:rPr lang="en-IN" dirty="0">
                <a:latin typeface="Times New Roman" panose="02020603050405020304" pitchFamily="18" charset="0"/>
                <a:cs typeface="Times New Roman" panose="02020603050405020304" pitchFamily="18" charset="0"/>
              </a:rPr>
              <a:t> Kimi </a:t>
            </a:r>
            <a:r>
              <a:rPr lang="en-IN" dirty="0" err="1">
                <a:latin typeface="Times New Roman" panose="02020603050405020304" pitchFamily="18" charset="0"/>
                <a:cs typeface="Times New Roman" panose="02020603050405020304" pitchFamily="18" charset="0"/>
              </a:rPr>
              <a:t>Ramteke</a:t>
            </a:r>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2FC947-7E48-4DF1-83BF-0B025198AC81}"/>
              </a:ext>
            </a:extLst>
          </p:cNvPr>
          <p:cNvSpPr txBox="1"/>
          <p:nvPr/>
        </p:nvSpPr>
        <p:spPr>
          <a:xfrm>
            <a:off x="304800" y="615155"/>
            <a:ext cx="7848600" cy="1200329"/>
          </a:xfrm>
          <a:prstGeom prst="rect">
            <a:avLst/>
          </a:prstGeom>
          <a:noFill/>
        </p:spPr>
        <p:txBody>
          <a:bodyPr wrap="square">
            <a:spAutoFit/>
          </a:bodyPr>
          <a:lstStyle/>
          <a:p>
            <a:r>
              <a:rPr lang="en-US" sz="2400" b="1" u="sng" dirty="0">
                <a:latin typeface="Times New Roman" pitchFamily="18" charset="0"/>
                <a:cs typeface="Times New Roman" pitchFamily="18" charset="0"/>
              </a:rPr>
              <a:t>TESTING GMAIL  AND  AMAZON WEBSITE USING SELENIUM TOOL</a:t>
            </a:r>
            <a:br>
              <a:rPr lang="en-US" sz="2400" b="1" u="sng" dirty="0">
                <a:latin typeface="Times New Roman" pitchFamily="18" charset="0"/>
                <a:cs typeface="Times New Roman" pitchFamily="18" charset="0"/>
              </a:rPr>
            </a:br>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endParaRPr lang="en-IN" sz="24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69" y="3588666"/>
            <a:ext cx="2296130" cy="2238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771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DF1A-DBBA-4330-B762-82CC6581B58F}"/>
              </a:ext>
            </a:extLst>
          </p:cNvPr>
          <p:cNvSpPr>
            <a:spLocks noGrp="1"/>
          </p:cNvSpPr>
          <p:nvPr>
            <p:ph type="title"/>
          </p:nvPr>
        </p:nvSpPr>
        <p:spPr>
          <a:xfrm>
            <a:off x="628651" y="365126"/>
            <a:ext cx="2721219" cy="514106"/>
          </a:xfrm>
        </p:spPr>
        <p:txBody>
          <a:bodyPr>
            <a:normAutofit/>
          </a:bodyPr>
          <a:lstStyle/>
          <a:p>
            <a:r>
              <a:rPr lang="en-US" sz="2400" b="1" dirty="0">
                <a:latin typeface="Times New Roman" panose="02020603050405020304" pitchFamily="18" charset="0"/>
                <a:cs typeface="Times New Roman" panose="02020603050405020304" pitchFamily="18" charset="0"/>
              </a:rPr>
              <a:t>CONTENTS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D585D-E4F6-4408-B6AE-41496F786683}"/>
              </a:ext>
            </a:extLst>
          </p:cNvPr>
          <p:cNvSpPr>
            <a:spLocks noGrp="1"/>
          </p:cNvSpPr>
          <p:nvPr>
            <p:ph sz="half" idx="1"/>
          </p:nvPr>
        </p:nvSpPr>
        <p:spPr>
          <a:xfrm>
            <a:off x="457200" y="990600"/>
            <a:ext cx="7467600" cy="5715000"/>
          </a:xfrm>
        </p:spPr>
        <p:txBody>
          <a:bodyPr>
            <a:noAutofit/>
          </a:bodyPr>
          <a:lstStyle/>
          <a:p>
            <a:pPr marL="514350" indent="-514350">
              <a:buAutoNum type="arabicPeriod"/>
            </a:pPr>
            <a:r>
              <a:rPr lang="en-US" sz="2000" dirty="0">
                <a:latin typeface="Times New Roman" panose="02020603050405020304" pitchFamily="18" charset="0"/>
                <a:cs typeface="Times New Roman" panose="02020603050405020304" pitchFamily="18" charset="0"/>
              </a:rPr>
              <a:t>Introduction</a:t>
            </a:r>
          </a:p>
          <a:p>
            <a:pPr marL="514350" indent="-514350">
              <a:buAutoNum type="arabicPeriod"/>
            </a:pPr>
            <a:r>
              <a:rPr lang="en-US" sz="2000" dirty="0">
                <a:latin typeface="Times New Roman" panose="02020603050405020304" pitchFamily="18" charset="0"/>
                <a:cs typeface="Times New Roman" panose="02020603050405020304" pitchFamily="18" charset="0"/>
              </a:rPr>
              <a:t>Selenium Framework</a:t>
            </a:r>
          </a:p>
          <a:p>
            <a:pPr marL="514350" indent="-514350">
              <a:buAutoNum type="arabicPeriod"/>
            </a:pPr>
            <a:r>
              <a:rPr lang="en-US" sz="2000" dirty="0">
                <a:latin typeface="Times New Roman" panose="02020603050405020304" pitchFamily="18" charset="0"/>
                <a:cs typeface="Times New Roman" panose="02020603050405020304" pitchFamily="18" charset="0"/>
              </a:rPr>
              <a:t>Automation tool-Selenium</a:t>
            </a:r>
          </a:p>
          <a:p>
            <a:pPr marL="514350" indent="-514350">
              <a:buAutoNum type="arabicPeriod"/>
            </a:pPr>
            <a:r>
              <a:rPr lang="en-US" sz="2000" dirty="0">
                <a:latin typeface="Times New Roman" panose="02020603050405020304" pitchFamily="18" charset="0"/>
                <a:cs typeface="Times New Roman" panose="02020603050405020304" pitchFamily="18" charset="0"/>
              </a:rPr>
              <a:t>Title Knowledge</a:t>
            </a:r>
          </a:p>
          <a:p>
            <a:pPr marL="514350" indent="-514350">
              <a:buAutoNum type="arabicPeriod"/>
            </a:pPr>
            <a:r>
              <a:rPr lang="en-US" sz="2000" dirty="0">
                <a:latin typeface="Times New Roman" panose="02020603050405020304" pitchFamily="18" charset="0"/>
                <a:cs typeface="Times New Roman" panose="02020603050405020304" pitchFamily="18" charset="0"/>
              </a:rPr>
              <a:t>How it works?</a:t>
            </a:r>
          </a:p>
          <a:p>
            <a:pPr marL="514350" indent="-514350">
              <a:buAutoNum type="arabicPeriod"/>
            </a:pPr>
            <a:r>
              <a:rPr lang="en-US" sz="2000" dirty="0">
                <a:latin typeface="Times New Roman" panose="02020603050405020304" pitchFamily="18" charset="0"/>
                <a:cs typeface="Times New Roman" panose="02020603050405020304" pitchFamily="18" charset="0"/>
              </a:rPr>
              <a:t>Motivation</a:t>
            </a:r>
          </a:p>
          <a:p>
            <a:pPr marL="514350" indent="-514350">
              <a:buAutoNum type="arabicPeriod"/>
            </a:pPr>
            <a:r>
              <a:rPr lang="en-US" sz="2000" dirty="0">
                <a:latin typeface="Times New Roman" panose="02020603050405020304" pitchFamily="18" charset="0"/>
                <a:cs typeface="Times New Roman" panose="02020603050405020304" pitchFamily="18" charset="0"/>
              </a:rPr>
              <a:t>Objectives</a:t>
            </a:r>
          </a:p>
          <a:p>
            <a:pPr marL="514350" indent="-514350">
              <a:buAutoNum type="arabicPeriod"/>
            </a:pPr>
            <a:r>
              <a:rPr lang="en-US" sz="2000" dirty="0">
                <a:latin typeface="Times New Roman" panose="02020603050405020304" pitchFamily="18" charset="0"/>
                <a:cs typeface="Times New Roman" panose="02020603050405020304" pitchFamily="18" charset="0"/>
              </a:rPr>
              <a:t>Advantages and Disadvantages</a:t>
            </a:r>
          </a:p>
          <a:p>
            <a:pPr marL="514350" indent="-514350">
              <a:buAutoNum type="arabicPeriod"/>
            </a:pPr>
            <a:r>
              <a:rPr lang="en-US" sz="2000" dirty="0">
                <a:latin typeface="Times New Roman" panose="02020603050405020304" pitchFamily="18" charset="0"/>
                <a:cs typeface="Times New Roman" panose="02020603050405020304" pitchFamily="18" charset="0"/>
              </a:rPr>
              <a:t> Software Requirements</a:t>
            </a:r>
          </a:p>
          <a:p>
            <a:pPr marL="514350" indent="-514350">
              <a:buAutoNum type="arabicPeriod"/>
            </a:pPr>
            <a:r>
              <a:rPr lang="en-US" sz="2000" dirty="0">
                <a:latin typeface="Times New Roman" panose="02020603050405020304" pitchFamily="18" charset="0"/>
                <a:cs typeface="Times New Roman" panose="02020603050405020304" pitchFamily="18" charset="0"/>
              </a:rPr>
              <a:t> Hardware Requirements</a:t>
            </a:r>
          </a:p>
          <a:p>
            <a:pPr marL="514350" indent="-514350">
              <a:buAutoNum type="arabicPeriod"/>
            </a:pPr>
            <a:r>
              <a:rPr lang="en-US" sz="2000" dirty="0">
                <a:latin typeface="Times New Roman" panose="02020603050405020304" pitchFamily="18" charset="0"/>
                <a:cs typeface="Times New Roman" panose="02020603050405020304" pitchFamily="18" charset="0"/>
              </a:rPr>
              <a:t>Learning Outcomes</a:t>
            </a:r>
          </a:p>
          <a:p>
            <a:pPr marL="514350" indent="-514350">
              <a:buAutoNum type="arabicPeriod"/>
            </a:pPr>
            <a:r>
              <a:rPr lang="en-US" sz="2000" dirty="0">
                <a:latin typeface="Times New Roman" panose="02020603050405020304" pitchFamily="18" charset="0"/>
                <a:cs typeface="Times New Roman" panose="02020603050405020304" pitchFamily="18" charset="0"/>
              </a:rPr>
              <a:t> Conclusion </a:t>
            </a: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11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452996"/>
            <a:ext cx="3470822" cy="584775"/>
          </a:xfrm>
          <a:prstGeom prst="rect">
            <a:avLst/>
          </a:prstGeom>
          <a:noFill/>
        </p:spPr>
        <p:txBody>
          <a:bodyPr wrap="none" rtlCol="0">
            <a:spAutoFit/>
          </a:bodyPr>
          <a:lstStyle/>
          <a:p>
            <a:r>
              <a:rPr lang="en-IN" sz="3200" b="1" dirty="0">
                <a:latin typeface="Times New Roman" pitchFamily="18" charset="0"/>
                <a:cs typeface="Times New Roman" pitchFamily="18" charset="0"/>
              </a:rPr>
              <a:t>INTRODUCTION</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240" y="1772816"/>
            <a:ext cx="3093715"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1916832"/>
            <a:ext cx="4464496" cy="4247317"/>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Unit Testing is a type of testing which is done by software developers </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The goal of unit testing is to break each part of source code and check that each part works properly.</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Unit testing is done before integration testing</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Unit Testing of software product is carried out during the development of an application</a:t>
            </a:r>
          </a:p>
          <a:p>
            <a:pPr marL="285750" indent="-285750">
              <a:buFont typeface="Arial" pitchFamily="34" charset="0"/>
              <a:buChar char="•"/>
            </a:pPr>
            <a:endParaRPr lang="en-US" dirty="0"/>
          </a:p>
          <a:p>
            <a:endParaRPr lang="en-IN" dirty="0"/>
          </a:p>
        </p:txBody>
      </p:sp>
    </p:spTree>
    <p:extLst>
      <p:ext uri="{BB962C8B-B14F-4D97-AF65-F5344CB8AC3E}">
        <p14:creationId xmlns:p14="http://schemas.microsoft.com/office/powerpoint/2010/main" val="35985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153400" cy="6400800"/>
          </a:xfrm>
        </p:spPr>
        <p:txBody>
          <a:bodyPr>
            <a:normAutofit/>
          </a:bodyPr>
          <a:lstStyle/>
          <a:p>
            <a:r>
              <a:rPr lang="en-US" sz="1800" dirty="0">
                <a:latin typeface="Times New Roman" panose="02020603050405020304" pitchFamily="18" charset="0"/>
                <a:cs typeface="Times New Roman" panose="02020603050405020304" pitchFamily="18" charset="0"/>
              </a:rPr>
              <a:t>Execution of automation testing requires a comprehensive understanding of numerous automation tools and frameworks.</a:t>
            </a:r>
          </a:p>
          <a:p>
            <a:pPr marL="0" indent="0">
              <a:buNone/>
            </a:pP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Among these tools, Selenium is the most popular due to its ease of use and relevant features.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Selenium WebDriver is a web framework that permits you to execute cross-browser tests. This tool is used for automating web-based application testing to verify that it performs expectedly. Selenium WebDriver allows you to choose a programming language to create test scripts.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Selenium is used to automate tests on websites to monitor their performance.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is a browser automation framework that accepts commands and sends them to a browser. It is implemented through a browser-specific driver. It controls the browser by directly communicating with it. </a:t>
            </a:r>
          </a:p>
        </p:txBody>
      </p:sp>
    </p:spTree>
    <p:extLst>
      <p:ext uri="{BB962C8B-B14F-4D97-AF65-F5344CB8AC3E}">
        <p14:creationId xmlns:p14="http://schemas.microsoft.com/office/powerpoint/2010/main" val="9829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57863"/>
            <a:ext cx="5431295" cy="584775"/>
          </a:xfrm>
          <a:prstGeom prst="rect">
            <a:avLst/>
          </a:prstGeom>
          <a:noFill/>
        </p:spPr>
        <p:txBody>
          <a:bodyPr wrap="none" rtlCol="0">
            <a:spAutoFit/>
          </a:bodyPr>
          <a:lstStyle/>
          <a:p>
            <a:r>
              <a:rPr lang="en-US" sz="3200" b="1" dirty="0">
                <a:latin typeface="Times New Roman" pitchFamily="18" charset="0"/>
                <a:cs typeface="Times New Roman" pitchFamily="18" charset="0"/>
              </a:rPr>
              <a:t>SELENIUM  FRAMEWORK</a:t>
            </a:r>
            <a:endParaRPr lang="en-IN" sz="3200" b="1" dirty="0">
              <a:latin typeface="Times New Roman" pitchFamily="18" charset="0"/>
              <a:cs typeface="Times New Roman" pitchFamily="18" charset="0"/>
            </a:endParaRPr>
          </a:p>
        </p:txBody>
      </p:sp>
      <p:sp>
        <p:nvSpPr>
          <p:cNvPr id="3" name="TextBox 2"/>
          <p:cNvSpPr txBox="1"/>
          <p:nvPr/>
        </p:nvSpPr>
        <p:spPr>
          <a:xfrm>
            <a:off x="152400" y="1676400"/>
            <a:ext cx="8373286" cy="3970318"/>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Components of the Hybrid Framework are similar to the components of the Keyword Driven Framework wherein every Test Data , as well as the Keywords, are externalized making the script appear in a more generalized form</a:t>
            </a:r>
          </a:p>
          <a:p>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Function Library</a:t>
            </a:r>
          </a:p>
          <a:p>
            <a:pPr marL="342900" indent="-342900">
              <a:buFont typeface="+mj-lt"/>
              <a:buAutoNum type="arabicPeriod"/>
            </a:pPr>
            <a:r>
              <a:rPr lang="en-US" dirty="0">
                <a:latin typeface="Times New Roman" pitchFamily="18" charset="0"/>
                <a:cs typeface="Times New Roman" pitchFamily="18" charset="0"/>
              </a:rPr>
              <a:t>Excel Sheet to store Keywords</a:t>
            </a:r>
          </a:p>
          <a:p>
            <a:pPr marL="342900" indent="-342900">
              <a:buFont typeface="+mj-lt"/>
              <a:buAutoNum type="arabicPeriod"/>
            </a:pPr>
            <a:r>
              <a:rPr lang="en-US" dirty="0">
                <a:latin typeface="Times New Roman" pitchFamily="18" charset="0"/>
                <a:cs typeface="Times New Roman" pitchFamily="18" charset="0"/>
              </a:rPr>
              <a:t>Design Test Case Template</a:t>
            </a:r>
          </a:p>
          <a:p>
            <a:pPr marL="342900" indent="-342900">
              <a:buFont typeface="+mj-lt"/>
              <a:buAutoNum type="arabicPeriod"/>
            </a:pPr>
            <a:r>
              <a:rPr lang="en-US" dirty="0">
                <a:latin typeface="Times New Roman" pitchFamily="18" charset="0"/>
                <a:cs typeface="Times New Roman" pitchFamily="18" charset="0"/>
              </a:rPr>
              <a:t>Object Repository for Elements/Locators</a:t>
            </a:r>
          </a:p>
          <a:p>
            <a:pPr marL="342900" indent="-342900">
              <a:buFont typeface="+mj-lt"/>
              <a:buAutoNum type="arabicPeriod"/>
            </a:pPr>
            <a:r>
              <a:rPr lang="en-US" dirty="0">
                <a:latin typeface="Times New Roman" pitchFamily="18" charset="0"/>
                <a:cs typeface="Times New Roman" pitchFamily="18" charset="0"/>
              </a:rPr>
              <a:t>Test Scripts or Driver Script</a:t>
            </a:r>
          </a:p>
          <a:p>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It  Framework can be created and used to automate any application</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frameworks can be created according to the project needs and used for automation purposes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8676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553200" cy="685800"/>
          </a:xfrm>
        </p:spPr>
        <p:txBody>
          <a:bodyPr>
            <a:normAutofit/>
          </a:bodyPr>
          <a:lstStyle/>
          <a:p>
            <a:r>
              <a:rPr lang="en-US" sz="2800" b="1" dirty="0">
                <a:latin typeface="Times New Roman" panose="02020603050405020304" pitchFamily="18" charset="0"/>
                <a:cs typeface="Times New Roman" panose="02020603050405020304" pitchFamily="18" charset="0"/>
              </a:rPr>
              <a:t>Automation Tool-Selenium</a:t>
            </a:r>
          </a:p>
        </p:txBody>
      </p:sp>
      <p:sp>
        <p:nvSpPr>
          <p:cNvPr id="3" name="Content Placeholder 2"/>
          <p:cNvSpPr>
            <a:spLocks noGrp="1"/>
          </p:cNvSpPr>
          <p:nvPr>
            <p:ph idx="1"/>
          </p:nvPr>
        </p:nvSpPr>
        <p:spPr>
          <a:xfrm>
            <a:off x="228600" y="1828801"/>
            <a:ext cx="8001000" cy="4800599"/>
          </a:xfrm>
        </p:spPr>
        <p:txBody>
          <a:bodyPr>
            <a:noAutofit/>
          </a:bodyPr>
          <a:lstStyle/>
          <a:p>
            <a:r>
              <a:rPr lang="en-US" sz="1600" dirty="0">
                <a:latin typeface="Times New Roman" panose="02020603050405020304" pitchFamily="18" charset="0"/>
                <a:cs typeface="Times New Roman" panose="02020603050405020304" pitchFamily="18" charset="0"/>
              </a:rPr>
              <a:t>Selenium:- Selenium is a suite of tools to automate web app testing across many platforms. Selenium runs in many browsers and operating systems. Can be controlled by many programming languages and testing frameworks.</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Create by developers at Thought Works</a:t>
            </a:r>
          </a:p>
          <a:p>
            <a:r>
              <a:rPr lang="en-US" sz="1600" dirty="0">
                <a:latin typeface="Times New Roman" panose="02020603050405020304" pitchFamily="18" charset="0"/>
                <a:cs typeface="Times New Roman" panose="02020603050405020304" pitchFamily="18" charset="0"/>
              </a:rPr>
              <a:t> Released publically as an Open Source project on OpenQA</a:t>
            </a:r>
          </a:p>
          <a:p>
            <a:r>
              <a:rPr lang="en-US" sz="1600" dirty="0">
                <a:latin typeface="Times New Roman" panose="02020603050405020304" pitchFamily="18" charset="0"/>
                <a:cs typeface="Times New Roman" panose="02020603050405020304" pitchFamily="18" charset="0"/>
              </a:rPr>
              <a:t> Selenium is a test tool for web applications. </a:t>
            </a:r>
          </a:p>
          <a:p>
            <a:r>
              <a:rPr lang="en-US" sz="1600" dirty="0">
                <a:latin typeface="Times New Roman" panose="02020603050405020304" pitchFamily="18" charset="0"/>
                <a:cs typeface="Times New Roman" panose="02020603050405020304" pitchFamily="18" charset="0"/>
              </a:rPr>
              <a:t> Selenium tests run directly in a browser.</a:t>
            </a:r>
          </a:p>
          <a:p>
            <a:r>
              <a:rPr lang="en-US" sz="1600" dirty="0">
                <a:latin typeface="Times New Roman" panose="02020603050405020304" pitchFamily="18" charset="0"/>
                <a:cs typeface="Times New Roman" panose="02020603050405020304" pitchFamily="18" charset="0"/>
              </a:rPr>
              <a:t> Runs on Windows, Linux, and Macintosh. </a:t>
            </a:r>
          </a:p>
          <a:p>
            <a:r>
              <a:rPr lang="en-US" sz="1600" dirty="0">
                <a:latin typeface="Times New Roman" panose="02020603050405020304" pitchFamily="18" charset="0"/>
                <a:cs typeface="Times New Roman" panose="02020603050405020304" pitchFamily="18" charset="0"/>
              </a:rPr>
              <a:t> Runs in Internet Explorer, Mozilla and Firefox. </a:t>
            </a:r>
          </a:p>
          <a:p>
            <a:r>
              <a:rPr lang="en-US" sz="1600" dirty="0">
                <a:latin typeface="Times New Roman" panose="02020603050405020304" pitchFamily="18" charset="0"/>
                <a:cs typeface="Times New Roman" panose="02020603050405020304" pitchFamily="18" charset="0"/>
              </a:rPr>
              <a:t> Enables Browser Compatibility Testing. </a:t>
            </a:r>
          </a:p>
          <a:p>
            <a:r>
              <a:rPr lang="en-US" sz="1600" dirty="0">
                <a:latin typeface="Times New Roman" panose="02020603050405020304" pitchFamily="18" charset="0"/>
                <a:cs typeface="Times New Roman" panose="02020603050405020304" pitchFamily="18" charset="0"/>
              </a:rPr>
              <a:t> Enables System Functional Testing.</a:t>
            </a:r>
          </a:p>
          <a:p>
            <a:endParaRPr lang="en-US" sz="1600" dirty="0"/>
          </a:p>
        </p:txBody>
      </p:sp>
    </p:spTree>
    <p:extLst>
      <p:ext uri="{BB962C8B-B14F-4D97-AF65-F5344CB8AC3E}">
        <p14:creationId xmlns:p14="http://schemas.microsoft.com/office/powerpoint/2010/main" val="245189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352800" cy="868362"/>
          </a:xfrm>
        </p:spPr>
        <p:txBody>
          <a:bodyPr>
            <a:normAutofit/>
          </a:bodyPr>
          <a:lstStyle/>
          <a:p>
            <a:r>
              <a:rPr lang="en-US" sz="2400" b="1" dirty="0">
                <a:latin typeface="Times New Roman" panose="02020603050405020304" pitchFamily="18" charset="0"/>
                <a:cs typeface="Times New Roman" panose="02020603050405020304" pitchFamily="18" charset="0"/>
              </a:rPr>
              <a:t>TITLE KNOWLEDGE</a:t>
            </a:r>
          </a:p>
        </p:txBody>
      </p:sp>
      <p:sp>
        <p:nvSpPr>
          <p:cNvPr id="3" name="Content Placeholder 2"/>
          <p:cNvSpPr>
            <a:spLocks noGrp="1"/>
          </p:cNvSpPr>
          <p:nvPr>
            <p:ph sz="half" idx="1"/>
          </p:nvPr>
        </p:nvSpPr>
        <p:spPr>
          <a:xfrm>
            <a:off x="152400" y="1600200"/>
            <a:ext cx="5715000" cy="4525963"/>
          </a:xfrm>
        </p:spPr>
        <p:txBody>
          <a:bodyPr>
            <a:normAutofit/>
          </a:bodyPr>
          <a:lstStyle/>
          <a:p>
            <a:r>
              <a:rPr lang="en-US" sz="2000" dirty="0">
                <a:latin typeface="Times New Roman" panose="02020603050405020304" pitchFamily="18" charset="0"/>
                <a:cs typeface="Times New Roman" panose="02020603050405020304" pitchFamily="18" charset="0"/>
              </a:rPr>
              <a:t>The Selenium testing tool is used to automate tests across browsers for web applications. It's used to ensure high-quality web applications whether they are responsive, progressive, or regular. Selenium is an open-source tool.</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Selenium consists of a number of tools: Selenium IDE, Selenium WebDriver and Selenium Grid. These tools support a number of browsers, operating systems, and programming languages, so that Selenium essentially fits the needs of many software testers</a:t>
            </a:r>
            <a:r>
              <a:rPr lang="en-US" sz="2000" dirty="0"/>
              <a:t>.</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400" y="2209800"/>
            <a:ext cx="2590800" cy="2271584"/>
          </a:xfrm>
        </p:spPr>
      </p:pic>
    </p:spTree>
    <p:extLst>
      <p:ext uri="{BB962C8B-B14F-4D97-AF65-F5344CB8AC3E}">
        <p14:creationId xmlns:p14="http://schemas.microsoft.com/office/powerpoint/2010/main" val="200590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628800"/>
            <a:ext cx="7416824"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523074"/>
            <a:ext cx="7848872" cy="523220"/>
          </a:xfrm>
          <a:prstGeom prst="rect">
            <a:avLst/>
          </a:prstGeom>
          <a:noFill/>
        </p:spPr>
        <p:txBody>
          <a:bodyPr wrap="square" rtlCol="0">
            <a:spAutoFit/>
          </a:bodyPr>
          <a:lstStyle/>
          <a:p>
            <a:r>
              <a:rPr lang="en-US" sz="2800" b="1" dirty="0">
                <a:latin typeface="Times New Roman" pitchFamily="18" charset="0"/>
                <a:cs typeface="Times New Roman" pitchFamily="18" charset="0"/>
              </a:rPr>
              <a:t>Software Development Life Cycle</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SDLC</a:t>
            </a: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88450084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3160</TotalTime>
  <Words>1017</Words>
  <Application>Microsoft Office PowerPoint</Application>
  <PresentationFormat>On-screen Show (4:3)</PresentationFormat>
  <Paragraphs>135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Schoolbook</vt:lpstr>
      <vt:lpstr>Times New Roman</vt:lpstr>
      <vt:lpstr>Wingdings</vt:lpstr>
      <vt:lpstr>Wingdings 2</vt:lpstr>
      <vt:lpstr>View</vt:lpstr>
      <vt:lpstr>PowerPoint Presentation</vt:lpstr>
      <vt:lpstr>PowerPoint Presentation</vt:lpstr>
      <vt:lpstr>CONTENTS </vt:lpstr>
      <vt:lpstr>PowerPoint Presentation</vt:lpstr>
      <vt:lpstr>PowerPoint Presentation</vt:lpstr>
      <vt:lpstr>PowerPoint Presentation</vt:lpstr>
      <vt:lpstr>Automation Tool-Selenium</vt:lpstr>
      <vt:lpstr>TITLE KNOWLEDGE</vt:lpstr>
      <vt:lpstr>PowerPoint Presentation</vt:lpstr>
      <vt:lpstr>MOTIVATION</vt:lpstr>
      <vt:lpstr>OBJECTIVES</vt:lpstr>
      <vt:lpstr>ADVANTAGES AND DISADVANTAGES</vt:lpstr>
      <vt:lpstr>PowerPoint Presentation</vt:lpstr>
      <vt:lpstr>Learning Outcomes: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Shraddha Jagtap</cp:lastModifiedBy>
  <cp:revision>50</cp:revision>
  <dcterms:created xsi:type="dcterms:W3CDTF">2021-10-16T05:13:33Z</dcterms:created>
  <dcterms:modified xsi:type="dcterms:W3CDTF">2021-11-25T15:38:24Z</dcterms:modified>
</cp:coreProperties>
</file>