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7" r:id="rId8"/>
    <p:sldId id="268" r:id="rId9"/>
    <p:sldId id="269" r:id="rId10"/>
    <p:sldId id="270" r:id="rId11"/>
    <p:sldId id="262" r:id="rId12"/>
    <p:sldId id="265" r:id="rId13"/>
    <p:sldId id="266" r:id="rId14"/>
    <p:sldId id="263" r:id="rId15"/>
    <p:sldId id="261" r:id="rId16"/>
    <p:sldId id="264" r:id="rId17"/>
    <p:sldId id="272" r:id="rId18"/>
    <p:sldId id="273" r:id="rId1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F626DF-6CBD-4154-8F35-08F46A4C0B6B}">
          <p14:sldIdLst>
            <p14:sldId id="256"/>
            <p14:sldId id="271"/>
            <p14:sldId id="257"/>
            <p14:sldId id="258"/>
            <p14:sldId id="259"/>
            <p14:sldId id="260"/>
            <p14:sldId id="267"/>
            <p14:sldId id="268"/>
            <p14:sldId id="269"/>
            <p14:sldId id="270"/>
            <p14:sldId id="262"/>
            <p14:sldId id="265"/>
            <p14:sldId id="266"/>
          </p14:sldIdLst>
        </p14:section>
        <p14:section name="Untitled Section" id="{D64996EC-AD92-493C-BDA0-090E92C2B080}">
          <p14:sldIdLst>
            <p14:sldId id="263"/>
            <p14:sldId id="261"/>
            <p14:sldId id="264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E3D7E-C6B0-4576-B4A3-1EA8369BDD00}" v="128" dt="2024-02-29T20:26:24.799"/>
    <p1510:client id="{51AA9FF9-19ED-4E4B-B0DD-527F23B45F7C}" v="314" dt="2024-02-29T22:33:56.481"/>
    <p1510:client id="{AFC4B181-5BCF-4A62-BDF3-7FF12D3A905B}" v="153" dt="2024-02-29T21:23:24.225"/>
    <p1510:client id="{B25617AA-9967-40FD-8D64-1B62E25E6E68}" v="105" dt="2024-02-29T19:42:31.345"/>
    <p1510:client id="{EB3C1DB5-B725-4412-9045-0AE8864D0E87}" v="11" dt="2024-02-29T22:39:36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3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5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5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1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3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3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7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8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9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3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4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wired.co.uk/article/babylon-nhs-chatbot-ap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can of a human brain in a neurology clinic">
            <a:extLst>
              <a:ext uri="{FF2B5EF4-FFF2-40B4-BE49-F238E27FC236}">
                <a16:creationId xmlns:a16="http://schemas.microsoft.com/office/drawing/2014/main" id="{5882FF9E-F5BE-83B1-C6FE-BE90580070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645" r="-1" b="933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10800" b="1">
                <a:latin typeface="Sagona Book"/>
                <a:ea typeface="Calibri Light"/>
                <a:cs typeface="Calibri Light"/>
              </a:rPr>
              <a:t>AI Trends in Healthcare</a:t>
            </a:r>
            <a:endParaRPr lang="en-GB" sz="10800" b="1">
              <a:latin typeface="Sagona Boo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endParaRPr lang="en-GB" sz="32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CB07-290F-DFB3-E401-68142C63B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769"/>
          </a:xfrm>
        </p:spPr>
        <p:txBody>
          <a:bodyPr>
            <a:normAutofit/>
          </a:bodyPr>
          <a:lstStyle/>
          <a:p>
            <a:r>
              <a:rPr lang="en-GB" sz="1800">
                <a:latin typeface="Sagona Book"/>
                <a:ea typeface="Calibri Light"/>
                <a:cs typeface="Calibri Light"/>
              </a:rPr>
              <a:t>Clinical Trials using AI to d</a:t>
            </a:r>
            <a:r>
              <a:rPr lang="en-GB" sz="1800">
                <a:latin typeface="Sagona Book"/>
                <a:ea typeface="Calibri"/>
                <a:cs typeface="Calibri"/>
              </a:rPr>
              <a:t>etermine new vaccine and medicine </a:t>
            </a:r>
            <a:br>
              <a:rPr lang="en-GB" sz="1800">
                <a:latin typeface="Sagona Book"/>
                <a:ea typeface="Calibri"/>
                <a:cs typeface="Calibri"/>
              </a:rPr>
            </a:br>
            <a:endParaRPr lang="en-GB" sz="1800">
              <a:latin typeface="Sagona Book"/>
              <a:ea typeface="Calibri"/>
              <a:cs typeface="Calibri"/>
            </a:endParaRPr>
          </a:p>
        </p:txBody>
      </p:sp>
      <p:pic>
        <p:nvPicPr>
          <p:cNvPr id="4" name="Content Placeholder 3" descr="A screenshot of a video&#10;&#10;Description automatically generated">
            <a:extLst>
              <a:ext uri="{FF2B5EF4-FFF2-40B4-BE49-F238E27FC236}">
                <a16:creationId xmlns:a16="http://schemas.microsoft.com/office/drawing/2014/main" id="{0D5E2562-676F-30DB-325E-28CBF36E9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569" y="1601508"/>
            <a:ext cx="7932419" cy="4351338"/>
          </a:xfrm>
        </p:spPr>
      </p:pic>
    </p:spTree>
    <p:extLst>
      <p:ext uri="{BB962C8B-B14F-4D97-AF65-F5344CB8AC3E}">
        <p14:creationId xmlns:p14="http://schemas.microsoft.com/office/powerpoint/2010/main" val="366055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2AC6-3E30-0480-80D4-BBFC83DA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Cancer dieses prediction comparison</a:t>
            </a:r>
            <a:endParaRPr lang="en-GB" err="1"/>
          </a:p>
        </p:txBody>
      </p:sp>
      <p:pic>
        <p:nvPicPr>
          <p:cNvPr id="4" name="Content Placeholder 3" descr="A cartoon of a doctor and a robot&#10;&#10;Description automatically generated">
            <a:extLst>
              <a:ext uri="{FF2B5EF4-FFF2-40B4-BE49-F238E27FC236}">
                <a16:creationId xmlns:a16="http://schemas.microsoft.com/office/drawing/2014/main" id="{7C954189-04C3-21EB-4D25-70AF57E84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070" y="1815187"/>
            <a:ext cx="9841475" cy="4591420"/>
          </a:xfrm>
        </p:spPr>
      </p:pic>
    </p:spTree>
    <p:extLst>
      <p:ext uri="{BB962C8B-B14F-4D97-AF65-F5344CB8AC3E}">
        <p14:creationId xmlns:p14="http://schemas.microsoft.com/office/powerpoint/2010/main" val="209021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2F43B-EA8F-A1ED-8DBD-928EC592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794425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3. Telemedicine</a:t>
            </a:r>
          </a:p>
          <a:p>
            <a:endParaRPr lang="en-US" sz="540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66F17-AD4A-FB22-2A9C-C60D85F7CA77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Allow patients to receive a level of treatment similar to going to a hospital, without leaving their home</a:t>
            </a:r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8A67CDB6-4D72-B0A8-F950-E92EF9BA5A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76" r="487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599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BE6B8-892D-F89F-7276-C87F4AED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1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Companies like Babylon Health, have </a:t>
            </a:r>
            <a:r>
              <a:rPr lang="en-GB" sz="3100">
                <a:solidFill>
                  <a:srgbClr val="FFFFFF"/>
                </a:solidFill>
                <a:latin typeface="Calibri"/>
                <a:ea typeface="Calibri"/>
                <a:cs typeface="Calibri"/>
                <a:hlinkClick r:id="rId2"/>
              </a:rPr>
              <a:t>developed AI Chatbots able to provide medical guidance</a:t>
            </a:r>
            <a:r>
              <a:rPr lang="en-GB" sz="31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to patients.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2D385-049B-554B-A32E-A23AD72B0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200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GB" sz="2000"/>
          </a:p>
        </p:txBody>
      </p:sp>
      <p:pic>
        <p:nvPicPr>
          <p:cNvPr id="4" name="Picture 3" descr="A phone with text messages&#10;&#10;Description automatically generated">
            <a:extLst>
              <a:ext uri="{FF2B5EF4-FFF2-40B4-BE49-F238E27FC236}">
                <a16:creationId xmlns:a16="http://schemas.microsoft.com/office/drawing/2014/main" id="{AB7522C9-F454-F1D9-4B2B-AB8D76238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563" y="339183"/>
            <a:ext cx="5142831" cy="619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5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F6404-1AE6-2121-3907-A00B779D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Limitations of AI</a:t>
            </a:r>
          </a:p>
        </p:txBody>
      </p:sp>
      <p:pic>
        <p:nvPicPr>
          <p:cNvPr id="4" name="Content Placeholder 3" descr="A cartoon of a doctor thinking&#10;&#10;Description automatically generated">
            <a:extLst>
              <a:ext uri="{FF2B5EF4-FFF2-40B4-BE49-F238E27FC236}">
                <a16:creationId xmlns:a16="http://schemas.microsoft.com/office/drawing/2014/main" id="{B71B7A01-A47D-3F02-AAD6-05DE1CF59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538701"/>
            <a:ext cx="7225748" cy="578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57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medical icons on a blue background&#10;&#10;Description automatically generated">
            <a:extLst>
              <a:ext uri="{FF2B5EF4-FFF2-40B4-BE49-F238E27FC236}">
                <a16:creationId xmlns:a16="http://schemas.microsoft.com/office/drawing/2014/main" id="{CA06E8BC-DA2E-8F3C-C8B8-0EECA1007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460" y="612025"/>
            <a:ext cx="10202971" cy="5515496"/>
          </a:xfrm>
        </p:spPr>
      </p:pic>
    </p:spTree>
    <p:extLst>
      <p:ext uri="{BB962C8B-B14F-4D97-AF65-F5344CB8AC3E}">
        <p14:creationId xmlns:p14="http://schemas.microsoft.com/office/powerpoint/2010/main" val="3988594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3ABF-EEFB-7D0F-4A06-BF277975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Biases in dataset</a:t>
            </a:r>
            <a:endParaRPr lang="en-GB"/>
          </a:p>
        </p:txBody>
      </p:sp>
      <p:pic>
        <p:nvPicPr>
          <p:cNvPr id="4" name="Content Placeholder 3" descr="A white scale with a square screen and a blue background&#10;&#10;Description automatically generated">
            <a:extLst>
              <a:ext uri="{FF2B5EF4-FFF2-40B4-BE49-F238E27FC236}">
                <a16:creationId xmlns:a16="http://schemas.microsoft.com/office/drawing/2014/main" id="{9EBA4FD7-B47D-6C69-043D-53FBF370A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1326" y="447761"/>
            <a:ext cx="2194525" cy="1647805"/>
          </a:xfrm>
        </p:spPr>
      </p:pic>
      <p:pic>
        <p:nvPicPr>
          <p:cNvPr id="5" name="Picture 4" descr="A computer screen with exclamation marks and question marks&#10;&#10;Description automatically generated">
            <a:extLst>
              <a:ext uri="{FF2B5EF4-FFF2-40B4-BE49-F238E27FC236}">
                <a16:creationId xmlns:a16="http://schemas.microsoft.com/office/drawing/2014/main" id="{DF50E971-6A2F-5DC2-CE27-38A72C552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87" y="2426722"/>
            <a:ext cx="9509864" cy="418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14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rtificial Intelligence in healthcare - usage, trends and the future">
            <a:extLst>
              <a:ext uri="{FF2B5EF4-FFF2-40B4-BE49-F238E27FC236}">
                <a16:creationId xmlns:a16="http://schemas.microsoft.com/office/drawing/2014/main" id="{140CCC5C-7AAA-C569-7E3F-01CD4C2CC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42" r="-1" b="-1"/>
          <a:stretch/>
        </p:blipFill>
        <p:spPr>
          <a:xfrm>
            <a:off x="838200" y="233807"/>
            <a:ext cx="10468866" cy="588873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75604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B69A-CE20-233B-C0A8-84A3474A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DF59F-7D24-857D-DDE3-D61234779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1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pplications of AI in Healthcare">
            <a:extLst>
              <a:ext uri="{FF2B5EF4-FFF2-40B4-BE49-F238E27FC236}">
                <a16:creationId xmlns:a16="http://schemas.microsoft.com/office/drawing/2014/main" id="{A3214D0F-A372-ED13-F660-8246B1C6C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7371" y="643467"/>
            <a:ext cx="5232140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8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69CCE-515E-1498-4E79-ECC432E7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Electronic Health Records (EHRs)</a:t>
            </a:r>
          </a:p>
          <a:p>
            <a:endParaRPr lang="en-US" sz="3800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57C26AC2-09D3-02B1-2DB2-A2745950F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>
                <a:latin typeface="Sagona Book"/>
                <a:ea typeface="+mn-lt"/>
                <a:cs typeface="+mn-lt"/>
              </a:rPr>
              <a:t> Digital records of a patient’s </a:t>
            </a:r>
            <a:endParaRPr lang="en-US" sz="22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>
                <a:latin typeface="Sagona Book"/>
                <a:ea typeface="+mn-lt"/>
                <a:cs typeface="+mn-lt"/>
              </a:rPr>
              <a:t>medical history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>
                <a:latin typeface="Sagona Book"/>
                <a:ea typeface="+mn-lt"/>
                <a:cs typeface="+mn-lt"/>
              </a:rPr>
              <a:t>diagnoses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>
                <a:latin typeface="Sagona Book"/>
                <a:ea typeface="+mn-lt"/>
                <a:cs typeface="+mn-lt"/>
              </a:rPr>
              <a:t>Immunizations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>
                <a:latin typeface="Sagona Book"/>
                <a:ea typeface="+mn-lt"/>
                <a:cs typeface="+mn-lt"/>
              </a:rPr>
              <a:t>laboratory data</a:t>
            </a:r>
            <a:endParaRPr lang="en-US" sz="2200">
              <a:latin typeface="The Hand Bold"/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>
                <a:latin typeface="Sagona Book"/>
                <a:ea typeface="+mn-lt"/>
                <a:cs typeface="+mn-lt"/>
              </a:rPr>
              <a:t>radiology reports.</a:t>
            </a:r>
            <a:endParaRPr lang="en-US" sz="2200"/>
          </a:p>
        </p:txBody>
      </p:sp>
      <p:pic>
        <p:nvPicPr>
          <p:cNvPr id="5" name="Content Placeholder 4" descr="A person holding a clipboard and looking at a robot&#10;&#10;Description automatically generated">
            <a:extLst>
              <a:ext uri="{FF2B5EF4-FFF2-40B4-BE49-F238E27FC236}">
                <a16:creationId xmlns:a16="http://schemas.microsoft.com/office/drawing/2014/main" id="{FB1FB0AC-3DCD-9A9B-F2ED-14224EE64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22846"/>
            <a:ext cx="6903720" cy="521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5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F310F-7F7A-A723-0235-C7588567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marL="742950" indent="-742950" algn="r">
              <a:buAutoNum type="arabicPeriod"/>
            </a:pPr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Electronic Health Records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B37DB567-3B32-FBDF-7FCF-D4947AB54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134010"/>
            <a:ext cx="6555347" cy="60615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2000">
                <a:latin typeface="Sagona Book"/>
                <a:ea typeface="+mn-lt"/>
                <a:cs typeface="+mn-lt"/>
              </a:rPr>
              <a:t>FHIR (Fast Healthcare Interoperability Resources) - Protocol</a:t>
            </a:r>
          </a:p>
          <a:p>
            <a:pPr marL="285750" indent="-285750"/>
            <a:r>
              <a:rPr lang="en-GB" sz="2000">
                <a:latin typeface="Sagona Book"/>
                <a:ea typeface="+mn-lt"/>
                <a:cs typeface="+mn-lt"/>
              </a:rPr>
              <a:t>It  uses a modern suite of APIs, allows to use JSON, XML or RDF for data representation</a:t>
            </a:r>
          </a:p>
          <a:p>
            <a:pPr marL="285750" indent="-285750"/>
            <a:r>
              <a:rPr lang="en-GB" sz="2000">
                <a:latin typeface="Sagona Book"/>
                <a:ea typeface="+mn-lt"/>
                <a:cs typeface="+mn-lt"/>
              </a:rPr>
              <a:t>hospitals and private practices are being able to generate a huge amount of data.</a:t>
            </a:r>
          </a:p>
          <a:p>
            <a:pPr marL="285750" indent="-285750"/>
            <a:r>
              <a:rPr lang="en-GB" sz="2000">
                <a:latin typeface="Sagona Book"/>
                <a:ea typeface="+mn-lt"/>
                <a:cs typeface="+mn-lt"/>
              </a:rPr>
              <a:t>NLP converts doctor hand written notes into structured data </a:t>
            </a:r>
          </a:p>
          <a:p>
            <a:pPr marL="285750" indent="-285750"/>
            <a:endParaRPr lang="en-GB" sz="2000">
              <a:latin typeface="Sagona Book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419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B498-55BC-E652-1189-2D61052D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Diagnosis Prediction</a:t>
            </a:r>
          </a:p>
          <a:p>
            <a:pPr algn="ctr"/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logo of hands holding a cross&#10;&#10;Description automatically generated">
            <a:extLst>
              <a:ext uri="{FF2B5EF4-FFF2-40B4-BE49-F238E27FC236}">
                <a16:creationId xmlns:a16="http://schemas.microsoft.com/office/drawing/2014/main" id="{C0F5E803-4812-CFA4-1F4F-FEFE9D27E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4" r="25999" b="4552"/>
          <a:stretch/>
        </p:blipFill>
        <p:spPr>
          <a:xfrm>
            <a:off x="4777316" y="745617"/>
            <a:ext cx="6780700" cy="536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5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network with arrows and dots&#10;&#10;Description automatically generated">
            <a:extLst>
              <a:ext uri="{FF2B5EF4-FFF2-40B4-BE49-F238E27FC236}">
                <a16:creationId xmlns:a16="http://schemas.microsoft.com/office/drawing/2014/main" id="{2D3BDBB0-15B3-FFA9-1000-AA09839C4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094" y="279255"/>
            <a:ext cx="3988573" cy="3294216"/>
          </a:xfrm>
        </p:spPr>
      </p:pic>
      <p:pic>
        <p:nvPicPr>
          <p:cNvPr id="5" name="Picture 4" descr="A stack of cards with lungs and virus&#10;&#10;Description automatically generated">
            <a:extLst>
              <a:ext uri="{FF2B5EF4-FFF2-40B4-BE49-F238E27FC236}">
                <a16:creationId xmlns:a16="http://schemas.microsoft.com/office/drawing/2014/main" id="{4243AA39-4CA2-DFDD-EA0B-0D831B1E9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47" y="275434"/>
            <a:ext cx="3467360" cy="3304261"/>
          </a:xfrm>
          <a:prstGeom prst="rect">
            <a:avLst/>
          </a:prstGeom>
        </p:spPr>
      </p:pic>
      <p:pic>
        <p:nvPicPr>
          <p:cNvPr id="6" name="Picture 5" descr="A stack of white paper with a cross on it&#10;&#10;Description automatically generated">
            <a:extLst>
              <a:ext uri="{FF2B5EF4-FFF2-40B4-BE49-F238E27FC236}">
                <a16:creationId xmlns:a16="http://schemas.microsoft.com/office/drawing/2014/main" id="{1AC25B46-EE13-1329-F5E1-17A16D98B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382" y="339972"/>
            <a:ext cx="3058699" cy="3225843"/>
          </a:xfrm>
          <a:prstGeom prst="rect">
            <a:avLst/>
          </a:prstGeom>
        </p:spPr>
      </p:pic>
      <p:pic>
        <p:nvPicPr>
          <p:cNvPr id="7" name="Picture 6" descr="A computer screen with a white bubble with green lines and dots&#10;&#10;Description automatically generated">
            <a:extLst>
              <a:ext uri="{FF2B5EF4-FFF2-40B4-BE49-F238E27FC236}">
                <a16:creationId xmlns:a16="http://schemas.microsoft.com/office/drawing/2014/main" id="{363A53F1-AB52-A0E4-8FF9-CE21EDF54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4153" y="3643872"/>
            <a:ext cx="4129369" cy="306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9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hand pointing to a blood test&#10;&#10;Description automatically generated">
            <a:extLst>
              <a:ext uri="{FF2B5EF4-FFF2-40B4-BE49-F238E27FC236}">
                <a16:creationId xmlns:a16="http://schemas.microsoft.com/office/drawing/2014/main" id="{D3AE8E86-08A1-98A5-D86C-810CDF383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583" y="480919"/>
            <a:ext cx="10012511" cy="5494337"/>
          </a:xfrm>
        </p:spPr>
      </p:pic>
    </p:spTree>
    <p:extLst>
      <p:ext uri="{BB962C8B-B14F-4D97-AF65-F5344CB8AC3E}">
        <p14:creationId xmlns:p14="http://schemas.microsoft.com/office/powerpoint/2010/main" val="328788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CD6-03CA-3E75-0D6E-E9778570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Calibri Light"/>
                <a:cs typeface="Calibri Light"/>
              </a:rPr>
              <a:t>Estimate current Glucose level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6A952A-9EF4-EFC2-B1A2-F60A4DDBB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68" y="1507703"/>
            <a:ext cx="5381066" cy="3844179"/>
          </a:xfrm>
        </p:spPr>
      </p:pic>
      <p:pic>
        <p:nvPicPr>
          <p:cNvPr id="5" name="Picture 4" descr="Cartoon a person holding a device&#10;&#10;Description automatically generated">
            <a:extLst>
              <a:ext uri="{FF2B5EF4-FFF2-40B4-BE49-F238E27FC236}">
                <a16:creationId xmlns:a16="http://schemas.microsoft.com/office/drawing/2014/main" id="{3D9AAEB2-8CD3-4F8C-9C49-1CE7DAFA2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461" y="1503549"/>
            <a:ext cx="5576047" cy="38396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4950E8-B674-8A82-A07A-3BDF39AB5524}"/>
              </a:ext>
            </a:extLst>
          </p:cNvPr>
          <p:cNvSpPr txBox="1"/>
          <p:nvPr/>
        </p:nvSpPr>
        <p:spPr>
          <a:xfrm>
            <a:off x="462242" y="5729007"/>
            <a:ext cx="113459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Labelling high or low glucose --- Better prepare patient for emergency </a:t>
            </a:r>
          </a:p>
          <a:p>
            <a:r>
              <a:rPr lang="en-GB">
                <a:ea typeface="Calibri"/>
                <a:cs typeface="Calibri"/>
              </a:rPr>
              <a:t>Give recommendation also in order to prevent the likelihood of dieses</a:t>
            </a:r>
          </a:p>
        </p:txBody>
      </p:sp>
    </p:spTree>
    <p:extLst>
      <p:ext uri="{BB962C8B-B14F-4D97-AF65-F5344CB8AC3E}">
        <p14:creationId xmlns:p14="http://schemas.microsoft.com/office/powerpoint/2010/main" val="329060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2E0ED-626F-C7FC-340E-F05A202B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41" y="639193"/>
            <a:ext cx="4300192" cy="357351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3. Research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erson wearing a white protective suit and goggles sitting at a desk&#10;&#10;Description automatically generated">
            <a:extLst>
              <a:ext uri="{FF2B5EF4-FFF2-40B4-BE49-F238E27FC236}">
                <a16:creationId xmlns:a16="http://schemas.microsoft.com/office/drawing/2014/main" id="{077B14B3-3E35-256B-C003-990EEC103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530466"/>
            <a:ext cx="7214616" cy="376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6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AI Trends in Healthcare</vt:lpstr>
      <vt:lpstr>PowerPoint Presentation</vt:lpstr>
      <vt:lpstr>Electronic Health Records (EHRs) </vt:lpstr>
      <vt:lpstr>Electronic Health Records</vt:lpstr>
      <vt:lpstr>2. Diagnosis Prediction </vt:lpstr>
      <vt:lpstr>PowerPoint Presentation</vt:lpstr>
      <vt:lpstr>PowerPoint Presentation</vt:lpstr>
      <vt:lpstr>Estimate current Glucose level</vt:lpstr>
      <vt:lpstr>3. Research</vt:lpstr>
      <vt:lpstr>Clinical Trials using AI to determine new vaccine and medicine  </vt:lpstr>
      <vt:lpstr>Cancer dieses prediction comparison</vt:lpstr>
      <vt:lpstr>3. Telemedicine </vt:lpstr>
      <vt:lpstr>Companies like Babylon Health, have developed AI Chatbots able to provide medical guidance to patients.</vt:lpstr>
      <vt:lpstr>Limitations of AI</vt:lpstr>
      <vt:lpstr>PowerPoint Presentation</vt:lpstr>
      <vt:lpstr>Biases in dataset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23</cp:revision>
  <dcterms:created xsi:type="dcterms:W3CDTF">2024-02-29T09:58:00Z</dcterms:created>
  <dcterms:modified xsi:type="dcterms:W3CDTF">2024-02-29T22:39:53Z</dcterms:modified>
</cp:coreProperties>
</file>