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68" r:id="rId5"/>
    <p:sldId id="261" r:id="rId6"/>
    <p:sldId id="260" r:id="rId7"/>
    <p:sldId id="275" r:id="rId8"/>
    <p:sldId id="276" r:id="rId9"/>
    <p:sldId id="265" r:id="rId10"/>
    <p:sldId id="266" r:id="rId11"/>
    <p:sldId id="267" r:id="rId12"/>
    <p:sldId id="273" r:id="rId13"/>
    <p:sldId id="270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262B7-3AE6-6332-1D13-F13DD4855C9B}" v="3549" dt="2024-03-15T10:16:42.390"/>
    <p1510:client id="{CBCD8A17-B59A-323D-50D4-2A274CBF87B5}" v="88" dt="2024-03-15T15:59:30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E5F7C-AE0F-4CA3-A2EA-1105E2F9D0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163681B-86E3-4B72-B531-49FB7369C1A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User give data (features) </a:t>
          </a:r>
          <a:endParaRPr lang="en-US"/>
        </a:p>
      </dgm:t>
    </dgm:pt>
    <dgm:pt modelId="{ED715F94-409F-4E62-9154-B8AB327769C0}" type="parTrans" cxnId="{55260D86-9D0A-47BE-BDC7-91160DA688FC}">
      <dgm:prSet/>
      <dgm:spPr/>
    </dgm:pt>
    <dgm:pt modelId="{2D7D596C-F6C5-462A-B17D-DFCFCC2B1B26}" type="sibTrans" cxnId="{55260D86-9D0A-47BE-BDC7-91160DA688FC}">
      <dgm:prSet/>
      <dgm:spPr/>
      <dgm:t>
        <a:bodyPr/>
        <a:lstStyle/>
        <a:p>
          <a:endParaRPr lang="en-US"/>
        </a:p>
      </dgm:t>
    </dgm:pt>
    <dgm:pt modelId="{EDDEEB5C-7C20-41DA-AED0-5B580F214A8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Flask app </a:t>
          </a:r>
          <a:endParaRPr lang="en-US"/>
        </a:p>
      </dgm:t>
    </dgm:pt>
    <dgm:pt modelId="{C8BED25D-1DF1-4563-A444-C2696B385170}" type="parTrans" cxnId="{D0B72054-3E68-4D31-8C3F-ED2677E04E9E}">
      <dgm:prSet/>
      <dgm:spPr/>
    </dgm:pt>
    <dgm:pt modelId="{030CE438-8F35-4136-81D9-288E9B163B94}" type="sibTrans" cxnId="{D0B72054-3E68-4D31-8C3F-ED2677E04E9E}">
      <dgm:prSet/>
      <dgm:spPr/>
      <dgm:t>
        <a:bodyPr/>
        <a:lstStyle/>
        <a:p>
          <a:endParaRPr lang="en-US"/>
        </a:p>
      </dgm:t>
    </dgm:pt>
    <dgm:pt modelId="{4DF965A8-13F6-4045-8037-6C92A99EE14C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prdiction</a:t>
          </a:r>
          <a:endParaRPr lang="en-US"/>
        </a:p>
      </dgm:t>
    </dgm:pt>
    <dgm:pt modelId="{10FB7146-2BA9-4209-B406-57E8A2E77E7E}" type="parTrans" cxnId="{8FA32F77-2D97-4813-AC60-4396F35FAA91}">
      <dgm:prSet/>
      <dgm:spPr/>
    </dgm:pt>
    <dgm:pt modelId="{5F715FE9-AE1E-4246-87C1-81BE02756D20}" type="sibTrans" cxnId="{8FA32F77-2D97-4813-AC60-4396F35FAA91}">
      <dgm:prSet/>
      <dgm:spPr/>
    </dgm:pt>
    <dgm:pt modelId="{8BB6815C-AD86-4D33-B09A-10E916EAD27E}" type="pres">
      <dgm:prSet presAssocID="{A57E5F7C-AE0F-4CA3-A2EA-1105E2F9D09C}" presName="Name0" presStyleCnt="0">
        <dgm:presLayoutVars>
          <dgm:dir/>
          <dgm:resizeHandles val="exact"/>
        </dgm:presLayoutVars>
      </dgm:prSet>
      <dgm:spPr/>
    </dgm:pt>
    <dgm:pt modelId="{B00FFC5B-C034-4D47-B96F-294F833DB318}" type="pres">
      <dgm:prSet presAssocID="{D163681B-86E3-4B72-B531-49FB7369C1A3}" presName="node" presStyleLbl="node1" presStyleIdx="0" presStyleCnt="3">
        <dgm:presLayoutVars>
          <dgm:bulletEnabled val="1"/>
        </dgm:presLayoutVars>
      </dgm:prSet>
      <dgm:spPr/>
    </dgm:pt>
    <dgm:pt modelId="{D33BD28E-AE57-4DBF-9A7F-579EDE205BBA}" type="pres">
      <dgm:prSet presAssocID="{2D7D596C-F6C5-462A-B17D-DFCFCC2B1B26}" presName="sibTrans" presStyleLbl="sibTrans2D1" presStyleIdx="0" presStyleCnt="2"/>
      <dgm:spPr/>
    </dgm:pt>
    <dgm:pt modelId="{F4816277-1200-44E5-934C-1FDB6CCA924B}" type="pres">
      <dgm:prSet presAssocID="{2D7D596C-F6C5-462A-B17D-DFCFCC2B1B26}" presName="connectorText" presStyleLbl="sibTrans2D1" presStyleIdx="0" presStyleCnt="2"/>
      <dgm:spPr/>
    </dgm:pt>
    <dgm:pt modelId="{AAE55664-8D33-4061-81E5-A2D02503150B}" type="pres">
      <dgm:prSet presAssocID="{EDDEEB5C-7C20-41DA-AED0-5B580F214A8B}" presName="node" presStyleLbl="node1" presStyleIdx="1" presStyleCnt="3">
        <dgm:presLayoutVars>
          <dgm:bulletEnabled val="1"/>
        </dgm:presLayoutVars>
      </dgm:prSet>
      <dgm:spPr/>
    </dgm:pt>
    <dgm:pt modelId="{13CA5265-0D05-45C8-9BFD-472D269BCDD0}" type="pres">
      <dgm:prSet presAssocID="{030CE438-8F35-4136-81D9-288E9B163B94}" presName="sibTrans" presStyleLbl="sibTrans2D1" presStyleIdx="1" presStyleCnt="2"/>
      <dgm:spPr/>
    </dgm:pt>
    <dgm:pt modelId="{8D735134-7909-4B05-B653-9AFE7460D3A8}" type="pres">
      <dgm:prSet presAssocID="{030CE438-8F35-4136-81D9-288E9B163B94}" presName="connectorText" presStyleLbl="sibTrans2D1" presStyleIdx="1" presStyleCnt="2"/>
      <dgm:spPr/>
    </dgm:pt>
    <dgm:pt modelId="{7C12EB7D-A702-41FD-9FD0-06991721CB50}" type="pres">
      <dgm:prSet presAssocID="{4DF965A8-13F6-4045-8037-6C92A99EE14C}" presName="node" presStyleLbl="node1" presStyleIdx="2" presStyleCnt="3">
        <dgm:presLayoutVars>
          <dgm:bulletEnabled val="1"/>
        </dgm:presLayoutVars>
      </dgm:prSet>
      <dgm:spPr/>
    </dgm:pt>
  </dgm:ptLst>
  <dgm:cxnLst>
    <dgm:cxn modelId="{70FFB61B-F6BE-400C-9E09-ABE9CBBEBE46}" type="presOf" srcId="{030CE438-8F35-4136-81D9-288E9B163B94}" destId="{13CA5265-0D05-45C8-9BFD-472D269BCDD0}" srcOrd="0" destOrd="0" presId="urn:microsoft.com/office/officeart/2005/8/layout/process1"/>
    <dgm:cxn modelId="{8D27DA24-648E-4F56-B114-F82EDD020E69}" type="presOf" srcId="{2D7D596C-F6C5-462A-B17D-DFCFCC2B1B26}" destId="{F4816277-1200-44E5-934C-1FDB6CCA924B}" srcOrd="1" destOrd="0" presId="urn:microsoft.com/office/officeart/2005/8/layout/process1"/>
    <dgm:cxn modelId="{5EAE0D72-E4E8-46CB-904B-5972464056AA}" type="presOf" srcId="{D163681B-86E3-4B72-B531-49FB7369C1A3}" destId="{B00FFC5B-C034-4D47-B96F-294F833DB318}" srcOrd="0" destOrd="0" presId="urn:microsoft.com/office/officeart/2005/8/layout/process1"/>
    <dgm:cxn modelId="{D0B72054-3E68-4D31-8C3F-ED2677E04E9E}" srcId="{A57E5F7C-AE0F-4CA3-A2EA-1105E2F9D09C}" destId="{EDDEEB5C-7C20-41DA-AED0-5B580F214A8B}" srcOrd="1" destOrd="0" parTransId="{C8BED25D-1DF1-4563-A444-C2696B385170}" sibTransId="{030CE438-8F35-4136-81D9-288E9B163B94}"/>
    <dgm:cxn modelId="{8FA32F77-2D97-4813-AC60-4396F35FAA91}" srcId="{A57E5F7C-AE0F-4CA3-A2EA-1105E2F9D09C}" destId="{4DF965A8-13F6-4045-8037-6C92A99EE14C}" srcOrd="2" destOrd="0" parTransId="{10FB7146-2BA9-4209-B406-57E8A2E77E7E}" sibTransId="{5F715FE9-AE1E-4246-87C1-81BE02756D20}"/>
    <dgm:cxn modelId="{93065679-98BB-4157-9F20-FA2740A726FB}" type="presOf" srcId="{2D7D596C-F6C5-462A-B17D-DFCFCC2B1B26}" destId="{D33BD28E-AE57-4DBF-9A7F-579EDE205BBA}" srcOrd="0" destOrd="0" presId="urn:microsoft.com/office/officeart/2005/8/layout/process1"/>
    <dgm:cxn modelId="{55260D86-9D0A-47BE-BDC7-91160DA688FC}" srcId="{A57E5F7C-AE0F-4CA3-A2EA-1105E2F9D09C}" destId="{D163681B-86E3-4B72-B531-49FB7369C1A3}" srcOrd="0" destOrd="0" parTransId="{ED715F94-409F-4E62-9154-B8AB327769C0}" sibTransId="{2D7D596C-F6C5-462A-B17D-DFCFCC2B1B26}"/>
    <dgm:cxn modelId="{8DB74F99-CFBF-4EC4-B8C6-A3101464DB26}" type="presOf" srcId="{4DF965A8-13F6-4045-8037-6C92A99EE14C}" destId="{7C12EB7D-A702-41FD-9FD0-06991721CB50}" srcOrd="0" destOrd="0" presId="urn:microsoft.com/office/officeart/2005/8/layout/process1"/>
    <dgm:cxn modelId="{3A6F799B-438F-410C-A37E-FE8624890EA8}" type="presOf" srcId="{A57E5F7C-AE0F-4CA3-A2EA-1105E2F9D09C}" destId="{8BB6815C-AD86-4D33-B09A-10E916EAD27E}" srcOrd="0" destOrd="0" presId="urn:microsoft.com/office/officeart/2005/8/layout/process1"/>
    <dgm:cxn modelId="{34F59DE5-2BF6-47C3-9765-98789EEEE580}" type="presOf" srcId="{EDDEEB5C-7C20-41DA-AED0-5B580F214A8B}" destId="{AAE55664-8D33-4061-81E5-A2D02503150B}" srcOrd="0" destOrd="0" presId="urn:microsoft.com/office/officeart/2005/8/layout/process1"/>
    <dgm:cxn modelId="{69115EF2-F64F-47B5-9164-29451D1F3338}" type="presOf" srcId="{030CE438-8F35-4136-81D9-288E9B163B94}" destId="{8D735134-7909-4B05-B653-9AFE7460D3A8}" srcOrd="1" destOrd="0" presId="urn:microsoft.com/office/officeart/2005/8/layout/process1"/>
    <dgm:cxn modelId="{DF7D16BF-D422-4FED-BF4D-0AACFA303874}" type="presParOf" srcId="{8BB6815C-AD86-4D33-B09A-10E916EAD27E}" destId="{B00FFC5B-C034-4D47-B96F-294F833DB318}" srcOrd="0" destOrd="0" presId="urn:microsoft.com/office/officeart/2005/8/layout/process1"/>
    <dgm:cxn modelId="{7778885A-7534-4FC4-BC6D-80089D281F60}" type="presParOf" srcId="{8BB6815C-AD86-4D33-B09A-10E916EAD27E}" destId="{D33BD28E-AE57-4DBF-9A7F-579EDE205BBA}" srcOrd="1" destOrd="0" presId="urn:microsoft.com/office/officeart/2005/8/layout/process1"/>
    <dgm:cxn modelId="{FF4CF655-C3CA-44F1-B048-5708027A542C}" type="presParOf" srcId="{D33BD28E-AE57-4DBF-9A7F-579EDE205BBA}" destId="{F4816277-1200-44E5-934C-1FDB6CCA924B}" srcOrd="0" destOrd="0" presId="urn:microsoft.com/office/officeart/2005/8/layout/process1"/>
    <dgm:cxn modelId="{2D3FD084-D5E0-41D3-846D-98D4BD9F89C2}" type="presParOf" srcId="{8BB6815C-AD86-4D33-B09A-10E916EAD27E}" destId="{AAE55664-8D33-4061-81E5-A2D02503150B}" srcOrd="2" destOrd="0" presId="urn:microsoft.com/office/officeart/2005/8/layout/process1"/>
    <dgm:cxn modelId="{3D127B30-C711-414D-B378-18DD8A45F743}" type="presParOf" srcId="{8BB6815C-AD86-4D33-B09A-10E916EAD27E}" destId="{13CA5265-0D05-45C8-9BFD-472D269BCDD0}" srcOrd="3" destOrd="0" presId="urn:microsoft.com/office/officeart/2005/8/layout/process1"/>
    <dgm:cxn modelId="{DC8A50E6-AB92-41A5-AC95-A4B9E2EB7F4D}" type="presParOf" srcId="{13CA5265-0D05-45C8-9BFD-472D269BCDD0}" destId="{8D735134-7909-4B05-B653-9AFE7460D3A8}" srcOrd="0" destOrd="0" presId="urn:microsoft.com/office/officeart/2005/8/layout/process1"/>
    <dgm:cxn modelId="{F89A7500-58DA-437A-B24F-B22022945743}" type="presParOf" srcId="{8BB6815C-AD86-4D33-B09A-10E916EAD27E}" destId="{7C12EB7D-A702-41FD-9FD0-06991721CB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FFC5B-C034-4D47-B96F-294F833DB318}">
      <dsp:nvSpPr>
        <dsp:cNvPr id="0" name=""/>
        <dsp:cNvSpPr/>
      </dsp:nvSpPr>
      <dsp:spPr>
        <a:xfrm>
          <a:off x="6687" y="1576543"/>
          <a:ext cx="1998794" cy="1199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User give data (features) </a:t>
          </a:r>
          <a:endParaRPr lang="en-US" sz="2400" kern="1200"/>
        </a:p>
      </dsp:txBody>
      <dsp:txXfrm>
        <a:off x="41813" y="1611669"/>
        <a:ext cx="1928542" cy="1129024"/>
      </dsp:txXfrm>
    </dsp:sp>
    <dsp:sp modelId="{D33BD28E-AE57-4DBF-9A7F-579EDE205BBA}">
      <dsp:nvSpPr>
        <dsp:cNvPr id="0" name=""/>
        <dsp:cNvSpPr/>
      </dsp:nvSpPr>
      <dsp:spPr>
        <a:xfrm>
          <a:off x="2205361" y="1928331"/>
          <a:ext cx="423744" cy="495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05361" y="2027471"/>
        <a:ext cx="296621" cy="297420"/>
      </dsp:txXfrm>
    </dsp:sp>
    <dsp:sp modelId="{AAE55664-8D33-4061-81E5-A2D02503150B}">
      <dsp:nvSpPr>
        <dsp:cNvPr id="0" name=""/>
        <dsp:cNvSpPr/>
      </dsp:nvSpPr>
      <dsp:spPr>
        <a:xfrm>
          <a:off x="2804999" y="1576543"/>
          <a:ext cx="1998794" cy="1199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 Flask app </a:t>
          </a:r>
          <a:endParaRPr lang="en-US" sz="2400" kern="1200"/>
        </a:p>
      </dsp:txBody>
      <dsp:txXfrm>
        <a:off x="2840125" y="1611669"/>
        <a:ext cx="1928542" cy="1129024"/>
      </dsp:txXfrm>
    </dsp:sp>
    <dsp:sp modelId="{13CA5265-0D05-45C8-9BFD-472D269BCDD0}">
      <dsp:nvSpPr>
        <dsp:cNvPr id="0" name=""/>
        <dsp:cNvSpPr/>
      </dsp:nvSpPr>
      <dsp:spPr>
        <a:xfrm>
          <a:off x="5003673" y="1928331"/>
          <a:ext cx="423744" cy="495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03673" y="2027471"/>
        <a:ext cx="296621" cy="297420"/>
      </dsp:txXfrm>
    </dsp:sp>
    <dsp:sp modelId="{7C12EB7D-A702-41FD-9FD0-06991721CB50}">
      <dsp:nvSpPr>
        <dsp:cNvPr id="0" name=""/>
        <dsp:cNvSpPr/>
      </dsp:nvSpPr>
      <dsp:spPr>
        <a:xfrm>
          <a:off x="5603311" y="1576543"/>
          <a:ext cx="1998794" cy="1199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prdiction</a:t>
          </a:r>
          <a:endParaRPr lang="en-US" sz="2400" kern="1200"/>
        </a:p>
      </dsp:txBody>
      <dsp:txXfrm>
        <a:off x="5638437" y="1611669"/>
        <a:ext cx="1928542" cy="1129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C9C32-2613-6DF3-0F5A-53CE4FD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u="none" strike="noStrike" baseline="0">
                <a:solidFill>
                  <a:schemeClr val="bg1"/>
                </a:solidFill>
              </a:rPr>
              <a:t>E-commerce Customer</a:t>
            </a:r>
            <a:r>
              <a:rPr lang="en-US" sz="5600" b="1" i="0">
                <a:solidFill>
                  <a:schemeClr val="bg1"/>
                </a:solidFill>
              </a:rPr>
              <a:t>​</a:t>
            </a:r>
          </a:p>
          <a:p>
            <a:r>
              <a:rPr lang="en-US" sz="5600" b="1" i="0" u="none" strike="noStrike" baseline="0">
                <a:solidFill>
                  <a:schemeClr val="bg1"/>
                </a:solidFill>
              </a:rPr>
              <a:t>Purchasing Behavior  </a:t>
            </a:r>
            <a:r>
              <a:rPr lang="en-US" sz="5600" b="1" i="0">
                <a:solidFill>
                  <a:schemeClr val="bg1"/>
                </a:solidFill>
              </a:rPr>
              <a:t>​</a:t>
            </a:r>
            <a:r>
              <a:rPr lang="en-US" sz="5600" b="1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8BE2-72A5-306A-23B7-CA7A8985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Comparision of Models</a:t>
            </a:r>
            <a:r>
              <a:rPr lang="en-US">
                <a:ea typeface="Calibri Light"/>
                <a:cs typeface="Calibri Light"/>
              </a:rPr>
              <a:t> 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1906F7-AA5F-D86B-C4C9-53765B427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31352"/>
              </p:ext>
            </p:extLst>
          </p:nvPr>
        </p:nvGraphicFramePr>
        <p:xfrm>
          <a:off x="517960" y="1491271"/>
          <a:ext cx="11023779" cy="460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506">
                  <a:extLst>
                    <a:ext uri="{9D8B030D-6E8A-4147-A177-3AD203B41FA5}">
                      <a16:colId xmlns:a16="http://schemas.microsoft.com/office/drawing/2014/main" val="2248114269"/>
                    </a:ext>
                  </a:extLst>
                </a:gridCol>
                <a:gridCol w="1358712">
                  <a:extLst>
                    <a:ext uri="{9D8B030D-6E8A-4147-A177-3AD203B41FA5}">
                      <a16:colId xmlns:a16="http://schemas.microsoft.com/office/drawing/2014/main" val="2290680382"/>
                    </a:ext>
                  </a:extLst>
                </a:gridCol>
                <a:gridCol w="1540806">
                  <a:extLst>
                    <a:ext uri="{9D8B030D-6E8A-4147-A177-3AD203B41FA5}">
                      <a16:colId xmlns:a16="http://schemas.microsoft.com/office/drawing/2014/main" val="116873793"/>
                    </a:ext>
                  </a:extLst>
                </a:gridCol>
                <a:gridCol w="1568822">
                  <a:extLst>
                    <a:ext uri="{9D8B030D-6E8A-4147-A177-3AD203B41FA5}">
                      <a16:colId xmlns:a16="http://schemas.microsoft.com/office/drawing/2014/main" val="2370897037"/>
                    </a:ext>
                  </a:extLst>
                </a:gridCol>
                <a:gridCol w="3683933">
                  <a:extLst>
                    <a:ext uri="{9D8B030D-6E8A-4147-A177-3AD203B41FA5}">
                      <a16:colId xmlns:a16="http://schemas.microsoft.com/office/drawing/2014/main" val="2914945700"/>
                    </a:ext>
                  </a:extLst>
                </a:gridCol>
              </a:tblGrid>
              <a:tr h="9217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Model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Precision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Recall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Accuracy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Confusion Matrix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259185"/>
                  </a:ext>
                </a:extLst>
              </a:tr>
              <a:tr h="9217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Logistic Regression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0.53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0.76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0.84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409578"/>
                  </a:ext>
                </a:extLst>
              </a:tr>
              <a:tr h="9217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rgbClr val="002060"/>
                          </a:solidFill>
                          <a:latin typeface="Garamond"/>
                        </a:rPr>
                        <a:t>KNeighborsClassifier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0.46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0.68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0.82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14641"/>
                  </a:ext>
                </a:extLst>
              </a:tr>
              <a:tr h="9217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rgbClr val="002060"/>
                          </a:solidFill>
                          <a:latin typeface="Garamond"/>
                        </a:rPr>
                        <a:t>DecisionTreeClassifier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0.55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0.62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2060"/>
                          </a:solidFill>
                          <a:latin typeface="Garamond"/>
                        </a:rPr>
                        <a:t>0.85</a:t>
                      </a:r>
                      <a:endParaRPr lang="en-US" sz="2000" b="1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rgbClr val="002060"/>
                        </a:solidFill>
                        <a:latin typeface="Garam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231969"/>
                  </a:ext>
                </a:extLst>
              </a:tr>
              <a:tr h="9217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Garamond"/>
                        </a:rPr>
                        <a:t>RandomForestClassifier</a:t>
                      </a:r>
                      <a:endParaRPr lang="en-US" sz="2000" b="1">
                        <a:solidFill>
                          <a:srgbClr val="002060"/>
                        </a:solidFill>
                        <a:highlight>
                          <a:srgbClr val="FFFF00"/>
                        </a:highlight>
                        <a:latin typeface="Garam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Garamond"/>
                        </a:rPr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Garamond"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Garamond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>
                        <a:solidFill>
                          <a:srgbClr val="002060"/>
                        </a:solidFill>
                        <a:highlight>
                          <a:srgbClr val="FFFF00"/>
                        </a:highlight>
                        <a:latin typeface="Garam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454209"/>
                  </a:ext>
                </a:extLst>
              </a:tr>
            </a:tbl>
          </a:graphicData>
        </a:graphic>
      </p:graphicFrame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CFB9C81-BCA8-9B4D-8BC0-26029F9C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469" y="5276290"/>
            <a:ext cx="3295649" cy="731743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C79A85-CA7B-8BD3-2B60-AE81D92D8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791" y="2500032"/>
            <a:ext cx="3353361" cy="602877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A62304-4D30-522F-513B-F546873C6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708" y="3487551"/>
            <a:ext cx="3359526" cy="600075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413A313-FCC6-7FE5-6CE8-0AE7D809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949" y="4371415"/>
            <a:ext cx="3355043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4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F0EC7-14B1-EE9D-4115-4721BCED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 of model</a:t>
            </a:r>
          </a:p>
        </p:txBody>
      </p:sp>
      <p:pic>
        <p:nvPicPr>
          <p:cNvPr id="4" name="Content Placeholder 3" descr="Machine Learning Model Deployment- A Beginner's Guide">
            <a:extLst>
              <a:ext uri="{FF2B5EF4-FFF2-40B4-BE49-F238E27FC236}">
                <a16:creationId xmlns:a16="http://schemas.microsoft.com/office/drawing/2014/main" id="{751F0442-A1D8-E325-3BAF-79785FF55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698" y="1394319"/>
            <a:ext cx="6780700" cy="4067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63AB66-5181-B21D-AAA4-92F2B02874A9}"/>
              </a:ext>
            </a:extLst>
          </p:cNvPr>
          <p:cNvSpPr txBox="1"/>
          <p:nvPr/>
        </p:nvSpPr>
        <p:spPr>
          <a:xfrm>
            <a:off x="686360" y="5700992"/>
            <a:ext cx="108276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Transitioning from a prototype to a fully functional application makes machine learning models valuable to end-users and systems.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F01D-D284-2D9D-0E49-DE8C360F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>
                <a:solidFill>
                  <a:srgbClr val="000000"/>
                </a:solidFill>
                <a:latin typeface="Calibri Light"/>
              </a:rPr>
              <a:t>Overview of Deployment</a:t>
            </a:r>
            <a:r>
              <a:rPr lang="en-US" sz="4400" b="0" i="0">
                <a:latin typeface="Calibri Light"/>
              </a:rPr>
              <a:t>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F7E9-202B-7CF9-FD25-18FEB7C7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Flask: Framework for building web application in python </a:t>
            </a:r>
          </a:p>
          <a:p>
            <a:endParaRPr lang="en-US">
              <a:ea typeface="Calibri"/>
              <a:cs typeface="Calibri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173169-5018-F9C0-C5DE-9093A8648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210640"/>
              </p:ext>
            </p:extLst>
          </p:nvPr>
        </p:nvGraphicFramePr>
        <p:xfrm>
          <a:off x="1725705" y="1958789"/>
          <a:ext cx="7608793" cy="4352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70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2C62-AB48-7B00-757E-D6DAE7BE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505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Overview of Deployment</a:t>
            </a:r>
            <a:endParaRPr lang="en-US"/>
          </a:p>
        </p:txBody>
      </p:sp>
      <p:pic>
        <p:nvPicPr>
          <p:cNvPr id="4" name="Content Placeholder 3" descr="A diagram of a folder with papers&#10;&#10;Description automatically generated">
            <a:extLst>
              <a:ext uri="{FF2B5EF4-FFF2-40B4-BE49-F238E27FC236}">
                <a16:creationId xmlns:a16="http://schemas.microsoft.com/office/drawing/2014/main" id="{09678B53-0D21-6ABE-7C1F-749A1E73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827" y="1089444"/>
            <a:ext cx="8940053" cy="34928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63683-5075-2249-1BB2-C7246C196A0A}"/>
              </a:ext>
            </a:extLst>
          </p:cNvPr>
          <p:cNvSpPr txBox="1"/>
          <p:nvPr/>
        </p:nvSpPr>
        <p:spPr>
          <a:xfrm>
            <a:off x="896470" y="4768102"/>
            <a:ext cx="108108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templates</a:t>
            </a:r>
            <a:r>
              <a:rPr lang="en-US">
                <a:ea typeface="+mn-lt"/>
                <a:cs typeface="+mn-lt"/>
              </a:rPr>
              <a:t> :- This folder contains the html files </a:t>
            </a:r>
            <a:r>
              <a:rPr lang="en-US" i="1">
                <a:ea typeface="+mn-lt"/>
                <a:cs typeface="+mn-lt"/>
              </a:rPr>
              <a:t>(index.html, predict.html)</a:t>
            </a:r>
            <a:r>
              <a:rPr lang="en-US">
                <a:ea typeface="+mn-lt"/>
                <a:cs typeface="+mn-lt"/>
              </a:rPr>
              <a:t> that would be used by our main file </a:t>
            </a:r>
            <a:r>
              <a:rPr lang="en-US" i="1">
                <a:ea typeface="+mn-lt"/>
                <a:cs typeface="+mn-lt"/>
              </a:rPr>
              <a:t>(app.py)</a:t>
            </a:r>
            <a:r>
              <a:rPr lang="en-US">
                <a:ea typeface="+mn-lt"/>
                <a:cs typeface="+mn-lt"/>
              </a:rPr>
              <a:t> to generate the front end of our application</a:t>
            </a:r>
          </a:p>
          <a:p>
            <a:r>
              <a:rPr lang="en-US" b="1">
                <a:ea typeface="+mn-lt"/>
                <a:cs typeface="+mn-lt"/>
              </a:rPr>
              <a:t>app.py</a:t>
            </a:r>
            <a:r>
              <a:rPr lang="en-US">
                <a:ea typeface="+mn-lt"/>
                <a:cs typeface="+mn-lt"/>
              </a:rPr>
              <a:t> :- This is the main application file, where all our code resides and it binds everything together.</a:t>
            </a:r>
          </a:p>
          <a:p>
            <a:r>
              <a:rPr lang="en-US" b="1">
                <a:ea typeface="+mn-lt"/>
                <a:cs typeface="+mn-lt"/>
              </a:rPr>
              <a:t>requirements.txt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:-</a:t>
            </a:r>
            <a:r>
              <a:rPr lang="en-US">
                <a:ea typeface="+mn-lt"/>
                <a:cs typeface="+mn-lt"/>
              </a:rPr>
              <a:t> This file contains all the dependencies/libraries that would be used in the project</a:t>
            </a:r>
          </a:p>
          <a:p>
            <a:r>
              <a:rPr lang="en-US" b="1" err="1">
                <a:ea typeface="+mn-lt"/>
                <a:cs typeface="+mn-lt"/>
              </a:rPr>
              <a:t>model.pkl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:- </a:t>
            </a:r>
            <a:r>
              <a:rPr lang="en-US">
                <a:ea typeface="+mn-lt"/>
                <a:cs typeface="+mn-lt"/>
              </a:rPr>
              <a:t>This is pickle file</a:t>
            </a:r>
            <a:r>
              <a:rPr lang="en-US" b="1">
                <a:ea typeface="+mn-lt"/>
                <a:cs typeface="+mn-lt"/>
              </a:rPr>
              <a:t> ,</a:t>
            </a:r>
            <a:r>
              <a:rPr lang="en-US">
                <a:ea typeface="+mn-lt"/>
                <a:cs typeface="+mn-lt"/>
              </a:rPr>
              <a:t> which is trained already.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7EA9-66BD-E030-CEBE-D6C343DC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Output screen short of deployment part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696D20-8747-D928-0D58-6E495030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65" y="4298343"/>
            <a:ext cx="10515600" cy="2453902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A11AD6-CC55-1CE8-AF82-A59EE0A32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1" y="1909477"/>
            <a:ext cx="10746442" cy="24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C6A3-5E4E-11B6-12FA-620B13B5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800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8000">
                <a:ea typeface="Calibri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06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2B1-8BB4-E0EC-4F02-691EFB25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Why is it necessary to understand Customer Behavior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F59B-CAB3-5605-8BB4-3F470E5C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   </a:t>
            </a:r>
            <a:r>
              <a:rPr lang="en-US" b="1">
                <a:ea typeface="Calibri"/>
                <a:cs typeface="Calibri"/>
              </a:rPr>
              <a:t> Customer retention    </a:t>
            </a:r>
            <a:r>
              <a:rPr lang="en-US">
                <a:ea typeface="Calibri"/>
                <a:cs typeface="Calibri"/>
              </a:rPr>
              <a:t>                                     </a:t>
            </a:r>
            <a:r>
              <a:rPr lang="en-US" b="1">
                <a:ea typeface="Calibri"/>
                <a:cs typeface="Calibri"/>
              </a:rPr>
              <a:t>Personalization</a:t>
            </a:r>
            <a:r>
              <a:rPr lang="en-US">
                <a:ea typeface="Calibri"/>
                <a:cs typeface="Calibri"/>
              </a:rPr>
              <a:t>               </a:t>
            </a:r>
          </a:p>
        </p:txBody>
      </p:sp>
      <p:pic>
        <p:nvPicPr>
          <p:cNvPr id="4" name="Picture 3" descr="The 4 Keys To Boosting Your Customer Retention">
            <a:extLst>
              <a:ext uri="{FF2B5EF4-FFF2-40B4-BE49-F238E27FC236}">
                <a16:creationId xmlns:a16="http://schemas.microsoft.com/office/drawing/2014/main" id="{B51A6713-4F7F-C031-D042-7A029DFB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57" y="3078010"/>
            <a:ext cx="4160762" cy="3399217"/>
          </a:xfrm>
          <a:prstGeom prst="rect">
            <a:avLst/>
          </a:prstGeom>
        </p:spPr>
      </p:pic>
      <p:pic>
        <p:nvPicPr>
          <p:cNvPr id="5" name="Picture 4" descr="Hyper-Personalization in Retail: How to Know Your Customer and Increase  Your Business - Retalon">
            <a:extLst>
              <a:ext uri="{FF2B5EF4-FFF2-40B4-BE49-F238E27FC236}">
                <a16:creationId xmlns:a16="http://schemas.microsoft.com/office/drawing/2014/main" id="{3A28163B-C694-8730-0094-F5A6BA1B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10" y="3073509"/>
            <a:ext cx="4484912" cy="32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5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C354E-16C6-25F0-4B01-C2961070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Objective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9049-08B1-F19F-7D5F-AB7FA527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97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Building machine learning model to identify user behavior pattern and determine the likelihood of purchase 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Picture 3" descr="A person and person using a computer&#10;&#10;Description automatically generated">
            <a:extLst>
              <a:ext uri="{FF2B5EF4-FFF2-40B4-BE49-F238E27FC236}">
                <a16:creationId xmlns:a16="http://schemas.microsoft.com/office/drawing/2014/main" id="{A0D28F3E-3012-DB35-F8FA-92607257C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3" r="1" b="2520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35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2CAF3-8402-C563-A2A9-CF2C4D54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437340" cy="35847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(https://archive.ics.uci.edu/dataset/468/online+shoppers+purchasing+intention+dataset)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04FF1C-6774-02FE-EA44-9C93B0A77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7" b="-3"/>
          <a:stretch/>
        </p:blipFill>
        <p:spPr>
          <a:xfrm>
            <a:off x="4262091" y="536759"/>
            <a:ext cx="7741292" cy="4591638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6C26244D-F32C-8153-3F38-FDD466EAF07B}"/>
              </a:ext>
            </a:extLst>
          </p:cNvPr>
          <p:cNvSpPr/>
          <p:nvPr/>
        </p:nvSpPr>
        <p:spPr>
          <a:xfrm>
            <a:off x="1308286" y="5042646"/>
            <a:ext cx="1445558" cy="13895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62C5F-6EA3-7377-0B8C-154A40A24144}"/>
              </a:ext>
            </a:extLst>
          </p:cNvPr>
          <p:cNvSpPr txBox="1"/>
          <p:nvPr/>
        </p:nvSpPr>
        <p:spPr>
          <a:xfrm>
            <a:off x="2493307" y="5734610"/>
            <a:ext cx="32665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15.5 % customers generated Revenue 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C5EC051-407A-32ED-6262-9392EB496D46}"/>
              </a:ext>
            </a:extLst>
          </p:cNvPr>
          <p:cNvSpPr/>
          <p:nvPr/>
        </p:nvSpPr>
        <p:spPr>
          <a:xfrm>
            <a:off x="6782360" y="5348007"/>
            <a:ext cx="1355911" cy="14231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5776F-2F0B-4377-34A6-AF11CAF4C8B1}"/>
              </a:ext>
            </a:extLst>
          </p:cNvPr>
          <p:cNvSpPr txBox="1"/>
          <p:nvPr/>
        </p:nvSpPr>
        <p:spPr>
          <a:xfrm>
            <a:off x="8090647" y="5406837"/>
            <a:ext cx="34990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84.5 % customers have not generated Revenue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16DC-36EC-1755-BC66-FBE5CB03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Sessions in Google Analytics?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06BC8-C3A7-066D-20B5-B186D699527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sessions are like containers which stores all the actions and activities users perform while on website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45E6981-602C-AA97-5F47-B746AEC5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739" y="1613803"/>
            <a:ext cx="7195072" cy="34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FD6B-95E2-1BC7-D7B2-4166E6F4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Google Analytics Track Sessions?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4" name="Content Placeholder 3" descr="A diagram of a data analysis&#10;&#10;Description automatically generated">
            <a:extLst>
              <a:ext uri="{FF2B5EF4-FFF2-40B4-BE49-F238E27FC236}">
                <a16:creationId xmlns:a16="http://schemas.microsoft.com/office/drawing/2014/main" id="{00A5B433-A8CD-FC34-6E5E-679722BC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280" y="1164835"/>
            <a:ext cx="8366492" cy="5439909"/>
          </a:xfrm>
        </p:spPr>
      </p:pic>
    </p:spTree>
    <p:extLst>
      <p:ext uri="{BB962C8B-B14F-4D97-AF65-F5344CB8AC3E}">
        <p14:creationId xmlns:p14="http://schemas.microsoft.com/office/powerpoint/2010/main" val="112089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6433-B06A-4AC0-ED7B-57BDCBED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Exploratory Data Analysis</a:t>
            </a:r>
            <a:endParaRPr lang="en-US"/>
          </a:p>
        </p:txBody>
      </p:sp>
      <p:pic>
        <p:nvPicPr>
          <p:cNvPr id="4" name="Content Placeholder 3" descr="A bar graph with text&#10;&#10;Description automatically generated">
            <a:extLst>
              <a:ext uri="{FF2B5EF4-FFF2-40B4-BE49-F238E27FC236}">
                <a16:creationId xmlns:a16="http://schemas.microsoft.com/office/drawing/2014/main" id="{7BA1C81A-16EB-FF9C-1ADC-66BC6AD63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170" y="1837999"/>
            <a:ext cx="4800600" cy="3295650"/>
          </a:xfr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E6247E6-963E-5506-7294-318987E6B12F}"/>
              </a:ext>
            </a:extLst>
          </p:cNvPr>
          <p:cNvSpPr txBox="1"/>
          <p:nvPr/>
        </p:nvSpPr>
        <p:spPr>
          <a:xfrm>
            <a:off x="339777" y="5247154"/>
            <a:ext cx="5743902" cy="42473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If the customer visited more pages it is likely that he will purchase 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For effective revenue generation low bounce rate and high page values hold the key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A3A6CD2-9FA6-ECA7-2AF4-7E24371CFE05}"/>
              </a:ext>
            </a:extLst>
          </p:cNvPr>
          <p:cNvSpPr txBox="1"/>
          <p:nvPr/>
        </p:nvSpPr>
        <p:spPr>
          <a:xfrm>
            <a:off x="6446185" y="5247154"/>
            <a:ext cx="462242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There are many customers who just left after vising first page --- need to improve website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B5EB2-81EF-7BFB-4A4E-269A31CC5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80" y="1971956"/>
            <a:ext cx="5458945" cy="24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8F9179-2612-76B8-BB36-1AA6C6A530C2}"/>
              </a:ext>
            </a:extLst>
          </p:cNvPr>
          <p:cNvSpPr txBox="1"/>
          <p:nvPr/>
        </p:nvSpPr>
        <p:spPr>
          <a:xfrm>
            <a:off x="6416347" y="2292758"/>
            <a:ext cx="462642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About ¼ </a:t>
            </a:r>
            <a:r>
              <a:rPr lang="en-US" err="1">
                <a:ea typeface="Calibri"/>
                <a:cs typeface="Calibri"/>
              </a:rPr>
              <a:t>th</a:t>
            </a:r>
            <a:r>
              <a:rPr lang="en-US">
                <a:ea typeface="Calibri"/>
                <a:cs typeface="Calibri"/>
              </a:rPr>
              <a:t> of the new visitors made the purchase as compared to ~ 15% of returning visitors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There are more returning visitors among those who do not complete the purchase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365A9-DFBD-46AF-8BE9-F192265CDA68}"/>
              </a:ext>
            </a:extLst>
          </p:cNvPr>
          <p:cNvSpPr txBox="1"/>
          <p:nvPr/>
        </p:nvSpPr>
        <p:spPr>
          <a:xfrm>
            <a:off x="616323" y="406213"/>
            <a:ext cx="10701617" cy="978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Calibri Light"/>
                <a:ea typeface="Calibri Light"/>
                <a:cs typeface="Calibri Light"/>
              </a:rPr>
              <a:t>Exploratory Data Analysis</a:t>
            </a: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9AF5B-B65A-5D54-6FD8-08E997EBE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4" y="2078412"/>
            <a:ext cx="5019675" cy="33511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5FE3-FABB-4B61-F1AD-41939A02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82" y="1332566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F5891E-D1C9-C3B8-6F3E-55823DAACAD4}"/>
              </a:ext>
            </a:extLst>
          </p:cNvPr>
          <p:cNvSpPr txBox="1"/>
          <p:nvPr/>
        </p:nvSpPr>
        <p:spPr>
          <a:xfrm>
            <a:off x="966507" y="378199"/>
            <a:ext cx="1046349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0" i="0" u="none" strike="noStrike" baseline="0">
                <a:solidFill>
                  <a:srgbClr val="000000"/>
                </a:solidFill>
                <a:latin typeface="Calibri Light"/>
              </a:rPr>
              <a:t>Exploratory Data Analysis</a:t>
            </a:r>
            <a:r>
              <a:rPr lang="en-US" sz="4400" b="0" i="0">
                <a:latin typeface="Calibri Light"/>
              </a:rPr>
              <a:t>​</a:t>
            </a:r>
            <a:endParaRPr lang="en-US"/>
          </a:p>
        </p:txBody>
      </p:sp>
      <p:pic>
        <p:nvPicPr>
          <p:cNvPr id="9" name="Content Placeholder 8" descr="A graph of a number of months&#10;&#10;Description automatically generated">
            <a:extLst>
              <a:ext uri="{FF2B5EF4-FFF2-40B4-BE49-F238E27FC236}">
                <a16:creationId xmlns:a16="http://schemas.microsoft.com/office/drawing/2014/main" id="{0EC577DA-C401-8DB7-5E76-B9C6248CF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32" y="1335136"/>
            <a:ext cx="5114925" cy="3572995"/>
          </a:xfrm>
        </p:spPr>
      </p:pic>
      <p:pic>
        <p:nvPicPr>
          <p:cNvPr id="10" name="Picture 9" descr="A screenshot of a calendar&#10;&#10;Description automatically generated">
            <a:extLst>
              <a:ext uri="{FF2B5EF4-FFF2-40B4-BE49-F238E27FC236}">
                <a16:creationId xmlns:a16="http://schemas.microsoft.com/office/drawing/2014/main" id="{8FCDA49C-27D0-4761-0D25-2349345D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56" y="4999225"/>
            <a:ext cx="3269317" cy="1857376"/>
          </a:xfrm>
          <a:prstGeom prst="rect">
            <a:avLst/>
          </a:prstGeom>
        </p:spPr>
      </p:pic>
      <p:sp>
        <p:nvSpPr>
          <p:cNvPr id="2" name="TextBox 18">
            <a:extLst>
              <a:ext uri="{FF2B5EF4-FFF2-40B4-BE49-F238E27FC236}">
                <a16:creationId xmlns:a16="http://schemas.microsoft.com/office/drawing/2014/main" id="{7F44CB6B-1C4B-4013-10EB-E8EB88B5E02C}"/>
              </a:ext>
            </a:extLst>
          </p:cNvPr>
          <p:cNvSpPr txBox="1"/>
          <p:nvPr/>
        </p:nvSpPr>
        <p:spPr>
          <a:xfrm>
            <a:off x="6145582" y="4724238"/>
            <a:ext cx="5283418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On administrative pages 2 to 15 ,visitors have spent more than 500 seconds( </a:t>
            </a:r>
            <a:r>
              <a:rPr lang="en-US" err="1">
                <a:ea typeface="Calibri"/>
                <a:cs typeface="Calibri"/>
              </a:rPr>
              <a:t>approx</a:t>
            </a:r>
            <a:r>
              <a:rPr lang="en-US">
                <a:ea typeface="Calibri"/>
                <a:cs typeface="Calibri"/>
              </a:rPr>
              <a:t> 8 min) , which is generally quite higher than normal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It suggest that visitors are having trouble logging in or it's taking too much time to process the request </a:t>
            </a:r>
          </a:p>
        </p:txBody>
      </p:sp>
      <p:pic>
        <p:nvPicPr>
          <p:cNvPr id="3" name="Picture 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DADAEA2F-1425-2157-52F7-EEDDD087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88" y="757797"/>
            <a:ext cx="522866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E-commerce Customer​ Purchasing Behavior  ​Analysis</vt:lpstr>
      <vt:lpstr>Why is it necessary to understand Customer Behavior</vt:lpstr>
      <vt:lpstr>Objective</vt:lpstr>
      <vt:lpstr>Dataset (https://archive.ics.uci.edu/dataset/468/online+shoppers+purchasing+intention+dataset) </vt:lpstr>
      <vt:lpstr>What Are Sessions in Google Analytics?</vt:lpstr>
      <vt:lpstr>How Does Google Analytics Track Sessions? </vt:lpstr>
      <vt:lpstr>Exploratory Data Analysis</vt:lpstr>
      <vt:lpstr>PowerPoint Presentation</vt:lpstr>
      <vt:lpstr>PowerPoint Presentation</vt:lpstr>
      <vt:lpstr>Comparision of Models </vt:lpstr>
      <vt:lpstr>Deployment of model</vt:lpstr>
      <vt:lpstr>Overview of Deployment​</vt:lpstr>
      <vt:lpstr>Overview of Deployment</vt:lpstr>
      <vt:lpstr>Output screen short of deployment part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2024-03-12T13:51:45Z</dcterms:created>
  <dcterms:modified xsi:type="dcterms:W3CDTF">2024-03-15T15:59:39Z</dcterms:modified>
</cp:coreProperties>
</file>