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2"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871419-C9AE-9341-B82E-D28FE4AEA8BB}" type="datetimeFigureOut">
              <a:rPr lang="en-US" smtClean="0"/>
              <a:t>12/3/12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D9F32F-8191-0F4A-B310-64B35CD5897A}" type="slidenum">
              <a:rPr lang="en-US" smtClean="0"/>
              <a:t>‹#›</a:t>
            </a:fld>
            <a:endParaRPr lang="en-US"/>
          </a:p>
        </p:txBody>
      </p:sp>
    </p:spTree>
    <p:extLst>
      <p:ext uri="{BB962C8B-B14F-4D97-AF65-F5344CB8AC3E}">
        <p14:creationId xmlns:p14="http://schemas.microsoft.com/office/powerpoint/2010/main" val="37729780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D9F32F-8191-0F4A-B310-64B35CD5897A}" type="slidenum">
              <a:rPr lang="en-US" smtClean="0"/>
              <a:t>1</a:t>
            </a:fld>
            <a:endParaRPr lang="en-US"/>
          </a:p>
        </p:txBody>
      </p:sp>
    </p:spTree>
    <p:extLst>
      <p:ext uri="{BB962C8B-B14F-4D97-AF65-F5344CB8AC3E}">
        <p14:creationId xmlns:p14="http://schemas.microsoft.com/office/powerpoint/2010/main" val="23432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5FAB5A-BD57-494B-B44E-50040572469A}" type="datetimeFigureOut">
              <a:rPr lang="en-US" smtClean="0"/>
              <a:t>12/3/12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189369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FAB5A-BD57-494B-B44E-50040572469A}" type="datetimeFigureOut">
              <a:rPr lang="en-US" smtClean="0"/>
              <a:t>12/3/12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24098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FAB5A-BD57-494B-B44E-50040572469A}" type="datetimeFigureOut">
              <a:rPr lang="en-US" smtClean="0"/>
              <a:t>12/3/12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420949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FAB5A-BD57-494B-B44E-50040572469A}" type="datetimeFigureOut">
              <a:rPr lang="en-US" smtClean="0"/>
              <a:t>12/3/12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328478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5FAB5A-BD57-494B-B44E-50040572469A}" type="datetimeFigureOut">
              <a:rPr lang="en-US" smtClean="0"/>
              <a:t>12/3/12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73312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5FAB5A-BD57-494B-B44E-50040572469A}" type="datetimeFigureOut">
              <a:rPr lang="en-US" smtClean="0"/>
              <a:t>12/3/12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239170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5FAB5A-BD57-494B-B44E-50040572469A}" type="datetimeFigureOut">
              <a:rPr lang="en-US" smtClean="0"/>
              <a:t>12/3/12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266305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5FAB5A-BD57-494B-B44E-50040572469A}" type="datetimeFigureOut">
              <a:rPr lang="en-US" smtClean="0"/>
              <a:t>12/3/12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394209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FAB5A-BD57-494B-B44E-50040572469A}" type="datetimeFigureOut">
              <a:rPr lang="en-US" smtClean="0"/>
              <a:t>12/3/12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303601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FAB5A-BD57-494B-B44E-50040572469A}" type="datetimeFigureOut">
              <a:rPr lang="en-US" smtClean="0"/>
              <a:t>12/3/12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185884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FAB5A-BD57-494B-B44E-50040572469A}" type="datetimeFigureOut">
              <a:rPr lang="en-US" smtClean="0"/>
              <a:t>12/3/12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B11E4-CB60-3949-80C8-A76F6A684804}" type="slidenum">
              <a:rPr lang="en-US" smtClean="0"/>
              <a:t>‹#›</a:t>
            </a:fld>
            <a:endParaRPr lang="en-US"/>
          </a:p>
        </p:txBody>
      </p:sp>
    </p:spTree>
    <p:extLst>
      <p:ext uri="{BB962C8B-B14F-4D97-AF65-F5344CB8AC3E}">
        <p14:creationId xmlns:p14="http://schemas.microsoft.com/office/powerpoint/2010/main" val="106402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FAB5A-BD57-494B-B44E-50040572469A}" type="datetimeFigureOut">
              <a:rPr lang="en-US" smtClean="0"/>
              <a:t>12/3/12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B11E4-CB60-3949-80C8-A76F6A684804}" type="slidenum">
              <a:rPr lang="en-US" smtClean="0"/>
              <a:t>‹#›</a:t>
            </a:fld>
            <a:endParaRPr lang="en-US"/>
          </a:p>
        </p:txBody>
      </p:sp>
    </p:spTree>
    <p:extLst>
      <p:ext uri="{BB962C8B-B14F-4D97-AF65-F5344CB8AC3E}">
        <p14:creationId xmlns:p14="http://schemas.microsoft.com/office/powerpoint/2010/main" val="45366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471" y="2045441"/>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242248" y="229545"/>
            <a:ext cx="4100905" cy="3073278"/>
          </a:xfrm>
          <a:prstGeom prst="rect">
            <a:avLst/>
          </a:prstGeom>
        </p:spPr>
        <p:style>
          <a:lnRef idx="2">
            <a:schemeClr val="dk1"/>
          </a:lnRef>
          <a:fillRef idx="1">
            <a:schemeClr val="lt1"/>
          </a:fillRef>
          <a:effectRef idx="0">
            <a:schemeClr val="dk1"/>
          </a:effectRef>
          <a:fontRef idx="minor">
            <a:schemeClr val="dk1"/>
          </a:fontRef>
        </p:style>
      </p:pic>
      <p:sp>
        <p:nvSpPr>
          <p:cNvPr id="6" name="Rectangle 5"/>
          <p:cNvSpPr/>
          <p:nvPr/>
        </p:nvSpPr>
        <p:spPr>
          <a:xfrm>
            <a:off x="3137137" y="4385130"/>
            <a:ext cx="4405353" cy="2246769"/>
          </a:xfrm>
          <a:prstGeom prst="rect">
            <a:avLst/>
          </a:prstGeom>
        </p:spPr>
        <p:txBody>
          <a:bodyPr wrap="square">
            <a:spAutoFit/>
          </a:bodyPr>
          <a:lstStyle/>
          <a:p>
            <a:pPr algn="ctr"/>
            <a:r>
              <a:rPr lang="en-US" sz="2000" b="1" dirty="0" smtClean="0">
                <a:solidFill>
                  <a:srgbClr val="3366FF"/>
                </a:solidFill>
              </a:rPr>
              <a:t>Group Members:</a:t>
            </a:r>
          </a:p>
          <a:p>
            <a:pPr algn="ctr"/>
            <a:endParaRPr lang="en-US" sz="2000" b="1" dirty="0">
              <a:solidFill>
                <a:srgbClr val="3366FF"/>
              </a:solidFill>
            </a:endParaRPr>
          </a:p>
          <a:p>
            <a:pPr algn="ctr"/>
            <a:r>
              <a:rPr lang="en-US" sz="2000" b="1" dirty="0" err="1" smtClean="0">
                <a:solidFill>
                  <a:srgbClr val="3366FF"/>
                </a:solidFill>
              </a:rPr>
              <a:t>Sayali</a:t>
            </a:r>
            <a:r>
              <a:rPr lang="en-US" sz="2000" b="1" dirty="0" smtClean="0">
                <a:solidFill>
                  <a:srgbClr val="3366FF"/>
                </a:solidFill>
              </a:rPr>
              <a:t> </a:t>
            </a:r>
            <a:r>
              <a:rPr lang="en-US" sz="2000" b="1" dirty="0" err="1" smtClean="0">
                <a:solidFill>
                  <a:srgbClr val="3366FF"/>
                </a:solidFill>
              </a:rPr>
              <a:t>Chandak</a:t>
            </a:r>
            <a:r>
              <a:rPr lang="en-US" sz="2000" b="1" dirty="0" smtClean="0">
                <a:solidFill>
                  <a:srgbClr val="3366FF"/>
                </a:solidFill>
              </a:rPr>
              <a:t> (A20287456)</a:t>
            </a:r>
          </a:p>
          <a:p>
            <a:pPr algn="ctr"/>
            <a:endParaRPr lang="en-US" sz="2000" b="1" dirty="0">
              <a:solidFill>
                <a:srgbClr val="3366FF"/>
              </a:solidFill>
            </a:endParaRPr>
          </a:p>
          <a:p>
            <a:pPr algn="ctr"/>
            <a:r>
              <a:rPr lang="en-US" sz="2000" b="1" dirty="0" err="1">
                <a:solidFill>
                  <a:srgbClr val="3366FF"/>
                </a:solidFill>
              </a:rPr>
              <a:t>Tegal</a:t>
            </a:r>
            <a:r>
              <a:rPr lang="en-US" sz="2000" b="1" dirty="0">
                <a:solidFill>
                  <a:srgbClr val="3366FF"/>
                </a:solidFill>
              </a:rPr>
              <a:t> </a:t>
            </a:r>
            <a:r>
              <a:rPr lang="en-US" sz="2000" b="1" dirty="0" err="1" smtClean="0">
                <a:solidFill>
                  <a:srgbClr val="3366FF"/>
                </a:solidFill>
              </a:rPr>
              <a:t>Gajare</a:t>
            </a:r>
            <a:r>
              <a:rPr lang="en-US" sz="2000" b="1" dirty="0" smtClean="0">
                <a:solidFill>
                  <a:srgbClr val="3366FF"/>
                </a:solidFill>
              </a:rPr>
              <a:t> (A20287489)</a:t>
            </a:r>
          </a:p>
          <a:p>
            <a:pPr algn="ctr"/>
            <a:endParaRPr lang="en-US" sz="2000" b="1" dirty="0">
              <a:solidFill>
                <a:srgbClr val="3366FF"/>
              </a:solidFill>
            </a:endParaRPr>
          </a:p>
          <a:p>
            <a:pPr algn="ctr"/>
            <a:r>
              <a:rPr lang="en-US" sz="2000" b="1" dirty="0">
                <a:solidFill>
                  <a:srgbClr val="3366FF"/>
                </a:solidFill>
              </a:rPr>
              <a:t>Matt </a:t>
            </a:r>
            <a:r>
              <a:rPr lang="en-US" sz="2000" b="1" dirty="0" smtClean="0">
                <a:solidFill>
                  <a:srgbClr val="3366FF"/>
                </a:solidFill>
              </a:rPr>
              <a:t>Jankowiak (A20279944)</a:t>
            </a:r>
            <a:endParaRPr lang="en-US" sz="2000" b="1" dirty="0">
              <a:solidFill>
                <a:srgbClr val="3366FF"/>
              </a:solidFill>
            </a:endParaRPr>
          </a:p>
        </p:txBody>
      </p:sp>
      <p:pic>
        <p:nvPicPr>
          <p:cNvPr id="9" name="Picture 8"/>
          <p:cNvPicPr>
            <a:picLocks noChangeAspect="1"/>
          </p:cNvPicPr>
          <p:nvPr/>
        </p:nvPicPr>
        <p:blipFill>
          <a:blip r:embed="rId4"/>
          <a:stretch>
            <a:fillRect/>
          </a:stretch>
        </p:blipFill>
        <p:spPr>
          <a:xfrm>
            <a:off x="287247" y="4339330"/>
            <a:ext cx="3340100" cy="2362200"/>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4343153" y="225035"/>
            <a:ext cx="4910931" cy="1846659"/>
          </a:xfrm>
          <a:prstGeom prst="rect">
            <a:avLst/>
          </a:prstGeom>
          <a:noFill/>
        </p:spPr>
        <p:txBody>
          <a:bodyPr wrap="square" rtlCol="0">
            <a:spAutoFit/>
          </a:bodyPr>
          <a:lstStyle/>
          <a:p>
            <a:pPr algn="ctr"/>
            <a:r>
              <a:rPr lang="en-US" sz="2400" b="1" dirty="0">
                <a:solidFill>
                  <a:srgbClr val="3366FF"/>
                </a:solidFill>
              </a:rPr>
              <a:t>Group Project</a:t>
            </a:r>
          </a:p>
          <a:p>
            <a:pPr algn="ctr"/>
            <a:r>
              <a:rPr lang="en-US" sz="2400" b="1" dirty="0">
                <a:solidFill>
                  <a:srgbClr val="3366FF"/>
                </a:solidFill>
              </a:rPr>
              <a:t>E-Tourism Database</a:t>
            </a:r>
          </a:p>
          <a:p>
            <a:pPr algn="ctr"/>
            <a:endParaRPr lang="en-US" sz="2000" b="1" dirty="0">
              <a:solidFill>
                <a:srgbClr val="3366FF"/>
              </a:solidFill>
            </a:endParaRPr>
          </a:p>
          <a:p>
            <a:pPr algn="ctr"/>
            <a:r>
              <a:rPr lang="en-US" sz="2300" b="1" dirty="0">
                <a:solidFill>
                  <a:srgbClr val="3366FF"/>
                </a:solidFill>
              </a:rPr>
              <a:t>Online Booking of Tourist Attractions</a:t>
            </a:r>
          </a:p>
          <a:p>
            <a:pPr algn="ctr"/>
            <a:r>
              <a:rPr lang="en-US" sz="2300" b="1" dirty="0">
                <a:solidFill>
                  <a:srgbClr val="3366FF"/>
                </a:solidFill>
              </a:rPr>
              <a:t>User and Employee Management</a:t>
            </a:r>
            <a:endParaRPr lang="en-US" sz="2300" dirty="0">
              <a:solidFill>
                <a:srgbClr val="3366FF"/>
              </a:solidFill>
            </a:endParaRPr>
          </a:p>
        </p:txBody>
      </p:sp>
      <p:sp>
        <p:nvSpPr>
          <p:cNvPr id="11" name="TextBox 10"/>
          <p:cNvSpPr txBox="1"/>
          <p:nvPr/>
        </p:nvSpPr>
        <p:spPr>
          <a:xfrm>
            <a:off x="420600" y="3494329"/>
            <a:ext cx="2942974" cy="984885"/>
          </a:xfrm>
          <a:prstGeom prst="rect">
            <a:avLst/>
          </a:prstGeom>
          <a:noFill/>
        </p:spPr>
        <p:txBody>
          <a:bodyPr wrap="square" rtlCol="0">
            <a:spAutoFit/>
          </a:bodyPr>
          <a:lstStyle/>
          <a:p>
            <a:pPr algn="ctr"/>
            <a:r>
              <a:rPr lang="da-DK" sz="2000" b="1" dirty="0">
                <a:solidFill>
                  <a:srgbClr val="3366FF"/>
                </a:solidFill>
              </a:rPr>
              <a:t>CS 425 Fall 2012</a:t>
            </a:r>
          </a:p>
          <a:p>
            <a:pPr algn="ctr"/>
            <a:r>
              <a:rPr lang="da-DK" sz="2000" b="1" dirty="0" smtClean="0">
                <a:solidFill>
                  <a:srgbClr val="3366FF"/>
                </a:solidFill>
              </a:rPr>
              <a:t>Database Organization</a:t>
            </a:r>
            <a:endParaRPr lang="da-DK" sz="2000" b="1" dirty="0">
              <a:solidFill>
                <a:srgbClr val="3366FF"/>
              </a:solidFill>
            </a:endParaRPr>
          </a:p>
          <a:p>
            <a:endParaRPr lang="en-US" dirty="0"/>
          </a:p>
        </p:txBody>
      </p:sp>
      <p:pic>
        <p:nvPicPr>
          <p:cNvPr id="8" name="Picture 7"/>
          <p:cNvPicPr>
            <a:picLocks noChangeAspect="1"/>
          </p:cNvPicPr>
          <p:nvPr/>
        </p:nvPicPr>
        <p:blipFill>
          <a:blip r:embed="rId5"/>
          <a:stretch>
            <a:fillRect/>
          </a:stretch>
        </p:blipFill>
        <p:spPr>
          <a:xfrm>
            <a:off x="6053389" y="2136616"/>
            <a:ext cx="2713653" cy="220271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1049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fontScale="92500" lnSpcReduction="20000"/>
          </a:bodyPr>
          <a:lstStyle/>
          <a:p>
            <a:r>
              <a:rPr lang="fr-FR" b="1" dirty="0" smtClean="0"/>
              <a:t>Introduction </a:t>
            </a:r>
          </a:p>
          <a:p>
            <a:endParaRPr lang="fr-FR" b="1" dirty="0" smtClean="0"/>
          </a:p>
          <a:p>
            <a:r>
              <a:rPr lang="en-US" b="1" dirty="0" smtClean="0"/>
              <a:t>Group Roles </a:t>
            </a:r>
          </a:p>
          <a:p>
            <a:endParaRPr lang="en-US" b="1" dirty="0"/>
          </a:p>
          <a:p>
            <a:r>
              <a:rPr lang="en-US" b="1" dirty="0"/>
              <a:t>Organization of the </a:t>
            </a:r>
            <a:r>
              <a:rPr lang="en-US" b="1" dirty="0" smtClean="0"/>
              <a:t>Database</a:t>
            </a:r>
          </a:p>
          <a:p>
            <a:endParaRPr lang="en-US" b="1" dirty="0"/>
          </a:p>
          <a:p>
            <a:r>
              <a:rPr lang="en-US" b="1" dirty="0"/>
              <a:t>Explanation of Processes on the </a:t>
            </a:r>
            <a:r>
              <a:rPr lang="en-US" b="1" dirty="0" smtClean="0"/>
              <a:t>Website</a:t>
            </a:r>
            <a:endParaRPr lang="en-US" b="1" dirty="0"/>
          </a:p>
          <a:p>
            <a:endParaRPr lang="en-US" b="1" dirty="0" smtClean="0"/>
          </a:p>
          <a:p>
            <a:r>
              <a:rPr lang="en-US" b="1" dirty="0" smtClean="0"/>
              <a:t>Demo</a:t>
            </a:r>
            <a:endParaRPr lang="en-US" b="1" dirty="0"/>
          </a:p>
          <a:p>
            <a:endParaRPr lang="en-US" dirty="0"/>
          </a:p>
        </p:txBody>
      </p:sp>
    </p:spTree>
    <p:extLst>
      <p:ext uri="{BB962C8B-B14F-4D97-AF65-F5344CB8AC3E}">
        <p14:creationId xmlns:p14="http://schemas.microsoft.com/office/powerpoint/2010/main" val="201808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5921"/>
            <a:ext cx="7772400" cy="1470025"/>
          </a:xfrm>
        </p:spPr>
        <p:txBody>
          <a:bodyPr/>
          <a:lstStyle/>
          <a:p>
            <a:r>
              <a:rPr lang="en-US" b="1" dirty="0"/>
              <a:t>Introduction</a:t>
            </a:r>
            <a:endParaRPr lang="en-US" dirty="0"/>
          </a:p>
        </p:txBody>
      </p:sp>
      <p:sp>
        <p:nvSpPr>
          <p:cNvPr id="3" name="Subtitle 2"/>
          <p:cNvSpPr>
            <a:spLocks noGrp="1"/>
          </p:cNvSpPr>
          <p:nvPr>
            <p:ph type="subTitle" idx="1"/>
          </p:nvPr>
        </p:nvSpPr>
        <p:spPr>
          <a:xfrm>
            <a:off x="685801" y="1791825"/>
            <a:ext cx="7772400" cy="3852854"/>
          </a:xfrm>
        </p:spPr>
        <p:txBody>
          <a:bodyPr>
            <a:normAutofit lnSpcReduction="10000"/>
          </a:bodyPr>
          <a:lstStyle/>
          <a:p>
            <a:r>
              <a:rPr lang="en-US" dirty="0">
                <a:solidFill>
                  <a:schemeClr val="tx1"/>
                </a:solidFill>
              </a:rPr>
              <a:t>This project demonstrates the process of building and maintaining a complex database that can be used by a company to advertise certain Tourist Attractions around the US, and offer tickets to each attraction.  The database </a:t>
            </a:r>
            <a:r>
              <a:rPr lang="en-US" dirty="0" smtClean="0">
                <a:solidFill>
                  <a:schemeClr val="tx1"/>
                </a:solidFill>
              </a:rPr>
              <a:t>can support any user </a:t>
            </a:r>
            <a:r>
              <a:rPr lang="en-US" dirty="0">
                <a:solidFill>
                  <a:schemeClr val="tx1"/>
                </a:solidFill>
              </a:rPr>
              <a:t>interface accessible to the general </a:t>
            </a:r>
            <a:r>
              <a:rPr lang="en-US" dirty="0" smtClean="0">
                <a:solidFill>
                  <a:schemeClr val="tx1"/>
                </a:solidFill>
              </a:rPr>
              <a:t>public. For </a:t>
            </a:r>
            <a:r>
              <a:rPr lang="en-US" dirty="0">
                <a:solidFill>
                  <a:schemeClr val="tx1"/>
                </a:solidFill>
              </a:rPr>
              <a:t>this </a:t>
            </a:r>
            <a:r>
              <a:rPr lang="en-US" dirty="0" smtClean="0">
                <a:solidFill>
                  <a:schemeClr val="tx1"/>
                </a:solidFill>
              </a:rPr>
              <a:t>project we created </a:t>
            </a:r>
            <a:r>
              <a:rPr lang="en-US" dirty="0">
                <a:solidFill>
                  <a:schemeClr val="tx1"/>
                </a:solidFill>
              </a:rPr>
              <a:t>a simple website.  </a:t>
            </a:r>
          </a:p>
        </p:txBody>
      </p:sp>
    </p:spTree>
    <p:extLst>
      <p:ext uri="{BB962C8B-B14F-4D97-AF65-F5344CB8AC3E}">
        <p14:creationId xmlns:p14="http://schemas.microsoft.com/office/powerpoint/2010/main" val="205765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7077"/>
          </a:xfrm>
        </p:spPr>
        <p:txBody>
          <a:bodyPr/>
          <a:lstStyle/>
          <a:p>
            <a:r>
              <a:rPr lang="en-US" b="1" dirty="0"/>
              <a:t> </a:t>
            </a:r>
            <a:r>
              <a:rPr lang="en-US" b="1" dirty="0" smtClean="0"/>
              <a:t>Group </a:t>
            </a:r>
            <a:r>
              <a:rPr lang="en-US" b="1" dirty="0"/>
              <a:t>Roles</a:t>
            </a:r>
            <a:endParaRPr lang="en-US" dirty="0"/>
          </a:p>
        </p:txBody>
      </p:sp>
      <p:sp>
        <p:nvSpPr>
          <p:cNvPr id="3" name="Content Placeholder 2"/>
          <p:cNvSpPr>
            <a:spLocks noGrp="1"/>
          </p:cNvSpPr>
          <p:nvPr>
            <p:ph idx="1"/>
          </p:nvPr>
        </p:nvSpPr>
        <p:spPr>
          <a:xfrm>
            <a:off x="1018004" y="933912"/>
            <a:ext cx="7113661" cy="5644623"/>
          </a:xfrm>
        </p:spPr>
        <p:txBody>
          <a:bodyPr>
            <a:noAutofit/>
          </a:bodyPr>
          <a:lstStyle/>
          <a:p>
            <a:pPr marL="0" indent="0">
              <a:buNone/>
            </a:pPr>
            <a:r>
              <a:rPr lang="en-US" sz="1700" dirty="0"/>
              <a:t>The following shows a breakdown of the roles in our group.  While we did work on these aspects of the project separately, we often corresponded and worked collaboratively on each.  </a:t>
            </a:r>
            <a:endParaRPr lang="en-US" sz="1700" b="1" dirty="0"/>
          </a:p>
          <a:p>
            <a:pPr marL="0" indent="0">
              <a:buNone/>
            </a:pPr>
            <a:endParaRPr lang="en-US" sz="1700" b="1" dirty="0"/>
          </a:p>
          <a:p>
            <a:pPr marL="0" indent="0">
              <a:buNone/>
            </a:pPr>
            <a:r>
              <a:rPr lang="en-US" sz="1700" dirty="0" err="1" smtClean="0"/>
              <a:t>Sayali</a:t>
            </a:r>
            <a:r>
              <a:rPr lang="en-US" sz="1700" dirty="0" smtClean="0"/>
              <a:t> </a:t>
            </a:r>
            <a:r>
              <a:rPr lang="en-US" sz="1700" dirty="0" err="1" smtClean="0"/>
              <a:t>Chandak</a:t>
            </a:r>
            <a:r>
              <a:rPr lang="en-US" sz="1700" dirty="0" smtClean="0"/>
              <a:t> (A20287456):</a:t>
            </a:r>
            <a:endParaRPr lang="en-US" sz="1700" dirty="0"/>
          </a:p>
          <a:p>
            <a:pPr marL="0" indent="0">
              <a:buNone/>
            </a:pPr>
            <a:r>
              <a:rPr lang="en-US" sz="1700" dirty="0" smtClean="0"/>
              <a:t>- Conversion </a:t>
            </a:r>
            <a:r>
              <a:rPr lang="en-US" sz="1700" dirty="0"/>
              <a:t>of SQL queries to java</a:t>
            </a:r>
          </a:p>
          <a:p>
            <a:pPr marL="0" indent="0">
              <a:buNone/>
            </a:pPr>
            <a:r>
              <a:rPr lang="en-US" sz="1700" dirty="0" smtClean="0"/>
              <a:t>- Creation </a:t>
            </a:r>
            <a:r>
              <a:rPr lang="en-US" sz="1700" dirty="0"/>
              <a:t>of database tables</a:t>
            </a:r>
          </a:p>
          <a:p>
            <a:pPr marL="0" indent="0">
              <a:buNone/>
            </a:pPr>
            <a:r>
              <a:rPr lang="en-US" sz="1700" dirty="0" smtClean="0"/>
              <a:t>- General </a:t>
            </a:r>
            <a:r>
              <a:rPr lang="en-US" sz="1700" dirty="0"/>
              <a:t>Processes, SQL Queries</a:t>
            </a:r>
          </a:p>
          <a:p>
            <a:pPr marL="0" indent="0">
              <a:buNone/>
            </a:pPr>
            <a:endParaRPr lang="en-US" sz="1700" dirty="0"/>
          </a:p>
          <a:p>
            <a:pPr marL="0" indent="0">
              <a:buNone/>
            </a:pPr>
            <a:r>
              <a:rPr lang="en-US" sz="1700" dirty="0" err="1" smtClean="0"/>
              <a:t>Tejal</a:t>
            </a:r>
            <a:r>
              <a:rPr lang="en-US" sz="1700" dirty="0" smtClean="0"/>
              <a:t> </a:t>
            </a:r>
            <a:r>
              <a:rPr lang="en-US" sz="1700" dirty="0" err="1" smtClean="0"/>
              <a:t>Gajare</a:t>
            </a:r>
            <a:r>
              <a:rPr lang="en-US" sz="1700" dirty="0" smtClean="0"/>
              <a:t> (A20287489):</a:t>
            </a:r>
            <a:endParaRPr lang="en-US" sz="1700" dirty="0"/>
          </a:p>
          <a:p>
            <a:pPr marL="0" indent="0">
              <a:buNone/>
            </a:pPr>
            <a:r>
              <a:rPr lang="en-US" sz="1700" dirty="0"/>
              <a:t>- Creation of front end website</a:t>
            </a:r>
          </a:p>
          <a:p>
            <a:pPr marL="0" indent="0">
              <a:buNone/>
            </a:pPr>
            <a:r>
              <a:rPr lang="en-US" sz="1700" dirty="0" smtClean="0"/>
              <a:t>- Integration </a:t>
            </a:r>
            <a:r>
              <a:rPr lang="en-US" sz="1700" dirty="0"/>
              <a:t>of java into </a:t>
            </a:r>
            <a:r>
              <a:rPr lang="en-US" sz="1700" dirty="0" err="1" smtClean="0"/>
              <a:t>jsp</a:t>
            </a:r>
            <a:endParaRPr lang="en-US" sz="1700" dirty="0"/>
          </a:p>
          <a:p>
            <a:pPr marL="0" indent="0">
              <a:buNone/>
            </a:pPr>
            <a:r>
              <a:rPr lang="en-US" sz="1700" dirty="0" smtClean="0"/>
              <a:t>- General </a:t>
            </a:r>
            <a:r>
              <a:rPr lang="en-US" sz="1700" dirty="0"/>
              <a:t>Processes, SQL Queries</a:t>
            </a:r>
          </a:p>
          <a:p>
            <a:pPr marL="0" indent="0">
              <a:buNone/>
            </a:pPr>
            <a:endParaRPr lang="en-US" sz="1700" dirty="0"/>
          </a:p>
          <a:p>
            <a:pPr marL="0" indent="0">
              <a:buNone/>
            </a:pPr>
            <a:r>
              <a:rPr lang="en-US" sz="1700" dirty="0" smtClean="0"/>
              <a:t>Matt Jankowiak (A20279944):</a:t>
            </a:r>
            <a:endParaRPr lang="en-US" sz="1700" dirty="0"/>
          </a:p>
          <a:p>
            <a:pPr marL="0" indent="0">
              <a:buNone/>
            </a:pPr>
            <a:r>
              <a:rPr lang="en-US" sz="1700" dirty="0" smtClean="0"/>
              <a:t>- Populate </a:t>
            </a:r>
            <a:r>
              <a:rPr lang="en-US" sz="1700" dirty="0"/>
              <a:t>all tables in the database with workable data</a:t>
            </a:r>
          </a:p>
          <a:p>
            <a:pPr marL="0" indent="0">
              <a:buNone/>
            </a:pPr>
            <a:r>
              <a:rPr lang="en-US" sz="1700" dirty="0" smtClean="0"/>
              <a:t>- General </a:t>
            </a:r>
            <a:r>
              <a:rPr lang="en-US" sz="1700" dirty="0"/>
              <a:t>Processes, SQL Queries</a:t>
            </a:r>
          </a:p>
          <a:p>
            <a:pPr marL="0" indent="0">
              <a:buNone/>
            </a:pPr>
            <a:r>
              <a:rPr lang="en-US" sz="1700" dirty="0" smtClean="0"/>
              <a:t>- Design </a:t>
            </a:r>
            <a:r>
              <a:rPr lang="en-US" sz="1700" dirty="0"/>
              <a:t>Documentation and Test </a:t>
            </a:r>
            <a:r>
              <a:rPr lang="en-US" sz="1700" dirty="0" smtClean="0"/>
              <a:t>Data Documentation</a:t>
            </a:r>
            <a:endParaRPr lang="en-US" sz="1700" dirty="0"/>
          </a:p>
        </p:txBody>
      </p:sp>
    </p:spTree>
    <p:extLst>
      <p:ext uri="{BB962C8B-B14F-4D97-AF65-F5344CB8AC3E}">
        <p14:creationId xmlns:p14="http://schemas.microsoft.com/office/powerpoint/2010/main" val="331744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629"/>
            <a:ext cx="8229600" cy="698342"/>
          </a:xfrm>
        </p:spPr>
        <p:txBody>
          <a:bodyPr>
            <a:normAutofit fontScale="90000"/>
          </a:bodyPr>
          <a:lstStyle/>
          <a:p>
            <a:r>
              <a:rPr lang="en-US" b="1" dirty="0" smtClean="0"/>
              <a:t>Organization </a:t>
            </a:r>
            <a:r>
              <a:rPr lang="en-US" b="1" dirty="0"/>
              <a:t>of the Database</a:t>
            </a:r>
          </a:p>
        </p:txBody>
      </p:sp>
      <p:sp>
        <p:nvSpPr>
          <p:cNvPr id="3" name="Content Placeholder 2"/>
          <p:cNvSpPr>
            <a:spLocks noGrp="1"/>
          </p:cNvSpPr>
          <p:nvPr>
            <p:ph idx="1"/>
          </p:nvPr>
        </p:nvSpPr>
        <p:spPr>
          <a:xfrm>
            <a:off x="457200" y="869971"/>
            <a:ext cx="8229600" cy="5901262"/>
          </a:xfrm>
        </p:spPr>
        <p:txBody>
          <a:bodyPr>
            <a:noAutofit/>
          </a:bodyPr>
          <a:lstStyle/>
          <a:p>
            <a:pPr marL="0" indent="0">
              <a:buNone/>
            </a:pPr>
            <a:r>
              <a:rPr lang="en-US" sz="1600" dirty="0"/>
              <a:t>The database provides the ability to maintain three major aspects of the business</a:t>
            </a:r>
            <a:r>
              <a:rPr lang="en-US" sz="1600" dirty="0" smtClean="0"/>
              <a:t>:</a:t>
            </a:r>
          </a:p>
          <a:p>
            <a:pPr marL="0" indent="0">
              <a:buNone/>
            </a:pPr>
            <a:endParaRPr lang="en-US" sz="1600" dirty="0"/>
          </a:p>
          <a:p>
            <a:r>
              <a:rPr lang="en-US" sz="1600" dirty="0" smtClean="0"/>
              <a:t>To </a:t>
            </a:r>
            <a:r>
              <a:rPr lang="en-US" sz="1600" dirty="0"/>
              <a:t>keep track of the various attractions offered on the website.  Each attraction has the following information available to the user:</a:t>
            </a:r>
          </a:p>
          <a:p>
            <a:pPr marL="0" indent="0">
              <a:buNone/>
            </a:pPr>
            <a:r>
              <a:rPr lang="en-US" sz="1600" dirty="0"/>
              <a:t>	</a:t>
            </a:r>
            <a:r>
              <a:rPr lang="en-US" sz="1600" dirty="0" smtClean="0"/>
              <a:t>- </a:t>
            </a:r>
            <a:r>
              <a:rPr lang="en-US" sz="1600" dirty="0"/>
              <a:t>City, location, address, contact info, website</a:t>
            </a:r>
          </a:p>
          <a:p>
            <a:pPr marL="0" indent="0">
              <a:buNone/>
            </a:pPr>
            <a:r>
              <a:rPr lang="en-US" sz="1600" dirty="0" smtClean="0"/>
              <a:t>	- </a:t>
            </a:r>
            <a:r>
              <a:rPr lang="en-US" sz="1600" dirty="0"/>
              <a:t>Brief description and type of attraction</a:t>
            </a:r>
          </a:p>
          <a:p>
            <a:pPr marL="0" indent="0">
              <a:buNone/>
            </a:pPr>
            <a:r>
              <a:rPr lang="en-US" sz="1600" dirty="0" smtClean="0"/>
              <a:t>	- </a:t>
            </a:r>
            <a:r>
              <a:rPr lang="en-US" sz="1600" dirty="0"/>
              <a:t>Discussions and reviews written by users</a:t>
            </a:r>
          </a:p>
          <a:p>
            <a:pPr marL="0" indent="0">
              <a:buNone/>
            </a:pPr>
            <a:r>
              <a:rPr lang="en-US" sz="1600" dirty="0" smtClean="0"/>
              <a:t>	- </a:t>
            </a:r>
            <a:r>
              <a:rPr lang="en-US" sz="1600" dirty="0"/>
              <a:t>Ability to purchase tickets to an attraction</a:t>
            </a:r>
          </a:p>
          <a:p>
            <a:pPr marL="0" indent="0">
              <a:buNone/>
            </a:pPr>
            <a:r>
              <a:rPr lang="en-US" sz="1600" dirty="0" smtClean="0"/>
              <a:t>	- </a:t>
            </a:r>
            <a:r>
              <a:rPr lang="en-US" sz="1600" dirty="0"/>
              <a:t>Suggested itinerary if a user wants to visit multiple attractions in one day</a:t>
            </a:r>
          </a:p>
          <a:p>
            <a:pPr marL="0" indent="0">
              <a:buNone/>
            </a:pPr>
            <a:endParaRPr lang="en-US" sz="1600" dirty="0"/>
          </a:p>
          <a:p>
            <a:r>
              <a:rPr lang="en-US" sz="1600" dirty="0" smtClean="0"/>
              <a:t>To </a:t>
            </a:r>
            <a:r>
              <a:rPr lang="en-US" sz="1600" dirty="0"/>
              <a:t>organize users of the website.  There are two types of users: Registered and Guest. Registered users have the ability to do the following:</a:t>
            </a:r>
          </a:p>
          <a:p>
            <a:pPr marL="0" indent="0">
              <a:buNone/>
            </a:pPr>
            <a:r>
              <a:rPr lang="en-US" sz="1600" dirty="0" smtClean="0"/>
              <a:t>	- </a:t>
            </a:r>
            <a:r>
              <a:rPr lang="en-US" sz="1600" dirty="0"/>
              <a:t>View attractions in a particular city and purchase tickets to attractions</a:t>
            </a:r>
          </a:p>
          <a:p>
            <a:pPr marL="0" indent="0">
              <a:buNone/>
            </a:pPr>
            <a:r>
              <a:rPr lang="en-US" sz="1600" dirty="0" smtClean="0"/>
              <a:t>	- </a:t>
            </a:r>
            <a:r>
              <a:rPr lang="en-US" sz="1600" dirty="0"/>
              <a:t>Earn reward points by purchasing tickets</a:t>
            </a:r>
          </a:p>
          <a:p>
            <a:pPr marL="0" indent="0">
              <a:buNone/>
            </a:pPr>
            <a:r>
              <a:rPr lang="en-US" sz="1600" dirty="0" smtClean="0"/>
              <a:t>	- Gain </a:t>
            </a:r>
            <a:r>
              <a:rPr lang="en-US" sz="1600" dirty="0"/>
              <a:t>different membership statuses with reward points</a:t>
            </a:r>
          </a:p>
          <a:p>
            <a:pPr marL="0" indent="0">
              <a:buNone/>
            </a:pPr>
            <a:r>
              <a:rPr lang="en-US" sz="1600" dirty="0" smtClean="0"/>
              <a:t>	- </a:t>
            </a:r>
            <a:r>
              <a:rPr lang="en-US" sz="1600" dirty="0"/>
              <a:t>Use reward points earned instead of cash to purchase tickets to other attractions</a:t>
            </a:r>
          </a:p>
          <a:p>
            <a:pPr marL="0" indent="0">
              <a:buNone/>
            </a:pPr>
            <a:r>
              <a:rPr lang="en-US" sz="1600" dirty="0" smtClean="0"/>
              <a:t>	Guest </a:t>
            </a:r>
            <a:r>
              <a:rPr lang="en-US" sz="1600" dirty="0"/>
              <a:t>users are able to do the following:</a:t>
            </a:r>
          </a:p>
          <a:p>
            <a:pPr marL="0" indent="0">
              <a:buNone/>
            </a:pPr>
            <a:r>
              <a:rPr lang="en-US" sz="1600" dirty="0" smtClean="0"/>
              <a:t>	- View </a:t>
            </a:r>
            <a:r>
              <a:rPr lang="en-US" sz="1600" dirty="0"/>
              <a:t>all attractions and discussion forums, but they are not allowed to purchase tickets or </a:t>
            </a:r>
            <a:r>
              <a:rPr lang="en-US" sz="1600" dirty="0" smtClean="0"/>
              <a:t>	add </a:t>
            </a:r>
            <a:r>
              <a:rPr lang="en-US" sz="1600" dirty="0"/>
              <a:t>to discussions without registering through the website.</a:t>
            </a:r>
          </a:p>
          <a:p>
            <a:pPr marL="0" indent="0">
              <a:buNone/>
            </a:pPr>
            <a:r>
              <a:rPr lang="en-US" sz="1600" dirty="0" smtClean="0"/>
              <a:t>	- </a:t>
            </a:r>
            <a:r>
              <a:rPr lang="en-US" sz="1600" dirty="0"/>
              <a:t>Become a registered user by providing details such as username, password, etc. </a:t>
            </a:r>
          </a:p>
        </p:txBody>
      </p:sp>
    </p:spTree>
    <p:extLst>
      <p:ext uri="{BB962C8B-B14F-4D97-AF65-F5344CB8AC3E}">
        <p14:creationId xmlns:p14="http://schemas.microsoft.com/office/powerpoint/2010/main" val="86893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06857"/>
          </a:xfrm>
        </p:spPr>
        <p:txBody>
          <a:bodyPr>
            <a:normAutofit fontScale="90000"/>
          </a:bodyPr>
          <a:lstStyle/>
          <a:p>
            <a:r>
              <a:rPr lang="en-US" b="1" dirty="0" smtClean="0"/>
              <a:t>Organization </a:t>
            </a:r>
            <a:r>
              <a:rPr lang="en-US" b="1" dirty="0"/>
              <a:t>of the </a:t>
            </a:r>
            <a:r>
              <a:rPr lang="en-US" b="1" dirty="0" smtClean="0"/>
              <a:t>Database (cont.)</a:t>
            </a:r>
            <a:endParaRPr lang="en-US" b="1" dirty="0"/>
          </a:p>
        </p:txBody>
      </p:sp>
      <p:sp>
        <p:nvSpPr>
          <p:cNvPr id="3" name="Content Placeholder 2"/>
          <p:cNvSpPr>
            <a:spLocks noGrp="1"/>
          </p:cNvSpPr>
          <p:nvPr>
            <p:ph idx="1"/>
          </p:nvPr>
        </p:nvSpPr>
        <p:spPr/>
        <p:txBody>
          <a:bodyPr>
            <a:normAutofit/>
          </a:bodyPr>
          <a:lstStyle/>
          <a:p>
            <a:r>
              <a:rPr lang="en-US" sz="1800" dirty="0" smtClean="0"/>
              <a:t>To </a:t>
            </a:r>
            <a:r>
              <a:rPr lang="en-US" sz="1800" dirty="0"/>
              <a:t>organize employees of the company. This is a complex aspect of the database that includes the following:</a:t>
            </a:r>
          </a:p>
          <a:p>
            <a:pPr marL="0" indent="0">
              <a:buNone/>
            </a:pPr>
            <a:r>
              <a:rPr lang="en-US" sz="1800" dirty="0" smtClean="0"/>
              <a:t>	- </a:t>
            </a:r>
            <a:r>
              <a:rPr lang="en-US" sz="1800" dirty="0"/>
              <a:t>A list of all employees, their personal information, and their role within the </a:t>
            </a:r>
            <a:r>
              <a:rPr lang="en-US" sz="1800" dirty="0" smtClean="0"/>
              <a:t>	company</a:t>
            </a:r>
            <a:endParaRPr lang="en-US" sz="1800" dirty="0"/>
          </a:p>
          <a:p>
            <a:pPr marL="0" indent="0">
              <a:buNone/>
            </a:pPr>
            <a:r>
              <a:rPr lang="en-US" sz="1800" dirty="0" smtClean="0"/>
              <a:t>	- </a:t>
            </a:r>
            <a:r>
              <a:rPr lang="en-US" sz="1800" dirty="0"/>
              <a:t>A schedule of employees’ workdays and the days they are on leave</a:t>
            </a:r>
          </a:p>
          <a:p>
            <a:pPr marL="0" indent="0">
              <a:buNone/>
            </a:pPr>
            <a:r>
              <a:rPr lang="en-US" sz="1800" dirty="0" smtClean="0"/>
              <a:t>	- </a:t>
            </a:r>
            <a:r>
              <a:rPr lang="en-US" sz="1800" dirty="0"/>
              <a:t>The minimum staff required for each attraction</a:t>
            </a:r>
          </a:p>
          <a:p>
            <a:pPr marL="0" indent="0">
              <a:buNone/>
            </a:pPr>
            <a:r>
              <a:rPr lang="en-US" sz="1800" dirty="0" smtClean="0"/>
              <a:t>	- </a:t>
            </a:r>
            <a:r>
              <a:rPr lang="en-US" sz="1800" dirty="0"/>
              <a:t>Designation of different employees to different projects.</a:t>
            </a:r>
          </a:p>
          <a:p>
            <a:pPr marL="0" indent="0">
              <a:buNone/>
            </a:pPr>
            <a:endParaRPr lang="en-US" sz="1800" dirty="0"/>
          </a:p>
        </p:txBody>
      </p:sp>
    </p:spTree>
    <p:extLst>
      <p:ext uri="{BB962C8B-B14F-4D97-AF65-F5344CB8AC3E}">
        <p14:creationId xmlns:p14="http://schemas.microsoft.com/office/powerpoint/2010/main" val="110154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97"/>
            <a:ext cx="9144000" cy="1143000"/>
          </a:xfrm>
        </p:spPr>
        <p:txBody>
          <a:bodyPr>
            <a:normAutofit fontScale="90000"/>
          </a:bodyPr>
          <a:lstStyle/>
          <a:p>
            <a:r>
              <a:rPr lang="en-US" b="1" dirty="0" smtClean="0"/>
              <a:t>Explanation </a:t>
            </a:r>
            <a:r>
              <a:rPr lang="en-US" b="1" dirty="0"/>
              <a:t>of Processes on the Website</a:t>
            </a:r>
          </a:p>
        </p:txBody>
      </p:sp>
      <p:sp>
        <p:nvSpPr>
          <p:cNvPr id="3" name="Content Placeholder 2"/>
          <p:cNvSpPr>
            <a:spLocks noGrp="1"/>
          </p:cNvSpPr>
          <p:nvPr>
            <p:ph idx="1"/>
          </p:nvPr>
        </p:nvSpPr>
        <p:spPr>
          <a:xfrm>
            <a:off x="457200" y="1055711"/>
            <a:ext cx="8229600" cy="5525989"/>
          </a:xfrm>
        </p:spPr>
        <p:txBody>
          <a:bodyPr>
            <a:noAutofit/>
          </a:bodyPr>
          <a:lstStyle/>
          <a:p>
            <a:r>
              <a:rPr lang="en-US" sz="1700" dirty="0"/>
              <a:t>The website provides access for both Users and Employees.  On the main page of the website, a visitor can enter a username and password and then select whether he wants to log in as a User or Employee.  Additionally, a visitor can log in to the website as a Guest without having to enter login credentials.</a:t>
            </a:r>
          </a:p>
          <a:p>
            <a:endParaRPr lang="en-US" sz="1700" dirty="0"/>
          </a:p>
          <a:p>
            <a:r>
              <a:rPr lang="en-US" sz="1700" dirty="0"/>
              <a:t>If the visitor signs in as a Registered User, he is shown basic information about his user such as his name, membership status, and reward points.  The Registered User can then view attractions, purchase tickets, begin or add to discussions, and change his phone number.</a:t>
            </a:r>
          </a:p>
          <a:p>
            <a:endParaRPr lang="en-US" sz="1700" dirty="0"/>
          </a:p>
          <a:p>
            <a:r>
              <a:rPr lang="en-US" sz="1700" dirty="0"/>
              <a:t>When an employee logs in to the website, he has different options depending on the type of employee.  For instance, if the CEO logs in, he can change the staffing level of each attraction.  When a Director logs in, he will be shown which employees are working under him, their schedules of the past two days, and if there are no security officers scheduled to work tomorrow.</a:t>
            </a:r>
          </a:p>
          <a:p>
            <a:endParaRPr lang="en-US" sz="1700" dirty="0"/>
          </a:p>
          <a:p>
            <a:r>
              <a:rPr lang="en-US" sz="1700" dirty="0"/>
              <a:t>If a visitor chooses to log in as a Guest, he still has the ability to view Attractions and discussions on those attractions.  The Guest can then easily sign up as a Registered User if he would like to purchase tickets or comment on Discussions.</a:t>
            </a:r>
          </a:p>
        </p:txBody>
      </p:sp>
    </p:spTree>
    <p:extLst>
      <p:ext uri="{BB962C8B-B14F-4D97-AF65-F5344CB8AC3E}">
        <p14:creationId xmlns:p14="http://schemas.microsoft.com/office/powerpoint/2010/main" val="1903638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TotalTime>
  <Words>539</Words>
  <Application>Microsoft Macintosh PowerPoint</Application>
  <PresentationFormat>On-screen Show (4:3)</PresentationFormat>
  <Paragraphs>76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Agenda</vt:lpstr>
      <vt:lpstr>Introduction</vt:lpstr>
      <vt:lpstr> Group Roles</vt:lpstr>
      <vt:lpstr>Organization of the Database</vt:lpstr>
      <vt:lpstr>Organization of the Database (cont.)</vt:lpstr>
      <vt:lpstr>Explanation of Processes on the Website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Jankowiak</dc:creator>
  <cp:lastModifiedBy>Matt Jankowiak</cp:lastModifiedBy>
  <cp:revision>7</cp:revision>
  <dcterms:created xsi:type="dcterms:W3CDTF">2012-12-03T20:02:41Z</dcterms:created>
  <dcterms:modified xsi:type="dcterms:W3CDTF">2012-12-03T21:19:32Z</dcterms:modified>
</cp:coreProperties>
</file>