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9" r:id="rId15"/>
    <p:sldId id="290" r:id="rId16"/>
    <p:sldId id="269" r:id="rId17"/>
    <p:sldId id="270" r:id="rId18"/>
    <p:sldId id="278" r:id="rId19"/>
    <p:sldId id="279" r:id="rId20"/>
    <p:sldId id="280" r:id="rId21"/>
    <p:sldId id="281" r:id="rId22"/>
    <p:sldId id="282" r:id="rId23"/>
    <p:sldId id="283" r:id="rId24"/>
    <p:sldId id="284" r:id="rId25"/>
    <p:sldId id="285" r:id="rId26"/>
    <p:sldId id="277" r:id="rId27"/>
    <p:sldId id="286" r:id="rId28"/>
    <p:sldId id="287" r:id="rId29"/>
    <p:sldId id="288" r:id="rId30"/>
    <p:sldId id="271" r:id="rId31"/>
    <p:sldId id="272" r:id="rId32"/>
    <p:sldId id="273" r:id="rId33"/>
    <p:sldId id="274" r:id="rId34"/>
    <p:sldId id="275" r:id="rId35"/>
  </p:sldIdLst>
  <p:sldSz cx="9144000" cy="5143500" type="screen16x9"/>
  <p:notesSz cx="6858000" cy="9144000"/>
  <p:embeddedFontLst>
    <p:embeddedFont>
      <p:font typeface="Calibri" panose="020F0502020204030204" pitchFamily="34" charset="0"/>
      <p:regular r:id="rId37"/>
      <p:bold r:id="rId38"/>
      <p:italic r:id="rId39"/>
      <p:boldItalic r:id="rId40"/>
    </p:embeddedFont>
    <p:embeddedFont>
      <p:font typeface="Nunito" pitchFamily="2" charset="0"/>
      <p:regular r:id="rId41"/>
      <p:bold r:id="rId42"/>
      <p:italic r:id="rId43"/>
      <p:boldItalic r:id="rId44"/>
    </p:embeddedFont>
    <p:embeddedFont>
      <p:font typeface="Roboto" panose="02000000000000000000" pitchFamily="2"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29"/>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276747a715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276747a71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276747a715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276747a715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76747a715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76747a715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276747a715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276747a715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276747a715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276747a715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276747a715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276747a715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276747a715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276747a715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276747a715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276747a715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33729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276747a715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276747a715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493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276747a715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276747a7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2967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276747ab46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276747ab46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276747a715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276747a715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2409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276747ab46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276747ab46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276747a71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276747a71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276747a715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276747a71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276747a71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276747a71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276747a715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276747a715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276747a715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276747a71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276747a715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276747a71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swiggy.com/city/pune"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0" y="1597300"/>
            <a:ext cx="5361300" cy="12372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Clr>
                <a:schemeClr val="dk1"/>
              </a:buClr>
              <a:buSzPct val="39285"/>
              <a:buFont typeface="Arial"/>
              <a:buNone/>
            </a:pPr>
            <a:r>
              <a:rPr lang="en-GB" sz="2800" b="1">
                <a:solidFill>
                  <a:srgbClr val="212529"/>
                </a:solidFill>
                <a:highlight>
                  <a:srgbClr val="FFFFFF"/>
                </a:highlight>
                <a:latin typeface="Roboto"/>
                <a:ea typeface="Roboto"/>
                <a:cs typeface="Roboto"/>
                <a:sym typeface="Roboto"/>
              </a:rPr>
              <a:t>Restaurant Recommender System for Pune City</a:t>
            </a:r>
            <a:endParaRPr sz="3500"/>
          </a:p>
          <a:p>
            <a:pPr marL="0" lvl="0" indent="0" algn="ctr" rtl="0">
              <a:spcBef>
                <a:spcPts val="0"/>
              </a:spcBef>
              <a:spcAft>
                <a:spcPts val="0"/>
              </a:spcAft>
              <a:buNone/>
            </a:pPr>
            <a:r>
              <a:rPr lang="en-GB" sz="2000" b="1">
                <a:solidFill>
                  <a:srgbClr val="212529"/>
                </a:solidFill>
                <a:highlight>
                  <a:srgbClr val="FFFFFF"/>
                </a:highlight>
                <a:latin typeface="Roboto"/>
                <a:ea typeface="Roboto"/>
                <a:cs typeface="Roboto"/>
                <a:sym typeface="Roboto"/>
              </a:rPr>
              <a:t>CT-21013 DATA SCIENCE LABORATORY</a:t>
            </a:r>
            <a:endParaRPr/>
          </a:p>
          <a:p>
            <a:pPr marL="0" lvl="0" indent="0" algn="ctr" rtl="0">
              <a:spcBef>
                <a:spcPts val="0"/>
              </a:spcBef>
              <a:spcAft>
                <a:spcPts val="0"/>
              </a:spcAft>
              <a:buClr>
                <a:schemeClr val="dk1"/>
              </a:buClr>
              <a:buSzPct val="55000"/>
              <a:buFont typeface="Arial"/>
              <a:buNone/>
            </a:pPr>
            <a:endParaRPr sz="2000" b="1">
              <a:solidFill>
                <a:srgbClr val="212529"/>
              </a:solidFill>
              <a:highlight>
                <a:srgbClr val="FFFFFF"/>
              </a:highlight>
              <a:latin typeface="Roboto"/>
              <a:ea typeface="Roboto"/>
              <a:cs typeface="Roboto"/>
              <a:sym typeface="Roboto"/>
            </a:endParaRPr>
          </a:p>
          <a:p>
            <a:pPr marL="0" lvl="0" indent="0" algn="ctr" rtl="0">
              <a:spcBef>
                <a:spcPts val="0"/>
              </a:spcBef>
              <a:spcAft>
                <a:spcPts val="0"/>
              </a:spcAft>
              <a:buNone/>
            </a:pPr>
            <a:endParaRPr/>
          </a:p>
        </p:txBody>
      </p:sp>
      <p:sp>
        <p:nvSpPr>
          <p:cNvPr id="129" name="Google Shape;129;p13"/>
          <p:cNvSpPr txBox="1">
            <a:spLocks noGrp="1"/>
          </p:cNvSpPr>
          <p:nvPr>
            <p:ph type="subTitle" idx="1"/>
          </p:nvPr>
        </p:nvSpPr>
        <p:spPr>
          <a:xfrm>
            <a:off x="258225" y="2886550"/>
            <a:ext cx="8068800" cy="1237200"/>
          </a:xfrm>
          <a:prstGeom prst="rect">
            <a:avLst/>
          </a:prstGeom>
        </p:spPr>
        <p:txBody>
          <a:bodyPr spcFirstLastPara="1" wrap="square" lIns="91425" tIns="91425" rIns="91425" bIns="91425" anchor="t" anchorCtr="0">
            <a:normAutofit fontScale="55000" lnSpcReduction="20000"/>
          </a:bodyPr>
          <a:lstStyle/>
          <a:p>
            <a:pPr marL="5029200" lvl="0" indent="457200" algn="just" rtl="0">
              <a:spcBef>
                <a:spcPts val="0"/>
              </a:spcBef>
              <a:spcAft>
                <a:spcPts val="0"/>
              </a:spcAft>
              <a:buNone/>
            </a:pPr>
            <a:r>
              <a:rPr lang="en-GB"/>
              <a:t>   												                                                                                                                                   </a:t>
            </a:r>
            <a:endParaRPr sz="1200">
              <a:solidFill>
                <a:srgbClr val="212529"/>
              </a:solidFill>
              <a:highlight>
                <a:srgbClr val="FFFFFF"/>
              </a:highlight>
              <a:latin typeface="Roboto"/>
              <a:ea typeface="Roboto"/>
              <a:cs typeface="Roboto"/>
              <a:sym typeface="Roboto"/>
            </a:endParaRPr>
          </a:p>
          <a:p>
            <a:pPr marL="3200400" lvl="0" indent="457200" algn="just" rtl="0">
              <a:spcBef>
                <a:spcPts val="0"/>
              </a:spcBef>
              <a:spcAft>
                <a:spcPts val="0"/>
              </a:spcAft>
              <a:buNone/>
            </a:pPr>
            <a:r>
              <a:rPr lang="en-GB" sz="1200">
                <a:solidFill>
                  <a:srgbClr val="212529"/>
                </a:solidFill>
                <a:highlight>
                  <a:srgbClr val="FFFFFF"/>
                </a:highlight>
                <a:latin typeface="Roboto"/>
                <a:ea typeface="Roboto"/>
                <a:cs typeface="Roboto"/>
                <a:sym typeface="Roboto"/>
              </a:rPr>
              <a:t>                                                 Anjali Dofe  - 111903137</a:t>
            </a:r>
            <a:endParaRPr sz="1200">
              <a:solidFill>
                <a:srgbClr val="212529"/>
              </a:solidFill>
              <a:highlight>
                <a:srgbClr val="FFFFFF"/>
              </a:highlight>
              <a:latin typeface="Roboto"/>
              <a:ea typeface="Roboto"/>
              <a:cs typeface="Roboto"/>
              <a:sym typeface="Roboto"/>
            </a:endParaRPr>
          </a:p>
          <a:p>
            <a:pPr marL="3200400" lvl="0" indent="457200" algn="just" rtl="0">
              <a:spcBef>
                <a:spcPts val="0"/>
              </a:spcBef>
              <a:spcAft>
                <a:spcPts val="0"/>
              </a:spcAft>
              <a:buNone/>
            </a:pPr>
            <a:r>
              <a:rPr lang="en-GB" sz="1200">
                <a:solidFill>
                  <a:srgbClr val="212529"/>
                </a:solidFill>
                <a:highlight>
                  <a:srgbClr val="FFFFFF"/>
                </a:highlight>
                <a:latin typeface="Roboto"/>
                <a:ea typeface="Roboto"/>
                <a:cs typeface="Roboto"/>
                <a:sym typeface="Roboto"/>
              </a:rPr>
              <a:t>                                                 Tejal Khairnar - 111903157</a:t>
            </a:r>
            <a:endParaRPr sz="1200">
              <a:solidFill>
                <a:srgbClr val="212529"/>
              </a:solidFill>
              <a:highlight>
                <a:srgbClr val="FFFFFF"/>
              </a:highlight>
              <a:latin typeface="Roboto"/>
              <a:ea typeface="Roboto"/>
              <a:cs typeface="Roboto"/>
              <a:sym typeface="Roboto"/>
            </a:endParaRPr>
          </a:p>
          <a:p>
            <a:pPr marL="3200400" lvl="0" indent="457200" algn="just" rtl="0">
              <a:spcBef>
                <a:spcPts val="0"/>
              </a:spcBef>
              <a:spcAft>
                <a:spcPts val="0"/>
              </a:spcAft>
              <a:buNone/>
            </a:pPr>
            <a:r>
              <a:rPr lang="en-GB" sz="1200">
                <a:solidFill>
                  <a:srgbClr val="212529"/>
                </a:solidFill>
                <a:highlight>
                  <a:srgbClr val="FFFFFF"/>
                </a:highlight>
                <a:latin typeface="Roboto"/>
                <a:ea typeface="Roboto"/>
                <a:cs typeface="Roboto"/>
                <a:sym typeface="Roboto"/>
              </a:rPr>
              <a:t>                                                  Yash Dhake - 111903160</a:t>
            </a:r>
            <a:endParaRPr sz="1200">
              <a:solidFill>
                <a:srgbClr val="212529"/>
              </a:solidFill>
              <a:highlight>
                <a:srgbClr val="FFFFFF"/>
              </a:highlight>
              <a:latin typeface="Roboto"/>
              <a:ea typeface="Roboto"/>
              <a:cs typeface="Roboto"/>
              <a:sym typeface="Roboto"/>
            </a:endParaRPr>
          </a:p>
          <a:p>
            <a:pPr marL="3200400" lvl="0" indent="457200" algn="just" rtl="0">
              <a:spcBef>
                <a:spcPts val="0"/>
              </a:spcBef>
              <a:spcAft>
                <a:spcPts val="0"/>
              </a:spcAft>
              <a:buNone/>
            </a:pPr>
            <a:r>
              <a:rPr lang="en-GB" sz="1200">
                <a:solidFill>
                  <a:srgbClr val="212529"/>
                </a:solidFill>
                <a:highlight>
                  <a:srgbClr val="FFFFFF"/>
                </a:highlight>
                <a:latin typeface="Roboto"/>
                <a:ea typeface="Roboto"/>
                <a:cs typeface="Roboto"/>
                <a:sym typeface="Roboto"/>
              </a:rPr>
              <a:t>                                                  </a:t>
            </a:r>
            <a:endParaRPr sz="1200">
              <a:solidFill>
                <a:srgbClr val="212529"/>
              </a:solidFill>
              <a:highlight>
                <a:srgbClr val="FFFFFF"/>
              </a:highlight>
              <a:latin typeface="Roboto"/>
              <a:ea typeface="Roboto"/>
              <a:cs typeface="Roboto"/>
              <a:sym typeface="Roboto"/>
            </a:endParaRPr>
          </a:p>
          <a:p>
            <a:pPr marL="3200400" lvl="0" indent="457200" algn="just" rtl="0">
              <a:spcBef>
                <a:spcPts val="0"/>
              </a:spcBef>
              <a:spcAft>
                <a:spcPts val="0"/>
              </a:spcAft>
              <a:buClr>
                <a:schemeClr val="dk1"/>
              </a:buClr>
              <a:buSzPct val="91666"/>
              <a:buFont typeface="Arial"/>
              <a:buNone/>
            </a:pPr>
            <a:r>
              <a:rPr lang="en-GB" sz="1200">
                <a:solidFill>
                  <a:srgbClr val="212529"/>
                </a:solidFill>
                <a:highlight>
                  <a:srgbClr val="FFFFFF"/>
                </a:highlight>
                <a:latin typeface="Roboto"/>
                <a:ea typeface="Roboto"/>
                <a:cs typeface="Roboto"/>
                <a:sym typeface="Roboto"/>
              </a:rPr>
              <a:t>                                                   </a:t>
            </a:r>
            <a:endParaRPr sz="1200">
              <a:solidFill>
                <a:srgbClr val="212529"/>
              </a:solidFill>
              <a:highlight>
                <a:srgbClr val="FFFFFF"/>
              </a:highlight>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2"/>
          <p:cNvSpPr txBox="1">
            <a:spLocks noGrp="1"/>
          </p:cNvSpPr>
          <p:nvPr>
            <p:ph type="body" idx="1"/>
          </p:nvPr>
        </p:nvSpPr>
        <p:spPr>
          <a:xfrm>
            <a:off x="351600" y="140650"/>
            <a:ext cx="8480700" cy="4428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a:solidFill>
                  <a:srgbClr val="212529"/>
                </a:solidFill>
                <a:highlight>
                  <a:srgbClr val="FFFFFF"/>
                </a:highlight>
                <a:latin typeface="Roboto"/>
                <a:ea typeface="Roboto"/>
                <a:cs typeface="Roboto"/>
                <a:sym typeface="Roboto"/>
              </a:rPr>
              <a:t>  </a:t>
            </a:r>
            <a:endParaRPr sz="1400">
              <a:solidFill>
                <a:srgbClr val="212529"/>
              </a:solidFill>
              <a:highlight>
                <a:srgbClr val="FFFFFF"/>
              </a:highlight>
              <a:latin typeface="Roboto"/>
              <a:ea typeface="Roboto"/>
              <a:cs typeface="Roboto"/>
              <a:sym typeface="Roboto"/>
            </a:endParaRPr>
          </a:p>
          <a:p>
            <a:pPr marL="0" lvl="0" indent="0" algn="l" rtl="0">
              <a:spcBef>
                <a:spcPts val="1200"/>
              </a:spcBef>
              <a:spcAft>
                <a:spcPts val="1200"/>
              </a:spcAft>
              <a:buNone/>
            </a:pPr>
            <a:r>
              <a:rPr lang="en-GB" sz="1400">
                <a:solidFill>
                  <a:srgbClr val="212529"/>
                </a:solidFill>
                <a:highlight>
                  <a:srgbClr val="FFFFFF"/>
                </a:highlight>
                <a:latin typeface="Roboto"/>
                <a:ea typeface="Roboto"/>
                <a:cs typeface="Roboto"/>
                <a:sym typeface="Roboto"/>
              </a:rPr>
              <a:t>A count plot showing the number of restaurants in a particular location was plotted. </a:t>
            </a:r>
            <a:endParaRPr sz="2000"/>
          </a:p>
        </p:txBody>
      </p:sp>
      <p:pic>
        <p:nvPicPr>
          <p:cNvPr id="182" name="Google Shape;182;p22"/>
          <p:cNvPicPr preferRelativeResize="0"/>
          <p:nvPr/>
        </p:nvPicPr>
        <p:blipFill>
          <a:blip r:embed="rId3">
            <a:alphaModFix/>
          </a:blip>
          <a:stretch>
            <a:fillRect/>
          </a:stretch>
        </p:blipFill>
        <p:spPr>
          <a:xfrm>
            <a:off x="1665825" y="1017725"/>
            <a:ext cx="5820825" cy="3834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a:spLocks noGrp="1"/>
          </p:cNvSpPr>
          <p:nvPr>
            <p:ph type="body" idx="1"/>
          </p:nvPr>
        </p:nvSpPr>
        <p:spPr>
          <a:xfrm>
            <a:off x="321475" y="281275"/>
            <a:ext cx="8510700" cy="428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a:solidFill>
                  <a:srgbClr val="212529"/>
                </a:solidFill>
                <a:highlight>
                  <a:srgbClr val="FFFFFF"/>
                </a:highlight>
                <a:latin typeface="Roboto"/>
                <a:ea typeface="Roboto"/>
                <a:cs typeface="Roboto"/>
                <a:sym typeface="Roboto"/>
              </a:rPr>
              <a:t>We then preprocessed the data by dropping the column of DELIVERY TIME </a:t>
            </a:r>
            <a:r>
              <a:rPr lang="en-GB" sz="1600"/>
              <a:t> </a:t>
            </a:r>
            <a:r>
              <a:rPr lang="en-GB" sz="1400">
                <a:solidFill>
                  <a:srgbClr val="212529"/>
                </a:solidFill>
                <a:highlight>
                  <a:srgbClr val="FFFFFF"/>
                </a:highlight>
                <a:latin typeface="Roboto"/>
                <a:ea typeface="Roboto"/>
                <a:cs typeface="Roboto"/>
                <a:sym typeface="Roboto"/>
              </a:rPr>
              <a:t>as it would be of no use in our recommender system as delivery time varies for each customer as each of them live in a different locality and is also influenced by factors such as weather conditions and traffic.</a:t>
            </a:r>
            <a:endParaRPr sz="1400"/>
          </a:p>
          <a:p>
            <a:pPr marL="0" lvl="0" indent="0" algn="l" rtl="0">
              <a:spcBef>
                <a:spcPts val="1200"/>
              </a:spcBef>
              <a:spcAft>
                <a:spcPts val="0"/>
              </a:spcAft>
              <a:buNone/>
            </a:pPr>
            <a:endParaRPr sz="1400"/>
          </a:p>
          <a:p>
            <a:pPr marL="0" lvl="0" indent="0" algn="l" rtl="0">
              <a:spcBef>
                <a:spcPts val="1200"/>
              </a:spcBef>
              <a:spcAft>
                <a:spcPts val="1200"/>
              </a:spcAft>
              <a:buClr>
                <a:schemeClr val="dk1"/>
              </a:buClr>
              <a:buSzPts val="1100"/>
              <a:buFont typeface="Arial"/>
              <a:buNone/>
            </a:pPr>
            <a:endParaRPr sz="1400"/>
          </a:p>
        </p:txBody>
      </p:sp>
      <p:pic>
        <p:nvPicPr>
          <p:cNvPr id="188" name="Google Shape;188;p23"/>
          <p:cNvPicPr preferRelativeResize="0"/>
          <p:nvPr/>
        </p:nvPicPr>
        <p:blipFill>
          <a:blip r:embed="rId3">
            <a:alphaModFix/>
          </a:blip>
          <a:stretch>
            <a:fillRect/>
          </a:stretch>
        </p:blipFill>
        <p:spPr>
          <a:xfrm>
            <a:off x="1135200" y="1313462"/>
            <a:ext cx="6991949" cy="2516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4"/>
          <p:cNvSpPr txBox="1">
            <a:spLocks noGrp="1"/>
          </p:cNvSpPr>
          <p:nvPr>
            <p:ph type="body" idx="1"/>
          </p:nvPr>
        </p:nvSpPr>
        <p:spPr>
          <a:xfrm>
            <a:off x="331525" y="210975"/>
            <a:ext cx="8500800" cy="4862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400">
                <a:solidFill>
                  <a:srgbClr val="212529"/>
                </a:solidFill>
                <a:highlight>
                  <a:srgbClr val="FFFFFF"/>
                </a:highlight>
                <a:latin typeface="Roboto"/>
                <a:ea typeface="Roboto"/>
                <a:cs typeface="Roboto"/>
                <a:sym typeface="Roboto"/>
              </a:rPr>
              <a:t>After handling all the null values again, we obtained a pictorial representation of the number of restaurants locality wise using pie chart representation.                                                                                    </a:t>
            </a:r>
            <a:endParaRPr sz="2000"/>
          </a:p>
        </p:txBody>
      </p:sp>
      <p:pic>
        <p:nvPicPr>
          <p:cNvPr id="194" name="Google Shape;194;p24"/>
          <p:cNvPicPr preferRelativeResize="0"/>
          <p:nvPr/>
        </p:nvPicPr>
        <p:blipFill>
          <a:blip r:embed="rId3">
            <a:alphaModFix/>
          </a:blip>
          <a:stretch>
            <a:fillRect/>
          </a:stretch>
        </p:blipFill>
        <p:spPr>
          <a:xfrm>
            <a:off x="2159850" y="886525"/>
            <a:ext cx="4096500" cy="4066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5"/>
          <p:cNvPicPr preferRelativeResize="0"/>
          <p:nvPr/>
        </p:nvPicPr>
        <p:blipFill>
          <a:blip r:embed="rId3">
            <a:alphaModFix/>
          </a:blip>
          <a:stretch>
            <a:fillRect/>
          </a:stretch>
        </p:blipFill>
        <p:spPr>
          <a:xfrm>
            <a:off x="1362375" y="301363"/>
            <a:ext cx="6000750" cy="2409825"/>
          </a:xfrm>
          <a:prstGeom prst="rect">
            <a:avLst/>
          </a:prstGeom>
          <a:noFill/>
          <a:ln>
            <a:noFill/>
          </a:ln>
        </p:spPr>
      </p:pic>
      <p:pic>
        <p:nvPicPr>
          <p:cNvPr id="200" name="Google Shape;200;p25"/>
          <p:cNvPicPr preferRelativeResize="0"/>
          <p:nvPr/>
        </p:nvPicPr>
        <p:blipFill>
          <a:blip r:embed="rId4">
            <a:alphaModFix/>
          </a:blip>
          <a:stretch>
            <a:fillRect/>
          </a:stretch>
        </p:blipFill>
        <p:spPr>
          <a:xfrm>
            <a:off x="1617512" y="2833475"/>
            <a:ext cx="5490475" cy="2084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9E823-1F1E-48A0-8BDD-697233BC9F96}"/>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3AF8D029-0AA3-4A4E-AD60-21C55FF46043}"/>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399DCEED-288A-4C31-9290-5DBF99933E46}"/>
              </a:ext>
            </a:extLst>
          </p:cNvPr>
          <p:cNvPicPr>
            <a:picLocks noChangeAspect="1"/>
          </p:cNvPicPr>
          <p:nvPr/>
        </p:nvPicPr>
        <p:blipFill>
          <a:blip r:embed="rId2"/>
          <a:stretch>
            <a:fillRect/>
          </a:stretch>
        </p:blipFill>
        <p:spPr>
          <a:xfrm>
            <a:off x="239486" y="507818"/>
            <a:ext cx="8650514" cy="4127863"/>
          </a:xfrm>
          <a:prstGeom prst="rect">
            <a:avLst/>
          </a:prstGeom>
        </p:spPr>
      </p:pic>
    </p:spTree>
    <p:extLst>
      <p:ext uri="{BB962C8B-B14F-4D97-AF65-F5344CB8AC3E}">
        <p14:creationId xmlns:p14="http://schemas.microsoft.com/office/powerpoint/2010/main" val="4162323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A7F0-AED4-4CF1-BCA7-A0F71CB253E6}"/>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2E9D51B0-34F2-4EAB-8C15-727E0FAF4FA8}"/>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93CF687E-83FB-4447-8C67-C8D473F55921}"/>
              </a:ext>
            </a:extLst>
          </p:cNvPr>
          <p:cNvPicPr>
            <a:picLocks noChangeAspect="1"/>
          </p:cNvPicPr>
          <p:nvPr/>
        </p:nvPicPr>
        <p:blipFill>
          <a:blip r:embed="rId2"/>
          <a:stretch>
            <a:fillRect/>
          </a:stretch>
        </p:blipFill>
        <p:spPr>
          <a:xfrm>
            <a:off x="337457" y="227783"/>
            <a:ext cx="8469086" cy="4687933"/>
          </a:xfrm>
          <a:prstGeom prst="rect">
            <a:avLst/>
          </a:prstGeom>
        </p:spPr>
      </p:pic>
    </p:spTree>
    <p:extLst>
      <p:ext uri="{BB962C8B-B14F-4D97-AF65-F5344CB8AC3E}">
        <p14:creationId xmlns:p14="http://schemas.microsoft.com/office/powerpoint/2010/main" val="1687368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lnSpc>
                <a:spcPct val="146363"/>
              </a:lnSpc>
              <a:spcBef>
                <a:spcPts val="0"/>
              </a:spcBef>
              <a:spcAft>
                <a:spcPts val="0"/>
              </a:spcAft>
              <a:buClr>
                <a:schemeClr val="dk1"/>
              </a:buClr>
              <a:buSzPct val="59638"/>
              <a:buFont typeface="Arial"/>
              <a:buNone/>
            </a:pPr>
            <a:r>
              <a:rPr lang="en-GB" sz="1844" b="1" u="sng">
                <a:solidFill>
                  <a:srgbClr val="212529"/>
                </a:solidFill>
                <a:highlight>
                  <a:srgbClr val="FFFFFF"/>
                </a:highlight>
                <a:latin typeface="Roboto"/>
                <a:ea typeface="Roboto"/>
                <a:cs typeface="Roboto"/>
                <a:sym typeface="Roboto"/>
              </a:rPr>
              <a:t>DATA MODELING and THE RECOMMENDER SYSTEM</a:t>
            </a:r>
            <a:endParaRPr sz="1844" b="1" u="sng">
              <a:solidFill>
                <a:srgbClr val="212529"/>
              </a:solidFill>
              <a:highlight>
                <a:srgbClr val="FFFFFF"/>
              </a:highlight>
              <a:latin typeface="Roboto"/>
              <a:ea typeface="Roboto"/>
              <a:cs typeface="Roboto"/>
              <a:sym typeface="Roboto"/>
            </a:endParaRPr>
          </a:p>
          <a:p>
            <a:pPr marL="0" lvl="0" indent="0" algn="l" rtl="0">
              <a:lnSpc>
                <a:spcPct val="115000"/>
              </a:lnSpc>
              <a:spcBef>
                <a:spcPts val="1000"/>
              </a:spcBef>
              <a:spcAft>
                <a:spcPts val="0"/>
              </a:spcAft>
              <a:buClr>
                <a:schemeClr val="dk1"/>
              </a:buClr>
              <a:buSzPct val="100000"/>
              <a:buFont typeface="Arial"/>
              <a:buNone/>
            </a:pPr>
            <a:endParaRPr sz="1100" b="1" u="sng"/>
          </a:p>
          <a:p>
            <a:pPr marL="0" lvl="0" indent="0" algn="l" rtl="0">
              <a:spcBef>
                <a:spcPts val="0"/>
              </a:spcBef>
              <a:spcAft>
                <a:spcPts val="0"/>
              </a:spcAft>
              <a:buNone/>
            </a:pPr>
            <a:endParaRPr/>
          </a:p>
        </p:txBody>
      </p:sp>
      <p:sp>
        <p:nvSpPr>
          <p:cNvPr id="206" name="Google Shape;206;p26"/>
          <p:cNvSpPr txBox="1">
            <a:spLocks noGrp="1"/>
          </p:cNvSpPr>
          <p:nvPr>
            <p:ph type="body" idx="1"/>
          </p:nvPr>
        </p:nvSpPr>
        <p:spPr>
          <a:xfrm>
            <a:off x="819150" y="1800200"/>
            <a:ext cx="7505700" cy="2448000"/>
          </a:xfrm>
          <a:prstGeom prst="rect">
            <a:avLst/>
          </a:prstGeom>
        </p:spPr>
        <p:txBody>
          <a:bodyPr spcFirstLastPara="1" wrap="square" lIns="91425" tIns="91425" rIns="91425" bIns="91425" anchor="t" anchorCtr="0">
            <a:normAutofit/>
          </a:bodyPr>
          <a:lstStyle/>
          <a:p>
            <a:pPr marL="0" lvl="0" indent="0" algn="l" rtl="0">
              <a:lnSpc>
                <a:spcPct val="125454"/>
              </a:lnSpc>
              <a:spcBef>
                <a:spcPts val="0"/>
              </a:spcBef>
              <a:spcAft>
                <a:spcPts val="0"/>
              </a:spcAft>
              <a:buClr>
                <a:schemeClr val="dk1"/>
              </a:buClr>
              <a:buSzPts val="1100"/>
              <a:buFont typeface="Arial"/>
              <a:buNone/>
            </a:pPr>
            <a:r>
              <a:rPr lang="en-GB" sz="1400">
                <a:solidFill>
                  <a:srgbClr val="212529"/>
                </a:solidFill>
                <a:highlight>
                  <a:srgbClr val="FFFFFF"/>
                </a:highlight>
                <a:latin typeface="Roboto"/>
                <a:ea typeface="Roboto"/>
                <a:cs typeface="Roboto"/>
                <a:sym typeface="Roboto"/>
              </a:rPr>
              <a:t>The two most common types of recommendation systems are content-based and collaborative filtering recommender systems. In collaborative filtering, the behaviour of a group of users is used to make recommendations to other users. The recommendation is based on the preference of other users. Content-based systems are based on the idea that if you liked a certain item, you are most likely to like something that is like it.</a:t>
            </a:r>
            <a:endParaRPr sz="1400">
              <a:solidFill>
                <a:srgbClr val="212529"/>
              </a:solidFill>
              <a:highlight>
                <a:srgbClr val="FFFFFF"/>
              </a:highlight>
              <a:latin typeface="Roboto"/>
              <a:ea typeface="Roboto"/>
              <a:cs typeface="Roboto"/>
              <a:sym typeface="Roboto"/>
            </a:endParaRPr>
          </a:p>
          <a:p>
            <a:pPr marL="0" lvl="0" indent="0" algn="l" rtl="0">
              <a:lnSpc>
                <a:spcPct val="125454"/>
              </a:lnSpc>
              <a:spcBef>
                <a:spcPts val="1000"/>
              </a:spcBef>
              <a:spcAft>
                <a:spcPts val="0"/>
              </a:spcAft>
              <a:buClr>
                <a:schemeClr val="dk1"/>
              </a:buClr>
              <a:buSzPts val="1100"/>
              <a:buFont typeface="Arial"/>
              <a:buNone/>
            </a:pPr>
            <a:r>
              <a:rPr lang="en-GB" sz="1400">
                <a:solidFill>
                  <a:srgbClr val="212529"/>
                </a:solidFill>
                <a:highlight>
                  <a:srgbClr val="FFFFFF"/>
                </a:highlight>
                <a:latin typeface="Roboto"/>
                <a:ea typeface="Roboto"/>
                <a:cs typeface="Roboto"/>
                <a:sym typeface="Roboto"/>
              </a:rPr>
              <a:t>In our project we have tried to have elements of both content-based filtering as well as collaborative filtering.</a:t>
            </a:r>
            <a:endParaRPr sz="1400">
              <a:solidFill>
                <a:srgbClr val="212529"/>
              </a:solidFill>
              <a:highlight>
                <a:srgbClr val="FFFFFF"/>
              </a:highlight>
              <a:latin typeface="Roboto"/>
              <a:ea typeface="Roboto"/>
              <a:cs typeface="Roboto"/>
              <a:sym typeface="Roboto"/>
            </a:endParaRPr>
          </a:p>
          <a:p>
            <a:pPr marL="0" lvl="0" indent="0" algn="l" rtl="0">
              <a:spcBef>
                <a:spcPts val="100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Google Shape;211;p27"/>
          <p:cNvPicPr preferRelativeResize="0"/>
          <p:nvPr/>
        </p:nvPicPr>
        <p:blipFill>
          <a:blip r:embed="rId3">
            <a:alphaModFix/>
          </a:blip>
          <a:stretch>
            <a:fillRect/>
          </a:stretch>
        </p:blipFill>
        <p:spPr>
          <a:xfrm>
            <a:off x="641200" y="783575"/>
            <a:ext cx="7861575" cy="38526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5A537-3ABE-46D2-A549-9C03BAF855B7}"/>
              </a:ext>
            </a:extLst>
          </p:cNvPr>
          <p:cNvSpPr>
            <a:spLocks noGrp="1"/>
          </p:cNvSpPr>
          <p:nvPr>
            <p:ph type="title"/>
          </p:nvPr>
        </p:nvSpPr>
        <p:spPr/>
        <p:txBody>
          <a:bodyPr/>
          <a:lstStyle/>
          <a:p>
            <a:r>
              <a:rPr lang="en-IN" dirty="0"/>
              <a:t>Linear Regression Model</a:t>
            </a:r>
          </a:p>
        </p:txBody>
      </p:sp>
      <p:sp>
        <p:nvSpPr>
          <p:cNvPr id="3" name="Text Placeholder 2">
            <a:extLst>
              <a:ext uri="{FF2B5EF4-FFF2-40B4-BE49-F238E27FC236}">
                <a16:creationId xmlns:a16="http://schemas.microsoft.com/office/drawing/2014/main" id="{307A3CD6-19B1-4819-97ED-BE5772DA6301}"/>
              </a:ext>
            </a:extLst>
          </p:cNvPr>
          <p:cNvSpPr>
            <a:spLocks noGrp="1"/>
          </p:cNvSpPr>
          <p:nvPr>
            <p:ph type="body" idx="1"/>
          </p:nvPr>
        </p:nvSpPr>
        <p:spPr/>
        <p:txBody>
          <a:bodyPr/>
          <a:lstStyle/>
          <a:p>
            <a:endParaRPr lang="en-IN" dirty="0"/>
          </a:p>
        </p:txBody>
      </p:sp>
      <p:pic>
        <p:nvPicPr>
          <p:cNvPr id="2050" name="Picture 2">
            <a:extLst>
              <a:ext uri="{FF2B5EF4-FFF2-40B4-BE49-F238E27FC236}">
                <a16:creationId xmlns:a16="http://schemas.microsoft.com/office/drawing/2014/main" id="{D04D2D56-F099-45F1-878E-54601E8701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5037" y="1800200"/>
            <a:ext cx="4733925" cy="9715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E9ADD43-9B82-46BD-B8CA-2B72DCA20C69}"/>
              </a:ext>
            </a:extLst>
          </p:cNvPr>
          <p:cNvPicPr>
            <a:picLocks noChangeAspect="1"/>
          </p:cNvPicPr>
          <p:nvPr/>
        </p:nvPicPr>
        <p:blipFill>
          <a:blip r:embed="rId3"/>
          <a:stretch>
            <a:fillRect/>
          </a:stretch>
        </p:blipFill>
        <p:spPr>
          <a:xfrm>
            <a:off x="1746086" y="2809487"/>
            <a:ext cx="5895685" cy="1629238"/>
          </a:xfrm>
          <a:prstGeom prst="rect">
            <a:avLst/>
          </a:prstGeom>
        </p:spPr>
      </p:pic>
    </p:spTree>
    <p:extLst>
      <p:ext uri="{BB962C8B-B14F-4D97-AF65-F5344CB8AC3E}">
        <p14:creationId xmlns:p14="http://schemas.microsoft.com/office/powerpoint/2010/main" val="2246770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DCF6-C166-4265-8191-2239898389A3}"/>
              </a:ext>
            </a:extLst>
          </p:cNvPr>
          <p:cNvSpPr>
            <a:spLocks noGrp="1"/>
          </p:cNvSpPr>
          <p:nvPr>
            <p:ph type="title"/>
          </p:nvPr>
        </p:nvSpPr>
        <p:spPr/>
        <p:txBody>
          <a:bodyPr/>
          <a:lstStyle/>
          <a:p>
            <a:r>
              <a:rPr lang="en-IN" dirty="0"/>
              <a:t>Linear Regression Model</a:t>
            </a:r>
          </a:p>
        </p:txBody>
      </p:sp>
      <p:sp>
        <p:nvSpPr>
          <p:cNvPr id="3" name="Text Placeholder 2">
            <a:extLst>
              <a:ext uri="{FF2B5EF4-FFF2-40B4-BE49-F238E27FC236}">
                <a16:creationId xmlns:a16="http://schemas.microsoft.com/office/drawing/2014/main" id="{B7D57BA8-7B31-4317-9CD8-7F1B94050BCB}"/>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AD803308-565C-4FAC-84B9-5A924E356B6E}"/>
              </a:ext>
            </a:extLst>
          </p:cNvPr>
          <p:cNvPicPr>
            <a:picLocks noChangeAspect="1"/>
          </p:cNvPicPr>
          <p:nvPr/>
        </p:nvPicPr>
        <p:blipFill>
          <a:blip r:embed="rId2"/>
          <a:stretch>
            <a:fillRect/>
          </a:stretch>
        </p:blipFill>
        <p:spPr>
          <a:xfrm>
            <a:off x="286573" y="1990725"/>
            <a:ext cx="8570853" cy="2450126"/>
          </a:xfrm>
          <a:prstGeom prst="rect">
            <a:avLst/>
          </a:prstGeom>
        </p:spPr>
      </p:pic>
    </p:spTree>
    <p:extLst>
      <p:ext uri="{BB962C8B-B14F-4D97-AF65-F5344CB8AC3E}">
        <p14:creationId xmlns:p14="http://schemas.microsoft.com/office/powerpoint/2010/main" val="719238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311700" y="726325"/>
            <a:ext cx="8520600" cy="408900"/>
          </a:xfrm>
          <a:prstGeom prst="rect">
            <a:avLst/>
          </a:prstGeom>
        </p:spPr>
        <p:txBody>
          <a:bodyPr spcFirstLastPara="1" wrap="square" lIns="91425" tIns="91425" rIns="91425" bIns="91425" anchor="t" anchorCtr="0">
            <a:noAutofit/>
          </a:bodyPr>
          <a:lstStyle/>
          <a:p>
            <a:pPr marL="0" lvl="0" indent="0" algn="ctr" rtl="0">
              <a:lnSpc>
                <a:spcPct val="146363"/>
              </a:lnSpc>
              <a:spcBef>
                <a:spcPts val="0"/>
              </a:spcBef>
              <a:spcAft>
                <a:spcPts val="0"/>
              </a:spcAft>
              <a:buSzPts val="990"/>
              <a:buNone/>
            </a:pPr>
            <a:r>
              <a:rPr lang="en-GB" sz="1800" b="1" u="sng" dirty="0">
                <a:solidFill>
                  <a:srgbClr val="212529"/>
                </a:solidFill>
                <a:highlight>
                  <a:srgbClr val="FFFFFF"/>
                </a:highlight>
                <a:latin typeface="Roboto"/>
                <a:ea typeface="Roboto"/>
                <a:cs typeface="Roboto"/>
                <a:sym typeface="Roboto"/>
              </a:rPr>
              <a:t>INTRODUCTION</a:t>
            </a:r>
            <a:endParaRPr sz="1695" b="1" u="sng" dirty="0"/>
          </a:p>
          <a:p>
            <a:pPr marL="0" lvl="0" indent="0" algn="ctr" rtl="0">
              <a:spcBef>
                <a:spcPts val="1000"/>
              </a:spcBef>
              <a:spcAft>
                <a:spcPts val="0"/>
              </a:spcAft>
              <a:buClr>
                <a:schemeClr val="dk1"/>
              </a:buClr>
              <a:buSzPts val="990"/>
              <a:buFont typeface="Arial"/>
              <a:buNone/>
            </a:pPr>
            <a:endParaRPr sz="2520" dirty="0">
              <a:latin typeface="Roboto"/>
              <a:ea typeface="Roboto"/>
              <a:cs typeface="Roboto"/>
              <a:sym typeface="Roboto"/>
            </a:endParaRPr>
          </a:p>
        </p:txBody>
      </p:sp>
      <p:sp>
        <p:nvSpPr>
          <p:cNvPr id="135" name="Google Shape;135;p14"/>
          <p:cNvSpPr txBox="1">
            <a:spLocks noGrp="1"/>
          </p:cNvSpPr>
          <p:nvPr>
            <p:ph type="body" idx="1"/>
          </p:nvPr>
        </p:nvSpPr>
        <p:spPr>
          <a:xfrm>
            <a:off x="819150" y="1598950"/>
            <a:ext cx="7505700" cy="2448000"/>
          </a:xfrm>
          <a:prstGeom prst="rect">
            <a:avLst/>
          </a:prstGeom>
        </p:spPr>
        <p:txBody>
          <a:bodyPr spcFirstLastPara="1" wrap="square" lIns="91425" tIns="91425" rIns="91425" bIns="91425" anchor="t" anchorCtr="0">
            <a:normAutofit fontScale="32500" lnSpcReduction="20000"/>
          </a:bodyPr>
          <a:lstStyle/>
          <a:p>
            <a:pPr marL="0" lvl="0" indent="0" algn="l" rtl="0">
              <a:lnSpc>
                <a:spcPct val="125454"/>
              </a:lnSpc>
              <a:spcBef>
                <a:spcPts val="0"/>
              </a:spcBef>
              <a:spcAft>
                <a:spcPts val="0"/>
              </a:spcAft>
              <a:buNone/>
            </a:pPr>
            <a:r>
              <a:rPr lang="en-GB" sz="4300" dirty="0">
                <a:solidFill>
                  <a:srgbClr val="212529"/>
                </a:solidFill>
                <a:highlight>
                  <a:srgbClr val="FFFFFF"/>
                </a:highlight>
                <a:latin typeface="Roboto"/>
                <a:ea typeface="Roboto"/>
                <a:cs typeface="Roboto"/>
                <a:sym typeface="Roboto"/>
              </a:rPr>
              <a:t>In today's digital age, we are bombarded with number of options for any given activity. These options are so vast that analysing each of them and making an informed decision becomes impossible. People casually decide to look for a similar restaurant all the time because they are addicted to a specific category of food. People who rarely use restaurants would prefer to have the most rated restaurants nearby them and all this could be easily handled by a recommendation system. This project is designed for the residents of Pune and tourists visiting Pune. The purpose of this project is to build a recommendation system to predict which restaurant customers are most likely to order from, given the customer location, budget of the customer, the rating of the restaurant and cuisine preference of the customer.</a:t>
            </a:r>
            <a:endParaRPr sz="4300" dirty="0">
              <a:solidFill>
                <a:srgbClr val="212529"/>
              </a:solidFill>
              <a:highlight>
                <a:srgbClr val="FFFFFF"/>
              </a:highlight>
              <a:latin typeface="Roboto"/>
              <a:ea typeface="Roboto"/>
              <a:cs typeface="Roboto"/>
              <a:sym typeface="Roboto"/>
            </a:endParaRPr>
          </a:p>
          <a:p>
            <a:pPr marL="0" lvl="0" indent="0" algn="l" rtl="0">
              <a:spcBef>
                <a:spcPts val="1000"/>
              </a:spcBef>
              <a:spcAft>
                <a:spcPts val="0"/>
              </a:spcAft>
              <a:buNone/>
            </a:pPr>
            <a:endParaRPr sz="1100" dirty="0">
              <a:solidFill>
                <a:schemeClr val="dk1"/>
              </a:solidFill>
            </a:endParaRPr>
          </a:p>
          <a:p>
            <a:pPr marL="0" lvl="0" indent="0" algn="l" rtl="0">
              <a:spcBef>
                <a:spcPts val="0"/>
              </a:spcBef>
              <a:spcAft>
                <a:spcPts val="1200"/>
              </a:spcAft>
              <a:buClr>
                <a:schemeClr val="dk1"/>
              </a:buClr>
              <a:buSzPct val="84615"/>
              <a:buFont typeface="Arial"/>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2176F-CCAE-40A4-AEB3-3877B6D0D253}"/>
              </a:ext>
            </a:extLst>
          </p:cNvPr>
          <p:cNvSpPr>
            <a:spLocks noGrp="1"/>
          </p:cNvSpPr>
          <p:nvPr>
            <p:ph type="title"/>
          </p:nvPr>
        </p:nvSpPr>
        <p:spPr>
          <a:xfrm>
            <a:off x="819150" y="530393"/>
            <a:ext cx="7505700" cy="954600"/>
          </a:xfrm>
        </p:spPr>
        <p:txBody>
          <a:bodyPr/>
          <a:lstStyle/>
          <a:p>
            <a:r>
              <a:rPr lang="en-IN" dirty="0"/>
              <a:t>Decision Tree Classifier</a:t>
            </a:r>
          </a:p>
        </p:txBody>
      </p:sp>
      <p:pic>
        <p:nvPicPr>
          <p:cNvPr id="3076" name="Picture 4" descr="Machine Learning Decision Tree Classification Algorithm - Javatpoint">
            <a:extLst>
              <a:ext uri="{FF2B5EF4-FFF2-40B4-BE49-F238E27FC236}">
                <a16:creationId xmlns:a16="http://schemas.microsoft.com/office/drawing/2014/main" id="{80EF6BE8-7626-4E6E-8666-6EDCB88E39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907" y="1267564"/>
            <a:ext cx="4824186" cy="3287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5112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A008F-7B88-4289-BF77-941DABF9C2E8}"/>
              </a:ext>
            </a:extLst>
          </p:cNvPr>
          <p:cNvSpPr>
            <a:spLocks noGrp="1"/>
          </p:cNvSpPr>
          <p:nvPr>
            <p:ph type="title"/>
          </p:nvPr>
        </p:nvSpPr>
        <p:spPr>
          <a:xfrm>
            <a:off x="819150" y="555314"/>
            <a:ext cx="7505700" cy="954600"/>
          </a:xfrm>
        </p:spPr>
        <p:txBody>
          <a:bodyPr/>
          <a:lstStyle/>
          <a:p>
            <a:r>
              <a:rPr lang="en-IN" dirty="0"/>
              <a:t>Decision Tree Classifier</a:t>
            </a:r>
          </a:p>
        </p:txBody>
      </p:sp>
      <p:sp>
        <p:nvSpPr>
          <p:cNvPr id="3" name="Text Placeholder 2">
            <a:extLst>
              <a:ext uri="{FF2B5EF4-FFF2-40B4-BE49-F238E27FC236}">
                <a16:creationId xmlns:a16="http://schemas.microsoft.com/office/drawing/2014/main" id="{08D5FFE3-E6C7-4253-B447-C8052E3E3A5B}"/>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4628B0F5-970D-40EE-BA5F-96F3F26397E7}"/>
              </a:ext>
            </a:extLst>
          </p:cNvPr>
          <p:cNvPicPr>
            <a:picLocks noChangeAspect="1"/>
          </p:cNvPicPr>
          <p:nvPr/>
        </p:nvPicPr>
        <p:blipFill>
          <a:blip r:embed="rId2"/>
          <a:stretch>
            <a:fillRect/>
          </a:stretch>
        </p:blipFill>
        <p:spPr>
          <a:xfrm>
            <a:off x="999626" y="1737847"/>
            <a:ext cx="7144747" cy="1895740"/>
          </a:xfrm>
          <a:prstGeom prst="rect">
            <a:avLst/>
          </a:prstGeom>
        </p:spPr>
      </p:pic>
    </p:spTree>
    <p:extLst>
      <p:ext uri="{BB962C8B-B14F-4D97-AF65-F5344CB8AC3E}">
        <p14:creationId xmlns:p14="http://schemas.microsoft.com/office/powerpoint/2010/main" val="305080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20334-D047-4212-8294-D9370F0476BD}"/>
              </a:ext>
            </a:extLst>
          </p:cNvPr>
          <p:cNvSpPr>
            <a:spLocks noGrp="1"/>
          </p:cNvSpPr>
          <p:nvPr>
            <p:ph type="title"/>
          </p:nvPr>
        </p:nvSpPr>
        <p:spPr>
          <a:xfrm>
            <a:off x="819150" y="642400"/>
            <a:ext cx="7505700" cy="954600"/>
          </a:xfrm>
        </p:spPr>
        <p:txBody>
          <a:bodyPr/>
          <a:lstStyle/>
          <a:p>
            <a:r>
              <a:rPr lang="en-IN" dirty="0"/>
              <a:t>Random Forest Regression</a:t>
            </a:r>
          </a:p>
        </p:txBody>
      </p:sp>
      <p:sp>
        <p:nvSpPr>
          <p:cNvPr id="3" name="Text Placeholder 2">
            <a:extLst>
              <a:ext uri="{FF2B5EF4-FFF2-40B4-BE49-F238E27FC236}">
                <a16:creationId xmlns:a16="http://schemas.microsoft.com/office/drawing/2014/main" id="{E5CA55DD-44C8-4420-B969-4465BA32C835}"/>
              </a:ext>
            </a:extLst>
          </p:cNvPr>
          <p:cNvSpPr>
            <a:spLocks noGrp="1"/>
          </p:cNvSpPr>
          <p:nvPr>
            <p:ph type="body" idx="1"/>
          </p:nvPr>
        </p:nvSpPr>
        <p:spPr>
          <a:xfrm>
            <a:off x="2597150" y="2715010"/>
            <a:ext cx="4670213" cy="1430841"/>
          </a:xfrm>
        </p:spPr>
        <p:txBody>
          <a:bodyPr/>
          <a:lstStyle/>
          <a:p>
            <a:endParaRPr lang="en-IN"/>
          </a:p>
        </p:txBody>
      </p:sp>
      <p:pic>
        <p:nvPicPr>
          <p:cNvPr id="4098" name="Picture 2" descr="Random Forest Regression Explained with Implementation in Python | by The  Click Reader | Medium">
            <a:extLst>
              <a:ext uri="{FF2B5EF4-FFF2-40B4-BE49-F238E27FC236}">
                <a16:creationId xmlns:a16="http://schemas.microsoft.com/office/drawing/2014/main" id="{6D80A7EC-9696-4894-8EA7-830F346065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8000" y="1545772"/>
            <a:ext cx="5689600" cy="3280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0604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4DE10-11B9-4CE6-9380-813678F8C123}"/>
              </a:ext>
            </a:extLst>
          </p:cNvPr>
          <p:cNvSpPr>
            <a:spLocks noGrp="1"/>
          </p:cNvSpPr>
          <p:nvPr>
            <p:ph type="title"/>
          </p:nvPr>
        </p:nvSpPr>
        <p:spPr/>
        <p:txBody>
          <a:bodyPr/>
          <a:lstStyle/>
          <a:p>
            <a:r>
              <a:rPr lang="en-IN" dirty="0"/>
              <a:t>Random Forest Regression</a:t>
            </a:r>
          </a:p>
        </p:txBody>
      </p:sp>
      <p:sp>
        <p:nvSpPr>
          <p:cNvPr id="3" name="Text Placeholder 2">
            <a:extLst>
              <a:ext uri="{FF2B5EF4-FFF2-40B4-BE49-F238E27FC236}">
                <a16:creationId xmlns:a16="http://schemas.microsoft.com/office/drawing/2014/main" id="{41531EF7-C201-49B1-87C9-6A60E21A4EA5}"/>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B5392FF8-F9BB-48FE-9F3B-7BC61EF459FE}"/>
              </a:ext>
            </a:extLst>
          </p:cNvPr>
          <p:cNvPicPr>
            <a:picLocks noChangeAspect="1"/>
          </p:cNvPicPr>
          <p:nvPr/>
        </p:nvPicPr>
        <p:blipFill>
          <a:blip r:embed="rId2"/>
          <a:stretch>
            <a:fillRect/>
          </a:stretch>
        </p:blipFill>
        <p:spPr>
          <a:xfrm>
            <a:off x="1080600" y="1990725"/>
            <a:ext cx="6982799" cy="2000529"/>
          </a:xfrm>
          <a:prstGeom prst="rect">
            <a:avLst/>
          </a:prstGeom>
        </p:spPr>
      </p:pic>
    </p:spTree>
    <p:extLst>
      <p:ext uri="{BB962C8B-B14F-4D97-AF65-F5344CB8AC3E}">
        <p14:creationId xmlns:p14="http://schemas.microsoft.com/office/powerpoint/2010/main" val="409050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E0B14-A727-4584-8369-1E3113F47F29}"/>
              </a:ext>
            </a:extLst>
          </p:cNvPr>
          <p:cNvSpPr>
            <a:spLocks noGrp="1"/>
          </p:cNvSpPr>
          <p:nvPr>
            <p:ph type="title"/>
          </p:nvPr>
        </p:nvSpPr>
        <p:spPr>
          <a:xfrm>
            <a:off x="819149" y="704775"/>
            <a:ext cx="7505700" cy="954600"/>
          </a:xfrm>
        </p:spPr>
        <p:txBody>
          <a:bodyPr/>
          <a:lstStyle/>
          <a:p>
            <a:r>
              <a:rPr lang="en-IN" dirty="0" err="1"/>
              <a:t>XgBoost</a:t>
            </a:r>
            <a:r>
              <a:rPr lang="en-IN" dirty="0"/>
              <a:t> Model</a:t>
            </a:r>
          </a:p>
        </p:txBody>
      </p:sp>
      <p:sp>
        <p:nvSpPr>
          <p:cNvPr id="3" name="Text Placeholder 2">
            <a:extLst>
              <a:ext uri="{FF2B5EF4-FFF2-40B4-BE49-F238E27FC236}">
                <a16:creationId xmlns:a16="http://schemas.microsoft.com/office/drawing/2014/main" id="{C7730983-A165-4A42-9196-34357A84AA9A}"/>
              </a:ext>
            </a:extLst>
          </p:cNvPr>
          <p:cNvSpPr>
            <a:spLocks noGrp="1"/>
          </p:cNvSpPr>
          <p:nvPr>
            <p:ph type="body" idx="1"/>
          </p:nvPr>
        </p:nvSpPr>
        <p:spPr/>
        <p:txBody>
          <a:bodyPr/>
          <a:lstStyle/>
          <a:p>
            <a:endParaRPr lang="en-IN" dirty="0"/>
          </a:p>
        </p:txBody>
      </p:sp>
      <p:pic>
        <p:nvPicPr>
          <p:cNvPr id="7" name="Picture 6">
            <a:extLst>
              <a:ext uri="{FF2B5EF4-FFF2-40B4-BE49-F238E27FC236}">
                <a16:creationId xmlns:a16="http://schemas.microsoft.com/office/drawing/2014/main" id="{CCC8C0B1-6FC2-4ACB-B217-BE70125A9B5B}"/>
              </a:ext>
            </a:extLst>
          </p:cNvPr>
          <p:cNvPicPr>
            <a:picLocks noChangeAspect="1"/>
          </p:cNvPicPr>
          <p:nvPr/>
        </p:nvPicPr>
        <p:blipFill>
          <a:blip r:embed="rId2"/>
          <a:stretch>
            <a:fillRect/>
          </a:stretch>
        </p:blipFill>
        <p:spPr>
          <a:xfrm>
            <a:off x="366125" y="1458685"/>
            <a:ext cx="8411749" cy="3461658"/>
          </a:xfrm>
          <a:prstGeom prst="rect">
            <a:avLst/>
          </a:prstGeom>
        </p:spPr>
      </p:pic>
    </p:spTree>
    <p:extLst>
      <p:ext uri="{BB962C8B-B14F-4D97-AF65-F5344CB8AC3E}">
        <p14:creationId xmlns:p14="http://schemas.microsoft.com/office/powerpoint/2010/main" val="157891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D1400-B677-4C5B-A44F-904AFA34FBD9}"/>
              </a:ext>
            </a:extLst>
          </p:cNvPr>
          <p:cNvSpPr>
            <a:spLocks noGrp="1"/>
          </p:cNvSpPr>
          <p:nvPr>
            <p:ph type="ctrTitle"/>
          </p:nvPr>
        </p:nvSpPr>
        <p:spPr/>
        <p:txBody>
          <a:bodyPr/>
          <a:lstStyle/>
          <a:p>
            <a:r>
              <a:rPr lang="en-IN" dirty="0"/>
              <a:t>Recommendation</a:t>
            </a:r>
          </a:p>
        </p:txBody>
      </p:sp>
      <p:sp>
        <p:nvSpPr>
          <p:cNvPr id="3" name="Subtitle 2">
            <a:extLst>
              <a:ext uri="{FF2B5EF4-FFF2-40B4-BE49-F238E27FC236}">
                <a16:creationId xmlns:a16="http://schemas.microsoft.com/office/drawing/2014/main" id="{5ED58CAB-5C45-4318-8704-145AA76EAA6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31839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6575C-B15C-4442-B2B1-7191A7B89AC0}"/>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9E30B217-4362-425E-924E-37E303298629}"/>
              </a:ext>
            </a:extLst>
          </p:cNvPr>
          <p:cNvSpPr>
            <a:spLocks noGrp="1"/>
          </p:cNvSpPr>
          <p:nvPr>
            <p:ph type="body" idx="1"/>
          </p:nvPr>
        </p:nvSpPr>
        <p:spPr>
          <a:xfrm>
            <a:off x="819150" y="2074965"/>
            <a:ext cx="7505700" cy="2276835"/>
          </a:xfrm>
        </p:spPr>
        <p:txBody>
          <a:bodyPr/>
          <a:lstStyle/>
          <a:p>
            <a:endParaRPr lang="en-IN" dirty="0"/>
          </a:p>
        </p:txBody>
      </p:sp>
      <p:pic>
        <p:nvPicPr>
          <p:cNvPr id="1026" name="Picture 2" descr="5: Content based filtering vs Collaborative filtering ( Source:... |  Download Scientific Diagram">
            <a:extLst>
              <a:ext uri="{FF2B5EF4-FFF2-40B4-BE49-F238E27FC236}">
                <a16:creationId xmlns:a16="http://schemas.microsoft.com/office/drawing/2014/main" id="{1D418C3E-5EBA-4B1A-830B-4EA9B94197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 y="261257"/>
            <a:ext cx="8096250" cy="4615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735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93677-DD73-4694-BB4F-5E8AEC4928DF}"/>
              </a:ext>
            </a:extLst>
          </p:cNvPr>
          <p:cNvSpPr>
            <a:spLocks noGrp="1"/>
          </p:cNvSpPr>
          <p:nvPr>
            <p:ph type="title"/>
          </p:nvPr>
        </p:nvSpPr>
        <p:spPr/>
        <p:txBody>
          <a:bodyPr/>
          <a:lstStyle/>
          <a:p>
            <a:r>
              <a:rPr lang="en-IN" dirty="0"/>
              <a:t>Content Based Filtering</a:t>
            </a:r>
          </a:p>
        </p:txBody>
      </p:sp>
      <p:sp>
        <p:nvSpPr>
          <p:cNvPr id="3" name="Text Placeholder 2">
            <a:extLst>
              <a:ext uri="{FF2B5EF4-FFF2-40B4-BE49-F238E27FC236}">
                <a16:creationId xmlns:a16="http://schemas.microsoft.com/office/drawing/2014/main" id="{41D8B484-1487-4C94-85EE-4D54CBD0A553}"/>
              </a:ext>
            </a:extLst>
          </p:cNvPr>
          <p:cNvSpPr>
            <a:spLocks noGrp="1"/>
          </p:cNvSpPr>
          <p:nvPr>
            <p:ph type="body" idx="1"/>
          </p:nvPr>
        </p:nvSpPr>
        <p:spPr/>
        <p:txBody>
          <a:bodyPr>
            <a:normAutofit/>
          </a:bodyPr>
          <a:lstStyle/>
          <a:p>
            <a:r>
              <a:rPr lang="en-US" sz="1800" dirty="0"/>
              <a:t>Makes recommendations by using keywords and attributes assigned to objects in a database</a:t>
            </a:r>
          </a:p>
          <a:p>
            <a:r>
              <a:rPr lang="en-US" sz="1800" dirty="0"/>
              <a:t>Content-based filtering relies on assigning attributes to database objects so the algorithm knows something about each object.</a:t>
            </a:r>
          </a:p>
          <a:p>
            <a:endParaRPr lang="en-IN" sz="1800" dirty="0"/>
          </a:p>
        </p:txBody>
      </p:sp>
    </p:spTree>
    <p:extLst>
      <p:ext uri="{BB962C8B-B14F-4D97-AF65-F5344CB8AC3E}">
        <p14:creationId xmlns:p14="http://schemas.microsoft.com/office/powerpoint/2010/main" val="20995794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30841-6564-41BC-93AB-C976F4D7685A}"/>
              </a:ext>
            </a:extLst>
          </p:cNvPr>
          <p:cNvSpPr>
            <a:spLocks noGrp="1"/>
          </p:cNvSpPr>
          <p:nvPr>
            <p:ph type="title"/>
          </p:nvPr>
        </p:nvSpPr>
        <p:spPr/>
        <p:txBody>
          <a:bodyPr>
            <a:normAutofit/>
          </a:bodyPr>
          <a:lstStyle/>
          <a:p>
            <a:r>
              <a:rPr lang="en-IN" dirty="0"/>
              <a:t>Why Content Based Filtering?</a:t>
            </a:r>
          </a:p>
        </p:txBody>
      </p:sp>
      <p:sp>
        <p:nvSpPr>
          <p:cNvPr id="3" name="Text Placeholder 2">
            <a:extLst>
              <a:ext uri="{FF2B5EF4-FFF2-40B4-BE49-F238E27FC236}">
                <a16:creationId xmlns:a16="http://schemas.microsoft.com/office/drawing/2014/main" id="{15E5B644-7313-4116-8814-237EF26EDBA2}"/>
              </a:ext>
            </a:extLst>
          </p:cNvPr>
          <p:cNvSpPr>
            <a:spLocks noGrp="1"/>
          </p:cNvSpPr>
          <p:nvPr>
            <p:ph type="body" idx="1"/>
          </p:nvPr>
        </p:nvSpPr>
        <p:spPr>
          <a:xfrm>
            <a:off x="819150" y="1800200"/>
            <a:ext cx="7505700" cy="2448000"/>
          </a:xfrm>
        </p:spPr>
        <p:txBody>
          <a:bodyPr>
            <a:normAutofit/>
          </a:bodyPr>
          <a:lstStyle/>
          <a:p>
            <a:r>
              <a:rPr lang="en-US" sz="1600" u="sng" dirty="0"/>
              <a:t>No data from other users is required to start making recommendations </a:t>
            </a:r>
            <a:r>
              <a:rPr lang="en-US" sz="1600" dirty="0"/>
              <a:t>: Unlike collaborative filtering, content-based filtering doesn’t need data from other users to create recommendations.</a:t>
            </a:r>
          </a:p>
          <a:p>
            <a:r>
              <a:rPr lang="en-US" sz="1600" u="sng" dirty="0"/>
              <a:t>Recommendations are highly relevant to the user </a:t>
            </a:r>
            <a:r>
              <a:rPr lang="en-US" sz="1600" dirty="0"/>
              <a:t>: Content-based recommenders can be highly tailored to the user’s interests.</a:t>
            </a:r>
          </a:p>
          <a:p>
            <a:r>
              <a:rPr lang="en-US" sz="1600" u="sng" dirty="0"/>
              <a:t>Recommendations are transparent to the user </a:t>
            </a:r>
            <a:r>
              <a:rPr lang="en-US" sz="1600" dirty="0"/>
              <a:t>: Highly relevant recommendations project a sense of openness to the user, bolstering their trust level in offered recommendations.</a:t>
            </a:r>
            <a:endParaRPr lang="en-IN" sz="1600" dirty="0"/>
          </a:p>
        </p:txBody>
      </p:sp>
    </p:spTree>
    <p:extLst>
      <p:ext uri="{BB962C8B-B14F-4D97-AF65-F5344CB8AC3E}">
        <p14:creationId xmlns:p14="http://schemas.microsoft.com/office/powerpoint/2010/main" val="4279694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E6A93-27F8-488F-8ED9-0EEC2CE52F77}"/>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57DCA76-2FF0-4933-B9CB-510F8BE78132}"/>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530079A2-D1E8-486B-88A2-1B1C639C1DE4}"/>
              </a:ext>
            </a:extLst>
          </p:cNvPr>
          <p:cNvPicPr>
            <a:picLocks noChangeAspect="1"/>
          </p:cNvPicPr>
          <p:nvPr/>
        </p:nvPicPr>
        <p:blipFill>
          <a:blip r:embed="rId2"/>
          <a:stretch>
            <a:fillRect/>
          </a:stretch>
        </p:blipFill>
        <p:spPr>
          <a:xfrm>
            <a:off x="223230" y="537878"/>
            <a:ext cx="8697539" cy="4067743"/>
          </a:xfrm>
          <a:prstGeom prst="rect">
            <a:avLst/>
          </a:prstGeom>
        </p:spPr>
      </p:pic>
    </p:spTree>
    <p:extLst>
      <p:ext uri="{BB962C8B-B14F-4D97-AF65-F5344CB8AC3E}">
        <p14:creationId xmlns:p14="http://schemas.microsoft.com/office/powerpoint/2010/main" val="299669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510600"/>
          </a:xfrm>
          <a:prstGeom prst="rect">
            <a:avLst/>
          </a:prstGeom>
        </p:spPr>
        <p:txBody>
          <a:bodyPr spcFirstLastPara="1" wrap="square" lIns="91425" tIns="91425" rIns="91425" bIns="91425" anchor="t" anchorCtr="0">
            <a:normAutofit fontScale="90000"/>
          </a:bodyPr>
          <a:lstStyle/>
          <a:p>
            <a:pPr marL="0" lvl="0" indent="0" algn="ctr" rtl="0">
              <a:lnSpc>
                <a:spcPct val="146363"/>
              </a:lnSpc>
              <a:spcBef>
                <a:spcPts val="0"/>
              </a:spcBef>
              <a:spcAft>
                <a:spcPts val="0"/>
              </a:spcAft>
              <a:buNone/>
            </a:pPr>
            <a:r>
              <a:rPr lang="en-GB" sz="1844" b="1" u="sng">
                <a:solidFill>
                  <a:srgbClr val="212529"/>
                </a:solidFill>
                <a:highlight>
                  <a:srgbClr val="FFFFFF"/>
                </a:highlight>
                <a:latin typeface="Roboto"/>
                <a:ea typeface="Roboto"/>
                <a:cs typeface="Roboto"/>
                <a:sym typeface="Roboto"/>
              </a:rPr>
              <a:t>BUSINESS REQUIREMENTS</a:t>
            </a:r>
            <a:endParaRPr sz="1844" b="1" u="sng">
              <a:solidFill>
                <a:srgbClr val="212529"/>
              </a:solidFill>
              <a:highlight>
                <a:srgbClr val="FFFFFF"/>
              </a:highlight>
              <a:latin typeface="Roboto"/>
              <a:ea typeface="Roboto"/>
              <a:cs typeface="Roboto"/>
              <a:sym typeface="Roboto"/>
            </a:endParaRPr>
          </a:p>
          <a:p>
            <a:pPr marL="0" lvl="0" indent="0" algn="l" rtl="0">
              <a:lnSpc>
                <a:spcPct val="115000"/>
              </a:lnSpc>
              <a:spcBef>
                <a:spcPts val="1000"/>
              </a:spcBef>
              <a:spcAft>
                <a:spcPts val="0"/>
              </a:spcAft>
              <a:buNone/>
            </a:pPr>
            <a:endParaRPr sz="1100" b="1" u="sng"/>
          </a:p>
          <a:p>
            <a:pPr marL="0" lvl="0" indent="0" algn="l" rtl="0">
              <a:spcBef>
                <a:spcPts val="0"/>
              </a:spcBef>
              <a:spcAft>
                <a:spcPts val="0"/>
              </a:spcAft>
              <a:buClr>
                <a:schemeClr val="dk1"/>
              </a:buClr>
              <a:buSzPct val="36666"/>
              <a:buFont typeface="Arial"/>
              <a:buNone/>
            </a:pPr>
            <a:endParaRPr/>
          </a:p>
        </p:txBody>
      </p:sp>
      <p:sp>
        <p:nvSpPr>
          <p:cNvPr id="141" name="Google Shape;141;p15"/>
          <p:cNvSpPr txBox="1">
            <a:spLocks noGrp="1"/>
          </p:cNvSpPr>
          <p:nvPr>
            <p:ph type="body" idx="1"/>
          </p:nvPr>
        </p:nvSpPr>
        <p:spPr>
          <a:xfrm>
            <a:off x="422175" y="1644725"/>
            <a:ext cx="8520600" cy="2664900"/>
          </a:xfrm>
          <a:prstGeom prst="rect">
            <a:avLst/>
          </a:prstGeom>
        </p:spPr>
        <p:txBody>
          <a:bodyPr spcFirstLastPara="1" wrap="square" lIns="91425" tIns="91425" rIns="91425" bIns="91425" anchor="t" anchorCtr="0">
            <a:normAutofit/>
          </a:bodyPr>
          <a:lstStyle/>
          <a:p>
            <a:pPr marL="0" lvl="0" indent="0" algn="l" rtl="0">
              <a:lnSpc>
                <a:spcPct val="125454"/>
              </a:lnSpc>
              <a:spcBef>
                <a:spcPts val="0"/>
              </a:spcBef>
              <a:spcAft>
                <a:spcPts val="0"/>
              </a:spcAft>
              <a:buNone/>
            </a:pPr>
            <a:r>
              <a:rPr lang="en-GB" sz="1400">
                <a:solidFill>
                  <a:srgbClr val="212529"/>
                </a:solidFill>
                <a:highlight>
                  <a:srgbClr val="FFFFFF"/>
                </a:highlight>
                <a:latin typeface="Roboto"/>
                <a:ea typeface="Roboto"/>
                <a:cs typeface="Roboto"/>
                <a:sym typeface="Roboto"/>
              </a:rPr>
              <a:t>Various studies related to recommendation systems have been carried out. A lack of concentration means that restaurants are in general very diverse in terms of cuisine, hours, categories, service and even ambience. People still heavily rely on recommendations from their social circles, or just must adventure new options themselves. Given the challenge in finding individualized and desirable restaurants, it is thus critical to the platform’s success to provide customers with filtered, prioritized, and personalized recommendations. Recommendation systems are an effective way to help users to get information that is useful and in accordance with user interests.</a:t>
            </a:r>
            <a:endParaRPr sz="1400">
              <a:solidFill>
                <a:srgbClr val="212529"/>
              </a:solidFill>
              <a:highlight>
                <a:srgbClr val="FFFFFF"/>
              </a:highlight>
              <a:latin typeface="Roboto"/>
              <a:ea typeface="Roboto"/>
              <a:cs typeface="Roboto"/>
              <a:sym typeface="Roboto"/>
            </a:endParaRPr>
          </a:p>
          <a:p>
            <a:pPr marL="0" lvl="0" indent="0" algn="l" rtl="0">
              <a:lnSpc>
                <a:spcPct val="125454"/>
              </a:lnSpc>
              <a:spcBef>
                <a:spcPts val="1000"/>
              </a:spcBef>
              <a:spcAft>
                <a:spcPts val="0"/>
              </a:spcAft>
              <a:buNone/>
            </a:pPr>
            <a:r>
              <a:rPr lang="en-GB" sz="1200">
                <a:solidFill>
                  <a:srgbClr val="212529"/>
                </a:solidFill>
                <a:highlight>
                  <a:srgbClr val="FFFFFF"/>
                </a:highlight>
                <a:latin typeface="Roboto"/>
                <a:ea typeface="Roboto"/>
                <a:cs typeface="Roboto"/>
                <a:sym typeface="Roboto"/>
              </a:rPr>
              <a:t> </a:t>
            </a:r>
            <a:endParaRPr sz="1200">
              <a:solidFill>
                <a:srgbClr val="212529"/>
              </a:solidFill>
              <a:highlight>
                <a:srgbClr val="FFFFFF"/>
              </a:highlight>
              <a:latin typeface="Roboto"/>
              <a:ea typeface="Roboto"/>
              <a:cs typeface="Roboto"/>
              <a:sym typeface="Roboto"/>
            </a:endParaRPr>
          </a:p>
          <a:p>
            <a:pPr marL="0" lvl="0" indent="0" algn="l" rtl="0">
              <a:spcBef>
                <a:spcPts val="1000"/>
              </a:spcBef>
              <a:spcAft>
                <a:spcPts val="1200"/>
              </a:spcAft>
              <a:buClr>
                <a:schemeClr val="dk1"/>
              </a:buClr>
              <a:buSzPts val="1100"/>
              <a:buFont typeface="Arial"/>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8"/>
          <p:cNvSpPr txBox="1">
            <a:spLocks noGrp="1"/>
          </p:cNvSpPr>
          <p:nvPr>
            <p:ph type="body" idx="1"/>
          </p:nvPr>
        </p:nvSpPr>
        <p:spPr>
          <a:xfrm>
            <a:off x="291325" y="170775"/>
            <a:ext cx="8541000" cy="4682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400">
                <a:solidFill>
                  <a:srgbClr val="212529"/>
                </a:solidFill>
                <a:highlight>
                  <a:srgbClr val="FFFFFF"/>
                </a:highlight>
                <a:latin typeface="Roboto"/>
                <a:ea typeface="Roboto"/>
                <a:cs typeface="Roboto"/>
                <a:sym typeface="Roboto"/>
              </a:rPr>
              <a:t>We have created a function recommend() which recommends the user Top 10 restaurants based on cosine similarity values which are similar to the restaurant specified by the user in terms of name and cuisine. This is a part of content-based filtering.</a:t>
            </a:r>
            <a:endParaRPr sz="1600"/>
          </a:p>
        </p:txBody>
      </p:sp>
      <p:pic>
        <p:nvPicPr>
          <p:cNvPr id="217" name="Google Shape;217;p28"/>
          <p:cNvPicPr preferRelativeResize="0"/>
          <p:nvPr/>
        </p:nvPicPr>
        <p:blipFill>
          <a:blip r:embed="rId3">
            <a:alphaModFix/>
          </a:blip>
          <a:stretch>
            <a:fillRect/>
          </a:stretch>
        </p:blipFill>
        <p:spPr>
          <a:xfrm>
            <a:off x="1494778" y="1152475"/>
            <a:ext cx="6242198" cy="37005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9"/>
          <p:cNvSpPr txBox="1">
            <a:spLocks noGrp="1"/>
          </p:cNvSpPr>
          <p:nvPr>
            <p:ph type="body" idx="1"/>
          </p:nvPr>
        </p:nvSpPr>
        <p:spPr>
          <a:xfrm>
            <a:off x="311700" y="502300"/>
            <a:ext cx="8520600" cy="4066500"/>
          </a:xfrm>
          <a:prstGeom prst="rect">
            <a:avLst/>
          </a:prstGeom>
        </p:spPr>
        <p:txBody>
          <a:bodyPr spcFirstLastPara="1" wrap="square" lIns="91425" tIns="91425" rIns="91425" bIns="91425" anchor="t" anchorCtr="0">
            <a:normAutofit/>
          </a:bodyPr>
          <a:lstStyle/>
          <a:p>
            <a:pPr marL="0" lvl="0" indent="0" algn="l" rtl="0">
              <a:lnSpc>
                <a:spcPct val="125454"/>
              </a:lnSpc>
              <a:spcBef>
                <a:spcPts val="0"/>
              </a:spcBef>
              <a:spcAft>
                <a:spcPts val="0"/>
              </a:spcAft>
              <a:buClr>
                <a:schemeClr val="dk1"/>
              </a:buClr>
              <a:buSzPts val="1100"/>
              <a:buFont typeface="Arial"/>
              <a:buNone/>
            </a:pPr>
            <a:r>
              <a:rPr lang="en-GB" sz="1400">
                <a:solidFill>
                  <a:srgbClr val="212529"/>
                </a:solidFill>
                <a:highlight>
                  <a:srgbClr val="FFFFFF"/>
                </a:highlight>
                <a:latin typeface="Roboto"/>
                <a:ea typeface="Roboto"/>
                <a:cs typeface="Roboto"/>
                <a:sym typeface="Roboto"/>
              </a:rPr>
              <a:t>The matrix Factorization we used were using Tf-Idf matrix values to carry out content-based filtering.</a:t>
            </a:r>
            <a:endParaRPr sz="1400">
              <a:solidFill>
                <a:srgbClr val="212529"/>
              </a:solidFill>
              <a:highlight>
                <a:srgbClr val="FFFFFF"/>
              </a:highlight>
              <a:latin typeface="Roboto"/>
              <a:ea typeface="Roboto"/>
              <a:cs typeface="Roboto"/>
              <a:sym typeface="Roboto"/>
            </a:endParaRPr>
          </a:p>
          <a:p>
            <a:pPr marL="0" lvl="0" indent="0" algn="l" rtl="0">
              <a:spcBef>
                <a:spcPts val="100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1200"/>
              </a:spcAft>
              <a:buNone/>
            </a:pPr>
            <a:endParaRPr/>
          </a:p>
        </p:txBody>
      </p:sp>
      <p:pic>
        <p:nvPicPr>
          <p:cNvPr id="223" name="Google Shape;223;p29"/>
          <p:cNvPicPr preferRelativeResize="0"/>
          <p:nvPr/>
        </p:nvPicPr>
        <p:blipFill>
          <a:blip r:embed="rId3">
            <a:alphaModFix/>
          </a:blip>
          <a:stretch>
            <a:fillRect/>
          </a:stretch>
        </p:blipFill>
        <p:spPr>
          <a:xfrm>
            <a:off x="1118600" y="1326725"/>
            <a:ext cx="7067550" cy="2671550"/>
          </a:xfrm>
          <a:prstGeom prst="rect">
            <a:avLst/>
          </a:prstGeom>
          <a:noFill/>
          <a:ln>
            <a:noFill/>
          </a:ln>
        </p:spPr>
      </p:pic>
    </p:spTree>
    <p:extLst>
      <p:ext uri="{BB962C8B-B14F-4D97-AF65-F5344CB8AC3E}">
        <p14:creationId xmlns:p14="http://schemas.microsoft.com/office/powerpoint/2010/main" val="2704905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0"/>
          <p:cNvSpPr txBox="1">
            <a:spLocks noGrp="1"/>
          </p:cNvSpPr>
          <p:nvPr>
            <p:ph type="body" idx="1"/>
          </p:nvPr>
        </p:nvSpPr>
        <p:spPr>
          <a:xfrm>
            <a:off x="311700" y="301375"/>
            <a:ext cx="8520600" cy="461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a:solidFill>
                  <a:srgbClr val="212529"/>
                </a:solidFill>
                <a:highlight>
                  <a:srgbClr val="FFFFFF"/>
                </a:highlight>
                <a:latin typeface="Roboto"/>
                <a:ea typeface="Roboto"/>
                <a:cs typeface="Roboto"/>
                <a:sym typeface="Roboto"/>
              </a:rPr>
              <a:t>We also had one of our objectives to recommend unrated restaurants to users in order to increase their base and popularity, so people try them out too.</a:t>
            </a:r>
            <a:endParaRPr sz="1400">
              <a:solidFill>
                <a:srgbClr val="212529"/>
              </a:solidFill>
              <a:highlight>
                <a:srgbClr val="FFFFFF"/>
              </a:highlight>
              <a:latin typeface="Roboto"/>
              <a:ea typeface="Roboto"/>
              <a:cs typeface="Roboto"/>
              <a:sym typeface="Roboto"/>
            </a:endParaRPr>
          </a:p>
          <a:p>
            <a:pPr marL="0" lvl="0" indent="0" algn="l" rtl="0">
              <a:spcBef>
                <a:spcPts val="1200"/>
              </a:spcBef>
              <a:spcAft>
                <a:spcPts val="1200"/>
              </a:spcAft>
              <a:buNone/>
            </a:pPr>
            <a:endParaRPr sz="1200">
              <a:solidFill>
                <a:srgbClr val="212529"/>
              </a:solidFill>
              <a:highlight>
                <a:srgbClr val="FFFFFF"/>
              </a:highlight>
              <a:latin typeface="Roboto"/>
              <a:ea typeface="Roboto"/>
              <a:cs typeface="Roboto"/>
              <a:sym typeface="Roboto"/>
            </a:endParaRPr>
          </a:p>
        </p:txBody>
      </p:sp>
      <p:pic>
        <p:nvPicPr>
          <p:cNvPr id="229" name="Google Shape;229;p30"/>
          <p:cNvPicPr preferRelativeResize="0"/>
          <p:nvPr/>
        </p:nvPicPr>
        <p:blipFill>
          <a:blip r:embed="rId3">
            <a:alphaModFix/>
          </a:blip>
          <a:stretch>
            <a:fillRect/>
          </a:stretch>
        </p:blipFill>
        <p:spPr>
          <a:xfrm>
            <a:off x="1435150" y="974150"/>
            <a:ext cx="6273675" cy="3847850"/>
          </a:xfrm>
          <a:prstGeom prst="rect">
            <a:avLst/>
          </a:prstGeom>
          <a:noFill/>
          <a:ln>
            <a:noFill/>
          </a:ln>
        </p:spPr>
      </p:pic>
    </p:spTree>
    <p:extLst>
      <p:ext uri="{BB962C8B-B14F-4D97-AF65-F5344CB8AC3E}">
        <p14:creationId xmlns:p14="http://schemas.microsoft.com/office/powerpoint/2010/main" val="38585098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1"/>
          <p:cNvSpPr txBox="1">
            <a:spLocks noGrp="1"/>
          </p:cNvSpPr>
          <p:nvPr>
            <p:ph type="body" idx="1"/>
          </p:nvPr>
        </p:nvSpPr>
        <p:spPr>
          <a:xfrm>
            <a:off x="311700" y="341550"/>
            <a:ext cx="8520600" cy="4227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a:solidFill>
                  <a:srgbClr val="212529"/>
                </a:solidFill>
                <a:highlight>
                  <a:srgbClr val="FFFFFF"/>
                </a:highlight>
                <a:latin typeface="Roboto"/>
                <a:ea typeface="Roboto"/>
                <a:cs typeface="Roboto"/>
                <a:sym typeface="Roboto"/>
              </a:rPr>
              <a:t>Extremely cheap low rated restaurants are the best for someone tight on their budget and not quite concerned with or particular about the food they want to eat.</a:t>
            </a:r>
            <a:endParaRPr sz="1400">
              <a:solidFill>
                <a:srgbClr val="212529"/>
              </a:solidFill>
              <a:highlight>
                <a:srgbClr val="FFFFFF"/>
              </a:highlight>
              <a:latin typeface="Roboto"/>
              <a:ea typeface="Roboto"/>
              <a:cs typeface="Roboto"/>
              <a:sym typeface="Roboto"/>
            </a:endParaRPr>
          </a:p>
          <a:p>
            <a:pPr marL="0" lvl="0" indent="0" algn="l" rtl="0">
              <a:spcBef>
                <a:spcPts val="1200"/>
              </a:spcBef>
              <a:spcAft>
                <a:spcPts val="1200"/>
              </a:spcAft>
              <a:buNone/>
            </a:pPr>
            <a:endParaRPr sz="1200">
              <a:solidFill>
                <a:srgbClr val="212529"/>
              </a:solidFill>
              <a:highlight>
                <a:srgbClr val="FFFFFF"/>
              </a:highlight>
              <a:latin typeface="Roboto"/>
              <a:ea typeface="Roboto"/>
              <a:cs typeface="Roboto"/>
              <a:sym typeface="Roboto"/>
            </a:endParaRPr>
          </a:p>
        </p:txBody>
      </p:sp>
      <p:pic>
        <p:nvPicPr>
          <p:cNvPr id="235" name="Google Shape;235;p31"/>
          <p:cNvPicPr preferRelativeResize="0"/>
          <p:nvPr/>
        </p:nvPicPr>
        <p:blipFill>
          <a:blip r:embed="rId3">
            <a:alphaModFix/>
          </a:blip>
          <a:stretch>
            <a:fillRect/>
          </a:stretch>
        </p:blipFill>
        <p:spPr>
          <a:xfrm>
            <a:off x="914175" y="1023849"/>
            <a:ext cx="7526601" cy="3545000"/>
          </a:xfrm>
          <a:prstGeom prst="rect">
            <a:avLst/>
          </a:prstGeom>
          <a:noFill/>
          <a:ln>
            <a:noFill/>
          </a:ln>
        </p:spPr>
      </p:pic>
    </p:spTree>
    <p:extLst>
      <p:ext uri="{BB962C8B-B14F-4D97-AF65-F5344CB8AC3E}">
        <p14:creationId xmlns:p14="http://schemas.microsoft.com/office/powerpoint/2010/main" val="1538177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2"/>
          <p:cNvSpPr txBox="1">
            <a:spLocks noGrp="1"/>
          </p:cNvSpPr>
          <p:nvPr>
            <p:ph type="body" idx="1"/>
          </p:nvPr>
        </p:nvSpPr>
        <p:spPr>
          <a:xfrm>
            <a:off x="311700" y="311425"/>
            <a:ext cx="8520600" cy="426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a:solidFill>
                  <a:srgbClr val="212529"/>
                </a:solidFill>
                <a:highlight>
                  <a:srgbClr val="FFFFFF"/>
                </a:highlight>
                <a:latin typeface="Roboto"/>
                <a:ea typeface="Roboto"/>
                <a:cs typeface="Roboto"/>
                <a:sym typeface="Roboto"/>
              </a:rPr>
              <a:t>High rated expensive restaurants for the ones who are more concerned about maintaining their social image and quality of the food.</a:t>
            </a:r>
            <a:endParaRPr sz="1400">
              <a:solidFill>
                <a:srgbClr val="212529"/>
              </a:solidFill>
              <a:highlight>
                <a:srgbClr val="FFFFFF"/>
              </a:highlight>
              <a:latin typeface="Roboto"/>
              <a:ea typeface="Roboto"/>
              <a:cs typeface="Roboto"/>
              <a:sym typeface="Roboto"/>
            </a:endParaRPr>
          </a:p>
          <a:p>
            <a:pPr marL="0" lvl="0" indent="0" algn="l" rtl="0">
              <a:spcBef>
                <a:spcPts val="1200"/>
              </a:spcBef>
              <a:spcAft>
                <a:spcPts val="1200"/>
              </a:spcAft>
              <a:buNone/>
            </a:pPr>
            <a:endParaRPr sz="1200">
              <a:solidFill>
                <a:srgbClr val="212529"/>
              </a:solidFill>
              <a:highlight>
                <a:srgbClr val="FFFFFF"/>
              </a:highlight>
              <a:latin typeface="Roboto"/>
              <a:ea typeface="Roboto"/>
              <a:cs typeface="Roboto"/>
              <a:sym typeface="Roboto"/>
            </a:endParaRPr>
          </a:p>
        </p:txBody>
      </p:sp>
      <p:pic>
        <p:nvPicPr>
          <p:cNvPr id="241" name="Google Shape;241;p32"/>
          <p:cNvPicPr preferRelativeResize="0"/>
          <p:nvPr/>
        </p:nvPicPr>
        <p:blipFill>
          <a:blip r:embed="rId3">
            <a:alphaModFix/>
          </a:blip>
          <a:stretch>
            <a:fillRect/>
          </a:stretch>
        </p:blipFill>
        <p:spPr>
          <a:xfrm>
            <a:off x="803648" y="1086123"/>
            <a:ext cx="7034524" cy="2486150"/>
          </a:xfrm>
          <a:prstGeom prst="rect">
            <a:avLst/>
          </a:prstGeom>
          <a:noFill/>
          <a:ln>
            <a:noFill/>
          </a:ln>
        </p:spPr>
      </p:pic>
    </p:spTree>
    <p:extLst>
      <p:ext uri="{BB962C8B-B14F-4D97-AF65-F5344CB8AC3E}">
        <p14:creationId xmlns:p14="http://schemas.microsoft.com/office/powerpoint/2010/main" val="2125605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845600"/>
            <a:ext cx="7505700" cy="420300"/>
          </a:xfrm>
          <a:prstGeom prst="rect">
            <a:avLst/>
          </a:prstGeom>
        </p:spPr>
        <p:txBody>
          <a:bodyPr spcFirstLastPara="1" wrap="square" lIns="91425" tIns="91425" rIns="91425" bIns="91425" anchor="t" anchorCtr="0">
            <a:normAutofit fontScale="90000"/>
          </a:bodyPr>
          <a:lstStyle/>
          <a:p>
            <a:pPr marL="0" lvl="0" indent="0" algn="ctr" rtl="0">
              <a:lnSpc>
                <a:spcPct val="146363"/>
              </a:lnSpc>
              <a:spcBef>
                <a:spcPts val="0"/>
              </a:spcBef>
              <a:spcAft>
                <a:spcPts val="0"/>
              </a:spcAft>
              <a:buNone/>
            </a:pPr>
            <a:r>
              <a:rPr lang="en-GB" sz="1844" b="1" u="sng">
                <a:solidFill>
                  <a:srgbClr val="212529"/>
                </a:solidFill>
                <a:highlight>
                  <a:srgbClr val="FFFFFF"/>
                </a:highlight>
                <a:latin typeface="Roboto"/>
                <a:ea typeface="Roboto"/>
                <a:cs typeface="Roboto"/>
                <a:sym typeface="Roboto"/>
              </a:rPr>
              <a:t>Data Required</a:t>
            </a:r>
            <a:endParaRPr sz="1844" b="1" u="sng">
              <a:solidFill>
                <a:srgbClr val="212529"/>
              </a:solidFill>
              <a:highlight>
                <a:srgbClr val="FFFFFF"/>
              </a:highlight>
              <a:latin typeface="Roboto"/>
              <a:ea typeface="Roboto"/>
              <a:cs typeface="Roboto"/>
              <a:sym typeface="Roboto"/>
            </a:endParaRPr>
          </a:p>
          <a:p>
            <a:pPr marL="0" lvl="0" indent="0" algn="l" rtl="0">
              <a:lnSpc>
                <a:spcPct val="115000"/>
              </a:lnSpc>
              <a:spcBef>
                <a:spcPts val="1000"/>
              </a:spcBef>
              <a:spcAft>
                <a:spcPts val="0"/>
              </a:spcAft>
              <a:buNone/>
            </a:pPr>
            <a:endParaRPr sz="1100" b="1" u="sng"/>
          </a:p>
          <a:p>
            <a:pPr marL="0" lvl="0" indent="0" algn="l" rtl="0">
              <a:spcBef>
                <a:spcPts val="0"/>
              </a:spcBef>
              <a:spcAft>
                <a:spcPts val="0"/>
              </a:spcAft>
              <a:buClr>
                <a:schemeClr val="dk1"/>
              </a:buClr>
              <a:buSzPct val="36666"/>
              <a:buFont typeface="Arial"/>
              <a:buNone/>
            </a:pPr>
            <a:endParaRPr/>
          </a:p>
        </p:txBody>
      </p:sp>
      <p:sp>
        <p:nvSpPr>
          <p:cNvPr id="147" name="Google Shape;147;p16"/>
          <p:cNvSpPr txBox="1">
            <a:spLocks noGrp="1"/>
          </p:cNvSpPr>
          <p:nvPr>
            <p:ph type="body" idx="1"/>
          </p:nvPr>
        </p:nvSpPr>
        <p:spPr>
          <a:xfrm>
            <a:off x="819150" y="1336100"/>
            <a:ext cx="7505700" cy="3102600"/>
          </a:xfrm>
          <a:prstGeom prst="rect">
            <a:avLst/>
          </a:prstGeom>
        </p:spPr>
        <p:txBody>
          <a:bodyPr spcFirstLastPara="1" wrap="square" lIns="91425" tIns="91425" rIns="91425" bIns="91425" anchor="t" anchorCtr="0">
            <a:normAutofit fontScale="92500" lnSpcReduction="20000"/>
          </a:bodyPr>
          <a:lstStyle/>
          <a:p>
            <a:pPr marL="0" lvl="0" indent="0" algn="l" rtl="0">
              <a:lnSpc>
                <a:spcPct val="125454"/>
              </a:lnSpc>
              <a:spcBef>
                <a:spcPts val="0"/>
              </a:spcBef>
              <a:spcAft>
                <a:spcPts val="0"/>
              </a:spcAft>
              <a:buNone/>
            </a:pPr>
            <a:r>
              <a:rPr lang="en-GB" sz="1600">
                <a:solidFill>
                  <a:srgbClr val="212529"/>
                </a:solidFill>
                <a:highlight>
                  <a:srgbClr val="FFFFFF"/>
                </a:highlight>
                <a:latin typeface="Roboto"/>
                <a:ea typeface="Roboto"/>
                <a:cs typeface="Roboto"/>
                <a:sym typeface="Roboto"/>
              </a:rPr>
              <a:t>We require the following data:</a:t>
            </a:r>
            <a:endParaRPr sz="1600">
              <a:solidFill>
                <a:srgbClr val="212529"/>
              </a:solidFill>
              <a:highlight>
                <a:srgbClr val="FFFFFF"/>
              </a:highlight>
              <a:latin typeface="Roboto"/>
              <a:ea typeface="Roboto"/>
              <a:cs typeface="Roboto"/>
              <a:sym typeface="Roboto"/>
            </a:endParaRPr>
          </a:p>
          <a:p>
            <a:pPr marL="457200" lvl="0" indent="0" algn="l" rtl="0">
              <a:lnSpc>
                <a:spcPct val="125454"/>
              </a:lnSpc>
              <a:spcBef>
                <a:spcPts val="1000"/>
              </a:spcBef>
              <a:spcAft>
                <a:spcPts val="0"/>
              </a:spcAft>
              <a:buNone/>
            </a:pPr>
            <a:r>
              <a:rPr lang="en-GB" sz="1600">
                <a:solidFill>
                  <a:srgbClr val="212529"/>
                </a:solidFill>
                <a:highlight>
                  <a:srgbClr val="FFFFFF"/>
                </a:highlight>
                <a:latin typeface="Roboto"/>
                <a:ea typeface="Roboto"/>
                <a:cs typeface="Roboto"/>
                <a:sym typeface="Roboto"/>
              </a:rPr>
              <a:t>1. Location of the restaurant.</a:t>
            </a:r>
            <a:endParaRPr sz="1600">
              <a:solidFill>
                <a:srgbClr val="212529"/>
              </a:solidFill>
              <a:highlight>
                <a:srgbClr val="FFFFFF"/>
              </a:highlight>
              <a:latin typeface="Roboto"/>
              <a:ea typeface="Roboto"/>
              <a:cs typeface="Roboto"/>
              <a:sym typeface="Roboto"/>
            </a:endParaRPr>
          </a:p>
          <a:p>
            <a:pPr marL="457200" lvl="0" indent="0" algn="l" rtl="0">
              <a:lnSpc>
                <a:spcPct val="125454"/>
              </a:lnSpc>
              <a:spcBef>
                <a:spcPts val="1000"/>
              </a:spcBef>
              <a:spcAft>
                <a:spcPts val="0"/>
              </a:spcAft>
              <a:buNone/>
            </a:pPr>
            <a:r>
              <a:rPr lang="en-GB" sz="1600">
                <a:solidFill>
                  <a:srgbClr val="212529"/>
                </a:solidFill>
                <a:highlight>
                  <a:srgbClr val="FFFFFF"/>
                </a:highlight>
                <a:latin typeface="Roboto"/>
                <a:ea typeface="Roboto"/>
                <a:cs typeface="Roboto"/>
                <a:sym typeface="Roboto"/>
              </a:rPr>
              <a:t>2. Cuisine offered by the restaurant.</a:t>
            </a:r>
            <a:endParaRPr sz="1600">
              <a:solidFill>
                <a:srgbClr val="212529"/>
              </a:solidFill>
              <a:highlight>
                <a:srgbClr val="FFFFFF"/>
              </a:highlight>
              <a:latin typeface="Roboto"/>
              <a:ea typeface="Roboto"/>
              <a:cs typeface="Roboto"/>
              <a:sym typeface="Roboto"/>
            </a:endParaRPr>
          </a:p>
          <a:p>
            <a:pPr marL="457200" lvl="0" indent="0" algn="l" rtl="0">
              <a:lnSpc>
                <a:spcPct val="125454"/>
              </a:lnSpc>
              <a:spcBef>
                <a:spcPts val="1000"/>
              </a:spcBef>
              <a:spcAft>
                <a:spcPts val="0"/>
              </a:spcAft>
              <a:buNone/>
            </a:pPr>
            <a:r>
              <a:rPr lang="en-GB" sz="1600">
                <a:solidFill>
                  <a:srgbClr val="212529"/>
                </a:solidFill>
                <a:highlight>
                  <a:srgbClr val="FFFFFF"/>
                </a:highlight>
                <a:latin typeface="Roboto"/>
                <a:ea typeface="Roboto"/>
                <a:cs typeface="Roboto"/>
                <a:sym typeface="Roboto"/>
              </a:rPr>
              <a:t>3. Rating of the restaurant.</a:t>
            </a:r>
            <a:endParaRPr sz="1600">
              <a:solidFill>
                <a:srgbClr val="212529"/>
              </a:solidFill>
              <a:highlight>
                <a:srgbClr val="FFFFFF"/>
              </a:highlight>
              <a:latin typeface="Roboto"/>
              <a:ea typeface="Roboto"/>
              <a:cs typeface="Roboto"/>
              <a:sym typeface="Roboto"/>
            </a:endParaRPr>
          </a:p>
          <a:p>
            <a:pPr marL="457200" lvl="0" indent="0" algn="l" rtl="0">
              <a:lnSpc>
                <a:spcPct val="125454"/>
              </a:lnSpc>
              <a:spcBef>
                <a:spcPts val="1000"/>
              </a:spcBef>
              <a:spcAft>
                <a:spcPts val="0"/>
              </a:spcAft>
              <a:buNone/>
            </a:pPr>
            <a:r>
              <a:rPr lang="en-GB" sz="1600">
                <a:solidFill>
                  <a:srgbClr val="212529"/>
                </a:solidFill>
                <a:highlight>
                  <a:srgbClr val="FFFFFF"/>
                </a:highlight>
                <a:latin typeface="Roboto"/>
                <a:ea typeface="Roboto"/>
                <a:cs typeface="Roboto"/>
                <a:sym typeface="Roboto"/>
              </a:rPr>
              <a:t>4. Average cost for per person.</a:t>
            </a:r>
            <a:endParaRPr sz="1600">
              <a:solidFill>
                <a:srgbClr val="212529"/>
              </a:solidFill>
              <a:highlight>
                <a:srgbClr val="FFFFFF"/>
              </a:highlight>
              <a:latin typeface="Roboto"/>
              <a:ea typeface="Roboto"/>
              <a:cs typeface="Roboto"/>
              <a:sym typeface="Roboto"/>
            </a:endParaRPr>
          </a:p>
          <a:p>
            <a:pPr marL="457200" lvl="0" indent="0" algn="l" rtl="0">
              <a:lnSpc>
                <a:spcPct val="125454"/>
              </a:lnSpc>
              <a:spcBef>
                <a:spcPts val="1000"/>
              </a:spcBef>
              <a:spcAft>
                <a:spcPts val="0"/>
              </a:spcAft>
              <a:buNone/>
            </a:pPr>
            <a:r>
              <a:rPr lang="en-GB" sz="1600">
                <a:solidFill>
                  <a:srgbClr val="212529"/>
                </a:solidFill>
                <a:highlight>
                  <a:srgbClr val="FFFFFF"/>
                </a:highlight>
                <a:latin typeface="Roboto"/>
                <a:ea typeface="Roboto"/>
                <a:cs typeface="Roboto"/>
                <a:sym typeface="Roboto"/>
              </a:rPr>
              <a:t>5. Average cost for two people.</a:t>
            </a:r>
            <a:endParaRPr sz="1600">
              <a:solidFill>
                <a:srgbClr val="212529"/>
              </a:solidFill>
              <a:highlight>
                <a:srgbClr val="FFFFFF"/>
              </a:highlight>
              <a:latin typeface="Roboto"/>
              <a:ea typeface="Roboto"/>
              <a:cs typeface="Roboto"/>
              <a:sym typeface="Roboto"/>
            </a:endParaRPr>
          </a:p>
          <a:p>
            <a:pPr marL="0" lvl="0" indent="0" algn="l" rtl="0">
              <a:lnSpc>
                <a:spcPct val="95000"/>
              </a:lnSpc>
              <a:spcBef>
                <a:spcPts val="1000"/>
              </a:spcBef>
              <a:spcAft>
                <a:spcPts val="0"/>
              </a:spcAft>
              <a:buClr>
                <a:schemeClr val="dk1"/>
              </a:buClr>
              <a:buSzPct val="63593"/>
              <a:buFont typeface="Arial"/>
              <a:buNone/>
            </a:pPr>
            <a:r>
              <a:rPr lang="en-GB" sz="1600">
                <a:solidFill>
                  <a:srgbClr val="212529"/>
                </a:solidFill>
                <a:highlight>
                  <a:srgbClr val="FFFFFF"/>
                </a:highlight>
                <a:latin typeface="Roboto"/>
                <a:ea typeface="Roboto"/>
                <a:cs typeface="Roboto"/>
                <a:sym typeface="Roboto"/>
              </a:rPr>
              <a:t>The authentic dataset used for this project was obtained by performing web scraping of the website </a:t>
            </a:r>
            <a:r>
              <a:rPr lang="en-GB" sz="1600" u="sng">
                <a:solidFill>
                  <a:srgbClr val="0563C1"/>
                </a:solidFill>
                <a:highlight>
                  <a:srgbClr val="FFFFFF"/>
                </a:highlight>
                <a:latin typeface="Roboto"/>
                <a:ea typeface="Roboto"/>
                <a:cs typeface="Roboto"/>
                <a:sym typeface="Roboto"/>
                <a:hlinkClick r:id="rId3">
                  <a:extLst>
                    <a:ext uri="{A12FA001-AC4F-418D-AE19-62706E023703}">
                      <ahyp:hlinkClr xmlns:ahyp="http://schemas.microsoft.com/office/drawing/2018/hyperlinkcolor" val="tx"/>
                    </a:ext>
                  </a:extLst>
                </a:hlinkClick>
              </a:rPr>
              <a:t>https://www.swiggy.com/city/pune</a:t>
            </a:r>
            <a:r>
              <a:rPr lang="en-GB" sz="1600">
                <a:solidFill>
                  <a:srgbClr val="212529"/>
                </a:solidFill>
                <a:highlight>
                  <a:srgbClr val="FFFFFF"/>
                </a:highlight>
                <a:latin typeface="Roboto"/>
                <a:ea typeface="Roboto"/>
                <a:cs typeface="Roboto"/>
                <a:sym typeface="Roboto"/>
              </a:rPr>
              <a:t> by our group members. The various libraries and modules used for this purpose include Selenium and BeautifulSoup.</a:t>
            </a:r>
            <a:endParaRPr sz="1600"/>
          </a:p>
          <a:p>
            <a:pPr marL="0" lvl="0" indent="0" algn="l" rtl="0">
              <a:lnSpc>
                <a:spcPct val="95000"/>
              </a:lnSpc>
              <a:spcBef>
                <a:spcPts val="1200"/>
              </a:spcBef>
              <a:spcAft>
                <a:spcPts val="1200"/>
              </a:spcAft>
              <a:buSzPct val="61111"/>
              <a:buNone/>
            </a:pPr>
            <a:endParaRPr sz="1665"/>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19150" y="641675"/>
            <a:ext cx="7505700" cy="349800"/>
          </a:xfrm>
          <a:prstGeom prst="rect">
            <a:avLst/>
          </a:prstGeom>
        </p:spPr>
        <p:txBody>
          <a:bodyPr spcFirstLastPara="1" wrap="square" lIns="91425" tIns="91425" rIns="91425" bIns="91425" anchor="t" anchorCtr="0">
            <a:normAutofit fontScale="90000"/>
          </a:bodyPr>
          <a:lstStyle/>
          <a:p>
            <a:pPr marL="0" lvl="0" indent="0" algn="ctr" rtl="0">
              <a:lnSpc>
                <a:spcPct val="146363"/>
              </a:lnSpc>
              <a:spcBef>
                <a:spcPts val="0"/>
              </a:spcBef>
              <a:spcAft>
                <a:spcPts val="0"/>
              </a:spcAft>
              <a:buClr>
                <a:schemeClr val="dk1"/>
              </a:buClr>
              <a:buSzPct val="59638"/>
              <a:buFont typeface="Arial"/>
              <a:buNone/>
            </a:pPr>
            <a:r>
              <a:rPr lang="en-GB" sz="1844" b="1" u="sng">
                <a:solidFill>
                  <a:srgbClr val="212529"/>
                </a:solidFill>
                <a:highlight>
                  <a:srgbClr val="FFFFFF"/>
                </a:highlight>
                <a:latin typeface="Roboto"/>
                <a:ea typeface="Roboto"/>
                <a:cs typeface="Roboto"/>
                <a:sym typeface="Roboto"/>
              </a:rPr>
              <a:t>DESIGN MODEL</a:t>
            </a:r>
            <a:endParaRPr sz="1844" b="1" u="sng">
              <a:solidFill>
                <a:srgbClr val="212529"/>
              </a:solidFill>
              <a:highlight>
                <a:srgbClr val="FFFFFF"/>
              </a:highlight>
              <a:latin typeface="Roboto"/>
              <a:ea typeface="Roboto"/>
              <a:cs typeface="Roboto"/>
              <a:sym typeface="Roboto"/>
            </a:endParaRPr>
          </a:p>
          <a:p>
            <a:pPr marL="0" lvl="0" indent="0" algn="l" rtl="0">
              <a:lnSpc>
                <a:spcPct val="115000"/>
              </a:lnSpc>
              <a:spcBef>
                <a:spcPts val="1000"/>
              </a:spcBef>
              <a:spcAft>
                <a:spcPts val="0"/>
              </a:spcAft>
              <a:buClr>
                <a:schemeClr val="dk1"/>
              </a:buClr>
              <a:buSzPct val="100000"/>
              <a:buFont typeface="Arial"/>
              <a:buNone/>
            </a:pPr>
            <a:endParaRPr sz="1100" b="1" u="sng"/>
          </a:p>
          <a:p>
            <a:pPr marL="0" lvl="0" indent="0" algn="l" rtl="0">
              <a:spcBef>
                <a:spcPts val="0"/>
              </a:spcBef>
              <a:spcAft>
                <a:spcPts val="0"/>
              </a:spcAft>
              <a:buNone/>
            </a:pPr>
            <a:endParaRPr/>
          </a:p>
        </p:txBody>
      </p:sp>
      <p:pic>
        <p:nvPicPr>
          <p:cNvPr id="153" name="Google Shape;153;p17"/>
          <p:cNvPicPr preferRelativeResize="0"/>
          <p:nvPr/>
        </p:nvPicPr>
        <p:blipFill>
          <a:blip r:embed="rId3">
            <a:alphaModFix/>
          </a:blip>
          <a:stretch>
            <a:fillRect/>
          </a:stretch>
        </p:blipFill>
        <p:spPr>
          <a:xfrm>
            <a:off x="1166600" y="1048125"/>
            <a:ext cx="6529825" cy="3799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lnSpc>
                <a:spcPct val="112500"/>
              </a:lnSpc>
              <a:spcBef>
                <a:spcPts val="0"/>
              </a:spcBef>
              <a:spcAft>
                <a:spcPts val="0"/>
              </a:spcAft>
              <a:buNone/>
            </a:pPr>
            <a:r>
              <a:rPr lang="en-GB" sz="1866" b="1" u="sng">
                <a:solidFill>
                  <a:srgbClr val="212529"/>
                </a:solidFill>
                <a:highlight>
                  <a:srgbClr val="FFFFFF"/>
                </a:highlight>
                <a:latin typeface="Roboto"/>
                <a:ea typeface="Roboto"/>
                <a:cs typeface="Roboto"/>
                <a:sym typeface="Roboto"/>
              </a:rPr>
              <a:t>Web Scraping</a:t>
            </a:r>
            <a:r>
              <a:rPr lang="en-GB" sz="2266" b="1" u="sng">
                <a:solidFill>
                  <a:srgbClr val="212529"/>
                </a:solidFill>
                <a:highlight>
                  <a:srgbClr val="FFFFFF"/>
                </a:highlight>
                <a:latin typeface="Roboto"/>
                <a:ea typeface="Roboto"/>
                <a:cs typeface="Roboto"/>
                <a:sym typeface="Roboto"/>
              </a:rPr>
              <a:t> </a:t>
            </a:r>
            <a:endParaRPr sz="2266" b="1" u="sng">
              <a:solidFill>
                <a:srgbClr val="212529"/>
              </a:solidFill>
              <a:highlight>
                <a:srgbClr val="FFFFFF"/>
              </a:highlight>
              <a:latin typeface="Roboto"/>
              <a:ea typeface="Roboto"/>
              <a:cs typeface="Roboto"/>
              <a:sym typeface="Roboto"/>
            </a:endParaRPr>
          </a:p>
          <a:p>
            <a:pPr marL="0" lvl="0" indent="0" algn="l" rtl="0">
              <a:lnSpc>
                <a:spcPct val="115000"/>
              </a:lnSpc>
              <a:spcBef>
                <a:spcPts val="1000"/>
              </a:spcBef>
              <a:spcAft>
                <a:spcPts val="0"/>
              </a:spcAft>
              <a:buNone/>
            </a:pPr>
            <a:endParaRPr sz="1600" b="1"/>
          </a:p>
          <a:p>
            <a:pPr marL="0" lvl="0" indent="0" algn="l" rtl="0">
              <a:spcBef>
                <a:spcPts val="0"/>
              </a:spcBef>
              <a:spcAft>
                <a:spcPts val="0"/>
              </a:spcAft>
              <a:buClr>
                <a:schemeClr val="dk1"/>
              </a:buClr>
              <a:buSzPct val="36666"/>
              <a:buFont typeface="Arial"/>
              <a:buNone/>
            </a:pPr>
            <a:endParaRPr/>
          </a:p>
          <a:p>
            <a:pPr marL="0" lvl="0" indent="0" algn="l" rtl="0">
              <a:spcBef>
                <a:spcPts val="0"/>
              </a:spcBef>
              <a:spcAft>
                <a:spcPts val="0"/>
              </a:spcAft>
              <a:buNone/>
            </a:pPr>
            <a:endParaRPr/>
          </a:p>
        </p:txBody>
      </p:sp>
      <p:pic>
        <p:nvPicPr>
          <p:cNvPr id="159" name="Google Shape;159;p18"/>
          <p:cNvPicPr preferRelativeResize="0"/>
          <p:nvPr/>
        </p:nvPicPr>
        <p:blipFill>
          <a:blip r:embed="rId3">
            <a:alphaModFix/>
          </a:blip>
          <a:stretch>
            <a:fillRect/>
          </a:stretch>
        </p:blipFill>
        <p:spPr>
          <a:xfrm>
            <a:off x="376775" y="652975"/>
            <a:ext cx="8390451" cy="4116050"/>
          </a:xfrm>
          <a:prstGeom prst="rect">
            <a:avLst/>
          </a:prstGeom>
          <a:noFill/>
          <a:ln>
            <a:noFill/>
          </a:ln>
        </p:spPr>
      </p:pic>
      <p:sp>
        <p:nvSpPr>
          <p:cNvPr id="160" name="Google Shape;160;p18"/>
          <p:cNvSpPr txBox="1">
            <a:spLocks noGrp="1"/>
          </p:cNvSpPr>
          <p:nvPr>
            <p:ph type="body" idx="1"/>
          </p:nvPr>
        </p:nvSpPr>
        <p:spPr>
          <a:xfrm>
            <a:off x="819150" y="258825"/>
            <a:ext cx="7505700" cy="443700"/>
          </a:xfrm>
          <a:prstGeom prst="rect">
            <a:avLst/>
          </a:prstGeom>
        </p:spPr>
        <p:txBody>
          <a:bodyPr spcFirstLastPara="1" wrap="square" lIns="91425" tIns="91425" rIns="91425" bIns="91425" anchor="t" anchorCtr="0">
            <a:normAutofit fontScale="40000" lnSpcReduction="20000"/>
          </a:bodyPr>
          <a:lstStyle/>
          <a:p>
            <a:pPr marL="0" lvl="0" indent="0" algn="ctr" rtl="0">
              <a:spcBef>
                <a:spcPts val="0"/>
              </a:spcBef>
              <a:spcAft>
                <a:spcPts val="1200"/>
              </a:spcAft>
              <a:buNone/>
            </a:pPr>
            <a:r>
              <a:rPr lang="en-GB" sz="1600" b="1" u="sng"/>
              <a:t>WEB SCRAPING</a:t>
            </a:r>
            <a:endParaRPr sz="1600" b="1" u="sng"/>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19"/>
          <p:cNvPicPr preferRelativeResize="0"/>
          <p:nvPr/>
        </p:nvPicPr>
        <p:blipFill>
          <a:blip r:embed="rId3">
            <a:alphaModFix/>
          </a:blip>
          <a:stretch>
            <a:fillRect/>
          </a:stretch>
        </p:blipFill>
        <p:spPr>
          <a:xfrm>
            <a:off x="1286150" y="506550"/>
            <a:ext cx="6703725" cy="4130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819150" y="845600"/>
            <a:ext cx="7505700" cy="706500"/>
          </a:xfrm>
          <a:prstGeom prst="rect">
            <a:avLst/>
          </a:prstGeom>
        </p:spPr>
        <p:txBody>
          <a:bodyPr spcFirstLastPara="1" wrap="square" lIns="91425" tIns="91425" rIns="91425" bIns="91425" anchor="t" anchorCtr="0">
            <a:normAutofit/>
          </a:bodyPr>
          <a:lstStyle/>
          <a:p>
            <a:pPr marL="0" lvl="0" indent="0" algn="ctr" rtl="0">
              <a:lnSpc>
                <a:spcPct val="125454"/>
              </a:lnSpc>
              <a:spcBef>
                <a:spcPts val="0"/>
              </a:spcBef>
              <a:spcAft>
                <a:spcPts val="1000"/>
              </a:spcAft>
              <a:buClr>
                <a:schemeClr val="dk1"/>
              </a:buClr>
              <a:buSzPts val="1100"/>
              <a:buFont typeface="Arial"/>
              <a:buNone/>
            </a:pPr>
            <a:r>
              <a:rPr lang="en-GB" sz="1600" b="1" u="sng">
                <a:solidFill>
                  <a:srgbClr val="343A40"/>
                </a:solidFill>
                <a:highlight>
                  <a:srgbClr val="FFFFFF"/>
                </a:highlight>
                <a:latin typeface="Roboto"/>
                <a:ea typeface="Roboto"/>
                <a:cs typeface="Roboto"/>
                <a:sym typeface="Roboto"/>
              </a:rPr>
              <a:t>Exploratory Data Analysis</a:t>
            </a:r>
            <a:endParaRPr sz="1650" b="1" u="sng">
              <a:latin typeface="Roboto"/>
              <a:ea typeface="Roboto"/>
              <a:cs typeface="Roboto"/>
              <a:sym typeface="Roboto"/>
            </a:endParaRPr>
          </a:p>
        </p:txBody>
      </p:sp>
      <p:sp>
        <p:nvSpPr>
          <p:cNvPr id="171" name="Google Shape;171;p20"/>
          <p:cNvSpPr txBox="1">
            <a:spLocks noGrp="1"/>
          </p:cNvSpPr>
          <p:nvPr>
            <p:ph type="body" idx="1"/>
          </p:nvPr>
        </p:nvSpPr>
        <p:spPr>
          <a:xfrm>
            <a:off x="819150" y="1775475"/>
            <a:ext cx="7505700" cy="2448000"/>
          </a:xfrm>
          <a:prstGeom prst="rect">
            <a:avLst/>
          </a:prstGeom>
        </p:spPr>
        <p:txBody>
          <a:bodyPr spcFirstLastPara="1" wrap="square" lIns="91425" tIns="91425" rIns="91425" bIns="91425" anchor="t" anchorCtr="0">
            <a:normAutofit/>
          </a:bodyPr>
          <a:lstStyle/>
          <a:p>
            <a:pPr marL="0" lvl="0" indent="0" algn="l" rtl="0">
              <a:lnSpc>
                <a:spcPct val="125454"/>
              </a:lnSpc>
              <a:spcBef>
                <a:spcPts val="0"/>
              </a:spcBef>
              <a:spcAft>
                <a:spcPts val="0"/>
              </a:spcAft>
              <a:buClr>
                <a:schemeClr val="dk1"/>
              </a:buClr>
              <a:buSzPts val="1100"/>
              <a:buFont typeface="Arial"/>
              <a:buNone/>
            </a:pPr>
            <a:r>
              <a:rPr lang="en-GB" sz="1400">
                <a:solidFill>
                  <a:srgbClr val="343A40"/>
                </a:solidFill>
                <a:highlight>
                  <a:srgbClr val="FFFFFF"/>
                </a:highlight>
              </a:rPr>
              <a:t>After gathering the data by web scraping, the next step we followed was to carry out </a:t>
            </a:r>
            <a:r>
              <a:rPr lang="en-GB" sz="1400" b="1">
                <a:solidFill>
                  <a:srgbClr val="343A40"/>
                </a:solidFill>
                <a:highlight>
                  <a:srgbClr val="FFFFFF"/>
                </a:highlight>
              </a:rPr>
              <a:t>Exploratory Data Analysis. </a:t>
            </a:r>
            <a:r>
              <a:rPr lang="en-GB" sz="1400">
                <a:solidFill>
                  <a:srgbClr val="343A40"/>
                </a:solidFill>
                <a:highlight>
                  <a:srgbClr val="FFFFFF"/>
                </a:highlight>
              </a:rPr>
              <a:t>It is a process of examining or understanding the data and extracting insights or main characteristics of the data. EDA is generally classified into two methods, i.e., </a:t>
            </a:r>
            <a:r>
              <a:rPr lang="en-GB" sz="1400" b="1">
                <a:solidFill>
                  <a:srgbClr val="343A40"/>
                </a:solidFill>
                <a:highlight>
                  <a:srgbClr val="FFFFFF"/>
                </a:highlight>
              </a:rPr>
              <a:t>graphical</a:t>
            </a:r>
            <a:r>
              <a:rPr lang="en-GB" sz="1400">
                <a:solidFill>
                  <a:srgbClr val="343A40"/>
                </a:solidFill>
                <a:highlight>
                  <a:srgbClr val="FFFFFF"/>
                </a:highlight>
              </a:rPr>
              <a:t> analysis and </a:t>
            </a:r>
            <a:r>
              <a:rPr lang="en-GB" sz="1400" b="1">
                <a:solidFill>
                  <a:srgbClr val="343A40"/>
                </a:solidFill>
                <a:highlight>
                  <a:srgbClr val="FFFFFF"/>
                </a:highlight>
              </a:rPr>
              <a:t>non-graphical</a:t>
            </a:r>
            <a:r>
              <a:rPr lang="en-GB" sz="1400">
                <a:solidFill>
                  <a:srgbClr val="343A40"/>
                </a:solidFill>
                <a:highlight>
                  <a:srgbClr val="FFFFFF"/>
                </a:highlight>
              </a:rPr>
              <a:t> analysis.</a:t>
            </a:r>
            <a:endParaRPr sz="1400">
              <a:solidFill>
                <a:srgbClr val="343A40"/>
              </a:solidFill>
              <a:highlight>
                <a:srgbClr val="FFFFFF"/>
              </a:highlight>
            </a:endParaRPr>
          </a:p>
          <a:p>
            <a:pPr marL="0" lvl="0" indent="0" algn="l" rtl="0">
              <a:lnSpc>
                <a:spcPct val="120227"/>
              </a:lnSpc>
              <a:spcBef>
                <a:spcPts val="1000"/>
              </a:spcBef>
              <a:spcAft>
                <a:spcPts val="0"/>
              </a:spcAft>
              <a:buClr>
                <a:schemeClr val="dk1"/>
              </a:buClr>
              <a:buSzPts val="1100"/>
              <a:buFont typeface="Arial"/>
              <a:buNone/>
            </a:pPr>
            <a:r>
              <a:rPr lang="en-GB" sz="1400">
                <a:solidFill>
                  <a:srgbClr val="343A40"/>
                </a:solidFill>
                <a:highlight>
                  <a:srgbClr val="FFFFFF"/>
                </a:highlight>
              </a:rPr>
              <a:t>We examined the distribution of data and performed normalizing and scaling after handling missing values of the dataset. Data visualization was carried out using different types of charts for analysing and presenting the data. Various libraries such as NumPy, pandas and seaborn were used to perform EDA.</a:t>
            </a:r>
            <a:endParaRPr sz="1400">
              <a:solidFill>
                <a:srgbClr val="343A40"/>
              </a:solidFill>
              <a:highlight>
                <a:srgbClr val="FFFFFF"/>
              </a:highlight>
            </a:endParaRPr>
          </a:p>
          <a:p>
            <a:pPr marL="0" lvl="0" indent="0" algn="l" rtl="0">
              <a:spcBef>
                <a:spcPts val="10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21"/>
          <p:cNvPicPr preferRelativeResize="0"/>
          <p:nvPr/>
        </p:nvPicPr>
        <p:blipFill>
          <a:blip r:embed="rId3">
            <a:alphaModFix/>
          </a:blip>
          <a:stretch>
            <a:fillRect/>
          </a:stretch>
        </p:blipFill>
        <p:spPr>
          <a:xfrm>
            <a:off x="1051812" y="286637"/>
            <a:ext cx="6881776" cy="4570224"/>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974</Words>
  <Application>Microsoft Office PowerPoint</Application>
  <PresentationFormat>On-screen Show (16:9)</PresentationFormat>
  <Paragraphs>55</Paragraphs>
  <Slides>34</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Roboto</vt:lpstr>
      <vt:lpstr>Calibri</vt:lpstr>
      <vt:lpstr>Arial</vt:lpstr>
      <vt:lpstr>Nunito</vt:lpstr>
      <vt:lpstr>Shift</vt:lpstr>
      <vt:lpstr>Restaurant Recommender System for Pune City CT-21013 DATA SCIENCE LABORATORY  </vt:lpstr>
      <vt:lpstr>INTRODUCTION </vt:lpstr>
      <vt:lpstr>BUSINESS REQUIREMENTS  </vt:lpstr>
      <vt:lpstr>Data Required  </vt:lpstr>
      <vt:lpstr>DESIGN MODEL  </vt:lpstr>
      <vt:lpstr>Web Scraping    </vt:lpstr>
      <vt:lpstr>PowerPoint Presentation</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MODELING and THE RECOMMENDER SYSTEM  </vt:lpstr>
      <vt:lpstr>PowerPoint Presentation</vt:lpstr>
      <vt:lpstr>Linear Regression Model</vt:lpstr>
      <vt:lpstr>Linear Regression Model</vt:lpstr>
      <vt:lpstr>Decision Tree Classifier</vt:lpstr>
      <vt:lpstr>Decision Tree Classifier</vt:lpstr>
      <vt:lpstr>Random Forest Regression</vt:lpstr>
      <vt:lpstr>Random Forest Regression</vt:lpstr>
      <vt:lpstr>XgBoost Model</vt:lpstr>
      <vt:lpstr>Recommendation</vt:lpstr>
      <vt:lpstr>PowerPoint Presentation</vt:lpstr>
      <vt:lpstr>Content Based Filtering</vt:lpstr>
      <vt:lpstr>Why Content Based Filtering?</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Recommender System for Pune City CT-21013 DATA SCIENCE LABORATORY  </dc:title>
  <cp:lastModifiedBy>YASH PRADEEP DHAKE</cp:lastModifiedBy>
  <cp:revision>3</cp:revision>
  <dcterms:modified xsi:type="dcterms:W3CDTF">2022-05-04T05:40:00Z</dcterms:modified>
</cp:coreProperties>
</file>