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7" r:id="rId3"/>
    <p:sldId id="260" r:id="rId4"/>
    <p:sldId id="261" r:id="rId5"/>
    <p:sldId id="272" r:id="rId6"/>
    <p:sldId id="270" r:id="rId7"/>
    <p:sldId id="295" r:id="rId8"/>
    <p:sldId id="296" r:id="rId9"/>
    <p:sldId id="297" r:id="rId10"/>
    <p:sldId id="299" r:id="rId11"/>
    <p:sldId id="300" r:id="rId12"/>
    <p:sldId id="301" r:id="rId13"/>
    <p:sldId id="302" r:id="rId14"/>
    <p:sldId id="278" r:id="rId15"/>
  </p:sldIdLst>
  <p:sldSz cx="9144000" cy="5143500" type="screen16x9"/>
  <p:notesSz cx="6858000" cy="9144000"/>
  <p:embeddedFontLst>
    <p:embeddedFont>
      <p:font typeface="Calibri" pitchFamily="34" charset="0"/>
      <p:regular r:id="rId17"/>
      <p:bold r:id="rId18"/>
      <p:italic r:id="rId19"/>
      <p:boldItalic r:id="rId20"/>
    </p:embeddedFont>
    <p:embeddedFont>
      <p:font typeface="Catamaran" charset="0"/>
      <p:regular r:id="rId21"/>
      <p:bold r:id="rId22"/>
    </p:embeddedFont>
    <p:embeddedFont>
      <p:font typeface="Catamaran Thin" charset="0"/>
      <p:regular r:id="rId23"/>
      <p:bold r:id="rId24"/>
    </p:embeddedFont>
    <p:embeddedFont>
      <p:font typeface="Bebas Neue"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53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01144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304800" y="1352550"/>
            <a:ext cx="4955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5400" dirty="0" smtClean="0">
                <a:solidFill>
                  <a:schemeClr val="bg1"/>
                </a:solidFill>
                <a:latin typeface="Times New Roman" pitchFamily="18" charset="0"/>
                <a:cs typeface="Times New Roman" pitchFamily="18" charset="0"/>
              </a:rPr>
              <a:t>Placement Management System</a:t>
            </a:r>
            <a:endParaRPr sz="54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514350"/>
            <a:ext cx="3803650" cy="33561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p:cNvSpPr/>
          <p:nvPr/>
        </p:nvSpPr>
        <p:spPr>
          <a:xfrm>
            <a:off x="304800" y="2800350"/>
            <a:ext cx="4572000" cy="1015663"/>
          </a:xfrm>
          <a:prstGeom prst="rect">
            <a:avLst/>
          </a:prstGeom>
        </p:spPr>
        <p:txBody>
          <a:bodyPr>
            <a:spAutoFit/>
          </a:bodyPr>
          <a:lstStyle/>
          <a:p>
            <a:r>
              <a:rPr lang="en" sz="2000" b="1" dirty="0" smtClean="0">
                <a:solidFill>
                  <a:schemeClr val="bg1"/>
                </a:solidFill>
                <a:latin typeface="Times New Roman" panose="02020603050405020304" pitchFamily="18" charset="0"/>
                <a:cs typeface="Times New Roman" panose="02020603050405020304" pitchFamily="18" charset="0"/>
              </a:rPr>
              <a:t>By Tejal Mahale</a:t>
            </a:r>
          </a:p>
          <a:p>
            <a:r>
              <a:rPr lang="en" sz="2000" b="1" dirty="0" smtClean="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Student ID :   EBEON0721395248</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     Batch Code :   5759</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2" name="Rectangle 1"/>
          <p:cNvSpPr/>
          <p:nvPr/>
        </p:nvSpPr>
        <p:spPr>
          <a:xfrm>
            <a:off x="2275573" y="133350"/>
            <a:ext cx="4572000" cy="1938992"/>
          </a:xfrm>
          <a:prstGeom prst="rect">
            <a:avLst/>
          </a:prstGeom>
        </p:spPr>
        <p:txBody>
          <a:bodyPr>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S</a:t>
            </a:r>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tudent Dashboard Page :</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373" y="1276350"/>
            <a:ext cx="6248400" cy="3509843"/>
          </a:xfrm>
          <a:prstGeom prst="rect">
            <a:avLst/>
          </a:prstGeom>
        </p:spPr>
      </p:pic>
    </p:spTree>
    <p:extLst>
      <p:ext uri="{BB962C8B-B14F-4D97-AF65-F5344CB8AC3E}">
        <p14:creationId xmlns:p14="http://schemas.microsoft.com/office/powerpoint/2010/main" val="4197593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2" name="Rectangle 1"/>
          <p:cNvSpPr/>
          <p:nvPr/>
        </p:nvSpPr>
        <p:spPr>
          <a:xfrm>
            <a:off x="2275573" y="133350"/>
            <a:ext cx="4572000" cy="1938992"/>
          </a:xfrm>
          <a:prstGeom prst="rect">
            <a:avLst/>
          </a:prstGeom>
        </p:spPr>
        <p:txBody>
          <a:bodyPr>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Student View Job Dashboard Page:</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873" y="1276350"/>
            <a:ext cx="6629400" cy="3723858"/>
          </a:xfrm>
          <a:prstGeom prst="rect">
            <a:avLst/>
          </a:prstGeom>
        </p:spPr>
      </p:pic>
    </p:spTree>
    <p:extLst>
      <p:ext uri="{BB962C8B-B14F-4D97-AF65-F5344CB8AC3E}">
        <p14:creationId xmlns:p14="http://schemas.microsoft.com/office/powerpoint/2010/main" val="1822352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2" name="Rectangle 1"/>
          <p:cNvSpPr/>
          <p:nvPr/>
        </p:nvSpPr>
        <p:spPr>
          <a:xfrm>
            <a:off x="1752600" y="133350"/>
            <a:ext cx="5638800" cy="1938992"/>
          </a:xfrm>
          <a:prstGeom prst="rect">
            <a:avLst/>
          </a:prstGeom>
        </p:spPr>
        <p:txBody>
          <a:bodyPr wrap="square">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Admin Manage Student Dashboard Page:</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304559"/>
            <a:ext cx="6629400" cy="3723858"/>
          </a:xfrm>
          <a:prstGeom prst="rect">
            <a:avLst/>
          </a:prstGeom>
        </p:spPr>
      </p:pic>
    </p:spTree>
    <p:extLst>
      <p:ext uri="{BB962C8B-B14F-4D97-AF65-F5344CB8AC3E}">
        <p14:creationId xmlns:p14="http://schemas.microsoft.com/office/powerpoint/2010/main" val="885599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2" name="Rectangle 1"/>
          <p:cNvSpPr/>
          <p:nvPr/>
        </p:nvSpPr>
        <p:spPr>
          <a:xfrm>
            <a:off x="1752600" y="133350"/>
            <a:ext cx="5638800" cy="1938992"/>
          </a:xfrm>
          <a:prstGeom prst="rect">
            <a:avLst/>
          </a:prstGeom>
        </p:spPr>
        <p:txBody>
          <a:bodyPr wrap="square">
            <a:spAutoFit/>
          </a:bodyPr>
          <a:lstStyle/>
          <a:p>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Student Applied Job Dashboard Page:</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314249"/>
            <a:ext cx="6705600" cy="3766661"/>
          </a:xfrm>
          <a:prstGeom prst="rect">
            <a:avLst/>
          </a:prstGeom>
        </p:spPr>
      </p:pic>
    </p:spTree>
    <p:extLst>
      <p:ext uri="{BB962C8B-B14F-4D97-AF65-F5344CB8AC3E}">
        <p14:creationId xmlns:p14="http://schemas.microsoft.com/office/powerpoint/2010/main" val="2745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4"/>
          <p:cNvSpPr txBox="1">
            <a:spLocks noGrp="1"/>
          </p:cNvSpPr>
          <p:nvPr>
            <p:ph type="ctrTitle" idx="4294967295"/>
          </p:nvPr>
        </p:nvSpPr>
        <p:spPr>
          <a:xfrm>
            <a:off x="3381175" y="1054175"/>
            <a:ext cx="4422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smtClean="0">
                <a:solidFill>
                  <a:schemeClr val="lt1"/>
                </a:solidFill>
              </a:rPr>
              <a:t>THANKS!</a:t>
            </a:r>
            <a:endParaRPr sz="7200" dirty="0">
              <a:solidFill>
                <a:schemeClr val="lt1"/>
              </a:solidFill>
            </a:endParaRPr>
          </a:p>
        </p:txBody>
      </p:sp>
      <p:sp>
        <p:nvSpPr>
          <p:cNvPr id="506" name="Google Shape;506;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507" name="Google Shape;507;p34"/>
          <p:cNvPicPr preferRelativeResize="0"/>
          <p:nvPr/>
        </p:nvPicPr>
        <p:blipFill>
          <a:blip r:embed="rId3">
            <a:extLst>
              <a:ext uri="{28A0092B-C50C-407E-A947-70E740481C1C}">
                <a14:useLocalDpi xmlns:a14="http://schemas.microsoft.com/office/drawing/2010/main" val="0"/>
              </a:ext>
            </a:extLst>
          </a:blip>
          <a:stretch>
            <a:fillRect/>
          </a:stretch>
        </p:blipFill>
        <p:spPr>
          <a:xfrm>
            <a:off x="1188150" y="620513"/>
            <a:ext cx="1975353" cy="174295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INTRODUCTION</a:t>
            </a:r>
            <a:endParaRPr dirty="0"/>
          </a:p>
        </p:txBody>
      </p:sp>
      <p:sp>
        <p:nvSpPr>
          <p:cNvPr id="208" name="Google Shape;208;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09" name="Google Shape;209;p13"/>
          <p:cNvGrpSpPr/>
          <p:nvPr/>
        </p:nvGrpSpPr>
        <p:grpSpPr>
          <a:xfrm>
            <a:off x="132749" y="915045"/>
            <a:ext cx="269364" cy="224087"/>
            <a:chOff x="1926350" y="995225"/>
            <a:chExt cx="428650" cy="356600"/>
          </a:xfrm>
        </p:grpSpPr>
        <p:sp>
          <p:nvSpPr>
            <p:cNvPr id="210"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2"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3"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 name="Rectangle 4"/>
          <p:cNvSpPr/>
          <p:nvPr/>
        </p:nvSpPr>
        <p:spPr>
          <a:xfrm>
            <a:off x="533400" y="1352550"/>
            <a:ext cx="7086600" cy="3785652"/>
          </a:xfrm>
          <a:prstGeom prst="rect">
            <a:avLst/>
          </a:prstGeom>
        </p:spPr>
        <p:txBody>
          <a:bodyPr wrap="square">
            <a:spAutoFit/>
          </a:bodyPr>
          <a:lstStyle/>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project named “Placement Management System”, a student/company information system is a window based application created in Java Spring Boot. </a:t>
            </a:r>
          </a:p>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project has been developed on the basis of “Placement Cell” being presently used in the University for storing and retrieving the information of students and companies who are registered in placement cell. </a:t>
            </a:r>
          </a:p>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Placement Cell maintains a large database of students wherein all the information of student including the personal records and the academic performance in terms of the marks and grades is stored and company information including resume of company and facilities it provide. </a:t>
            </a:r>
          </a:p>
          <a:p>
            <a:pPr marL="285750" indent="-285750">
              <a:lnSpc>
                <a:spcPct val="150000"/>
              </a:lnSpc>
              <a:buFont typeface="Wingdings" pitchFamily="2" charset="2"/>
              <a:buChar char="Ø"/>
            </a:pPr>
            <a:r>
              <a:rPr lang="en-US" sz="1600" dirty="0">
                <a:latin typeface="Times New Roman" panose="02020603050405020304" pitchFamily="18" charset="0"/>
                <a:cs typeface="Times New Roman" panose="02020603050405020304" pitchFamily="18" charset="0"/>
              </a:rPr>
              <a:t>The software retrieves this data and displays as per the user requirement.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body" idx="1"/>
          </p:nvPr>
        </p:nvSpPr>
        <p:spPr>
          <a:xfrm>
            <a:off x="304800" y="2313345"/>
            <a:ext cx="8382000" cy="2809501"/>
          </a:xfrm>
          <a:prstGeom prst="rect">
            <a:avLst/>
          </a:prstGeom>
        </p:spPr>
        <p:txBody>
          <a:bodyPr spcFirstLastPara="1" wrap="square" lIns="0" tIns="0" rIns="0" bIns="0" anchor="ctr" anchorCtr="0">
            <a:noAutofit/>
          </a:bodyPr>
          <a:lstStyle/>
          <a:p>
            <a:pPr marL="285750" lvl="0" indent="-285750" algn="l">
              <a:lnSpc>
                <a:spcPct val="100000"/>
              </a:lnSpc>
              <a:spcAft>
                <a:spcPts val="800"/>
              </a:spcAft>
              <a:buFont typeface="Arial" panose="020B0604020202020204" pitchFamily="34" charset="0"/>
              <a:buChar char="•"/>
            </a:pPr>
            <a:r>
              <a:rPr lang="en-US" sz="2000" i="0" dirty="0">
                <a:solidFill>
                  <a:schemeClr val="bg1"/>
                </a:solidFill>
                <a:latin typeface="Times New Roman" panose="02020603050405020304" pitchFamily="18" charset="0"/>
                <a:cs typeface="Times New Roman" panose="02020603050405020304" pitchFamily="18" charset="0"/>
              </a:rPr>
              <a:t>Our project explains about the </a:t>
            </a:r>
            <a:r>
              <a:rPr lang="en-US" sz="2000" dirty="0">
                <a:solidFill>
                  <a:schemeClr val="bg1"/>
                </a:solidFill>
                <a:latin typeface="Times New Roman" panose="02020603050405020304" pitchFamily="18" charset="0"/>
                <a:cs typeface="Times New Roman" panose="02020603050405020304" pitchFamily="18" charset="0"/>
              </a:rPr>
              <a:t>Placement Management System</a:t>
            </a:r>
            <a:r>
              <a:rPr lang="en-US" sz="2000" i="0" dirty="0">
                <a:solidFill>
                  <a:schemeClr val="bg1"/>
                </a:solidFill>
                <a:latin typeface="Times New Roman" panose="02020603050405020304" pitchFamily="18" charset="0"/>
                <a:cs typeface="Times New Roman" panose="02020603050405020304" pitchFamily="18" charset="0"/>
              </a:rPr>
              <a:t>. This project mainly explains the various actions related to placement related to students and recruiter. You can search various jobs and shuffle according to category. </a:t>
            </a:r>
          </a:p>
          <a:p>
            <a:pPr marL="285750" indent="-285750">
              <a:lnSpc>
                <a:spcPct val="100000"/>
              </a:lnSpc>
              <a:spcAft>
                <a:spcPts val="800"/>
              </a:spcAft>
              <a:buFont typeface="Arial" panose="020B0604020202020204" pitchFamily="34" charset="0"/>
              <a:buChar char="•"/>
            </a:pPr>
            <a:r>
              <a:rPr lang="en-US" sz="2000" i="0" dirty="0">
                <a:solidFill>
                  <a:schemeClr val="bg1"/>
                </a:solidFill>
                <a:latin typeface="Times New Roman" panose="02020603050405020304" pitchFamily="18" charset="0"/>
                <a:cs typeface="Times New Roman" panose="02020603050405020304" pitchFamily="18" charset="0"/>
              </a:rPr>
              <a:t>I have developed this Application in </a:t>
            </a:r>
            <a:r>
              <a:rPr lang="en-US" sz="2000" b="1" i="0" dirty="0">
                <a:solidFill>
                  <a:schemeClr val="bg1"/>
                </a:solidFill>
                <a:latin typeface="Times New Roman" panose="02020603050405020304" pitchFamily="18" charset="0"/>
                <a:cs typeface="Times New Roman" panose="02020603050405020304" pitchFamily="18" charset="0"/>
              </a:rPr>
              <a:t>Spring Boot, Spring Data JPA, Hibernate, </a:t>
            </a:r>
            <a:r>
              <a:rPr lang="en-US" sz="2000" b="1" i="0" dirty="0" err="1">
                <a:solidFill>
                  <a:schemeClr val="bg1"/>
                </a:solidFill>
                <a:latin typeface="Times New Roman" panose="02020603050405020304" pitchFamily="18" charset="0"/>
                <a:cs typeface="Times New Roman" panose="02020603050405020304" pitchFamily="18" charset="0"/>
              </a:rPr>
              <a:t>Thymeleaf</a:t>
            </a:r>
            <a:r>
              <a:rPr lang="en-US" sz="2000" b="1" i="0" dirty="0">
                <a:solidFill>
                  <a:schemeClr val="bg1"/>
                </a:solidFill>
                <a:latin typeface="Times New Roman" panose="02020603050405020304" pitchFamily="18" charset="0"/>
                <a:cs typeface="Times New Roman" panose="02020603050405020304" pitchFamily="18" charset="0"/>
              </a:rPr>
              <a:t>, &amp; MySQL.</a:t>
            </a:r>
          </a:p>
          <a:p>
            <a:pPr marL="285750" lvl="0" indent="-285750" algn="l">
              <a:lnSpc>
                <a:spcPct val="100000"/>
              </a:lnSpc>
              <a:spcAft>
                <a:spcPts val="800"/>
              </a:spcAft>
              <a:buFont typeface="Arial" panose="020B0604020202020204" pitchFamily="34" charset="0"/>
              <a:buChar char="•"/>
            </a:pPr>
            <a:r>
              <a:rPr lang="en-US" sz="2000" b="1" i="0" dirty="0">
                <a:solidFill>
                  <a:schemeClr val="bg1"/>
                </a:solidFill>
                <a:latin typeface="Times New Roman" panose="02020603050405020304" pitchFamily="18" charset="0"/>
                <a:cs typeface="Times New Roman" panose="02020603050405020304" pitchFamily="18" charset="0"/>
              </a:rPr>
              <a:t> </a:t>
            </a:r>
            <a:r>
              <a:rPr lang="en-US" sz="2000" i="0" dirty="0">
                <a:solidFill>
                  <a:schemeClr val="bg1"/>
                </a:solidFill>
                <a:latin typeface="Times New Roman" panose="02020603050405020304" pitchFamily="18" charset="0"/>
                <a:cs typeface="Times New Roman" panose="02020603050405020304" pitchFamily="18" charset="0"/>
              </a:rPr>
              <a:t>It’s a web-based projects so I have used </a:t>
            </a:r>
            <a:r>
              <a:rPr lang="en-US" sz="2000" b="1" i="0" dirty="0">
                <a:solidFill>
                  <a:schemeClr val="bg1"/>
                </a:solidFill>
                <a:latin typeface="Times New Roman" panose="02020603050405020304" pitchFamily="18" charset="0"/>
                <a:cs typeface="Times New Roman" panose="02020603050405020304" pitchFamily="18" charset="0"/>
              </a:rPr>
              <a:t>HTML, CSS, JavaScript and Bootstrap also</a:t>
            </a:r>
            <a:r>
              <a:rPr lang="en-US" sz="2000" i="0" dirty="0">
                <a:solidFill>
                  <a:schemeClr val="bg1"/>
                </a:solidFill>
                <a:latin typeface="Times New Roman" panose="02020603050405020304" pitchFamily="18" charset="0"/>
                <a:cs typeface="Times New Roman" panose="02020603050405020304" pitchFamily="18" charset="0"/>
              </a:rPr>
              <a:t>. </a:t>
            </a:r>
          </a:p>
          <a:p>
            <a:pPr marL="0" lvl="0" indent="0" algn="l">
              <a:lnSpc>
                <a:spcPct val="100000"/>
              </a:lnSpc>
              <a:spcAft>
                <a:spcPts val="800"/>
              </a:spcAft>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34" name="Google Shape;234;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ectangle 1"/>
          <p:cNvSpPr/>
          <p:nvPr/>
        </p:nvSpPr>
        <p:spPr>
          <a:xfrm>
            <a:off x="3124200" y="1123950"/>
            <a:ext cx="3276600"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Project</a:t>
            </a:r>
            <a:r>
              <a:rPr lang="en" sz="3200" b="1" dirty="0" smtClean="0">
                <a:solidFill>
                  <a:schemeClr val="bg1"/>
                </a:solidFill>
                <a:latin typeface="Times New Roman" pitchFamily="18" charset="0"/>
                <a:cs typeface="Times New Roman" pitchFamily="18" charset="0"/>
              </a:rPr>
              <a:t> Overview</a:t>
            </a:r>
            <a:endParaRPr lang="en-US" sz="32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OBJECTIVE</a:t>
            </a:r>
            <a:endParaRPr dirty="0"/>
          </a:p>
        </p:txBody>
      </p:sp>
      <p:sp>
        <p:nvSpPr>
          <p:cNvPr id="240" name="Google Shape;240;p17"/>
          <p:cNvSpPr txBox="1">
            <a:spLocks noGrp="1"/>
          </p:cNvSpPr>
          <p:nvPr>
            <p:ph type="body" idx="1"/>
          </p:nvPr>
        </p:nvSpPr>
        <p:spPr>
          <a:xfrm>
            <a:off x="263598" y="1503550"/>
            <a:ext cx="8118402" cy="3506600"/>
          </a:xfrm>
          <a:prstGeom prst="rect">
            <a:avLst/>
          </a:prstGeom>
        </p:spPr>
        <p:txBody>
          <a:bodyPr spcFirstLastPara="1" wrap="square" lIns="0" tIns="0" rIns="0" bIns="0" anchor="t" anchorCtr="0">
            <a:noAutofit/>
          </a:bodyPr>
          <a:lstStyle/>
          <a:p>
            <a:pPr marL="469900" indent="-342900">
              <a:buFont typeface="+mj-lt"/>
              <a:buAutoNum type="alphaLcPeriod"/>
            </a:pPr>
            <a:r>
              <a:rPr lang="en-US" sz="1600" dirty="0">
                <a:solidFill>
                  <a:schemeClr val="tx1"/>
                </a:solidFill>
                <a:latin typeface="Times New Roman" pitchFamily="18" charset="0"/>
                <a:cs typeface="Times New Roman" pitchFamily="18" charset="0"/>
              </a:rPr>
              <a:t>objective of Placement Management System is to develop a student and company information system. Although such a project has a very wide scope, this project contains the most important part i.e. displaying the personal and academic information of a student and company. </a:t>
            </a:r>
            <a:endParaRPr lang="en-US" sz="1600" dirty="0" smtClean="0">
              <a:solidFill>
                <a:schemeClr val="tx1"/>
              </a:solidFill>
              <a:latin typeface="Times New Roman" pitchFamily="18" charset="0"/>
              <a:cs typeface="Times New Roman" pitchFamily="18" charset="0"/>
            </a:endParaRPr>
          </a:p>
          <a:p>
            <a:pPr marL="469900" indent="-342900">
              <a:buFont typeface="+mj-lt"/>
              <a:buAutoNum type="alphaLcPeriod"/>
            </a:pPr>
            <a:r>
              <a:rPr lang="en-US" sz="1600" dirty="0" smtClean="0">
                <a:solidFill>
                  <a:schemeClr val="tx1"/>
                </a:solidFill>
                <a:latin typeface="Times New Roman" pitchFamily="18" charset="0"/>
                <a:cs typeface="Times New Roman" pitchFamily="18" charset="0"/>
              </a:rPr>
              <a:t>The </a:t>
            </a:r>
            <a:r>
              <a:rPr lang="en-US" sz="1600" dirty="0">
                <a:solidFill>
                  <a:schemeClr val="tx1"/>
                </a:solidFill>
                <a:latin typeface="Times New Roman" pitchFamily="18" charset="0"/>
                <a:cs typeface="Times New Roman" pitchFamily="18" charset="0"/>
              </a:rPr>
              <a:t>students and companies are also provided with the facility of editing some fields like username and password. </a:t>
            </a:r>
            <a:endParaRPr lang="en-US" sz="1600" dirty="0" smtClean="0">
              <a:solidFill>
                <a:schemeClr val="tx1"/>
              </a:solidFill>
              <a:latin typeface="Times New Roman" pitchFamily="18" charset="0"/>
              <a:cs typeface="Times New Roman" pitchFamily="18" charset="0"/>
            </a:endParaRPr>
          </a:p>
          <a:p>
            <a:pPr marL="469900" indent="-342900">
              <a:buFont typeface="+mj-lt"/>
              <a:buAutoNum type="alphaLcPeriod"/>
            </a:pPr>
            <a:r>
              <a:rPr lang="en-US" sz="1600" dirty="0" smtClean="0">
                <a:solidFill>
                  <a:schemeClr val="tx1"/>
                </a:solidFill>
                <a:latin typeface="Times New Roman" pitchFamily="18" charset="0"/>
                <a:cs typeface="Times New Roman" pitchFamily="18" charset="0"/>
              </a:rPr>
              <a:t>The </a:t>
            </a:r>
            <a:r>
              <a:rPr lang="en-US" sz="1600" dirty="0">
                <a:solidFill>
                  <a:schemeClr val="tx1"/>
                </a:solidFill>
                <a:latin typeface="Times New Roman" pitchFamily="18" charset="0"/>
                <a:cs typeface="Times New Roman" pitchFamily="18" charset="0"/>
              </a:rPr>
              <a:t>project also allows a Data Base Administrator to enter the information of a student and company which is then stored in the corresponding tables in the main database </a:t>
            </a:r>
            <a:r>
              <a:rPr lang="en-US" sz="1600" dirty="0" smtClean="0">
                <a:solidFill>
                  <a:schemeClr val="tx1"/>
                </a:solidFill>
                <a:latin typeface="Times New Roman" pitchFamily="18" charset="0"/>
                <a:cs typeface="Times New Roman" pitchFamily="18" charset="0"/>
              </a:rPr>
              <a:t>.</a:t>
            </a:r>
          </a:p>
          <a:p>
            <a:pPr marL="469900" indent="-342900">
              <a:buFont typeface="+mj-lt"/>
              <a:buAutoNum type="alphaLcPeriod"/>
            </a:pPr>
            <a:r>
              <a:rPr lang="en-US" sz="1600" dirty="0" smtClean="0">
                <a:solidFill>
                  <a:schemeClr val="tx1"/>
                </a:solidFill>
                <a:latin typeface="Times New Roman" pitchFamily="18" charset="0"/>
                <a:cs typeface="Times New Roman" pitchFamily="18" charset="0"/>
              </a:rPr>
              <a:t>He </a:t>
            </a:r>
            <a:r>
              <a:rPr lang="en-US" sz="1600" dirty="0">
                <a:solidFill>
                  <a:schemeClr val="tx1"/>
                </a:solidFill>
                <a:latin typeface="Times New Roman" pitchFamily="18" charset="0"/>
                <a:cs typeface="Times New Roman" pitchFamily="18" charset="0"/>
              </a:rPr>
              <a:t>can also delete the  student and company information after placement is over from the main database.</a:t>
            </a:r>
          </a:p>
        </p:txBody>
      </p:sp>
      <p:sp>
        <p:nvSpPr>
          <p:cNvPr id="241" name="Google Shape;241;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0" name="Google Shape;209;p13"/>
          <p:cNvGrpSpPr/>
          <p:nvPr/>
        </p:nvGrpSpPr>
        <p:grpSpPr>
          <a:xfrm>
            <a:off x="132749" y="915045"/>
            <a:ext cx="269364" cy="224087"/>
            <a:chOff x="1926350" y="995225"/>
            <a:chExt cx="428650" cy="356600"/>
          </a:xfrm>
        </p:grpSpPr>
        <p:sp>
          <p:nvSpPr>
            <p:cNvPr id="11"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PLACEMENT MODULE</a:t>
            </a:r>
            <a:endParaRPr dirty="0"/>
          </a:p>
        </p:txBody>
      </p:sp>
      <p:sp>
        <p:nvSpPr>
          <p:cNvPr id="386" name="Google Shape;386;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92" name="Google Shape;392;p28"/>
          <p:cNvGrpSpPr/>
          <p:nvPr/>
        </p:nvGrpSpPr>
        <p:grpSpPr>
          <a:xfrm>
            <a:off x="392998" y="2654907"/>
            <a:ext cx="2274002" cy="1390954"/>
            <a:chOff x="323513" y="1986799"/>
            <a:chExt cx="2952125" cy="1289700"/>
          </a:xfrm>
        </p:grpSpPr>
        <p:sp>
          <p:nvSpPr>
            <p:cNvPr id="393" name="Google Shape;393;p28"/>
            <p:cNvSpPr txBox="1"/>
            <p:nvPr/>
          </p:nvSpPr>
          <p:spPr>
            <a:xfrm>
              <a:off x="323513" y="1986799"/>
              <a:ext cx="2124000" cy="1289700"/>
            </a:xfrm>
            <a:prstGeom prst="rect">
              <a:avLst/>
            </a:prstGeom>
            <a:noFill/>
            <a:ln>
              <a:noFill/>
            </a:ln>
          </p:spPr>
          <p:txBody>
            <a:bodyPr spcFirstLastPara="1" wrap="square" lIns="91425" tIns="91425" rIns="91425" bIns="91425" anchor="ctr" anchorCtr="0">
              <a:noAutofit/>
            </a:bodyPr>
            <a:lstStyle/>
            <a:p>
              <a:pPr lvl="0" algn="r"/>
              <a:endParaRPr lang="en-US" sz="1200" b="1" dirty="0" smtClean="0">
                <a:solidFill>
                  <a:schemeClr val="dk1"/>
                </a:solidFill>
                <a:latin typeface="Catamaran"/>
                <a:ea typeface="Catamaran"/>
                <a:cs typeface="Catamaran"/>
                <a:sym typeface="Catamaran"/>
              </a:endParaRPr>
            </a:p>
            <a:p>
              <a:pPr lvl="0" algn="r"/>
              <a:endParaRPr lang="en-US" sz="1200" b="1" dirty="0">
                <a:solidFill>
                  <a:schemeClr val="dk1"/>
                </a:solidFill>
                <a:latin typeface="Catamaran"/>
                <a:ea typeface="Catamaran"/>
                <a:cs typeface="Catamaran"/>
                <a:sym typeface="Catamaran"/>
              </a:endParaRPr>
            </a:p>
            <a:p>
              <a:pPr lvl="0" algn="r"/>
              <a:endParaRPr lang="en-US" sz="1200" b="1" dirty="0" smtClean="0">
                <a:solidFill>
                  <a:schemeClr val="dk1"/>
                </a:solidFill>
                <a:latin typeface="Catamaran"/>
                <a:ea typeface="Catamaran"/>
                <a:cs typeface="Catamaran"/>
                <a:sym typeface="Catamaran"/>
              </a:endParaRPr>
            </a:p>
            <a:p>
              <a:pPr lvl="0" algn="r"/>
              <a:r>
                <a:rPr lang="en-US" sz="1200" b="1" dirty="0" smtClean="0">
                  <a:solidFill>
                    <a:schemeClr val="dk1"/>
                  </a:solidFill>
                  <a:latin typeface="Catamaran"/>
                  <a:ea typeface="Catamaran"/>
                  <a:cs typeface="Catamaran"/>
                  <a:sym typeface="Catamaran"/>
                </a:rPr>
                <a:t>STUDENT MODULE</a:t>
              </a:r>
            </a:p>
            <a:p>
              <a:pPr lvl="0" algn="r"/>
              <a:endParaRPr sz="800" b="1" dirty="0">
                <a:solidFill>
                  <a:schemeClr val="dk1"/>
                </a:solidFill>
                <a:latin typeface="Catamaran"/>
                <a:ea typeface="Catamaran"/>
                <a:cs typeface="Catamaran"/>
                <a:sym typeface="Catamaran"/>
              </a:endParaRPr>
            </a:p>
            <a:p>
              <a:pPr lvl="0" algn="ctr">
                <a:spcAft>
                  <a:spcPts val="1600"/>
                </a:spcAft>
              </a:pPr>
              <a:r>
                <a:rPr lang="en-US" sz="800" dirty="0" smtClean="0">
                  <a:solidFill>
                    <a:schemeClr val="dk1"/>
                  </a:solidFill>
                  <a:latin typeface="Catamaran"/>
                  <a:ea typeface="Catamaran"/>
                  <a:cs typeface="Catamaran"/>
                  <a:sym typeface="Catamaran"/>
                </a:rPr>
                <a:t>. </a:t>
              </a:r>
              <a:r>
                <a:rPr lang="en-US" sz="800" dirty="0">
                  <a:solidFill>
                    <a:schemeClr val="dk1"/>
                  </a:solidFill>
                  <a:latin typeface="Catamaran"/>
                  <a:ea typeface="Catamaran"/>
                  <a:cs typeface="Catamaran"/>
                  <a:sym typeface="Catamaran"/>
                </a:rPr>
                <a:t>In this module, creation of student input records about academic career from SSLC, HSC and all semester with facilities to modify the records and viewing changed records. The Student views the company details and verifies particular company details and provides valid details for registration</a:t>
              </a:r>
            </a:p>
            <a:p>
              <a:pPr lvl="0" algn="r">
                <a:spcAft>
                  <a:spcPts val="1600"/>
                </a:spcAft>
              </a:pPr>
              <a:r>
                <a:rPr lang="en-US" sz="800" dirty="0">
                  <a:solidFill>
                    <a:schemeClr val="dk1"/>
                  </a:solidFill>
                  <a:latin typeface="Catamaran"/>
                  <a:ea typeface="Catamaran"/>
                  <a:cs typeface="Catamaran"/>
                  <a:sym typeface="Catamaran"/>
                </a:rPr>
                <a:t> </a:t>
              </a:r>
            </a:p>
            <a:p>
              <a:pPr lvl="0" algn="r">
                <a:spcAft>
                  <a:spcPts val="1600"/>
                </a:spcAft>
              </a:pPr>
              <a:r>
                <a:rPr lang="en-US" sz="800" dirty="0">
                  <a:solidFill>
                    <a:schemeClr val="dk1"/>
                  </a:solidFill>
                  <a:latin typeface="Catamaran"/>
                  <a:ea typeface="Catamaran"/>
                  <a:cs typeface="Catamaran"/>
                  <a:sym typeface="Catamaran"/>
                </a:rPr>
                <a:t> </a:t>
              </a:r>
              <a:endParaRPr sz="800" b="1" dirty="0">
                <a:solidFill>
                  <a:schemeClr val="dk1"/>
                </a:solidFill>
                <a:latin typeface="Catamaran"/>
                <a:ea typeface="Catamaran"/>
                <a:cs typeface="Catamaran"/>
                <a:sym typeface="Catamaran"/>
              </a:endParaRPr>
            </a:p>
          </p:txBody>
        </p:sp>
        <p:cxnSp>
          <p:nvCxnSpPr>
            <p:cNvPr id="394" name="Google Shape;394;p28"/>
            <p:cNvCxnSpPr/>
            <p:nvPr/>
          </p:nvCxnSpPr>
          <p:spPr>
            <a:xfrm rot="10800000">
              <a:off x="2642038" y="2647950"/>
              <a:ext cx="633600" cy="0"/>
            </a:xfrm>
            <a:prstGeom prst="straightConnector1">
              <a:avLst/>
            </a:prstGeom>
            <a:noFill/>
            <a:ln w="9525" cap="flat" cmpd="sng">
              <a:solidFill>
                <a:schemeClr val="accent6"/>
              </a:solidFill>
              <a:prstDash val="solid"/>
              <a:round/>
              <a:headEnd type="none" w="sm" len="sm"/>
              <a:tailEnd type="oval" w="med" len="med"/>
            </a:ln>
          </p:spPr>
        </p:cxnSp>
      </p:grpSp>
      <p:grpSp>
        <p:nvGrpSpPr>
          <p:cNvPr id="395" name="Google Shape;395;p28"/>
          <p:cNvGrpSpPr/>
          <p:nvPr/>
        </p:nvGrpSpPr>
        <p:grpSpPr>
          <a:xfrm>
            <a:off x="5127061" y="2508003"/>
            <a:ext cx="2993118" cy="2268158"/>
            <a:chOff x="5467981" y="-190450"/>
            <a:chExt cx="3352507" cy="2540500"/>
          </a:xfrm>
        </p:grpSpPr>
        <p:sp>
          <p:nvSpPr>
            <p:cNvPr id="396" name="Google Shape;396;p28"/>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r>
                <a:rPr lang="en-US" sz="1200" b="1" dirty="0" smtClean="0">
                  <a:solidFill>
                    <a:schemeClr val="dk1"/>
                  </a:solidFill>
                  <a:latin typeface="Catamaran"/>
                  <a:ea typeface="Catamaran"/>
                  <a:cs typeface="Catamaran"/>
                  <a:sym typeface="Catamaran"/>
                </a:rPr>
                <a:t>RECRUITER MODULE</a:t>
              </a:r>
              <a:endParaRPr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sz="800" b="1" dirty="0" smtClean="0">
                <a:solidFill>
                  <a:schemeClr val="dk1"/>
                </a:solidFill>
                <a:latin typeface="Catamaran"/>
                <a:ea typeface="Catamaran"/>
                <a:cs typeface="Catamaran"/>
                <a:sym typeface="Catamaran"/>
              </a:endParaRPr>
            </a:p>
            <a:p>
              <a:pPr lvl="0">
                <a:spcAft>
                  <a:spcPts val="1600"/>
                </a:spcAft>
              </a:pPr>
              <a:r>
                <a:rPr lang="en-US" sz="800" dirty="0" smtClean="0">
                  <a:solidFill>
                    <a:schemeClr val="dk1"/>
                  </a:solidFill>
                  <a:latin typeface="Catamaran"/>
                  <a:ea typeface="Catamaran"/>
                  <a:cs typeface="Catamaran"/>
                  <a:sym typeface="Catamaran"/>
                </a:rPr>
                <a:t>The company </a:t>
              </a:r>
              <a:r>
                <a:rPr lang="en-US" sz="800" dirty="0" smtClean="0">
                  <a:solidFill>
                    <a:schemeClr val="dk1"/>
                  </a:solidFill>
                  <a:latin typeface="Catamaran"/>
                  <a:ea typeface="Catamaran"/>
                  <a:cs typeface="Catamaran"/>
                  <a:sym typeface="Catamaran"/>
                </a:rPr>
                <a:t>enrolls </a:t>
              </a:r>
              <a:r>
                <a:rPr lang="en-US" sz="800" dirty="0" smtClean="0">
                  <a:solidFill>
                    <a:schemeClr val="dk1"/>
                  </a:solidFill>
                  <a:latin typeface="Catamaran"/>
                  <a:ea typeface="Catamaran"/>
                  <a:cs typeface="Catamaran"/>
                  <a:sym typeface="Catamaran"/>
                </a:rPr>
                <a:t>themselves and they register their profile and their will marquee in the main page till their drive and view the student’s details and update their details. Login Company, registration, students details view </a:t>
              </a:r>
            </a:p>
            <a:p>
              <a:pPr lvl="0">
                <a:spcAft>
                  <a:spcPts val="1600"/>
                </a:spcAft>
              </a:pPr>
              <a:r>
                <a:rPr lang="en-US" sz="800" dirty="0" smtClean="0">
                  <a:solidFill>
                    <a:schemeClr val="dk1"/>
                  </a:solidFill>
                  <a:latin typeface="Catamaran"/>
                  <a:ea typeface="Catamaran"/>
                  <a:cs typeface="Catamaran"/>
                  <a:sym typeface="Catamaran"/>
                </a:rPr>
                <a:t> </a:t>
              </a:r>
            </a:p>
            <a:p>
              <a:pPr lvl="0">
                <a:spcAft>
                  <a:spcPts val="1600"/>
                </a:spcAft>
              </a:pPr>
              <a:r>
                <a:rPr lang="en-US" sz="800" dirty="0" smtClean="0">
                  <a:solidFill>
                    <a:schemeClr val="dk1"/>
                  </a:solidFill>
                  <a:latin typeface="Catamaran"/>
                  <a:ea typeface="Catamaran"/>
                  <a:cs typeface="Catamaran"/>
                  <a:sym typeface="Catamaran"/>
                </a:rPr>
                <a:t> </a:t>
              </a:r>
              <a:endParaRPr sz="800" b="1" dirty="0">
                <a:solidFill>
                  <a:schemeClr val="dk1"/>
                </a:solidFill>
                <a:latin typeface="Catamaran"/>
                <a:ea typeface="Catamaran"/>
                <a:cs typeface="Catamaran"/>
                <a:sym typeface="Catamaran"/>
              </a:endParaRPr>
            </a:p>
          </p:txBody>
        </p:sp>
        <p:cxnSp>
          <p:nvCxnSpPr>
            <p:cNvPr id="397" name="Google Shape;397;p28"/>
            <p:cNvCxnSpPr/>
            <p:nvPr/>
          </p:nvCxnSpPr>
          <p:spPr>
            <a:xfrm>
              <a:off x="5467981" y="-190450"/>
              <a:ext cx="1286700" cy="0"/>
            </a:xfrm>
            <a:prstGeom prst="straightConnector1">
              <a:avLst/>
            </a:prstGeom>
            <a:noFill/>
            <a:ln w="9525" cap="flat" cmpd="sng">
              <a:solidFill>
                <a:schemeClr val="accent2"/>
              </a:solidFill>
              <a:prstDash val="solid"/>
              <a:round/>
              <a:headEnd type="none" w="sm" len="sm"/>
              <a:tailEnd type="oval" w="med" len="med"/>
            </a:ln>
          </p:spPr>
        </p:cxnSp>
      </p:grpSp>
      <p:grpSp>
        <p:nvGrpSpPr>
          <p:cNvPr id="398" name="Google Shape;398;p28"/>
          <p:cNvGrpSpPr/>
          <p:nvPr/>
        </p:nvGrpSpPr>
        <p:grpSpPr>
          <a:xfrm>
            <a:off x="4964753" y="1984367"/>
            <a:ext cx="3321449" cy="2232330"/>
            <a:chOff x="5100227" y="3020450"/>
            <a:chExt cx="3720261" cy="2500370"/>
          </a:xfrm>
        </p:grpSpPr>
        <p:sp>
          <p:nvSpPr>
            <p:cNvPr id="399" name="Google Shape;399;p28"/>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lang="en-US"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r>
                <a:rPr lang="en-US" sz="1200" b="1" dirty="0" smtClean="0">
                  <a:solidFill>
                    <a:schemeClr val="dk1"/>
                  </a:solidFill>
                  <a:latin typeface="Catamaran"/>
                  <a:ea typeface="Catamaran"/>
                  <a:cs typeface="Catamaran"/>
                  <a:sym typeface="Catamaran"/>
                </a:rPr>
                <a:t>ADMIN MODULE</a:t>
              </a:r>
              <a:endParaRPr sz="1200" b="1" dirty="0" smtClean="0">
                <a:solidFill>
                  <a:schemeClr val="dk1"/>
                </a:solidFill>
                <a:latin typeface="Catamaran"/>
                <a:ea typeface="Catamaran"/>
                <a:cs typeface="Catamaran"/>
                <a:sym typeface="Catamaran"/>
              </a:endParaRPr>
            </a:p>
            <a:p>
              <a:pPr marL="0" lvl="0" indent="0" algn="l" rtl="0">
                <a:spcBef>
                  <a:spcPts val="0"/>
                </a:spcBef>
                <a:spcAft>
                  <a:spcPts val="0"/>
                </a:spcAft>
                <a:buNone/>
              </a:pPr>
              <a:endParaRPr sz="800" b="1" dirty="0" smtClean="0">
                <a:solidFill>
                  <a:schemeClr val="dk1"/>
                </a:solidFill>
                <a:latin typeface="Catamaran"/>
                <a:ea typeface="Catamaran"/>
                <a:cs typeface="Catamaran"/>
                <a:sym typeface="Catamaran"/>
              </a:endParaRPr>
            </a:p>
            <a:p>
              <a:pPr lvl="0">
                <a:spcAft>
                  <a:spcPts val="1600"/>
                </a:spcAft>
              </a:pPr>
              <a:r>
                <a:rPr lang="en-US" sz="800" dirty="0" smtClean="0">
                  <a:solidFill>
                    <a:schemeClr val="dk1"/>
                  </a:solidFill>
                  <a:latin typeface="Catamaran"/>
                  <a:ea typeface="Catamaran"/>
                  <a:cs typeface="Catamaran"/>
                  <a:sym typeface="Catamaran"/>
                </a:rPr>
                <a:t>The admin is the placement officer who views the students details and company details and post the selected students list. Sending email to student for complete list of information for particular campus. Indication of hall ticket issued to candidates through mail. Login, View company details, View selected students details, Sending mail. </a:t>
              </a:r>
            </a:p>
            <a:p>
              <a:pPr lvl="0">
                <a:spcAft>
                  <a:spcPts val="1600"/>
                </a:spcAft>
              </a:pPr>
              <a:r>
                <a:rPr lang="en-US" sz="800" dirty="0" smtClean="0">
                  <a:solidFill>
                    <a:schemeClr val="dk1"/>
                  </a:solidFill>
                  <a:latin typeface="Catamaran"/>
                  <a:ea typeface="Catamaran"/>
                  <a:cs typeface="Catamaran"/>
                  <a:sym typeface="Catamaran"/>
                </a:rPr>
                <a:t> </a:t>
              </a:r>
            </a:p>
            <a:p>
              <a:pPr lvl="0">
                <a:spcAft>
                  <a:spcPts val="1600"/>
                </a:spcAft>
              </a:pPr>
              <a:r>
                <a:rPr lang="en-US" sz="800" dirty="0" smtClean="0">
                  <a:solidFill>
                    <a:schemeClr val="dk1"/>
                  </a:solidFill>
                  <a:latin typeface="Catamaran"/>
                  <a:ea typeface="Catamaran"/>
                  <a:cs typeface="Catamaran"/>
                  <a:sym typeface="Catamaran"/>
                </a:rPr>
                <a:t> </a:t>
              </a:r>
              <a:endParaRPr sz="800" b="1" dirty="0">
                <a:solidFill>
                  <a:schemeClr val="dk1"/>
                </a:solidFill>
                <a:latin typeface="Catamaran"/>
                <a:ea typeface="Catamaran"/>
                <a:cs typeface="Catamaran"/>
                <a:sym typeface="Catamaran"/>
              </a:endParaRPr>
            </a:p>
          </p:txBody>
        </p:sp>
        <p:cxnSp>
          <p:nvCxnSpPr>
            <p:cNvPr id="400" name="Google Shape;400;p28"/>
            <p:cNvCxnSpPr/>
            <p:nvPr/>
          </p:nvCxnSpPr>
          <p:spPr>
            <a:xfrm>
              <a:off x="5100227" y="5520820"/>
              <a:ext cx="1286700" cy="0"/>
            </a:xfrm>
            <a:prstGeom prst="straightConnector1">
              <a:avLst/>
            </a:prstGeom>
            <a:noFill/>
            <a:ln w="9525" cap="flat" cmpd="sng">
              <a:solidFill>
                <a:schemeClr val="accent1"/>
              </a:solidFill>
              <a:prstDash val="solid"/>
              <a:round/>
              <a:headEnd type="none" w="sm" len="sm"/>
              <a:tailEnd type="oval" w="med" len="med"/>
            </a:ln>
          </p:spPr>
        </p:cxnSp>
      </p:grpSp>
      <p:grpSp>
        <p:nvGrpSpPr>
          <p:cNvPr id="401" name="Google Shape;401;p28"/>
          <p:cNvGrpSpPr/>
          <p:nvPr/>
        </p:nvGrpSpPr>
        <p:grpSpPr>
          <a:xfrm>
            <a:off x="2333701" y="1531461"/>
            <a:ext cx="3405884" cy="3384245"/>
            <a:chOff x="2662213" y="676344"/>
            <a:chExt cx="3814835" cy="3790597"/>
          </a:xfrm>
        </p:grpSpPr>
        <p:sp>
          <p:nvSpPr>
            <p:cNvPr id="402" name="Google Shape;402;p28"/>
            <p:cNvSpPr/>
            <p:nvPr/>
          </p:nvSpPr>
          <p:spPr>
            <a:xfrm rot="3600185">
              <a:off x="3169983" y="1184511"/>
              <a:ext cx="2774659" cy="2774659"/>
            </a:xfrm>
            <a:prstGeom prst="blockArc">
              <a:avLst>
                <a:gd name="adj1" fmla="val 12622480"/>
                <a:gd name="adj2" fmla="val 19781569"/>
                <a:gd name="adj3" fmla="val 2077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rot="10800000">
              <a:off x="3183490" y="1163229"/>
              <a:ext cx="2774700" cy="2774700"/>
            </a:xfrm>
            <a:prstGeom prst="blockArc">
              <a:avLst>
                <a:gd name="adj1" fmla="val 12622480"/>
                <a:gd name="adj2" fmla="val 19662822"/>
                <a:gd name="adj3" fmla="val 2072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rot="-3600185">
              <a:off x="3194618" y="1184114"/>
              <a:ext cx="2774659" cy="2774659"/>
            </a:xfrm>
            <a:prstGeom prst="blockArc">
              <a:avLst>
                <a:gd name="adj1" fmla="val 12622480"/>
                <a:gd name="adj2" fmla="val 19703271"/>
                <a:gd name="adj3" fmla="val 2085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8"/>
            <p:cNvGrpSpPr/>
            <p:nvPr/>
          </p:nvGrpSpPr>
          <p:grpSpPr>
            <a:xfrm rot="-7200165">
              <a:off x="3337679" y="2826785"/>
              <a:ext cx="585011" cy="585536"/>
              <a:chOff x="1967628" y="812211"/>
              <a:chExt cx="588000" cy="588000"/>
            </a:xfrm>
          </p:grpSpPr>
          <p:sp>
            <p:nvSpPr>
              <p:cNvPr id="406" name="Google Shape;406;p28"/>
              <p:cNvSpPr/>
              <p:nvPr/>
            </p:nvSpPr>
            <p:spPr>
              <a:xfrm rot="39023">
                <a:off x="1970909" y="815492"/>
                <a:ext cx="581437" cy="581437"/>
              </a:xfrm>
              <a:prstGeom prst="pie">
                <a:avLst>
                  <a:gd name="adj1" fmla="val 6190354"/>
                  <a:gd name="adj2" fmla="val 14996165"/>
                </a:avLst>
              </a:prstGeom>
              <a:solidFill>
                <a:schemeClr val="accent6"/>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rot="10800000">
                <a:off x="1970875" y="815525"/>
                <a:ext cx="581400" cy="581400"/>
              </a:xfrm>
              <a:prstGeom prst="pie">
                <a:avLst>
                  <a:gd name="adj1" fmla="val 4028252"/>
                  <a:gd name="adj2" fmla="val 1718367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8"/>
            <p:cNvGrpSpPr/>
            <p:nvPr/>
          </p:nvGrpSpPr>
          <p:grpSpPr>
            <a:xfrm>
              <a:off x="4264097" y="1180331"/>
              <a:ext cx="585001" cy="585530"/>
              <a:chOff x="1970048" y="811613"/>
              <a:chExt cx="588000" cy="588000"/>
            </a:xfrm>
          </p:grpSpPr>
          <p:sp>
            <p:nvSpPr>
              <p:cNvPr id="409" name="Google Shape;409;p28"/>
              <p:cNvSpPr/>
              <p:nvPr/>
            </p:nvSpPr>
            <p:spPr>
              <a:xfrm rot="39023">
                <a:off x="1973329" y="814894"/>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rot="10800000">
                <a:off x="1973295" y="814927"/>
                <a:ext cx="581400" cy="581400"/>
              </a:xfrm>
              <a:prstGeom prst="pie">
                <a:avLst>
                  <a:gd name="adj1" fmla="val 4028252"/>
                  <a:gd name="adj2" fmla="val 171836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28"/>
            <p:cNvGrpSpPr/>
            <p:nvPr/>
          </p:nvGrpSpPr>
          <p:grpSpPr>
            <a:xfrm rot="7200165">
              <a:off x="5229930" y="2804716"/>
              <a:ext cx="585011" cy="585536"/>
              <a:chOff x="1977085" y="811649"/>
              <a:chExt cx="588000" cy="588000"/>
            </a:xfrm>
          </p:grpSpPr>
          <p:sp>
            <p:nvSpPr>
              <p:cNvPr id="412" name="Google Shape;412;p28"/>
              <p:cNvSpPr/>
              <p:nvPr/>
            </p:nvSpPr>
            <p:spPr>
              <a:xfrm rot="39023">
                <a:off x="1980366" y="814930"/>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rot="10800000">
                <a:off x="1980332" y="814963"/>
                <a:ext cx="581400" cy="581400"/>
              </a:xfrm>
              <a:prstGeom prst="pie">
                <a:avLst>
                  <a:gd name="adj1" fmla="val 4028252"/>
                  <a:gd name="adj2" fmla="val 171836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8"/>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Catamaran"/>
                  <a:ea typeface="Catamaran"/>
                  <a:cs typeface="Catamaran"/>
                  <a:sym typeface="Catamaran"/>
                </a:rPr>
                <a:t>03 </a:t>
              </a:r>
              <a:endParaRPr sz="1600" b="1">
                <a:solidFill>
                  <a:schemeClr val="lt1"/>
                </a:solidFill>
                <a:latin typeface="Catamaran"/>
                <a:ea typeface="Catamaran"/>
                <a:cs typeface="Catamaran"/>
                <a:sym typeface="Catamaran"/>
              </a:endParaRPr>
            </a:p>
          </p:txBody>
        </p:sp>
        <p:sp>
          <p:nvSpPr>
            <p:cNvPr id="415" name="Google Shape;415;p28"/>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Catamaran"/>
                  <a:ea typeface="Catamaran"/>
                  <a:cs typeface="Catamaran"/>
                  <a:sym typeface="Catamaran"/>
                </a:rPr>
                <a:t>01 </a:t>
              </a:r>
              <a:endParaRPr sz="1600" b="1">
                <a:solidFill>
                  <a:schemeClr val="lt1"/>
                </a:solidFill>
                <a:latin typeface="Catamaran"/>
                <a:ea typeface="Catamaran"/>
                <a:cs typeface="Catamaran"/>
                <a:sym typeface="Catamaran"/>
              </a:endParaRPr>
            </a:p>
          </p:txBody>
        </p:sp>
        <p:sp>
          <p:nvSpPr>
            <p:cNvPr id="416" name="Google Shape;416;p28"/>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Catamaran"/>
                  <a:ea typeface="Catamaran"/>
                  <a:cs typeface="Catamaran"/>
                  <a:sym typeface="Catamaran"/>
                </a:rPr>
                <a:t>02 </a:t>
              </a:r>
              <a:endParaRPr sz="1600" b="1">
                <a:solidFill>
                  <a:schemeClr val="lt1"/>
                </a:solidFill>
                <a:latin typeface="Catamaran"/>
                <a:ea typeface="Catamaran"/>
                <a:cs typeface="Catamaran"/>
                <a:sym typeface="Catamaran"/>
              </a:endParaRPr>
            </a:p>
          </p:txBody>
        </p:sp>
      </p:grpSp>
      <p:grpSp>
        <p:nvGrpSpPr>
          <p:cNvPr id="34" name="Google Shape;387;p28"/>
          <p:cNvGrpSpPr/>
          <p:nvPr/>
        </p:nvGrpSpPr>
        <p:grpSpPr>
          <a:xfrm>
            <a:off x="135880" y="874786"/>
            <a:ext cx="257118" cy="276131"/>
            <a:chOff x="611175" y="2326900"/>
            <a:chExt cx="362700" cy="389575"/>
          </a:xfrm>
        </p:grpSpPr>
        <p:sp>
          <p:nvSpPr>
            <p:cNvPr id="35" name="Google Shape;388;p2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 name="Google Shape;389;p2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390;p2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391;p2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lgn="ctr"/>
            <a:r>
              <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rPr>
              <a:t>Data dictionary</a:t>
            </a:r>
          </a:p>
          <a:p>
            <a:pPr lvl="0" algn="ctr"/>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Student Module :</a:t>
            </a:r>
          </a:p>
          <a:p>
            <a:pPr lvl="0" algn="ctr">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5158" t="42657" r="29158" b="15554"/>
          <a:stretch/>
        </p:blipFill>
        <p:spPr>
          <a:xfrm>
            <a:off x="1228172" y="1590157"/>
            <a:ext cx="6666801" cy="281039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lgn="ctr"/>
            <a:r>
              <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rPr>
              <a:t>Data dictionary</a:t>
            </a:r>
          </a:p>
          <a:p>
            <a:pPr lvl="0" algn="ctr"/>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Recruiter Module </a:t>
            </a:r>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a:t>
            </a:r>
          </a:p>
          <a:p>
            <a:pPr lvl="0" algn="ctr">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579" t="39284" r="28210" b="18552"/>
          <a:stretch/>
        </p:blipFill>
        <p:spPr>
          <a:xfrm>
            <a:off x="1120942" y="1590159"/>
            <a:ext cx="6881262" cy="2899408"/>
          </a:xfrm>
          <a:prstGeom prst="rect">
            <a:avLst/>
          </a:prstGeom>
        </p:spPr>
      </p:pic>
    </p:spTree>
    <p:extLst>
      <p:ext uri="{BB962C8B-B14F-4D97-AF65-F5344CB8AC3E}">
        <p14:creationId xmlns:p14="http://schemas.microsoft.com/office/powerpoint/2010/main" val="1567200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r>
              <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rPr>
              <a:t>Data dictionary</a:t>
            </a:r>
          </a:p>
          <a:p>
            <a:pPr lvl="0"/>
            <a:r>
              <a:rPr lang="en-US" sz="2400" dirty="0" smtClean="0">
                <a:solidFill>
                  <a:schemeClr val="bg1"/>
                </a:solidFill>
                <a:latin typeface="Times New Roman" panose="02020603050405020304" pitchFamily="18" charset="0"/>
                <a:ea typeface="Bebas Neue"/>
                <a:cs typeface="Times New Roman" panose="02020603050405020304" pitchFamily="18" charset="0"/>
                <a:sym typeface="Bebas Neue"/>
              </a:rPr>
              <a:t>Admin Module </a:t>
            </a:r>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369" t="41345" r="28105" b="20239"/>
          <a:stretch/>
        </p:blipFill>
        <p:spPr>
          <a:xfrm>
            <a:off x="838200" y="1733550"/>
            <a:ext cx="7784664" cy="2971800"/>
          </a:xfrm>
          <a:prstGeom prst="rect">
            <a:avLst/>
          </a:prstGeom>
        </p:spPr>
      </p:pic>
    </p:spTree>
    <p:extLst>
      <p:ext uri="{BB962C8B-B14F-4D97-AF65-F5344CB8AC3E}">
        <p14:creationId xmlns:p14="http://schemas.microsoft.com/office/powerpoint/2010/main" val="1567200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2" name="Rectangle 1"/>
          <p:cNvSpPr/>
          <p:nvPr/>
        </p:nvSpPr>
        <p:spPr>
          <a:xfrm>
            <a:off x="2275573" y="133350"/>
            <a:ext cx="4572000" cy="1456809"/>
          </a:xfrm>
          <a:prstGeom prst="rect">
            <a:avLst/>
          </a:prstGeom>
        </p:spPr>
        <p:txBody>
          <a:bodyPr>
            <a:spAutoFit/>
          </a:bodyPr>
          <a:lstStyle/>
          <a:p>
            <a:pPr lvl="0"/>
            <a:r>
              <a:rPr lang="en-US" sz="4000" u="sng" dirty="0" smtClean="0">
                <a:solidFill>
                  <a:schemeClr val="bg1"/>
                </a:solidFill>
                <a:latin typeface="Times New Roman" panose="02020603050405020304" pitchFamily="18" charset="0"/>
                <a:ea typeface="Bebas Neue"/>
                <a:cs typeface="Times New Roman" panose="02020603050405020304" pitchFamily="18" charset="0"/>
                <a:sym typeface="Bebas Neue"/>
              </a:rPr>
              <a:t>Screenshots</a:t>
            </a:r>
            <a:endParaRPr lang="en-US" sz="4000" u="sng" dirty="0">
              <a:solidFill>
                <a:schemeClr val="bg1"/>
              </a:solidFill>
              <a:latin typeface="Times New Roman" panose="02020603050405020304" pitchFamily="18" charset="0"/>
              <a:ea typeface="Bebas Neue"/>
              <a:cs typeface="Times New Roman" panose="02020603050405020304" pitchFamily="18" charset="0"/>
              <a:sym typeface="Bebas Neue"/>
            </a:endParaRPr>
          </a:p>
          <a:p>
            <a:pPr lvl="0"/>
            <a:r>
              <a:rPr lang="en-US" sz="2400" dirty="0">
                <a:solidFill>
                  <a:schemeClr val="bg1"/>
                </a:solidFill>
                <a:latin typeface="Times New Roman" panose="02020603050405020304" pitchFamily="18" charset="0"/>
                <a:ea typeface="Bebas Neue"/>
                <a:cs typeface="Times New Roman" panose="02020603050405020304" pitchFamily="18" charset="0"/>
                <a:sym typeface="Bebas Neue"/>
              </a:rPr>
              <a:t>Home page :</a:t>
            </a:r>
          </a:p>
          <a:p>
            <a:pPr lvl="0">
              <a:spcBef>
                <a:spcPts val="800"/>
              </a:spcBef>
              <a:spcAft>
                <a:spcPts val="800"/>
              </a:spcAft>
            </a:pPr>
            <a:endParaRPr lang="en-US"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673" y="1590159"/>
            <a:ext cx="6019800" cy="3381434"/>
          </a:xfrm>
          <a:prstGeom prst="rect">
            <a:avLst/>
          </a:prstGeom>
        </p:spPr>
      </p:pic>
    </p:spTree>
    <p:extLst>
      <p:ext uri="{BB962C8B-B14F-4D97-AF65-F5344CB8AC3E}">
        <p14:creationId xmlns:p14="http://schemas.microsoft.com/office/powerpoint/2010/main" val="1567200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538</Words>
  <Application>Microsoft Office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Catamaran</vt:lpstr>
      <vt:lpstr>Wingdings</vt:lpstr>
      <vt:lpstr>Times New Roman</vt:lpstr>
      <vt:lpstr>Catamaran Thin</vt:lpstr>
      <vt:lpstr>Bebas Neue</vt:lpstr>
      <vt:lpstr>Dauphin template</vt:lpstr>
      <vt:lpstr>Placement Management System</vt:lpstr>
      <vt:lpstr>INTRODUCTION</vt:lpstr>
      <vt:lpstr>PowerPoint Presentation</vt:lpstr>
      <vt:lpstr>OBJECTIVE</vt:lpstr>
      <vt:lpstr>PLACEMENT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cp:lastModifiedBy>Windows User</cp:lastModifiedBy>
  <cp:revision>19</cp:revision>
  <dcterms:modified xsi:type="dcterms:W3CDTF">2021-12-16T04:38:47Z</dcterms:modified>
</cp:coreProperties>
</file>