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2"/>
  </p:notesMasterIdLst>
  <p:sldIdLst>
    <p:sldId id="256" r:id="rId3"/>
    <p:sldId id="278" r:id="rId4"/>
    <p:sldId id="266" r:id="rId5"/>
    <p:sldId id="299" r:id="rId6"/>
    <p:sldId id="302" r:id="rId7"/>
    <p:sldId id="301" r:id="rId8"/>
    <p:sldId id="304" r:id="rId9"/>
    <p:sldId id="300" r:id="rId10"/>
    <p:sldId id="303" r:id="rId11"/>
    <p:sldId id="353" r:id="rId12"/>
    <p:sldId id="282" r:id="rId13"/>
    <p:sldId id="356" r:id="rId14"/>
    <p:sldId id="357" r:id="rId15"/>
    <p:sldId id="285" r:id="rId16"/>
    <p:sldId id="355" r:id="rId17"/>
    <p:sldId id="275" r:id="rId18"/>
    <p:sldId id="358" r:id="rId19"/>
    <p:sldId id="293" r:id="rId20"/>
    <p:sldId id="294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1D9"/>
    <a:srgbClr val="129DD3"/>
    <a:srgbClr val="438AA6"/>
    <a:srgbClr val="E1F0FF"/>
    <a:srgbClr val="11577F"/>
    <a:srgbClr val="DBEEF4"/>
    <a:srgbClr val="008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3FF12-CF92-A872-6112-4113CE15AF02}" v="260" dt="2025-04-15T18:17:29.0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8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58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1-4D50-87CD-FD2256BFA1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86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86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1-4D50-87CD-FD2256BFA1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86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1-4D50-87CD-FD2256BFA1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8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58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1-4D50-87CD-FD2256BFA1DE}"/>
              </c:ext>
            </c:extLst>
          </c:dPt>
          <c:cat>
            <c:strRef>
              <c:f>Sheet1!$A$2:$A$5</c:f>
              <c:strCache>
                <c:ptCount val="4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  <c:pt idx="3">
                  <c:v>Fourth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18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21-4D50-87CD-FD2256BFA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8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58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BF-4486-81DB-25BF50DC9ED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86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BF-4486-81DB-25BF50DC9ED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tint val="86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86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BF-4486-81DB-25BF50DC9ED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tint val="58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58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0BF-4486-81DB-25BF50DC9ED4}"/>
              </c:ext>
            </c:extLst>
          </c:dPt>
          <c:cat>
            <c:strRef>
              <c:f>Sheet1!$A$2:$A$5</c:f>
              <c:strCache>
                <c:ptCount val="4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  <c:pt idx="3">
                  <c:v>Fourth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10</c:v>
                </c:pt>
                <c:pt idx="2">
                  <c:v>28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BF-4486-81DB-25BF50DC9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8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58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AB-45C4-B7CB-FAFFEFD3134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86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86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B-45C4-B7CB-FAFFEFD3134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86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8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AB-45C4-B7CB-FAFFEFD3134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8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58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5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AB-45C4-B7CB-FAFFEFD31344}"/>
              </c:ext>
            </c:extLst>
          </c:dPt>
          <c:cat>
            <c:strRef>
              <c:f>Sheet1!$A$2:$A$5</c:f>
              <c:strCache>
                <c:ptCount val="4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  <c:pt idx="3">
                  <c:v>Fourth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30</c:v>
                </c:pt>
                <c:pt idx="2">
                  <c:v>35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AB-45C4-B7CB-FAFFEFD31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95717-042B-4480-B1E5-F80FCECBD5C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2113-EE13-4DD0-BBD1-E500B124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057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4605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95" y="4876148"/>
            <a:ext cx="143137" cy="1301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1057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4605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95" y="4876148"/>
            <a:ext cx="143137" cy="1301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4605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9B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95" y="4876148"/>
            <a:ext cx="143137" cy="13014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576512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25" y="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0" y="0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1" y="113355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4605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4605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851535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6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268" y="78453"/>
            <a:ext cx="8791462" cy="99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87884" y="1075436"/>
            <a:ext cx="3827145" cy="2580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057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630" y="4892654"/>
            <a:ext cx="148399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4450" y="4895702"/>
            <a:ext cx="239492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4605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6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25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825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25058" cy="482192"/>
            <a:chOff x="-2096383" y="21447"/>
            <a:chExt cx="1633411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27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539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7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630" y="4885435"/>
            <a:ext cx="14839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©</a:t>
            </a:r>
            <a:r>
              <a:rPr sz="600" spc="-2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2021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Snowflake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Inc.</a:t>
            </a:r>
            <a:r>
              <a:rPr sz="600" spc="-15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All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Rights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Reserved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9050"/>
            <a:ext cx="9144000" cy="5143500"/>
            <a:chOff x="0" y="0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19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183283"/>
              <a:ext cx="2112645" cy="2960370"/>
            </a:xfrm>
            <a:custGeom>
              <a:avLst/>
              <a:gdLst/>
              <a:ahLst/>
              <a:cxnLst/>
              <a:rect l="l" t="t" r="r" b="b"/>
              <a:pathLst>
                <a:path w="2112645" h="2960370">
                  <a:moveTo>
                    <a:pt x="0" y="0"/>
                  </a:moveTo>
                  <a:lnTo>
                    <a:pt x="0" y="2960216"/>
                  </a:lnTo>
                  <a:lnTo>
                    <a:pt x="785298" y="2960216"/>
                  </a:lnTo>
                  <a:lnTo>
                    <a:pt x="1693232" y="2432908"/>
                  </a:lnTo>
                  <a:lnTo>
                    <a:pt x="1736164" y="2406456"/>
                  </a:lnTo>
                  <a:lnTo>
                    <a:pt x="1776948" y="2377833"/>
                  </a:lnTo>
                  <a:lnTo>
                    <a:pt x="1815551" y="2347158"/>
                  </a:lnTo>
                  <a:lnTo>
                    <a:pt x="1851942" y="2314548"/>
                  </a:lnTo>
                  <a:lnTo>
                    <a:pt x="1886088" y="2280120"/>
                  </a:lnTo>
                  <a:lnTo>
                    <a:pt x="1917955" y="2243991"/>
                  </a:lnTo>
                  <a:lnTo>
                    <a:pt x="1947513" y="2206278"/>
                  </a:lnTo>
                  <a:lnTo>
                    <a:pt x="1974727" y="2167100"/>
                  </a:lnTo>
                  <a:lnTo>
                    <a:pt x="1999566" y="2126572"/>
                  </a:lnTo>
                  <a:lnTo>
                    <a:pt x="2021997" y="2084813"/>
                  </a:lnTo>
                  <a:lnTo>
                    <a:pt x="2041988" y="2041940"/>
                  </a:lnTo>
                  <a:lnTo>
                    <a:pt x="2059506" y="1998070"/>
                  </a:lnTo>
                  <a:lnTo>
                    <a:pt x="2074518" y="1953320"/>
                  </a:lnTo>
                  <a:lnTo>
                    <a:pt x="2089693" y="1899835"/>
                  </a:lnTo>
                  <a:lnTo>
                    <a:pt x="2100979" y="1845548"/>
                  </a:lnTo>
                  <a:lnTo>
                    <a:pt x="2108490" y="1790804"/>
                  </a:lnTo>
                  <a:lnTo>
                    <a:pt x="2112341" y="1735945"/>
                  </a:lnTo>
                  <a:lnTo>
                    <a:pt x="2112646" y="1681314"/>
                  </a:lnTo>
                  <a:lnTo>
                    <a:pt x="2109518" y="1631245"/>
                  </a:lnTo>
                  <a:lnTo>
                    <a:pt x="2103710" y="1581400"/>
                  </a:lnTo>
                  <a:lnTo>
                    <a:pt x="2095220" y="1532002"/>
                  </a:lnTo>
                  <a:lnTo>
                    <a:pt x="2084049" y="1483276"/>
                  </a:lnTo>
                  <a:lnTo>
                    <a:pt x="2069502" y="1436326"/>
                  </a:lnTo>
                  <a:lnTo>
                    <a:pt x="2052273" y="1390268"/>
                  </a:lnTo>
                  <a:lnTo>
                    <a:pt x="2032389" y="1345234"/>
                  </a:lnTo>
                  <a:lnTo>
                    <a:pt x="2009875" y="1301353"/>
                  </a:lnTo>
                  <a:lnTo>
                    <a:pt x="1984758" y="1258755"/>
                  </a:lnTo>
                  <a:lnTo>
                    <a:pt x="1957065" y="1217572"/>
                  </a:lnTo>
                  <a:lnTo>
                    <a:pt x="1926819" y="1177933"/>
                  </a:lnTo>
                  <a:lnTo>
                    <a:pt x="1894049" y="1139968"/>
                  </a:lnTo>
                  <a:lnTo>
                    <a:pt x="1858780" y="1103809"/>
                  </a:lnTo>
                  <a:lnTo>
                    <a:pt x="1821037" y="1069585"/>
                  </a:lnTo>
                  <a:lnTo>
                    <a:pt x="1780848" y="1037426"/>
                  </a:lnTo>
                  <a:lnTo>
                    <a:pt x="1738237" y="1007464"/>
                  </a:lnTo>
                  <a:lnTo>
                    <a:pt x="1693232" y="979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CD">
                <a:alpha val="1450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4808480" y="2966509"/>
              <a:ext cx="4335780" cy="2177415"/>
            </a:xfrm>
            <a:custGeom>
              <a:avLst/>
              <a:gdLst/>
              <a:ahLst/>
              <a:cxnLst/>
              <a:rect l="l" t="t" r="r" b="b"/>
              <a:pathLst>
                <a:path w="4335780" h="2177415">
                  <a:moveTo>
                    <a:pt x="3753435" y="0"/>
                  </a:moveTo>
                  <a:lnTo>
                    <a:pt x="0" y="2176990"/>
                  </a:lnTo>
                  <a:lnTo>
                    <a:pt x="4335519" y="2176990"/>
                  </a:lnTo>
                  <a:lnTo>
                    <a:pt x="4335519" y="337607"/>
                  </a:lnTo>
                  <a:lnTo>
                    <a:pt x="3753435" y="0"/>
                  </a:lnTo>
                  <a:close/>
                </a:path>
              </a:pathLst>
            </a:custGeom>
            <a:solidFill>
              <a:srgbClr val="66757A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74544" y="211931"/>
              <a:ext cx="3269615" cy="4834255"/>
            </a:xfrm>
            <a:custGeom>
              <a:avLst/>
              <a:gdLst/>
              <a:ahLst/>
              <a:cxnLst/>
              <a:rect l="l" t="t" r="r" b="b"/>
              <a:pathLst>
                <a:path w="3269615" h="4834255">
                  <a:moveTo>
                    <a:pt x="3269454" y="0"/>
                  </a:moveTo>
                  <a:lnTo>
                    <a:pt x="457532" y="1624832"/>
                  </a:lnTo>
                  <a:lnTo>
                    <a:pt x="411689" y="1653009"/>
                  </a:lnTo>
                  <a:lnTo>
                    <a:pt x="368132" y="1683278"/>
                  </a:lnTo>
                  <a:lnTo>
                    <a:pt x="326890" y="1715540"/>
                  </a:lnTo>
                  <a:lnTo>
                    <a:pt x="287986" y="1749695"/>
                  </a:lnTo>
                  <a:lnTo>
                    <a:pt x="251449" y="1785646"/>
                  </a:lnTo>
                  <a:lnTo>
                    <a:pt x="217303" y="1823291"/>
                  </a:lnTo>
                  <a:lnTo>
                    <a:pt x="185574" y="1862534"/>
                  </a:lnTo>
                  <a:lnTo>
                    <a:pt x="156290" y="1903273"/>
                  </a:lnTo>
                  <a:lnTo>
                    <a:pt x="129475" y="1945411"/>
                  </a:lnTo>
                  <a:lnTo>
                    <a:pt x="105156" y="1988847"/>
                  </a:lnTo>
                  <a:lnTo>
                    <a:pt x="83360" y="2033484"/>
                  </a:lnTo>
                  <a:lnTo>
                    <a:pt x="64111" y="2079221"/>
                  </a:lnTo>
                  <a:lnTo>
                    <a:pt x="47436" y="2125960"/>
                  </a:lnTo>
                  <a:lnTo>
                    <a:pt x="33361" y="2173602"/>
                  </a:lnTo>
                  <a:lnTo>
                    <a:pt x="19436" y="2227286"/>
                  </a:lnTo>
                  <a:lnTo>
                    <a:pt x="9531" y="2280970"/>
                  </a:lnTo>
                  <a:lnTo>
                    <a:pt x="3201" y="2334654"/>
                  </a:lnTo>
                  <a:lnTo>
                    <a:pt x="0" y="2388337"/>
                  </a:lnTo>
                  <a:lnTo>
                    <a:pt x="22" y="2438420"/>
                  </a:lnTo>
                  <a:lnTo>
                    <a:pt x="2559" y="2488371"/>
                  </a:lnTo>
                  <a:lnTo>
                    <a:pt x="7744" y="2538056"/>
                  </a:lnTo>
                  <a:lnTo>
                    <a:pt x="15709" y="2587344"/>
                  </a:lnTo>
                  <a:lnTo>
                    <a:pt x="26587" y="2636101"/>
                  </a:lnTo>
                  <a:lnTo>
                    <a:pt x="40510" y="2684195"/>
                  </a:lnTo>
                  <a:lnTo>
                    <a:pt x="57281" y="2734718"/>
                  </a:lnTo>
                  <a:lnTo>
                    <a:pt x="76929" y="2783947"/>
                  </a:lnTo>
                  <a:lnTo>
                    <a:pt x="99411" y="2831756"/>
                  </a:lnTo>
                  <a:lnTo>
                    <a:pt x="124686" y="2878022"/>
                  </a:lnTo>
                  <a:lnTo>
                    <a:pt x="152712" y="2922617"/>
                  </a:lnTo>
                  <a:lnTo>
                    <a:pt x="183447" y="2965418"/>
                  </a:lnTo>
                  <a:lnTo>
                    <a:pt x="216851" y="3006299"/>
                  </a:lnTo>
                  <a:lnTo>
                    <a:pt x="251228" y="3044673"/>
                  </a:lnTo>
                  <a:lnTo>
                    <a:pt x="287723" y="3081059"/>
                  </a:lnTo>
                  <a:lnTo>
                    <a:pt x="326469" y="3115457"/>
                  </a:lnTo>
                  <a:lnTo>
                    <a:pt x="367597" y="3147866"/>
                  </a:lnTo>
                  <a:lnTo>
                    <a:pt x="411241" y="3178287"/>
                  </a:lnTo>
                  <a:lnTo>
                    <a:pt x="457532" y="3206719"/>
                  </a:lnTo>
                  <a:lnTo>
                    <a:pt x="2595069" y="4442643"/>
                  </a:lnTo>
                  <a:lnTo>
                    <a:pt x="3269454" y="4833939"/>
                  </a:lnTo>
                  <a:lnTo>
                    <a:pt x="3269454" y="2727143"/>
                  </a:lnTo>
                  <a:lnTo>
                    <a:pt x="2733283" y="2416970"/>
                  </a:lnTo>
                  <a:lnTo>
                    <a:pt x="3269454" y="2106795"/>
                  </a:lnTo>
                  <a:lnTo>
                    <a:pt x="3269454" y="0"/>
                  </a:lnTo>
                  <a:close/>
                </a:path>
              </a:pathLst>
            </a:custGeom>
            <a:solidFill>
              <a:srgbClr val="2B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67655"/>
              <a:ext cx="429768" cy="2743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406" y="500062"/>
              <a:ext cx="2004652" cy="4593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6434" y="4072089"/>
            <a:ext cx="3822700" cy="620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en-US" sz="1600" b="1" spc="-10" dirty="0">
                <a:solidFill>
                  <a:srgbClr val="5B5B5B"/>
                </a:solidFill>
                <a:latin typeface="Arial"/>
                <a:cs typeface="Arial"/>
              </a:rPr>
              <a:t>IST 755 Capstone Final Presentation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en-US" sz="1600" b="1" spc="-10" dirty="0">
                <a:solidFill>
                  <a:srgbClr val="5B5B5B"/>
                </a:solidFill>
                <a:latin typeface="Arial"/>
                <a:cs typeface="Arial"/>
              </a:rPr>
              <a:t>Tejal Palwankar, Priya Vora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7113" y="1476441"/>
            <a:ext cx="3888104" cy="101515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65"/>
              </a:spcBef>
            </a:pPr>
            <a:r>
              <a:rPr lang="en-US" sz="3800" dirty="0">
                <a:solidFill>
                  <a:srgbClr val="262626"/>
                </a:solidFill>
              </a:rPr>
              <a:t>STRATEGIC PLANNING FOR</a:t>
            </a:r>
            <a:endParaRPr lang="en-US" sz="3800" dirty="0"/>
          </a:p>
        </p:txBody>
      </p:sp>
      <p:sp>
        <p:nvSpPr>
          <p:cNvPr id="12" name="object 12"/>
          <p:cNvSpPr txBox="1"/>
          <p:nvPr/>
        </p:nvSpPr>
        <p:spPr>
          <a:xfrm>
            <a:off x="507113" y="2290257"/>
            <a:ext cx="3220720" cy="1424493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465"/>
              </a:spcBef>
            </a:pPr>
            <a:r>
              <a:rPr lang="en-US" sz="3800" b="1" spc="-10" dirty="0">
                <a:solidFill>
                  <a:srgbClr val="29B5E8"/>
                </a:solidFill>
                <a:latin typeface="Arial"/>
                <a:cs typeface="Arial"/>
              </a:rPr>
              <a:t>INNOVATION AT </a:t>
            </a:r>
            <a:r>
              <a:rPr sz="3800" b="1" spc="-10" dirty="0">
                <a:solidFill>
                  <a:srgbClr val="29B5E8"/>
                </a:solidFill>
                <a:latin typeface="Arial"/>
                <a:cs typeface="Arial"/>
              </a:rPr>
              <a:t>SNOWFLAKE 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AE53B-B030-94D4-97EA-1950C9D4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">
            <a:extLst>
              <a:ext uri="{FF2B5EF4-FFF2-40B4-BE49-F238E27FC236}">
                <a16:creationId xmlns:a16="http://schemas.microsoft.com/office/drawing/2014/main" id="{BD6EF445-6306-A0F1-C926-A69088582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" y="118526"/>
            <a:ext cx="91059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262626"/>
                </a:solidFill>
              </a:rPr>
              <a:t>Building Trust Through Secure Exchange</a:t>
            </a:r>
            <a:endParaRPr lang="en-US" sz="2600" dirty="0"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117A7BAE-DA51-1787-BE6D-EC66C0B0F595}"/>
              </a:ext>
            </a:extLst>
          </p:cNvPr>
          <p:cNvSpPr/>
          <p:nvPr/>
        </p:nvSpPr>
        <p:spPr>
          <a:xfrm>
            <a:off x="4104068" y="980431"/>
            <a:ext cx="1915732" cy="76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600" extrusionOk="0">
                <a:moveTo>
                  <a:pt x="17289" y="21600"/>
                </a:moveTo>
                <a:lnTo>
                  <a:pt x="0" y="21600"/>
                </a:lnTo>
                <a:lnTo>
                  <a:pt x="0" y="0"/>
                </a:lnTo>
                <a:lnTo>
                  <a:pt x="17274" y="0"/>
                </a:lnTo>
                <a:cubicBezTo>
                  <a:pt x="19653" y="0"/>
                  <a:pt x="21586" y="4832"/>
                  <a:pt x="21586" y="10782"/>
                </a:cubicBezTo>
                <a:lnTo>
                  <a:pt x="21586" y="10782"/>
                </a:lnTo>
                <a:cubicBezTo>
                  <a:pt x="21600" y="16768"/>
                  <a:pt x="19668" y="21600"/>
                  <a:pt x="17289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4E646DB3-42C5-FEF8-7C83-B489F3B809D4}"/>
              </a:ext>
            </a:extLst>
          </p:cNvPr>
          <p:cNvSpPr/>
          <p:nvPr/>
        </p:nvSpPr>
        <p:spPr>
          <a:xfrm>
            <a:off x="4104068" y="2720835"/>
            <a:ext cx="1915732" cy="76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600" extrusionOk="0">
                <a:moveTo>
                  <a:pt x="17289" y="21600"/>
                </a:moveTo>
                <a:lnTo>
                  <a:pt x="0" y="21600"/>
                </a:lnTo>
                <a:lnTo>
                  <a:pt x="0" y="0"/>
                </a:lnTo>
                <a:lnTo>
                  <a:pt x="17274" y="0"/>
                </a:lnTo>
                <a:cubicBezTo>
                  <a:pt x="19653" y="0"/>
                  <a:pt x="21586" y="4832"/>
                  <a:pt x="21586" y="10782"/>
                </a:cubicBezTo>
                <a:lnTo>
                  <a:pt x="21586" y="10782"/>
                </a:lnTo>
                <a:cubicBezTo>
                  <a:pt x="21600" y="16768"/>
                  <a:pt x="19668" y="21600"/>
                  <a:pt x="17289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E087B553-2F42-B4D7-EF22-241229A44246}"/>
              </a:ext>
            </a:extLst>
          </p:cNvPr>
          <p:cNvSpPr/>
          <p:nvPr/>
        </p:nvSpPr>
        <p:spPr>
          <a:xfrm>
            <a:off x="4104068" y="1850633"/>
            <a:ext cx="1915732" cy="766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600" extrusionOk="0">
                <a:moveTo>
                  <a:pt x="17289" y="21600"/>
                </a:moveTo>
                <a:lnTo>
                  <a:pt x="0" y="21600"/>
                </a:lnTo>
                <a:lnTo>
                  <a:pt x="0" y="0"/>
                </a:lnTo>
                <a:lnTo>
                  <a:pt x="17274" y="0"/>
                </a:lnTo>
                <a:cubicBezTo>
                  <a:pt x="19653" y="0"/>
                  <a:pt x="21586" y="4832"/>
                  <a:pt x="21586" y="10782"/>
                </a:cubicBezTo>
                <a:lnTo>
                  <a:pt x="21586" y="10782"/>
                </a:lnTo>
                <a:cubicBezTo>
                  <a:pt x="21600" y="16768"/>
                  <a:pt x="19668" y="21600"/>
                  <a:pt x="17289" y="2160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1579965-856C-FD44-47C8-C597FBFFA727}"/>
              </a:ext>
            </a:extLst>
          </p:cNvPr>
          <p:cNvSpPr/>
          <p:nvPr/>
        </p:nvSpPr>
        <p:spPr>
          <a:xfrm>
            <a:off x="4104068" y="980431"/>
            <a:ext cx="1328831" cy="766544"/>
          </a:xfrm>
          <a:custGeom>
            <a:avLst/>
            <a:gdLst>
              <a:gd name="connsiteX0" fmla="*/ 0 w 1771775"/>
              <a:gd name="connsiteY0" fmla="*/ 0 h 1022059"/>
              <a:gd name="connsiteX1" fmla="*/ 892922 w 1771775"/>
              <a:gd name="connsiteY1" fmla="*/ 0 h 1022059"/>
              <a:gd name="connsiteX2" fmla="*/ 894568 w 1771775"/>
              <a:gd name="connsiteY2" fmla="*/ 793 h 1022059"/>
              <a:gd name="connsiteX3" fmla="*/ 1738222 w 1771775"/>
              <a:gd name="connsiteY3" fmla="*/ 930385 h 1022059"/>
              <a:gd name="connsiteX4" fmla="*/ 1771775 w 1771775"/>
              <a:gd name="connsiteY4" fmla="*/ 1022059 h 1022059"/>
              <a:gd name="connsiteX5" fmla="*/ 0 w 1771775"/>
              <a:gd name="connsiteY5" fmla="*/ 1022059 h 10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1775" h="1022059">
                <a:moveTo>
                  <a:pt x="0" y="0"/>
                </a:moveTo>
                <a:lnTo>
                  <a:pt x="892922" y="0"/>
                </a:lnTo>
                <a:lnTo>
                  <a:pt x="894568" y="793"/>
                </a:lnTo>
                <a:cubicBezTo>
                  <a:pt x="1270856" y="205205"/>
                  <a:pt x="1570243" y="533238"/>
                  <a:pt x="1738222" y="930385"/>
                </a:cubicBezTo>
                <a:lnTo>
                  <a:pt x="1771775" y="1022059"/>
                </a:lnTo>
                <a:lnTo>
                  <a:pt x="0" y="1022059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l" defTabSz="685800" rtl="0"/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EF6BE9D-C8CB-2589-B4C1-47342D2E2639}"/>
              </a:ext>
            </a:extLst>
          </p:cNvPr>
          <p:cNvSpPr/>
          <p:nvPr/>
        </p:nvSpPr>
        <p:spPr>
          <a:xfrm>
            <a:off x="4104068" y="1850634"/>
            <a:ext cx="1415467" cy="766544"/>
          </a:xfrm>
          <a:custGeom>
            <a:avLst/>
            <a:gdLst>
              <a:gd name="connsiteX0" fmla="*/ 0 w 1887289"/>
              <a:gd name="connsiteY0" fmla="*/ 0 h 1022059"/>
              <a:gd name="connsiteX1" fmla="*/ 1816307 w 1887289"/>
              <a:gd name="connsiteY1" fmla="*/ 0 h 1022059"/>
              <a:gd name="connsiteX2" fmla="*/ 1848751 w 1887289"/>
              <a:gd name="connsiteY2" fmla="*/ 126182 h 1022059"/>
              <a:gd name="connsiteX3" fmla="*/ 1887289 w 1887289"/>
              <a:gd name="connsiteY3" fmla="*/ 508472 h 1022059"/>
              <a:gd name="connsiteX4" fmla="*/ 1848751 w 1887289"/>
              <a:gd name="connsiteY4" fmla="*/ 890763 h 1022059"/>
              <a:gd name="connsiteX5" fmla="*/ 1814991 w 1887289"/>
              <a:gd name="connsiteY5" fmla="*/ 1022059 h 1022059"/>
              <a:gd name="connsiteX6" fmla="*/ 0 w 1887289"/>
              <a:gd name="connsiteY6" fmla="*/ 1022059 h 10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7289" h="1022059">
                <a:moveTo>
                  <a:pt x="0" y="0"/>
                </a:moveTo>
                <a:lnTo>
                  <a:pt x="1816307" y="0"/>
                </a:lnTo>
                <a:lnTo>
                  <a:pt x="1848751" y="126182"/>
                </a:lnTo>
                <a:cubicBezTo>
                  <a:pt x="1874019" y="249665"/>
                  <a:pt x="1887289" y="377519"/>
                  <a:pt x="1887289" y="508472"/>
                </a:cubicBezTo>
                <a:cubicBezTo>
                  <a:pt x="1887289" y="639425"/>
                  <a:pt x="1874019" y="767279"/>
                  <a:pt x="1848751" y="890763"/>
                </a:cubicBezTo>
                <a:lnTo>
                  <a:pt x="1814991" y="1022059"/>
                </a:lnTo>
                <a:lnTo>
                  <a:pt x="0" y="1022059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l" defTabSz="685800" rtl="0"/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4FC64DC-63D7-2776-270E-5CD6DF378269}"/>
              </a:ext>
            </a:extLst>
          </p:cNvPr>
          <p:cNvSpPr/>
          <p:nvPr/>
        </p:nvSpPr>
        <p:spPr>
          <a:xfrm>
            <a:off x="4104068" y="2720836"/>
            <a:ext cx="1327427" cy="766544"/>
          </a:xfrm>
          <a:custGeom>
            <a:avLst/>
            <a:gdLst>
              <a:gd name="connsiteX0" fmla="*/ 0 w 1769903"/>
              <a:gd name="connsiteY0" fmla="*/ 0 h 1022059"/>
              <a:gd name="connsiteX1" fmla="*/ 1769903 w 1769903"/>
              <a:gd name="connsiteY1" fmla="*/ 0 h 1022059"/>
              <a:gd name="connsiteX2" fmla="*/ 1738222 w 1769903"/>
              <a:gd name="connsiteY2" fmla="*/ 86560 h 1022059"/>
              <a:gd name="connsiteX3" fmla="*/ 894568 w 1769903"/>
              <a:gd name="connsiteY3" fmla="*/ 1016152 h 1022059"/>
              <a:gd name="connsiteX4" fmla="*/ 882306 w 1769903"/>
              <a:gd name="connsiteY4" fmla="*/ 1022059 h 1022059"/>
              <a:gd name="connsiteX5" fmla="*/ 0 w 1769903"/>
              <a:gd name="connsiteY5" fmla="*/ 1022059 h 10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9903" h="1022059">
                <a:moveTo>
                  <a:pt x="0" y="0"/>
                </a:moveTo>
                <a:lnTo>
                  <a:pt x="1769903" y="0"/>
                </a:lnTo>
                <a:lnTo>
                  <a:pt x="1738222" y="86560"/>
                </a:lnTo>
                <a:cubicBezTo>
                  <a:pt x="1570243" y="483707"/>
                  <a:pt x="1270856" y="811741"/>
                  <a:pt x="894568" y="1016152"/>
                </a:cubicBezTo>
                <a:lnTo>
                  <a:pt x="882306" y="1022059"/>
                </a:lnTo>
                <a:lnTo>
                  <a:pt x="0" y="1022059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l" defTabSz="685800" rtl="0"/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">
            <a:extLst>
              <a:ext uri="{FF2B5EF4-FFF2-40B4-BE49-F238E27FC236}">
                <a16:creationId xmlns:a16="http://schemas.microsoft.com/office/drawing/2014/main" id="{D172FF35-230C-B111-06BC-609DA2717CAA}"/>
              </a:ext>
            </a:extLst>
          </p:cNvPr>
          <p:cNvSpPr/>
          <p:nvPr/>
        </p:nvSpPr>
        <p:spPr>
          <a:xfrm>
            <a:off x="3976097" y="3360689"/>
            <a:ext cx="255942" cy="10314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2A97659-5B4F-E39E-4389-AC6FCB89CE79}"/>
              </a:ext>
            </a:extLst>
          </p:cNvPr>
          <p:cNvSpPr/>
          <p:nvPr/>
        </p:nvSpPr>
        <p:spPr>
          <a:xfrm>
            <a:off x="3976098" y="3360688"/>
            <a:ext cx="255942" cy="887078"/>
          </a:xfrm>
          <a:custGeom>
            <a:avLst/>
            <a:gdLst>
              <a:gd name="connsiteX0" fmla="*/ 341256 w 341256"/>
              <a:gd name="connsiteY0" fmla="*/ 0 h 1182770"/>
              <a:gd name="connsiteX1" fmla="*/ 341256 w 341256"/>
              <a:gd name="connsiteY1" fmla="*/ 1182770 h 1182770"/>
              <a:gd name="connsiteX2" fmla="*/ 0 w 341256"/>
              <a:gd name="connsiteY2" fmla="*/ 174062 h 1182770"/>
              <a:gd name="connsiteX3" fmla="*/ 0 w 341256"/>
              <a:gd name="connsiteY3" fmla="*/ 1 h 118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56" h="1182770">
                <a:moveTo>
                  <a:pt x="341256" y="0"/>
                </a:moveTo>
                <a:lnTo>
                  <a:pt x="341256" y="1182770"/>
                </a:lnTo>
                <a:lnTo>
                  <a:pt x="0" y="174062"/>
                </a:lnTo>
                <a:lnTo>
                  <a:pt x="0" y="1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6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l" defTabSz="685800" rtl="0"/>
            <a:endParaRPr lang="en-US"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F0CE4A54-65C0-AE98-5FE8-BA8578914F2C}"/>
              </a:ext>
            </a:extLst>
          </p:cNvPr>
          <p:cNvSpPr/>
          <p:nvPr/>
        </p:nvSpPr>
        <p:spPr>
          <a:xfrm>
            <a:off x="3157082" y="3360689"/>
            <a:ext cx="1877334" cy="1032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21600"/>
                </a:moveTo>
                <a:lnTo>
                  <a:pt x="21600" y="21600"/>
                </a:lnTo>
                <a:lnTo>
                  <a:pt x="17139" y="0"/>
                </a:lnTo>
                <a:lnTo>
                  <a:pt x="14194" y="0"/>
                </a:lnTo>
                <a:lnTo>
                  <a:pt x="15872" y="8137"/>
                </a:lnTo>
                <a:lnTo>
                  <a:pt x="5728" y="8137"/>
                </a:lnTo>
                <a:lnTo>
                  <a:pt x="7406" y="0"/>
                </a:lnTo>
                <a:lnTo>
                  <a:pt x="4461" y="0"/>
                </a:lnTo>
                <a:lnTo>
                  <a:pt x="0" y="21600"/>
                </a:lnTo>
                <a:lnTo>
                  <a:pt x="2930" y="21600"/>
                </a:lnTo>
                <a:lnTo>
                  <a:pt x="4609" y="13463"/>
                </a:lnTo>
                <a:lnTo>
                  <a:pt x="16977" y="13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ircle">
            <a:extLst>
              <a:ext uri="{FF2B5EF4-FFF2-40B4-BE49-F238E27FC236}">
                <a16:creationId xmlns:a16="http://schemas.microsoft.com/office/drawing/2014/main" id="{7BB39B07-7574-26CA-CB02-254FF7969F25}"/>
              </a:ext>
            </a:extLst>
          </p:cNvPr>
          <p:cNvSpPr/>
          <p:nvPr/>
        </p:nvSpPr>
        <p:spPr>
          <a:xfrm>
            <a:off x="2811562" y="942039"/>
            <a:ext cx="2579894" cy="257989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CBFFB46D-049A-EE10-6726-ACFB25832852}"/>
              </a:ext>
            </a:extLst>
          </p:cNvPr>
          <p:cNvSpPr/>
          <p:nvPr/>
        </p:nvSpPr>
        <p:spPr>
          <a:xfrm>
            <a:off x="2837155" y="980429"/>
            <a:ext cx="2515909" cy="2515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  <a:moveTo>
                  <a:pt x="10800" y="2571"/>
                </a:moveTo>
                <a:cubicBezTo>
                  <a:pt x="6262" y="2571"/>
                  <a:pt x="2571" y="6262"/>
                  <a:pt x="2571" y="10800"/>
                </a:cubicBezTo>
                <a:cubicBezTo>
                  <a:pt x="2571" y="15338"/>
                  <a:pt x="6262" y="19029"/>
                  <a:pt x="10800" y="19029"/>
                </a:cubicBezTo>
                <a:cubicBezTo>
                  <a:pt x="15338" y="19029"/>
                  <a:pt x="19029" y="15338"/>
                  <a:pt x="19029" y="10800"/>
                </a:cubicBezTo>
                <a:cubicBezTo>
                  <a:pt x="19029" y="6262"/>
                  <a:pt x="15338" y="2571"/>
                  <a:pt x="10800" y="2571"/>
                </a:cubicBezTo>
                <a:close/>
              </a:path>
            </a:pathLst>
          </a:custGeom>
          <a:solidFill>
            <a:srgbClr val="13A1D9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13A1D9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25CA45E4-E763-21EE-6AC0-06422284032A}"/>
              </a:ext>
            </a:extLst>
          </p:cNvPr>
          <p:cNvSpPr/>
          <p:nvPr/>
        </p:nvSpPr>
        <p:spPr>
          <a:xfrm>
            <a:off x="3387429" y="1517908"/>
            <a:ext cx="1428158" cy="1428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58" y="21600"/>
                  <a:pt x="0" y="16761"/>
                  <a:pt x="0" y="10800"/>
                </a:cubicBezTo>
                <a:cubicBezTo>
                  <a:pt x="0" y="4839"/>
                  <a:pt x="4839" y="0"/>
                  <a:pt x="10800" y="0"/>
                </a:cubicBezTo>
                <a:cubicBezTo>
                  <a:pt x="16761" y="0"/>
                  <a:pt x="21600" y="4839"/>
                  <a:pt x="21600" y="10800"/>
                </a:cubicBezTo>
                <a:cubicBezTo>
                  <a:pt x="21600" y="16761"/>
                  <a:pt x="16761" y="21600"/>
                  <a:pt x="10800" y="21600"/>
                </a:cubicBezTo>
                <a:close/>
                <a:moveTo>
                  <a:pt x="10800" y="4529"/>
                </a:moveTo>
                <a:cubicBezTo>
                  <a:pt x="7335" y="4529"/>
                  <a:pt x="4529" y="7336"/>
                  <a:pt x="4529" y="10800"/>
                </a:cubicBezTo>
                <a:cubicBezTo>
                  <a:pt x="4529" y="14264"/>
                  <a:pt x="7335" y="17071"/>
                  <a:pt x="10800" y="17071"/>
                </a:cubicBezTo>
                <a:cubicBezTo>
                  <a:pt x="14265" y="17071"/>
                  <a:pt x="17071" y="14264"/>
                  <a:pt x="17071" y="10800"/>
                </a:cubicBezTo>
                <a:cubicBezTo>
                  <a:pt x="17071" y="7355"/>
                  <a:pt x="14265" y="4529"/>
                  <a:pt x="10800" y="4529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ircle">
            <a:extLst>
              <a:ext uri="{FF2B5EF4-FFF2-40B4-BE49-F238E27FC236}">
                <a16:creationId xmlns:a16="http://schemas.microsoft.com/office/drawing/2014/main" id="{332E3B61-08AC-EEB6-69CF-9C4C908539D4}"/>
              </a:ext>
            </a:extLst>
          </p:cNvPr>
          <p:cNvSpPr/>
          <p:nvPr/>
        </p:nvSpPr>
        <p:spPr>
          <a:xfrm>
            <a:off x="3924908" y="2055385"/>
            <a:ext cx="358319" cy="35831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AB3E015E-1D13-4A54-CD29-9B9DA6EA9793}"/>
              </a:ext>
            </a:extLst>
          </p:cNvPr>
          <p:cNvSpPr/>
          <p:nvPr/>
        </p:nvSpPr>
        <p:spPr>
          <a:xfrm>
            <a:off x="2938733" y="750083"/>
            <a:ext cx="273909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268" extrusionOk="0">
                <a:moveTo>
                  <a:pt x="21002" y="15854"/>
                </a:moveTo>
                <a:lnTo>
                  <a:pt x="21504" y="21268"/>
                </a:lnTo>
                <a:lnTo>
                  <a:pt x="808" y="9650"/>
                </a:lnTo>
                <a:lnTo>
                  <a:pt x="4" y="965"/>
                </a:lnTo>
                <a:cubicBezTo>
                  <a:pt x="-96" y="119"/>
                  <a:pt x="1712" y="-332"/>
                  <a:pt x="2817" y="288"/>
                </a:cubicBezTo>
                <a:lnTo>
                  <a:pt x="13467" y="6267"/>
                </a:lnTo>
                <a:cubicBezTo>
                  <a:pt x="17887" y="8804"/>
                  <a:pt x="20600" y="12188"/>
                  <a:pt x="21002" y="15854"/>
                </a:cubicBezTo>
                <a:close/>
              </a:path>
            </a:pathLst>
          </a:custGeom>
          <a:solidFill>
            <a:srgbClr val="929497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C0C8A8E7-9154-807A-0AB5-2DEBDFA0ADFC}"/>
              </a:ext>
            </a:extLst>
          </p:cNvPr>
          <p:cNvSpPr/>
          <p:nvPr/>
        </p:nvSpPr>
        <p:spPr>
          <a:xfrm>
            <a:off x="2606808" y="954835"/>
            <a:ext cx="482600" cy="273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8" h="21503" extrusionOk="0">
                <a:moveTo>
                  <a:pt x="15854" y="21001"/>
                </a:moveTo>
                <a:lnTo>
                  <a:pt x="21268" y="21503"/>
                </a:lnTo>
                <a:lnTo>
                  <a:pt x="9650" y="807"/>
                </a:lnTo>
                <a:lnTo>
                  <a:pt x="965" y="4"/>
                </a:lnTo>
                <a:cubicBezTo>
                  <a:pt x="119" y="-97"/>
                  <a:pt x="-332" y="1711"/>
                  <a:pt x="288" y="2817"/>
                </a:cubicBezTo>
                <a:lnTo>
                  <a:pt x="6266" y="13466"/>
                </a:lnTo>
                <a:cubicBezTo>
                  <a:pt x="8804" y="17886"/>
                  <a:pt x="12244" y="20599"/>
                  <a:pt x="15854" y="21001"/>
                </a:cubicBezTo>
                <a:close/>
              </a:path>
            </a:pathLst>
          </a:custGeom>
          <a:solidFill>
            <a:srgbClr val="929497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0B9CE7BA-48E4-7B8A-794C-2648494970F2}"/>
              </a:ext>
            </a:extLst>
          </p:cNvPr>
          <p:cNvSpPr/>
          <p:nvPr/>
        </p:nvSpPr>
        <p:spPr>
          <a:xfrm>
            <a:off x="2734779" y="878053"/>
            <a:ext cx="1376008" cy="137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1565" extrusionOk="0">
                <a:moveTo>
                  <a:pt x="321" y="161"/>
                </a:moveTo>
                <a:lnTo>
                  <a:pt x="642" y="482"/>
                </a:lnTo>
                <a:lnTo>
                  <a:pt x="481" y="642"/>
                </a:lnTo>
                <a:lnTo>
                  <a:pt x="160" y="321"/>
                </a:lnTo>
                <a:lnTo>
                  <a:pt x="0" y="482"/>
                </a:lnTo>
                <a:lnTo>
                  <a:pt x="20958" y="21459"/>
                </a:lnTo>
                <a:cubicBezTo>
                  <a:pt x="21099" y="21600"/>
                  <a:pt x="21319" y="21600"/>
                  <a:pt x="21460" y="21459"/>
                </a:cubicBezTo>
                <a:lnTo>
                  <a:pt x="21460" y="21459"/>
                </a:lnTo>
                <a:cubicBezTo>
                  <a:pt x="21600" y="21319"/>
                  <a:pt x="21600" y="21098"/>
                  <a:pt x="21460" y="20958"/>
                </a:cubicBezTo>
                <a:lnTo>
                  <a:pt x="501" y="0"/>
                </a:lnTo>
                <a:lnTo>
                  <a:pt x="321" y="161"/>
                </a:lnTo>
                <a:close/>
              </a:path>
            </a:pathLst>
          </a:custGeom>
          <a:solidFill>
            <a:srgbClr val="C8CACB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l" defTabSz="685800" rtl="0">
              <a:defRPr sz="3000">
                <a:solidFill>
                  <a:srgbClr val="FFFFFF"/>
                </a:solidFill>
              </a:defRPr>
            </a:pPr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F89CDD78-F5BD-2B8A-AFC5-F158E2DB4F08}"/>
              </a:ext>
            </a:extLst>
          </p:cNvPr>
          <p:cNvSpPr/>
          <p:nvPr/>
        </p:nvSpPr>
        <p:spPr>
          <a:xfrm>
            <a:off x="3003518" y="1594689"/>
            <a:ext cx="1117186" cy="664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1" h="21493" extrusionOk="0">
                <a:moveTo>
                  <a:pt x="21353" y="20110"/>
                </a:moveTo>
                <a:lnTo>
                  <a:pt x="444" y="0"/>
                </a:lnTo>
                <a:cubicBezTo>
                  <a:pt x="296" y="414"/>
                  <a:pt x="148" y="869"/>
                  <a:pt x="0" y="1283"/>
                </a:cubicBezTo>
                <a:lnTo>
                  <a:pt x="20909" y="21393"/>
                </a:lnTo>
                <a:cubicBezTo>
                  <a:pt x="21131" y="21600"/>
                  <a:pt x="21403" y="21476"/>
                  <a:pt x="21501" y="21103"/>
                </a:cubicBezTo>
                <a:cubicBezTo>
                  <a:pt x="21600" y="20731"/>
                  <a:pt x="21551" y="20317"/>
                  <a:pt x="21353" y="2011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16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algn="l" defTabSz="685800" rtl="0"/>
            <a:endParaRPr sz="225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D86DB61-24BB-E197-B135-F5B777AA4706}"/>
              </a:ext>
            </a:extLst>
          </p:cNvPr>
          <p:cNvGrpSpPr/>
          <p:nvPr/>
        </p:nvGrpSpPr>
        <p:grpSpPr>
          <a:xfrm>
            <a:off x="6248399" y="2045647"/>
            <a:ext cx="2667001" cy="1251610"/>
            <a:chOff x="8921976" y="1435947"/>
            <a:chExt cx="2926081" cy="166881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96E7FC-8B93-26ED-F3D6-E4C634497B60}"/>
                </a:ext>
              </a:extLst>
            </p:cNvPr>
            <p:cNvSpPr txBox="1"/>
            <p:nvPr/>
          </p:nvSpPr>
          <p:spPr>
            <a:xfrm>
              <a:off x="8921977" y="1435947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l" defTabSz="685800" rtl="0"/>
              <a:r>
                <a:rPr lang="en-US" b="1" kern="1200" cap="all" noProof="1">
                  <a:solidFill>
                    <a:srgbClr val="13A1D9"/>
                  </a:solidFill>
                  <a:latin typeface="Calibri" panose="020F0502020204030204"/>
                  <a:ea typeface="+mn-ea"/>
                  <a:cs typeface="+mn-cs"/>
                </a:rPr>
                <a:t>AI/ML Integration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6D2112-81EE-A9A3-E801-4341991DD34C}"/>
                </a:ext>
              </a:extLst>
            </p:cNvPr>
            <p:cNvSpPr txBox="1"/>
            <p:nvPr/>
          </p:nvSpPr>
          <p:spPr>
            <a:xfrm>
              <a:off x="8921976" y="1832617"/>
              <a:ext cx="2926080" cy="12721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685800" rtl="0"/>
              <a:r>
                <a:rPr lang="en-US" sz="1400" kern="12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Turns Snowflake into a predictive analytics engine with in-platform model development, boosting decision-making at scale.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1F3681D-EE73-9896-1B3C-3D29225CBFF7}"/>
              </a:ext>
            </a:extLst>
          </p:cNvPr>
          <p:cNvGrpSpPr/>
          <p:nvPr/>
        </p:nvGrpSpPr>
        <p:grpSpPr>
          <a:xfrm>
            <a:off x="6248398" y="3400670"/>
            <a:ext cx="2819400" cy="1533280"/>
            <a:chOff x="8921976" y="3673277"/>
            <a:chExt cx="3093285" cy="20443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1FD0E9F-B12F-53FE-E1EE-8BA5019DD131}"/>
                </a:ext>
              </a:extLst>
            </p:cNvPr>
            <p:cNvSpPr txBox="1"/>
            <p:nvPr/>
          </p:nvSpPr>
          <p:spPr>
            <a:xfrm>
              <a:off x="8921976" y="3673277"/>
              <a:ext cx="3093285" cy="86177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l" defTabSz="685800" rtl="0"/>
              <a:r>
                <a:rPr lang="en-US" b="1" kern="1200" cap="all" noProof="1">
                  <a:solidFill>
                    <a:srgbClr val="4CC1EF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Decentralized Marketplace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1D55EB7-0C75-8B3C-8C54-33DCA2D3378E}"/>
                </a:ext>
              </a:extLst>
            </p:cNvPr>
            <p:cNvSpPr txBox="1"/>
            <p:nvPr/>
          </p:nvSpPr>
          <p:spPr>
            <a:xfrm>
              <a:off x="8921977" y="4445507"/>
              <a:ext cx="2926080" cy="12721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685800" rtl="0"/>
              <a:r>
                <a:rPr lang="en-US" sz="1400" kern="12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Builds trust and monetization through secure, blockchain-based data exchange — enabling a transparent data economy.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3B4F9B-ACC1-D499-B1FD-8594A2014918}"/>
              </a:ext>
            </a:extLst>
          </p:cNvPr>
          <p:cNvGrpSpPr/>
          <p:nvPr/>
        </p:nvGrpSpPr>
        <p:grpSpPr>
          <a:xfrm>
            <a:off x="6248399" y="766826"/>
            <a:ext cx="2667001" cy="1249924"/>
            <a:chOff x="8921976" y="1435947"/>
            <a:chExt cx="2926081" cy="166656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47F8D7-5F0E-D371-A22E-D0A95CE9F2C6}"/>
                </a:ext>
              </a:extLst>
            </p:cNvPr>
            <p:cNvSpPr txBox="1"/>
            <p:nvPr/>
          </p:nvSpPr>
          <p:spPr>
            <a:xfrm>
              <a:off x="8921977" y="1435947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l" defTabSz="685800" rtl="0"/>
              <a:r>
                <a:rPr lang="en-US" b="1" kern="1200" cap="all" noProof="1">
                  <a:solidFill>
                    <a:srgbClr val="13A1D9"/>
                  </a:solidFill>
                  <a:latin typeface="Calibri" panose="020F0502020204030204"/>
                  <a:ea typeface="+mn-ea"/>
                  <a:cs typeface="+mn-cs"/>
                </a:rPr>
                <a:t>Real-Time Analytics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4B858CF-056B-8558-8B2F-0BE64CC8EDD4}"/>
                </a:ext>
              </a:extLst>
            </p:cNvPr>
            <p:cNvSpPr txBox="1"/>
            <p:nvPr/>
          </p:nvSpPr>
          <p:spPr>
            <a:xfrm>
              <a:off x="8921976" y="1830369"/>
              <a:ext cx="2926080" cy="12721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685800" rtl="0"/>
              <a:r>
                <a:rPr lang="en-US" sz="1400" kern="12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  <a:ea typeface="+mn-ea"/>
                  <a:cs typeface="+mn-cs"/>
                </a:rPr>
                <a:t>Unlocks latency-critical use cases in finance, fraud, and cybersecurity through faster insights and proactive alerting.</a:t>
              </a:r>
            </a:p>
          </p:txBody>
        </p:sp>
      </p:grpSp>
      <p:sp>
        <p:nvSpPr>
          <p:cNvPr id="91" name="Rectangle 1">
            <a:extLst>
              <a:ext uri="{FF2B5EF4-FFF2-40B4-BE49-F238E27FC236}">
                <a16:creationId xmlns:a16="http://schemas.microsoft.com/office/drawing/2014/main" id="{5B37390E-A7E7-B090-CE09-2F2333786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90" y="1286479"/>
            <a:ext cx="26738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Snowflake’s evolution from a cloud data warehouse to a real-time, intelligent, and decentralized platform ensures long-term competitive advantage and industry leadership.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object 14">
            <a:extLst>
              <a:ext uri="{FF2B5EF4-FFF2-40B4-BE49-F238E27FC236}">
                <a16:creationId xmlns:a16="http://schemas.microsoft.com/office/drawing/2014/main" id="{97B6B3AD-DEEC-79A2-0CE7-4BA97199D5CB}"/>
              </a:ext>
            </a:extLst>
          </p:cNvPr>
          <p:cNvSpPr/>
          <p:nvPr/>
        </p:nvSpPr>
        <p:spPr>
          <a:xfrm>
            <a:off x="5355889" y="1103994"/>
            <a:ext cx="474358" cy="490695"/>
          </a:xfrm>
          <a:custGeom>
            <a:avLst/>
            <a:gdLst/>
            <a:ahLst/>
            <a:cxnLst/>
            <a:rect l="l" t="t" r="r" b="b"/>
            <a:pathLst>
              <a:path w="701040" h="794385">
                <a:moveTo>
                  <a:pt x="452069" y="371449"/>
                </a:moveTo>
                <a:lnTo>
                  <a:pt x="451980" y="363651"/>
                </a:lnTo>
                <a:lnTo>
                  <a:pt x="451904" y="356946"/>
                </a:lnTo>
                <a:lnTo>
                  <a:pt x="445185" y="338201"/>
                </a:lnTo>
                <a:lnTo>
                  <a:pt x="429971" y="316077"/>
                </a:lnTo>
                <a:lnTo>
                  <a:pt x="429374" y="315201"/>
                </a:lnTo>
                <a:lnTo>
                  <a:pt x="424624" y="309346"/>
                </a:lnTo>
                <a:lnTo>
                  <a:pt x="424624" y="363651"/>
                </a:lnTo>
                <a:lnTo>
                  <a:pt x="424103" y="366864"/>
                </a:lnTo>
                <a:lnTo>
                  <a:pt x="424002" y="367525"/>
                </a:lnTo>
                <a:lnTo>
                  <a:pt x="422122" y="369570"/>
                </a:lnTo>
                <a:lnTo>
                  <a:pt x="419595" y="370954"/>
                </a:lnTo>
                <a:lnTo>
                  <a:pt x="416826" y="371449"/>
                </a:lnTo>
                <a:lnTo>
                  <a:pt x="407403" y="371449"/>
                </a:lnTo>
                <a:lnTo>
                  <a:pt x="369290" y="364032"/>
                </a:lnTo>
                <a:lnTo>
                  <a:pt x="369735" y="357873"/>
                </a:lnTo>
                <a:lnTo>
                  <a:pt x="369849" y="356247"/>
                </a:lnTo>
                <a:lnTo>
                  <a:pt x="369874" y="356044"/>
                </a:lnTo>
                <a:lnTo>
                  <a:pt x="371195" y="347853"/>
                </a:lnTo>
                <a:lnTo>
                  <a:pt x="372694" y="339623"/>
                </a:lnTo>
                <a:lnTo>
                  <a:pt x="373608" y="332651"/>
                </a:lnTo>
                <a:lnTo>
                  <a:pt x="373659" y="332206"/>
                </a:lnTo>
                <a:lnTo>
                  <a:pt x="373773" y="331343"/>
                </a:lnTo>
                <a:lnTo>
                  <a:pt x="393509" y="316077"/>
                </a:lnTo>
                <a:lnTo>
                  <a:pt x="398881" y="321310"/>
                </a:lnTo>
                <a:lnTo>
                  <a:pt x="403364" y="326110"/>
                </a:lnTo>
                <a:lnTo>
                  <a:pt x="407860" y="331343"/>
                </a:lnTo>
                <a:lnTo>
                  <a:pt x="417817" y="345757"/>
                </a:lnTo>
                <a:lnTo>
                  <a:pt x="422783" y="356044"/>
                </a:lnTo>
                <a:lnTo>
                  <a:pt x="422884" y="356247"/>
                </a:lnTo>
                <a:lnTo>
                  <a:pt x="422986" y="356463"/>
                </a:lnTo>
                <a:lnTo>
                  <a:pt x="424624" y="363651"/>
                </a:lnTo>
                <a:lnTo>
                  <a:pt x="424624" y="309346"/>
                </a:lnTo>
                <a:lnTo>
                  <a:pt x="424522" y="309219"/>
                </a:lnTo>
                <a:lnTo>
                  <a:pt x="419277" y="303542"/>
                </a:lnTo>
                <a:lnTo>
                  <a:pt x="413677" y="298208"/>
                </a:lnTo>
                <a:lnTo>
                  <a:pt x="419506" y="292531"/>
                </a:lnTo>
                <a:lnTo>
                  <a:pt x="445096" y="258267"/>
                </a:lnTo>
                <a:lnTo>
                  <a:pt x="451573" y="239572"/>
                </a:lnTo>
                <a:lnTo>
                  <a:pt x="451459" y="233248"/>
                </a:lnTo>
                <a:lnTo>
                  <a:pt x="451332" y="226098"/>
                </a:lnTo>
                <a:lnTo>
                  <a:pt x="451218" y="224866"/>
                </a:lnTo>
                <a:lnTo>
                  <a:pt x="451065" y="224523"/>
                </a:lnTo>
                <a:lnTo>
                  <a:pt x="446862" y="214503"/>
                </a:lnTo>
                <a:lnTo>
                  <a:pt x="423545" y="199491"/>
                </a:lnTo>
                <a:lnTo>
                  <a:pt x="423545" y="228015"/>
                </a:lnTo>
                <a:lnTo>
                  <a:pt x="423519" y="228447"/>
                </a:lnTo>
                <a:lnTo>
                  <a:pt x="407403" y="263766"/>
                </a:lnTo>
                <a:lnTo>
                  <a:pt x="393509" y="279019"/>
                </a:lnTo>
                <a:lnTo>
                  <a:pt x="373773" y="264198"/>
                </a:lnTo>
                <a:lnTo>
                  <a:pt x="373418" y="258267"/>
                </a:lnTo>
                <a:lnTo>
                  <a:pt x="373405" y="258102"/>
                </a:lnTo>
                <a:lnTo>
                  <a:pt x="373392" y="257886"/>
                </a:lnTo>
                <a:lnTo>
                  <a:pt x="373265" y="255879"/>
                </a:lnTo>
                <a:lnTo>
                  <a:pt x="372706" y="249834"/>
                </a:lnTo>
                <a:lnTo>
                  <a:pt x="372681" y="249491"/>
                </a:lnTo>
                <a:lnTo>
                  <a:pt x="372554" y="248119"/>
                </a:lnTo>
                <a:lnTo>
                  <a:pt x="372503" y="247573"/>
                </a:lnTo>
                <a:lnTo>
                  <a:pt x="371513" y="239572"/>
                </a:lnTo>
                <a:lnTo>
                  <a:pt x="370192" y="231063"/>
                </a:lnTo>
                <a:lnTo>
                  <a:pt x="379298" y="228447"/>
                </a:lnTo>
                <a:lnTo>
                  <a:pt x="385432" y="227139"/>
                </a:lnTo>
                <a:lnTo>
                  <a:pt x="388556" y="226479"/>
                </a:lnTo>
                <a:lnTo>
                  <a:pt x="397941" y="225171"/>
                </a:lnTo>
                <a:lnTo>
                  <a:pt x="407403" y="224523"/>
                </a:lnTo>
                <a:lnTo>
                  <a:pt x="416369" y="224523"/>
                </a:lnTo>
                <a:lnTo>
                  <a:pt x="419100" y="224866"/>
                </a:lnTo>
                <a:lnTo>
                  <a:pt x="421627" y="226098"/>
                </a:lnTo>
                <a:lnTo>
                  <a:pt x="423545" y="228015"/>
                </a:lnTo>
                <a:lnTo>
                  <a:pt x="423545" y="199491"/>
                </a:lnTo>
                <a:lnTo>
                  <a:pt x="422808" y="199288"/>
                </a:lnTo>
                <a:lnTo>
                  <a:pt x="423189" y="199288"/>
                </a:lnTo>
                <a:lnTo>
                  <a:pt x="407873" y="198056"/>
                </a:lnTo>
                <a:lnTo>
                  <a:pt x="393103" y="198691"/>
                </a:lnTo>
                <a:lnTo>
                  <a:pt x="378142" y="201193"/>
                </a:lnTo>
                <a:lnTo>
                  <a:pt x="378320" y="201193"/>
                </a:lnTo>
                <a:lnTo>
                  <a:pt x="364363" y="205346"/>
                </a:lnTo>
                <a:lnTo>
                  <a:pt x="355498" y="179489"/>
                </a:lnTo>
                <a:lnTo>
                  <a:pt x="355371" y="179120"/>
                </a:lnTo>
                <a:lnTo>
                  <a:pt x="349123" y="167855"/>
                </a:lnTo>
                <a:lnTo>
                  <a:pt x="349123" y="279450"/>
                </a:lnTo>
                <a:lnTo>
                  <a:pt x="349123" y="317817"/>
                </a:lnTo>
                <a:lnTo>
                  <a:pt x="339255" y="323672"/>
                </a:lnTo>
                <a:lnTo>
                  <a:pt x="339255" y="381914"/>
                </a:lnTo>
                <a:lnTo>
                  <a:pt x="331825" y="400685"/>
                </a:lnTo>
                <a:lnTo>
                  <a:pt x="331724" y="400926"/>
                </a:lnTo>
                <a:lnTo>
                  <a:pt x="324421" y="414769"/>
                </a:lnTo>
                <a:lnTo>
                  <a:pt x="318185" y="423113"/>
                </a:lnTo>
                <a:lnTo>
                  <a:pt x="313690" y="425945"/>
                </a:lnTo>
                <a:lnTo>
                  <a:pt x="307746" y="423113"/>
                </a:lnTo>
                <a:lnTo>
                  <a:pt x="301028" y="414769"/>
                </a:lnTo>
                <a:lnTo>
                  <a:pt x="294157" y="401116"/>
                </a:lnTo>
                <a:lnTo>
                  <a:pt x="290398" y="390194"/>
                </a:lnTo>
                <a:lnTo>
                  <a:pt x="287693" y="382346"/>
                </a:lnTo>
                <a:lnTo>
                  <a:pt x="294093" y="379577"/>
                </a:lnTo>
                <a:lnTo>
                  <a:pt x="300520" y="376567"/>
                </a:lnTo>
                <a:lnTo>
                  <a:pt x="309156" y="372351"/>
                </a:lnTo>
                <a:lnTo>
                  <a:pt x="313690" y="370141"/>
                </a:lnTo>
                <a:lnTo>
                  <a:pt x="339255" y="381914"/>
                </a:lnTo>
                <a:lnTo>
                  <a:pt x="339255" y="323672"/>
                </a:lnTo>
                <a:lnTo>
                  <a:pt x="330733" y="328726"/>
                </a:lnTo>
                <a:lnTo>
                  <a:pt x="313690" y="339623"/>
                </a:lnTo>
                <a:lnTo>
                  <a:pt x="294424" y="328282"/>
                </a:lnTo>
                <a:lnTo>
                  <a:pt x="277825" y="317817"/>
                </a:lnTo>
                <a:lnTo>
                  <a:pt x="277825" y="317385"/>
                </a:lnTo>
                <a:lnTo>
                  <a:pt x="277825" y="281203"/>
                </a:lnTo>
                <a:lnTo>
                  <a:pt x="277825" y="279895"/>
                </a:lnTo>
                <a:lnTo>
                  <a:pt x="293966" y="268998"/>
                </a:lnTo>
                <a:lnTo>
                  <a:pt x="313245" y="258102"/>
                </a:lnTo>
                <a:lnTo>
                  <a:pt x="326694" y="265074"/>
                </a:lnTo>
                <a:lnTo>
                  <a:pt x="332981" y="268998"/>
                </a:lnTo>
                <a:lnTo>
                  <a:pt x="349123" y="279450"/>
                </a:lnTo>
                <a:lnTo>
                  <a:pt x="349123" y="167855"/>
                </a:lnTo>
                <a:lnTo>
                  <a:pt x="348881" y="167411"/>
                </a:lnTo>
                <a:lnTo>
                  <a:pt x="344030" y="158648"/>
                </a:lnTo>
                <a:lnTo>
                  <a:pt x="343903" y="158419"/>
                </a:lnTo>
                <a:lnTo>
                  <a:pt x="340156" y="154762"/>
                </a:lnTo>
                <a:lnTo>
                  <a:pt x="340156" y="214934"/>
                </a:lnTo>
                <a:lnTo>
                  <a:pt x="333540" y="217703"/>
                </a:lnTo>
                <a:lnTo>
                  <a:pt x="327037" y="220548"/>
                </a:lnTo>
                <a:lnTo>
                  <a:pt x="320230" y="223697"/>
                </a:lnTo>
                <a:lnTo>
                  <a:pt x="313245" y="227139"/>
                </a:lnTo>
                <a:lnTo>
                  <a:pt x="310553" y="225831"/>
                </a:lnTo>
                <a:lnTo>
                  <a:pt x="299847" y="220713"/>
                </a:lnTo>
                <a:lnTo>
                  <a:pt x="293255" y="217703"/>
                </a:lnTo>
                <a:lnTo>
                  <a:pt x="286791" y="214934"/>
                </a:lnTo>
                <a:lnTo>
                  <a:pt x="289128" y="205778"/>
                </a:lnTo>
                <a:lnTo>
                  <a:pt x="306146" y="170421"/>
                </a:lnTo>
                <a:lnTo>
                  <a:pt x="313690" y="167411"/>
                </a:lnTo>
                <a:lnTo>
                  <a:pt x="319786" y="170421"/>
                </a:lnTo>
                <a:lnTo>
                  <a:pt x="326542" y="179120"/>
                </a:lnTo>
                <a:lnTo>
                  <a:pt x="326796" y="179489"/>
                </a:lnTo>
                <a:lnTo>
                  <a:pt x="333806" y="194271"/>
                </a:lnTo>
                <a:lnTo>
                  <a:pt x="340156" y="214934"/>
                </a:lnTo>
                <a:lnTo>
                  <a:pt x="340156" y="154762"/>
                </a:lnTo>
                <a:lnTo>
                  <a:pt x="330073" y="144907"/>
                </a:lnTo>
                <a:lnTo>
                  <a:pt x="330225" y="144907"/>
                </a:lnTo>
                <a:lnTo>
                  <a:pt x="313690" y="139954"/>
                </a:lnTo>
                <a:lnTo>
                  <a:pt x="296684" y="144907"/>
                </a:lnTo>
                <a:lnTo>
                  <a:pt x="281190" y="158648"/>
                </a:lnTo>
                <a:lnTo>
                  <a:pt x="268046" y="179489"/>
                </a:lnTo>
                <a:lnTo>
                  <a:pt x="258102" y="205778"/>
                </a:lnTo>
                <a:lnTo>
                  <a:pt x="253174" y="204368"/>
                </a:lnTo>
                <a:lnTo>
                  <a:pt x="253174" y="365340"/>
                </a:lnTo>
                <a:lnTo>
                  <a:pt x="243649" y="368388"/>
                </a:lnTo>
                <a:lnTo>
                  <a:pt x="241554" y="369036"/>
                </a:lnTo>
                <a:lnTo>
                  <a:pt x="229400" y="371449"/>
                </a:lnTo>
                <a:lnTo>
                  <a:pt x="228498" y="371449"/>
                </a:lnTo>
                <a:lnTo>
                  <a:pt x="218084" y="372300"/>
                </a:lnTo>
                <a:lnTo>
                  <a:pt x="206082" y="371881"/>
                </a:lnTo>
                <a:lnTo>
                  <a:pt x="203454" y="371640"/>
                </a:lnTo>
                <a:lnTo>
                  <a:pt x="201028" y="370382"/>
                </a:lnTo>
                <a:lnTo>
                  <a:pt x="199364" y="368388"/>
                </a:lnTo>
                <a:lnTo>
                  <a:pt x="199453" y="366864"/>
                </a:lnTo>
                <a:lnTo>
                  <a:pt x="199555" y="365340"/>
                </a:lnTo>
                <a:lnTo>
                  <a:pt x="199605" y="364464"/>
                </a:lnTo>
                <a:lnTo>
                  <a:pt x="219354" y="327139"/>
                </a:lnTo>
                <a:lnTo>
                  <a:pt x="229400" y="317385"/>
                </a:lnTo>
                <a:lnTo>
                  <a:pt x="235686" y="322186"/>
                </a:lnTo>
                <a:lnTo>
                  <a:pt x="241960" y="327418"/>
                </a:lnTo>
                <a:lnTo>
                  <a:pt x="249135" y="332206"/>
                </a:lnTo>
                <a:lnTo>
                  <a:pt x="252539" y="337883"/>
                </a:lnTo>
                <a:lnTo>
                  <a:pt x="253111" y="345757"/>
                </a:lnTo>
                <a:lnTo>
                  <a:pt x="253111" y="347853"/>
                </a:lnTo>
                <a:lnTo>
                  <a:pt x="252920" y="352704"/>
                </a:lnTo>
                <a:lnTo>
                  <a:pt x="252857" y="357873"/>
                </a:lnTo>
                <a:lnTo>
                  <a:pt x="253098" y="363651"/>
                </a:lnTo>
                <a:lnTo>
                  <a:pt x="253174" y="365340"/>
                </a:lnTo>
                <a:lnTo>
                  <a:pt x="253174" y="204368"/>
                </a:lnTo>
                <a:lnTo>
                  <a:pt x="252272" y="204114"/>
                </a:lnTo>
                <a:lnTo>
                  <a:pt x="252272" y="233248"/>
                </a:lnTo>
                <a:lnTo>
                  <a:pt x="251942" y="239344"/>
                </a:lnTo>
                <a:lnTo>
                  <a:pt x="251841" y="241249"/>
                </a:lnTo>
                <a:lnTo>
                  <a:pt x="250812" y="249491"/>
                </a:lnTo>
                <a:lnTo>
                  <a:pt x="249618" y="257886"/>
                </a:lnTo>
                <a:lnTo>
                  <a:pt x="248678" y="266382"/>
                </a:lnTo>
                <a:lnTo>
                  <a:pt x="229400" y="281203"/>
                </a:lnTo>
                <a:lnTo>
                  <a:pt x="213283" y="263169"/>
                </a:lnTo>
                <a:lnTo>
                  <a:pt x="203060" y="248119"/>
                </a:lnTo>
                <a:lnTo>
                  <a:pt x="198386" y="236753"/>
                </a:lnTo>
                <a:lnTo>
                  <a:pt x="198628" y="233540"/>
                </a:lnTo>
                <a:lnTo>
                  <a:pt x="198729" y="232130"/>
                </a:lnTo>
                <a:lnTo>
                  <a:pt x="198818" y="231063"/>
                </a:lnTo>
                <a:lnTo>
                  <a:pt x="198920" y="229755"/>
                </a:lnTo>
                <a:lnTo>
                  <a:pt x="200685" y="227812"/>
                </a:lnTo>
                <a:lnTo>
                  <a:pt x="202971" y="226479"/>
                </a:lnTo>
                <a:lnTo>
                  <a:pt x="205638" y="225831"/>
                </a:lnTo>
                <a:lnTo>
                  <a:pt x="215061" y="225831"/>
                </a:lnTo>
                <a:lnTo>
                  <a:pt x="224548" y="226695"/>
                </a:lnTo>
                <a:lnTo>
                  <a:pt x="233946" y="228219"/>
                </a:lnTo>
                <a:lnTo>
                  <a:pt x="243192" y="230403"/>
                </a:lnTo>
                <a:lnTo>
                  <a:pt x="252272" y="233248"/>
                </a:lnTo>
                <a:lnTo>
                  <a:pt x="252272" y="204114"/>
                </a:lnTo>
                <a:lnTo>
                  <a:pt x="243992" y="201739"/>
                </a:lnTo>
                <a:lnTo>
                  <a:pt x="244157" y="201739"/>
                </a:lnTo>
                <a:lnTo>
                  <a:pt x="229108" y="199288"/>
                </a:lnTo>
                <a:lnTo>
                  <a:pt x="215925" y="198691"/>
                </a:lnTo>
                <a:lnTo>
                  <a:pt x="213194" y="198691"/>
                </a:lnTo>
                <a:lnTo>
                  <a:pt x="175145" y="215366"/>
                </a:lnTo>
                <a:lnTo>
                  <a:pt x="170065" y="233540"/>
                </a:lnTo>
                <a:lnTo>
                  <a:pt x="175145" y="254114"/>
                </a:lnTo>
                <a:lnTo>
                  <a:pt x="188645" y="276250"/>
                </a:lnTo>
                <a:lnTo>
                  <a:pt x="208775" y="299072"/>
                </a:lnTo>
                <a:lnTo>
                  <a:pt x="203327" y="304266"/>
                </a:lnTo>
                <a:lnTo>
                  <a:pt x="198234" y="309803"/>
                </a:lnTo>
                <a:lnTo>
                  <a:pt x="193535" y="315645"/>
                </a:lnTo>
                <a:lnTo>
                  <a:pt x="177558" y="339064"/>
                </a:lnTo>
                <a:lnTo>
                  <a:pt x="170942" y="357873"/>
                </a:lnTo>
                <a:lnTo>
                  <a:pt x="171030" y="363651"/>
                </a:lnTo>
                <a:lnTo>
                  <a:pt x="171145" y="372351"/>
                </a:lnTo>
                <a:lnTo>
                  <a:pt x="200253" y="398043"/>
                </a:lnTo>
                <a:lnTo>
                  <a:pt x="204876" y="398513"/>
                </a:lnTo>
                <a:lnTo>
                  <a:pt x="209537" y="398513"/>
                </a:lnTo>
                <a:lnTo>
                  <a:pt x="214160" y="398043"/>
                </a:lnTo>
                <a:lnTo>
                  <a:pt x="225564" y="397294"/>
                </a:lnTo>
                <a:lnTo>
                  <a:pt x="236880" y="395744"/>
                </a:lnTo>
                <a:lnTo>
                  <a:pt x="248031" y="393369"/>
                </a:lnTo>
                <a:lnTo>
                  <a:pt x="258991" y="390194"/>
                </a:lnTo>
                <a:lnTo>
                  <a:pt x="267919" y="415632"/>
                </a:lnTo>
                <a:lnTo>
                  <a:pt x="279958" y="435483"/>
                </a:lnTo>
                <a:lnTo>
                  <a:pt x="295325" y="448411"/>
                </a:lnTo>
                <a:lnTo>
                  <a:pt x="313690" y="452970"/>
                </a:lnTo>
                <a:lnTo>
                  <a:pt x="331368" y="448411"/>
                </a:lnTo>
                <a:lnTo>
                  <a:pt x="344805" y="435749"/>
                </a:lnTo>
                <a:lnTo>
                  <a:pt x="350075" y="425945"/>
                </a:lnTo>
                <a:lnTo>
                  <a:pt x="355117" y="416560"/>
                </a:lnTo>
                <a:lnTo>
                  <a:pt x="363461" y="392366"/>
                </a:lnTo>
                <a:lnTo>
                  <a:pt x="374421" y="395566"/>
                </a:lnTo>
                <a:lnTo>
                  <a:pt x="386003" y="398043"/>
                </a:lnTo>
                <a:lnTo>
                  <a:pt x="386245" y="398043"/>
                </a:lnTo>
                <a:lnTo>
                  <a:pt x="396887" y="399503"/>
                </a:lnTo>
                <a:lnTo>
                  <a:pt x="408305" y="400215"/>
                </a:lnTo>
                <a:lnTo>
                  <a:pt x="413219" y="400685"/>
                </a:lnTo>
                <a:lnTo>
                  <a:pt x="418172" y="400685"/>
                </a:lnTo>
                <a:lnTo>
                  <a:pt x="423100" y="400215"/>
                </a:lnTo>
                <a:lnTo>
                  <a:pt x="430720" y="397751"/>
                </a:lnTo>
                <a:lnTo>
                  <a:pt x="437591" y="393852"/>
                </a:lnTo>
                <a:lnTo>
                  <a:pt x="439280" y="392366"/>
                </a:lnTo>
                <a:lnTo>
                  <a:pt x="443484" y="388670"/>
                </a:lnTo>
                <a:lnTo>
                  <a:pt x="448208" y="382346"/>
                </a:lnTo>
                <a:lnTo>
                  <a:pt x="451980" y="371881"/>
                </a:lnTo>
                <a:lnTo>
                  <a:pt x="452069" y="371449"/>
                </a:lnTo>
                <a:close/>
              </a:path>
              <a:path w="701040" h="794385">
                <a:moveTo>
                  <a:pt x="700925" y="491883"/>
                </a:moveTo>
                <a:lnTo>
                  <a:pt x="697052" y="479564"/>
                </a:lnTo>
                <a:lnTo>
                  <a:pt x="627557" y="343547"/>
                </a:lnTo>
                <a:lnTo>
                  <a:pt x="627557" y="307352"/>
                </a:lnTo>
                <a:lnTo>
                  <a:pt x="624039" y="260235"/>
                </a:lnTo>
                <a:lnTo>
                  <a:pt x="623938" y="258864"/>
                </a:lnTo>
                <a:lnTo>
                  <a:pt x="612571" y="211975"/>
                </a:lnTo>
                <a:lnTo>
                  <a:pt x="593826" y="167538"/>
                </a:lnTo>
                <a:lnTo>
                  <a:pt x="568071" y="126390"/>
                </a:lnTo>
                <a:lnTo>
                  <a:pt x="535635" y="89382"/>
                </a:lnTo>
                <a:lnTo>
                  <a:pt x="498068" y="57899"/>
                </a:lnTo>
                <a:lnTo>
                  <a:pt x="456653" y="33134"/>
                </a:lnTo>
                <a:lnTo>
                  <a:pt x="410959" y="14655"/>
                </a:lnTo>
                <a:lnTo>
                  <a:pt x="363156" y="3581"/>
                </a:lnTo>
                <a:lnTo>
                  <a:pt x="313702" y="0"/>
                </a:lnTo>
                <a:lnTo>
                  <a:pt x="267322" y="3340"/>
                </a:lnTo>
                <a:lnTo>
                  <a:pt x="223062" y="12966"/>
                </a:lnTo>
                <a:lnTo>
                  <a:pt x="181394" y="28435"/>
                </a:lnTo>
                <a:lnTo>
                  <a:pt x="142824" y="49250"/>
                </a:lnTo>
                <a:lnTo>
                  <a:pt x="107823" y="74955"/>
                </a:lnTo>
                <a:lnTo>
                  <a:pt x="76873" y="105079"/>
                </a:lnTo>
                <a:lnTo>
                  <a:pt x="50469" y="139141"/>
                </a:lnTo>
                <a:lnTo>
                  <a:pt x="29095" y="176657"/>
                </a:lnTo>
                <a:lnTo>
                  <a:pt x="13233" y="217182"/>
                </a:lnTo>
                <a:lnTo>
                  <a:pt x="3378" y="260235"/>
                </a:lnTo>
                <a:lnTo>
                  <a:pt x="88" y="304025"/>
                </a:lnTo>
                <a:lnTo>
                  <a:pt x="0" y="305333"/>
                </a:lnTo>
                <a:lnTo>
                  <a:pt x="4686" y="357784"/>
                </a:lnTo>
                <a:lnTo>
                  <a:pt x="18453" y="408305"/>
                </a:lnTo>
                <a:lnTo>
                  <a:pt x="40894" y="455803"/>
                </a:lnTo>
                <a:lnTo>
                  <a:pt x="71577" y="499186"/>
                </a:lnTo>
                <a:lnTo>
                  <a:pt x="82981" y="514096"/>
                </a:lnTo>
                <a:lnTo>
                  <a:pt x="91452" y="530606"/>
                </a:lnTo>
                <a:lnTo>
                  <a:pt x="96812" y="548284"/>
                </a:lnTo>
                <a:lnTo>
                  <a:pt x="98933" y="566762"/>
                </a:lnTo>
                <a:lnTo>
                  <a:pt x="98869" y="596557"/>
                </a:lnTo>
                <a:lnTo>
                  <a:pt x="98679" y="603567"/>
                </a:lnTo>
                <a:lnTo>
                  <a:pt x="105905" y="610971"/>
                </a:lnTo>
                <a:lnTo>
                  <a:pt x="115201" y="611225"/>
                </a:lnTo>
                <a:lnTo>
                  <a:pt x="115519" y="611225"/>
                </a:lnTo>
                <a:lnTo>
                  <a:pt x="124879" y="612216"/>
                </a:lnTo>
                <a:lnTo>
                  <a:pt x="133286" y="605663"/>
                </a:lnTo>
                <a:lnTo>
                  <a:pt x="134315" y="596557"/>
                </a:lnTo>
                <a:lnTo>
                  <a:pt x="134353" y="566762"/>
                </a:lnTo>
                <a:lnTo>
                  <a:pt x="131572" y="542988"/>
                </a:lnTo>
                <a:lnTo>
                  <a:pt x="124688" y="520192"/>
                </a:lnTo>
                <a:lnTo>
                  <a:pt x="113880" y="498894"/>
                </a:lnTo>
                <a:lnTo>
                  <a:pt x="99377" y="479564"/>
                </a:lnTo>
                <a:lnTo>
                  <a:pt x="70599" y="439229"/>
                </a:lnTo>
                <a:lnTo>
                  <a:pt x="50228" y="395795"/>
                </a:lnTo>
                <a:lnTo>
                  <a:pt x="38176" y="350367"/>
                </a:lnTo>
                <a:lnTo>
                  <a:pt x="34442" y="305333"/>
                </a:lnTo>
                <a:lnTo>
                  <a:pt x="34328" y="304025"/>
                </a:lnTo>
                <a:lnTo>
                  <a:pt x="38379" y="260235"/>
                </a:lnTo>
                <a:lnTo>
                  <a:pt x="38493" y="258864"/>
                </a:lnTo>
                <a:lnTo>
                  <a:pt x="38595" y="257848"/>
                </a:lnTo>
                <a:lnTo>
                  <a:pt x="50876" y="212902"/>
                </a:lnTo>
                <a:lnTo>
                  <a:pt x="71056" y="170294"/>
                </a:lnTo>
                <a:lnTo>
                  <a:pt x="99060" y="131089"/>
                </a:lnTo>
                <a:lnTo>
                  <a:pt x="134772" y="96380"/>
                </a:lnTo>
                <a:lnTo>
                  <a:pt x="174701" y="69316"/>
                </a:lnTo>
                <a:lnTo>
                  <a:pt x="218528" y="49504"/>
                </a:lnTo>
                <a:lnTo>
                  <a:pt x="265201" y="37325"/>
                </a:lnTo>
                <a:lnTo>
                  <a:pt x="313702" y="33134"/>
                </a:lnTo>
                <a:lnTo>
                  <a:pt x="368579" y="38582"/>
                </a:lnTo>
                <a:lnTo>
                  <a:pt x="420751" y="54330"/>
                </a:lnTo>
                <a:lnTo>
                  <a:pt x="468718" y="79756"/>
                </a:lnTo>
                <a:lnTo>
                  <a:pt x="510984" y="114223"/>
                </a:lnTo>
                <a:lnTo>
                  <a:pt x="545985" y="155854"/>
                </a:lnTo>
                <a:lnTo>
                  <a:pt x="571728" y="202869"/>
                </a:lnTo>
                <a:lnTo>
                  <a:pt x="587616" y="253847"/>
                </a:lnTo>
                <a:lnTo>
                  <a:pt x="593026" y="307352"/>
                </a:lnTo>
                <a:lnTo>
                  <a:pt x="593026" y="348780"/>
                </a:lnTo>
                <a:lnTo>
                  <a:pt x="592620" y="351231"/>
                </a:lnTo>
                <a:lnTo>
                  <a:pt x="592620" y="353733"/>
                </a:lnTo>
                <a:lnTo>
                  <a:pt x="593026" y="356184"/>
                </a:lnTo>
                <a:lnTo>
                  <a:pt x="664768" y="495261"/>
                </a:lnTo>
                <a:lnTo>
                  <a:pt x="666711" y="497852"/>
                </a:lnTo>
                <a:lnTo>
                  <a:pt x="666711" y="501383"/>
                </a:lnTo>
                <a:lnTo>
                  <a:pt x="664768" y="503974"/>
                </a:lnTo>
                <a:lnTo>
                  <a:pt x="663181" y="505396"/>
                </a:lnTo>
                <a:lnTo>
                  <a:pt x="661098" y="506171"/>
                </a:lnTo>
                <a:lnTo>
                  <a:pt x="600633" y="506171"/>
                </a:lnTo>
                <a:lnTo>
                  <a:pt x="593026" y="513575"/>
                </a:lnTo>
                <a:lnTo>
                  <a:pt x="593026" y="638251"/>
                </a:lnTo>
                <a:lnTo>
                  <a:pt x="591426" y="646188"/>
                </a:lnTo>
                <a:lnTo>
                  <a:pt x="587159" y="652843"/>
                </a:lnTo>
                <a:lnTo>
                  <a:pt x="580796" y="657669"/>
                </a:lnTo>
                <a:lnTo>
                  <a:pt x="572858" y="660057"/>
                </a:lnTo>
                <a:lnTo>
                  <a:pt x="451980" y="663333"/>
                </a:lnTo>
                <a:lnTo>
                  <a:pt x="444614" y="670687"/>
                </a:lnTo>
                <a:lnTo>
                  <a:pt x="444627" y="786472"/>
                </a:lnTo>
                <a:lnTo>
                  <a:pt x="452247" y="793889"/>
                </a:lnTo>
                <a:lnTo>
                  <a:pt x="471068" y="793889"/>
                </a:lnTo>
                <a:lnTo>
                  <a:pt x="478701" y="786472"/>
                </a:lnTo>
                <a:lnTo>
                  <a:pt x="478701" y="694931"/>
                </a:lnTo>
                <a:lnTo>
                  <a:pt x="574649" y="692315"/>
                </a:lnTo>
                <a:lnTo>
                  <a:pt x="595350" y="686841"/>
                </a:lnTo>
                <a:lnTo>
                  <a:pt x="612063" y="674827"/>
                </a:lnTo>
                <a:lnTo>
                  <a:pt x="623290" y="657821"/>
                </a:lnTo>
                <a:lnTo>
                  <a:pt x="627557" y="637387"/>
                </a:lnTo>
                <a:lnTo>
                  <a:pt x="627557" y="537984"/>
                </a:lnTo>
                <a:lnTo>
                  <a:pt x="659384" y="537984"/>
                </a:lnTo>
                <a:lnTo>
                  <a:pt x="696506" y="516356"/>
                </a:lnTo>
                <a:lnTo>
                  <a:pt x="700811" y="497852"/>
                </a:lnTo>
                <a:lnTo>
                  <a:pt x="700925" y="491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object 26">
            <a:extLst>
              <a:ext uri="{FF2B5EF4-FFF2-40B4-BE49-F238E27FC236}">
                <a16:creationId xmlns:a16="http://schemas.microsoft.com/office/drawing/2014/main" id="{85049713-2627-F357-85D6-AADCE296D89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8238" y="1990765"/>
            <a:ext cx="450697" cy="459461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1773E79B-2534-177D-C9F6-E8F2501781D2}"/>
              </a:ext>
            </a:extLst>
          </p:cNvPr>
          <p:cNvGrpSpPr/>
          <p:nvPr/>
        </p:nvGrpSpPr>
        <p:grpSpPr>
          <a:xfrm>
            <a:off x="5334001" y="2843326"/>
            <a:ext cx="517320" cy="517362"/>
            <a:chOff x="7752455" y="2287842"/>
            <a:chExt cx="566327" cy="566624"/>
          </a:xfrm>
        </p:grpSpPr>
        <p:sp>
          <p:nvSpPr>
            <p:cNvPr id="97" name="object 48">
              <a:extLst>
                <a:ext uri="{FF2B5EF4-FFF2-40B4-BE49-F238E27FC236}">
                  <a16:creationId xmlns:a16="http://schemas.microsoft.com/office/drawing/2014/main" id="{38EF0E8B-767F-59D6-64AC-DCB5FE2CCF6E}"/>
                </a:ext>
              </a:extLst>
            </p:cNvPr>
            <p:cNvSpPr/>
            <p:nvPr/>
          </p:nvSpPr>
          <p:spPr>
            <a:xfrm>
              <a:off x="8185043" y="2328686"/>
              <a:ext cx="107950" cy="95250"/>
            </a:xfrm>
            <a:custGeom>
              <a:avLst/>
              <a:gdLst/>
              <a:ahLst/>
              <a:cxnLst/>
              <a:rect l="l" t="t" r="r" b="b"/>
              <a:pathLst>
                <a:path w="107950" h="95250">
                  <a:moveTo>
                    <a:pt x="107683" y="20422"/>
                  </a:moveTo>
                  <a:lnTo>
                    <a:pt x="0" y="0"/>
                  </a:lnTo>
                  <a:lnTo>
                    <a:pt x="5569" y="94687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49">
              <a:extLst>
                <a:ext uri="{FF2B5EF4-FFF2-40B4-BE49-F238E27FC236}">
                  <a16:creationId xmlns:a16="http://schemas.microsoft.com/office/drawing/2014/main" id="{76FC2826-F061-E784-1ACE-2560246001F9}"/>
                </a:ext>
              </a:extLst>
            </p:cNvPr>
            <p:cNvSpPr/>
            <p:nvPr/>
          </p:nvSpPr>
          <p:spPr>
            <a:xfrm>
              <a:off x="7767309" y="2718571"/>
              <a:ext cx="121285" cy="95250"/>
            </a:xfrm>
            <a:custGeom>
              <a:avLst/>
              <a:gdLst/>
              <a:ahLst/>
              <a:cxnLst/>
              <a:rect l="l" t="t" r="r" b="b"/>
              <a:pathLst>
                <a:path w="121284" h="95250">
                  <a:moveTo>
                    <a:pt x="0" y="68694"/>
                  </a:moveTo>
                  <a:lnTo>
                    <a:pt x="120680" y="94687"/>
                  </a:lnTo>
                  <a:lnTo>
                    <a:pt x="107683" y="0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50">
              <a:extLst>
                <a:ext uri="{FF2B5EF4-FFF2-40B4-BE49-F238E27FC236}">
                  <a16:creationId xmlns:a16="http://schemas.microsoft.com/office/drawing/2014/main" id="{4168BF8C-BA4F-7559-FDF9-0BE0C6FA5187}"/>
                </a:ext>
              </a:extLst>
            </p:cNvPr>
            <p:cNvSpPr/>
            <p:nvPr/>
          </p:nvSpPr>
          <p:spPr>
            <a:xfrm>
              <a:off x="7975247" y="2328686"/>
              <a:ext cx="343535" cy="525780"/>
            </a:xfrm>
            <a:custGeom>
              <a:avLst/>
              <a:gdLst/>
              <a:ahLst/>
              <a:cxnLst/>
              <a:rect l="l" t="t" r="r" b="b"/>
              <a:pathLst>
                <a:path w="343534" h="525780">
                  <a:moveTo>
                    <a:pt x="208776" y="0"/>
                  </a:moveTo>
                  <a:lnTo>
                    <a:pt x="246815" y="29657"/>
                  </a:lnTo>
                  <a:lnTo>
                    <a:pt x="279615" y="64367"/>
                  </a:lnTo>
                  <a:lnTo>
                    <a:pt x="306430" y="103567"/>
                  </a:lnTo>
                  <a:lnTo>
                    <a:pt x="326509" y="146697"/>
                  </a:lnTo>
                  <a:lnTo>
                    <a:pt x="339105" y="193195"/>
                  </a:lnTo>
                  <a:lnTo>
                    <a:pt x="343471" y="242500"/>
                  </a:lnTo>
                  <a:lnTo>
                    <a:pt x="339733" y="288070"/>
                  </a:lnTo>
                  <a:lnTo>
                    <a:pt x="328923" y="331417"/>
                  </a:lnTo>
                  <a:lnTo>
                    <a:pt x="311649" y="371935"/>
                  </a:lnTo>
                  <a:lnTo>
                    <a:pt x="288515" y="409017"/>
                  </a:lnTo>
                  <a:lnTo>
                    <a:pt x="260128" y="442058"/>
                  </a:lnTo>
                  <a:lnTo>
                    <a:pt x="227094" y="470451"/>
                  </a:lnTo>
                  <a:lnTo>
                    <a:pt x="190020" y="493589"/>
                  </a:lnTo>
                  <a:lnTo>
                    <a:pt x="149510" y="510867"/>
                  </a:lnTo>
                  <a:lnTo>
                    <a:pt x="106172" y="521679"/>
                  </a:lnTo>
                  <a:lnTo>
                    <a:pt x="60612" y="525418"/>
                  </a:lnTo>
                  <a:lnTo>
                    <a:pt x="45459" y="525312"/>
                  </a:lnTo>
                  <a:lnTo>
                    <a:pt x="30306" y="524575"/>
                  </a:lnTo>
                  <a:lnTo>
                    <a:pt x="15153" y="522576"/>
                  </a:lnTo>
                  <a:lnTo>
                    <a:pt x="0" y="518681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51">
              <a:extLst>
                <a:ext uri="{FF2B5EF4-FFF2-40B4-BE49-F238E27FC236}">
                  <a16:creationId xmlns:a16="http://schemas.microsoft.com/office/drawing/2014/main" id="{58808163-9E8F-74F0-D671-F257F1DA7B61}"/>
                </a:ext>
              </a:extLst>
            </p:cNvPr>
            <p:cNvSpPr/>
            <p:nvPr/>
          </p:nvSpPr>
          <p:spPr>
            <a:xfrm>
              <a:off x="7752455" y="2287842"/>
              <a:ext cx="345440" cy="525780"/>
            </a:xfrm>
            <a:custGeom>
              <a:avLst/>
              <a:gdLst/>
              <a:ahLst/>
              <a:cxnLst/>
              <a:rect l="l" t="t" r="r" b="b"/>
              <a:pathLst>
                <a:path w="345440" h="525780">
                  <a:moveTo>
                    <a:pt x="135422" y="525418"/>
                  </a:moveTo>
                  <a:lnTo>
                    <a:pt x="97178" y="495760"/>
                  </a:lnTo>
                  <a:lnTo>
                    <a:pt x="64200" y="461050"/>
                  </a:lnTo>
                  <a:lnTo>
                    <a:pt x="37241" y="421850"/>
                  </a:lnTo>
                  <a:lnTo>
                    <a:pt x="17053" y="378720"/>
                  </a:lnTo>
                  <a:lnTo>
                    <a:pt x="4388" y="332222"/>
                  </a:lnTo>
                  <a:lnTo>
                    <a:pt x="0" y="282917"/>
                  </a:lnTo>
                  <a:lnTo>
                    <a:pt x="3757" y="237347"/>
                  </a:lnTo>
                  <a:lnTo>
                    <a:pt x="14625" y="194000"/>
                  </a:lnTo>
                  <a:lnTo>
                    <a:pt x="31993" y="153482"/>
                  </a:lnTo>
                  <a:lnTo>
                    <a:pt x="55252" y="116400"/>
                  </a:lnTo>
                  <a:lnTo>
                    <a:pt x="83792" y="83359"/>
                  </a:lnTo>
                  <a:lnTo>
                    <a:pt x="117004" y="54966"/>
                  </a:lnTo>
                  <a:lnTo>
                    <a:pt x="154279" y="31828"/>
                  </a:lnTo>
                  <a:lnTo>
                    <a:pt x="195008" y="14550"/>
                  </a:lnTo>
                  <a:lnTo>
                    <a:pt x="238580" y="3738"/>
                  </a:lnTo>
                  <a:lnTo>
                    <a:pt x="284386" y="0"/>
                  </a:lnTo>
                  <a:lnTo>
                    <a:pt x="299621" y="105"/>
                  </a:lnTo>
                  <a:lnTo>
                    <a:pt x="314856" y="842"/>
                  </a:lnTo>
                  <a:lnTo>
                    <a:pt x="330092" y="2841"/>
                  </a:lnTo>
                  <a:lnTo>
                    <a:pt x="345327" y="6736"/>
                  </a:lnTo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52">
              <a:extLst>
                <a:ext uri="{FF2B5EF4-FFF2-40B4-BE49-F238E27FC236}">
                  <a16:creationId xmlns:a16="http://schemas.microsoft.com/office/drawing/2014/main" id="{17BE035B-BD57-4978-FB5F-A22376A7DDA1}"/>
                </a:ext>
              </a:extLst>
            </p:cNvPr>
            <p:cNvSpPr/>
            <p:nvPr/>
          </p:nvSpPr>
          <p:spPr>
            <a:xfrm>
              <a:off x="7847141" y="2435470"/>
              <a:ext cx="365760" cy="224154"/>
            </a:xfrm>
            <a:custGeom>
              <a:avLst/>
              <a:gdLst/>
              <a:ahLst/>
              <a:cxnLst/>
              <a:rect l="l" t="t" r="r" b="b"/>
              <a:pathLst>
                <a:path w="365759" h="224155">
                  <a:moveTo>
                    <a:pt x="365749" y="144039"/>
                  </a:moveTo>
                  <a:lnTo>
                    <a:pt x="359412" y="112968"/>
                  </a:lnTo>
                  <a:lnTo>
                    <a:pt x="341895" y="87524"/>
                  </a:lnTo>
                  <a:lnTo>
                    <a:pt x="315433" y="70331"/>
                  </a:lnTo>
                  <a:lnTo>
                    <a:pt x="282262" y="64017"/>
                  </a:lnTo>
                  <a:lnTo>
                    <a:pt x="266174" y="38823"/>
                  </a:lnTo>
                  <a:lnTo>
                    <a:pt x="243004" y="18505"/>
                  </a:lnTo>
                  <a:lnTo>
                    <a:pt x="214616" y="4938"/>
                  </a:lnTo>
                  <a:lnTo>
                    <a:pt x="182874" y="0"/>
                  </a:lnTo>
                  <a:lnTo>
                    <a:pt x="140882" y="8377"/>
                  </a:lnTo>
                  <a:lnTo>
                    <a:pt x="106345" y="31008"/>
                  </a:lnTo>
                  <a:lnTo>
                    <a:pt x="82243" y="64142"/>
                  </a:lnTo>
                  <a:lnTo>
                    <a:pt x="71559" y="104028"/>
                  </a:lnTo>
                  <a:lnTo>
                    <a:pt x="45283" y="104403"/>
                  </a:lnTo>
                  <a:lnTo>
                    <a:pt x="22362" y="116032"/>
                  </a:lnTo>
                  <a:lnTo>
                    <a:pt x="6149" y="136662"/>
                  </a:lnTo>
                  <a:lnTo>
                    <a:pt x="0" y="164045"/>
                  </a:lnTo>
                  <a:lnTo>
                    <a:pt x="9938" y="198742"/>
                  </a:lnTo>
                  <a:lnTo>
                    <a:pt x="31804" y="216559"/>
                  </a:lnTo>
                  <a:lnTo>
                    <a:pt x="53669" y="223124"/>
                  </a:lnTo>
                  <a:lnTo>
                    <a:pt x="63608" y="224062"/>
                  </a:lnTo>
                  <a:lnTo>
                    <a:pt x="196913" y="224062"/>
                  </a:lnTo>
                  <a:lnTo>
                    <a:pt x="265366" y="224062"/>
                  </a:lnTo>
                  <a:lnTo>
                    <a:pt x="290586" y="224062"/>
                  </a:lnTo>
                  <a:lnTo>
                    <a:pt x="294189" y="224062"/>
                  </a:lnTo>
                  <a:lnTo>
                    <a:pt x="305370" y="221686"/>
                  </a:lnTo>
                  <a:lnTo>
                    <a:pt x="329969" y="211058"/>
                  </a:lnTo>
                  <a:lnTo>
                    <a:pt x="354567" y="186926"/>
                  </a:lnTo>
                  <a:lnTo>
                    <a:pt x="365749" y="144039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163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95" y="4876148"/>
            <a:ext cx="143137" cy="13014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7009" y="87448"/>
            <a:ext cx="7709983" cy="443070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600" b="1" dirty="0">
                <a:solidFill>
                  <a:srgbClr val="262626"/>
                </a:solidFill>
                <a:latin typeface="Arial"/>
                <a:ea typeface="+mj-ea"/>
                <a:cs typeface="Arial"/>
              </a:rPr>
              <a:t>Major Risks &amp; Management Methods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1770" y="1428750"/>
            <a:ext cx="2095151" cy="2767236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B1F24B-D81D-9D73-D3C7-930B1E78C2CF}"/>
              </a:ext>
            </a:extLst>
          </p:cNvPr>
          <p:cNvGrpSpPr/>
          <p:nvPr/>
        </p:nvGrpSpPr>
        <p:grpSpPr>
          <a:xfrm>
            <a:off x="228600" y="791624"/>
            <a:ext cx="2743200" cy="3989926"/>
            <a:chOff x="76200" y="791624"/>
            <a:chExt cx="2743200" cy="3989926"/>
          </a:xfrm>
        </p:grpSpPr>
        <p:sp>
          <p:nvSpPr>
            <p:cNvPr id="29" name="object 2">
              <a:extLst>
                <a:ext uri="{FF2B5EF4-FFF2-40B4-BE49-F238E27FC236}">
                  <a16:creationId xmlns:a16="http://schemas.microsoft.com/office/drawing/2014/main" id="{6F160281-8086-14CB-BD1A-17B1E1B18692}"/>
                </a:ext>
              </a:extLst>
            </p:cNvPr>
            <p:cNvSpPr/>
            <p:nvPr/>
          </p:nvSpPr>
          <p:spPr>
            <a:xfrm>
              <a:off x="76200" y="791624"/>
              <a:ext cx="2743200" cy="3989926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en-IN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07891" y="896747"/>
              <a:ext cx="2230509" cy="505267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/>
                  <a:cs typeface="Arial"/>
                </a:rPr>
                <a:t>Data Privacy &amp; Compliance Risk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A9E1A4-8847-478E-1080-C1B7050D5F33}"/>
                </a:ext>
              </a:extLst>
            </p:cNvPr>
            <p:cNvSpPr txBox="1"/>
            <p:nvPr/>
          </p:nvSpPr>
          <p:spPr>
            <a:xfrm>
              <a:off x="194018" y="1581150"/>
              <a:ext cx="2507563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spc="-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Snowflake handles sensitive data for clients in healthcare, finance, etc.</a:t>
              </a:r>
            </a:p>
            <a:p>
              <a:pPr algn="l"/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tabLst>
                  <a:tab pos="183515" algn="l"/>
                  <a:tab pos="202565" algn="l"/>
                </a:tabLst>
              </a:pPr>
              <a:r>
                <a:rPr lang="en-US" sz="1400" spc="-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Expansion into real-time analytics and data marketplace increases exposure to privacy laws (e.g., GDPR, HIPAA, CCPA).</a:t>
              </a:r>
            </a:p>
            <a:p>
              <a:pPr algn="l">
                <a:tabLst>
                  <a:tab pos="183515" algn="l"/>
                  <a:tab pos="202565" algn="l"/>
                </a:tabLst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tabLst>
                  <a:tab pos="183515" algn="l"/>
                  <a:tab pos="202565" algn="l"/>
                </a:tabLst>
              </a:pPr>
              <a:r>
                <a:rPr lang="en-US" sz="1400" spc="-2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Non-compliance could result in heavy fines, lawsuits, and reputation damage.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8F8885-D5BD-3EDA-0E70-485B66C1DF76}"/>
              </a:ext>
            </a:extLst>
          </p:cNvPr>
          <p:cNvGrpSpPr/>
          <p:nvPr/>
        </p:nvGrpSpPr>
        <p:grpSpPr>
          <a:xfrm>
            <a:off x="5867400" y="1019858"/>
            <a:ext cx="3079730" cy="2804752"/>
            <a:chOff x="5988070" y="1019858"/>
            <a:chExt cx="3079730" cy="2804752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92399CE9-3EF9-A31D-E601-069C4144EC2C}"/>
                </a:ext>
              </a:extLst>
            </p:cNvPr>
            <p:cNvSpPr txBox="1"/>
            <p:nvPr/>
          </p:nvSpPr>
          <p:spPr>
            <a:xfrm>
              <a:off x="6034139" y="1657350"/>
              <a:ext cx="3033661" cy="2167260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privacy checks before sharing</a:t>
              </a: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en-US" sz="1400" spc="-20" dirty="0">
                <a:solidFill>
                  <a:srgbClr val="1057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Strict access controls &amp; data masking</a:t>
              </a: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en-US" sz="1400" spc="-20" dirty="0">
                <a:solidFill>
                  <a:srgbClr val="1057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Built-in compliance (GDPR, SOC 2, HIPAA)</a:t>
              </a: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en-US" sz="1400" spc="-20" dirty="0">
                <a:solidFill>
                  <a:srgbClr val="1057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External audits &amp; compliance reviews</a:t>
              </a:r>
            </a:p>
          </p:txBody>
        </p:sp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7059D917-E192-60C1-70D6-B5798304C556}"/>
                </a:ext>
              </a:extLst>
            </p:cNvPr>
            <p:cNvSpPr txBox="1"/>
            <p:nvPr/>
          </p:nvSpPr>
          <p:spPr>
            <a:xfrm>
              <a:off x="5988070" y="1019858"/>
              <a:ext cx="2948039" cy="382156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11577F"/>
                  </a:solidFill>
                  <a:latin typeface="Arial"/>
                  <a:cs typeface="Arial"/>
                </a:rPr>
                <a:t>Mitigation Tactics:</a:t>
              </a:r>
            </a:p>
          </p:txBody>
        </p:sp>
      </p:grp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E00B805E-D312-5CDE-2575-93AAF5208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563" y="3006892"/>
            <a:ext cx="1094873" cy="10848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62D30D-0A63-E0F7-1A88-09CBFE585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D50B20D-32D1-622D-0B59-30A1EF3C35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95" y="4876148"/>
            <a:ext cx="143137" cy="130141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583A8FE2-AC01-FCF5-CBC0-B8B451512E41}"/>
              </a:ext>
            </a:extLst>
          </p:cNvPr>
          <p:cNvSpPr txBox="1"/>
          <p:nvPr/>
        </p:nvSpPr>
        <p:spPr>
          <a:xfrm>
            <a:off x="717009" y="87448"/>
            <a:ext cx="7709983" cy="443070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600" b="1" dirty="0">
                <a:solidFill>
                  <a:srgbClr val="262626"/>
                </a:solidFill>
                <a:latin typeface="Arial"/>
                <a:ea typeface="+mj-ea"/>
                <a:cs typeface="Arial"/>
              </a:rPr>
              <a:t>Major Risks &amp; Management Methods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699C662F-3457-31EA-2A71-753646EC0B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1770" y="1428750"/>
            <a:ext cx="2095151" cy="2767236"/>
          </a:xfrm>
          <a:prstGeom prst="rect">
            <a:avLst/>
          </a:prstGeom>
        </p:spPr>
      </p:pic>
      <p:sp>
        <p:nvSpPr>
          <p:cNvPr id="26" name="object 26">
            <a:extLst>
              <a:ext uri="{FF2B5EF4-FFF2-40B4-BE49-F238E27FC236}">
                <a16:creationId xmlns:a16="http://schemas.microsoft.com/office/drawing/2014/main" id="{5EDD7968-86AA-FAC8-3218-A10AD2B10A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496E8C9-0166-A521-A964-812D3FF5E08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D5EFE9-9A78-5DEC-31F3-1CDBD4D7874A}"/>
              </a:ext>
            </a:extLst>
          </p:cNvPr>
          <p:cNvGrpSpPr/>
          <p:nvPr/>
        </p:nvGrpSpPr>
        <p:grpSpPr>
          <a:xfrm>
            <a:off x="228600" y="791624"/>
            <a:ext cx="2743200" cy="3989926"/>
            <a:chOff x="76200" y="791624"/>
            <a:chExt cx="2743200" cy="3989926"/>
          </a:xfrm>
        </p:grpSpPr>
        <p:sp>
          <p:nvSpPr>
            <p:cNvPr id="29" name="object 2">
              <a:extLst>
                <a:ext uri="{FF2B5EF4-FFF2-40B4-BE49-F238E27FC236}">
                  <a16:creationId xmlns:a16="http://schemas.microsoft.com/office/drawing/2014/main" id="{D1077E4C-CB1D-4132-06D3-A7EB5713064C}"/>
                </a:ext>
              </a:extLst>
            </p:cNvPr>
            <p:cNvSpPr/>
            <p:nvPr/>
          </p:nvSpPr>
          <p:spPr>
            <a:xfrm>
              <a:off x="76200" y="791624"/>
              <a:ext cx="2743200" cy="3989926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en-IN"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3958DA-F72C-8063-3800-CCE2E67FEE03}"/>
                </a:ext>
              </a:extLst>
            </p:cNvPr>
            <p:cNvSpPr txBox="1"/>
            <p:nvPr/>
          </p:nvSpPr>
          <p:spPr>
            <a:xfrm>
              <a:off x="207891" y="896747"/>
              <a:ext cx="2230509" cy="751488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Talent Shortage for Real-Time &amp; AI/ML Capabilities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E7EF8D-D11E-14BD-C9DD-AAFEC8AB75FA}"/>
                </a:ext>
              </a:extLst>
            </p:cNvPr>
            <p:cNvSpPr txBox="1"/>
            <p:nvPr/>
          </p:nvSpPr>
          <p:spPr>
            <a:xfrm>
              <a:off x="194018" y="1581150"/>
              <a:ext cx="2507563" cy="224676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/>
              <a:endParaRPr lang="en-US" sz="1400" b="1" spc="-20" dirty="0">
                <a:solidFill>
                  <a:schemeClr val="bg1"/>
                </a:solidFill>
              </a:endParaRPr>
            </a:p>
            <a:p>
              <a:pPr marL="342900" indent="-342900" algn="l">
                <a:buChar char="•"/>
              </a:pPr>
              <a:r>
                <a:rPr lang="en-US" sz="1400" spc="-20" dirty="0">
                  <a:solidFill>
                    <a:schemeClr val="bg1"/>
                  </a:solidFill>
                </a:rPr>
                <a:t>Advanced product changes (AI integration, real-time processing) require highly specialized engineers and data scientists.</a:t>
              </a:r>
            </a:p>
            <a:p>
              <a:pPr marL="342900" indent="-342900" algn="l">
                <a:buChar char="•"/>
                <a:tabLst>
                  <a:tab pos="183515" algn="l"/>
                  <a:tab pos="202565" algn="l"/>
                </a:tabLst>
              </a:pPr>
              <a:r>
                <a:rPr lang="en-US" sz="1400" spc="-20" dirty="0">
                  <a:solidFill>
                    <a:schemeClr val="bg1"/>
                  </a:solidFill>
                </a:rPr>
                <a:t>Global talent shortage makes recruitment difficult and expensive.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098963C-34E2-A26F-1541-EFDE68E7CD8F}"/>
              </a:ext>
            </a:extLst>
          </p:cNvPr>
          <p:cNvGrpSpPr/>
          <p:nvPr/>
        </p:nvGrpSpPr>
        <p:grpSpPr>
          <a:xfrm>
            <a:off x="5867400" y="1019858"/>
            <a:ext cx="3079730" cy="3020196"/>
            <a:chOff x="5988070" y="1019858"/>
            <a:chExt cx="3079730" cy="3020196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1D8BAF9C-E37E-3053-D181-CAA9E2ECD59E}"/>
                </a:ext>
              </a:extLst>
            </p:cNvPr>
            <p:cNvSpPr txBox="1"/>
            <p:nvPr/>
          </p:nvSpPr>
          <p:spPr>
            <a:xfrm>
              <a:off x="6034139" y="1657350"/>
              <a:ext cx="3033661" cy="2382704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</a:rPr>
                <a:t>Launch internal training programs and certifications for real-time analytics and AI/ML tools.</a:t>
              </a: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endParaRPr lang="en-US" sz="1400" spc="-20" dirty="0">
                <a:solidFill>
                  <a:srgbClr val="105780"/>
                </a:solidFill>
              </a:endParaRP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</a:rPr>
                <a:t>Offer competitive compensation, remote-first roles, and career development paths to attract talent.</a:t>
              </a:r>
              <a:endParaRPr lang="en-US" dirty="0">
                <a:solidFill>
                  <a:srgbClr val="000000"/>
                </a:solidFill>
              </a:endParaRP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endParaRPr lang="en-US" sz="1400" spc="-20" dirty="0">
                <a:solidFill>
                  <a:srgbClr val="105780"/>
                </a:solidFill>
              </a:endParaRP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</a:rPr>
                <a:t>Partner with universities and bootcamps to create long-term pipelines.</a:t>
              </a:r>
              <a:endParaRPr lang="en-US"/>
            </a:p>
          </p:txBody>
        </p:sp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3F87DAF9-694F-840F-7E8B-188C73C61948}"/>
                </a:ext>
              </a:extLst>
            </p:cNvPr>
            <p:cNvSpPr txBox="1"/>
            <p:nvPr/>
          </p:nvSpPr>
          <p:spPr>
            <a:xfrm>
              <a:off x="5988070" y="1019858"/>
              <a:ext cx="2948039" cy="382156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11577F"/>
                  </a:solidFill>
                  <a:latin typeface="Arial"/>
                  <a:cs typeface="Arial"/>
                </a:rPr>
                <a:t>Mitigation Tactics:</a:t>
              </a:r>
            </a:p>
          </p:txBody>
        </p:sp>
      </p:grpSp>
      <p:pic>
        <p:nvPicPr>
          <p:cNvPr id="5" name="Graphic 4" descr="Target Audience with solid fill">
            <a:extLst>
              <a:ext uri="{FF2B5EF4-FFF2-40B4-BE49-F238E27FC236}">
                <a16:creationId xmlns:a16="http://schemas.microsoft.com/office/drawing/2014/main" id="{25C10FEF-D6F1-5C47-53E0-7BAD1624B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3030631"/>
            <a:ext cx="1023657" cy="10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5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731686-601F-6F88-6192-9EBFE50A8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65DF7AC-E0C0-CED4-DBFF-15A875D6F4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95" y="4876148"/>
            <a:ext cx="143137" cy="130141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DCAC686-3D83-FC9E-6526-D489E70D0C39}"/>
              </a:ext>
            </a:extLst>
          </p:cNvPr>
          <p:cNvSpPr txBox="1"/>
          <p:nvPr/>
        </p:nvSpPr>
        <p:spPr>
          <a:xfrm>
            <a:off x="717009" y="87448"/>
            <a:ext cx="7709983" cy="443070"/>
          </a:xfrm>
          <a:prstGeom prst="rect">
            <a:avLst/>
          </a:prstGeom>
        </p:spPr>
        <p:txBody>
          <a:bodyPr vert="horz" wrap="square" lIns="0" tIns="42545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600" b="1" dirty="0">
                <a:solidFill>
                  <a:srgbClr val="262626"/>
                </a:solidFill>
                <a:latin typeface="Arial"/>
                <a:ea typeface="+mj-ea"/>
                <a:cs typeface="Arial"/>
              </a:rPr>
              <a:t>Major Risks &amp; Management Methods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C1142FDE-CE8F-8729-5A72-75F5440657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1770" y="1428750"/>
            <a:ext cx="2095151" cy="2767236"/>
          </a:xfrm>
          <a:prstGeom prst="rect">
            <a:avLst/>
          </a:prstGeom>
        </p:spPr>
      </p:pic>
      <p:sp>
        <p:nvSpPr>
          <p:cNvPr id="26" name="object 26">
            <a:extLst>
              <a:ext uri="{FF2B5EF4-FFF2-40B4-BE49-F238E27FC236}">
                <a16:creationId xmlns:a16="http://schemas.microsoft.com/office/drawing/2014/main" id="{51646D59-A2EF-70D9-9D11-3D71780631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5982E8D-49A6-B191-68D1-A6AAF2A4235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A335E9-039E-1903-C08E-3883DE9823A2}"/>
              </a:ext>
            </a:extLst>
          </p:cNvPr>
          <p:cNvGrpSpPr/>
          <p:nvPr/>
        </p:nvGrpSpPr>
        <p:grpSpPr>
          <a:xfrm>
            <a:off x="228600" y="791624"/>
            <a:ext cx="2743200" cy="3989926"/>
            <a:chOff x="76200" y="791624"/>
            <a:chExt cx="2743200" cy="3989926"/>
          </a:xfrm>
        </p:grpSpPr>
        <p:sp>
          <p:nvSpPr>
            <p:cNvPr id="29" name="object 2">
              <a:extLst>
                <a:ext uri="{FF2B5EF4-FFF2-40B4-BE49-F238E27FC236}">
                  <a16:creationId xmlns:a16="http://schemas.microsoft.com/office/drawing/2014/main" id="{9682CC29-A6BC-2A72-AE52-18A4171549D4}"/>
                </a:ext>
              </a:extLst>
            </p:cNvPr>
            <p:cNvSpPr/>
            <p:nvPr/>
          </p:nvSpPr>
          <p:spPr>
            <a:xfrm>
              <a:off x="76200" y="791624"/>
              <a:ext cx="2743200" cy="3989926"/>
            </a:xfrm>
            <a:prstGeom prst="roundRect">
              <a:avLst/>
            </a:pr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en-IN"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28C5E42-F575-BF2B-78E1-63EDEE32D57F}"/>
                </a:ext>
              </a:extLst>
            </p:cNvPr>
            <p:cNvSpPr txBox="1"/>
            <p:nvPr/>
          </p:nvSpPr>
          <p:spPr>
            <a:xfrm>
              <a:off x="207891" y="896747"/>
              <a:ext cx="2230509" cy="505267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Cloud Provider Dependency Risk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D5FC76-90D7-1D87-84E8-BF1581D88EAD}"/>
                </a:ext>
              </a:extLst>
            </p:cNvPr>
            <p:cNvSpPr txBox="1"/>
            <p:nvPr/>
          </p:nvSpPr>
          <p:spPr>
            <a:xfrm>
              <a:off x="194018" y="1581150"/>
              <a:ext cx="2507563" cy="224676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/>
              <a:endParaRPr lang="en-US" sz="1400" b="1" spc="-20" dirty="0">
                <a:solidFill>
                  <a:schemeClr val="bg1"/>
                </a:solidFill>
              </a:endParaRPr>
            </a:p>
            <a:p>
              <a:pPr marL="342900" indent="-342900" algn="l">
                <a:buChar char="•"/>
              </a:pPr>
              <a:r>
                <a:rPr lang="en-US" sz="1400" spc="-20" dirty="0">
                  <a:solidFill>
                    <a:schemeClr val="bg1"/>
                  </a:solidFill>
                </a:rPr>
                <a:t>Snowflake depends heavily on third-party cloud infrastructure (AWS, Azure, GCP).</a:t>
              </a:r>
            </a:p>
            <a:p>
              <a:pPr marL="342900" indent="-342900" algn="l">
                <a:buChar char="•"/>
                <a:tabLst>
                  <a:tab pos="183515" algn="l"/>
                  <a:tab pos="202565" algn="l"/>
                </a:tabLst>
              </a:pPr>
              <a:r>
                <a:rPr lang="en-US" sz="1400" spc="-20" dirty="0">
                  <a:solidFill>
                    <a:schemeClr val="bg1"/>
                  </a:solidFill>
                </a:rPr>
                <a:t>Service outages, price hikes, or policy changes directly affect performance and margins.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15FB03-7985-4701-72DB-856FCAE5B8D8}"/>
              </a:ext>
            </a:extLst>
          </p:cNvPr>
          <p:cNvGrpSpPr/>
          <p:nvPr/>
        </p:nvGrpSpPr>
        <p:grpSpPr>
          <a:xfrm>
            <a:off x="5867400" y="1019858"/>
            <a:ext cx="3079730" cy="2804752"/>
            <a:chOff x="5988070" y="1019858"/>
            <a:chExt cx="3079730" cy="2804752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46A80740-3295-3CCB-7DDE-9BFF0D7A46A6}"/>
                </a:ext>
              </a:extLst>
            </p:cNvPr>
            <p:cNvSpPr txBox="1"/>
            <p:nvPr/>
          </p:nvSpPr>
          <p:spPr>
            <a:xfrm>
              <a:off x="6034139" y="1657350"/>
              <a:ext cx="3033661" cy="2167260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</a:rPr>
                <a:t>Diversify operations across multiple cloud providers to ensure redundancy.</a:t>
              </a:r>
              <a:endParaRPr lang="en-US">
                <a:solidFill>
                  <a:srgbClr val="000000"/>
                </a:solidFill>
              </a:endParaRP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endParaRPr lang="en-US" sz="1400" spc="-20" dirty="0">
                <a:solidFill>
                  <a:srgbClr val="105780"/>
                </a:solidFill>
              </a:endParaRP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</a:rPr>
                <a:t>Build in-house abstraction layers for cloud-agnostic deployment.</a:t>
              </a:r>
              <a:endParaRPr lang="en-US" dirty="0">
                <a:solidFill>
                  <a:srgbClr val="000000"/>
                </a:solidFill>
              </a:endParaRP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endParaRPr lang="en-US" sz="1400" spc="-20" dirty="0">
                <a:solidFill>
                  <a:srgbClr val="105780"/>
                </a:solidFill>
              </a:endParaRPr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en-US" sz="1400" spc="-20" dirty="0">
                  <a:solidFill>
                    <a:srgbClr val="105780"/>
                  </a:solidFill>
                </a:rPr>
                <a:t>Negotiate long-term contracts with SLA guarantees and price stability.</a:t>
              </a:r>
              <a:endParaRPr lang="en-US"/>
            </a:p>
            <a:p>
              <a:pPr marL="342900" indent="-342900" algn="l">
                <a:buFont typeface="Wingdings" panose="05000000000000000000" pitchFamily="2" charset="2"/>
                <a:buChar char="Ø"/>
              </a:pPr>
              <a:endParaRPr lang="en-US" sz="1400"/>
            </a:p>
          </p:txBody>
        </p:sp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177EF126-67D8-605C-E3CD-94403840F613}"/>
                </a:ext>
              </a:extLst>
            </p:cNvPr>
            <p:cNvSpPr txBox="1"/>
            <p:nvPr/>
          </p:nvSpPr>
          <p:spPr>
            <a:xfrm>
              <a:off x="5988070" y="1019858"/>
              <a:ext cx="2948039" cy="382156"/>
            </a:xfrm>
            <a:prstGeom prst="rect">
              <a:avLst/>
            </a:prstGeom>
          </p:spPr>
          <p:txBody>
            <a:bodyPr vert="horz" wrap="square" lIns="0" tIns="12700" rIns="0" bIns="0" rtlCol="0" anchor="t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11577F"/>
                  </a:solidFill>
                  <a:latin typeface="Arial"/>
                  <a:cs typeface="Arial"/>
                </a:rPr>
                <a:t>Mitigation Tactics:</a:t>
              </a:r>
            </a:p>
          </p:txBody>
        </p:sp>
      </p:grpSp>
      <p:pic>
        <p:nvPicPr>
          <p:cNvPr id="6" name="Graphic 5" descr="Syncing cloud with solid fill">
            <a:extLst>
              <a:ext uri="{FF2B5EF4-FFF2-40B4-BE49-F238E27FC236}">
                <a16:creationId xmlns:a16="http://schemas.microsoft.com/office/drawing/2014/main" id="{3AED10E4-1E36-E839-E824-EF88CBC5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30971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4010025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1" y="113355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1646" y="2284266"/>
            <a:ext cx="7484745" cy="57708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ts val="4355"/>
              </a:lnSpc>
              <a:spcBef>
                <a:spcPts val="100"/>
              </a:spcBef>
              <a:tabLst>
                <a:tab pos="6339840" algn="l"/>
                <a:tab pos="7471409" algn="l"/>
              </a:tabLst>
            </a:pPr>
            <a:r>
              <a:rPr lang="en-US" sz="4000" b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Strategic Planning Timeline</a:t>
            </a:r>
            <a:endParaRPr lang="en-US" dirty="0">
              <a:latin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solidFill>
                  <a:srgbClr val="FFFFFF"/>
                </a:solidFill>
              </a:rPr>
              <a:t>©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2021</a:t>
            </a:r>
            <a:r>
              <a:rPr spc="-10" dirty="0">
                <a:solidFill>
                  <a:srgbClr val="FFFFFF"/>
                </a:solidFill>
              </a:rPr>
              <a:t> Snowflake </a:t>
            </a:r>
            <a:r>
              <a:rPr dirty="0">
                <a:solidFill>
                  <a:srgbClr val="FFFFFF"/>
                </a:solidFill>
              </a:rPr>
              <a:t>Inc.</a:t>
            </a:r>
            <a:r>
              <a:rPr spc="-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All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Rights</a:t>
            </a:r>
            <a:r>
              <a:rPr spc="-10" dirty="0">
                <a:solidFill>
                  <a:srgbClr val="FFFFFF"/>
                </a:solidFill>
              </a:rPr>
              <a:t>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4">
            <a:extLst>
              <a:ext uri="{FF2B5EF4-FFF2-40B4-BE49-F238E27FC236}">
                <a16:creationId xmlns:a16="http://schemas.microsoft.com/office/drawing/2014/main" id="{60489C05-FD0A-5A35-AD45-AC0AED686FFB}"/>
              </a:ext>
            </a:extLst>
          </p:cNvPr>
          <p:cNvGrpSpPr/>
          <p:nvPr/>
        </p:nvGrpSpPr>
        <p:grpSpPr>
          <a:xfrm>
            <a:off x="454150" y="1652307"/>
            <a:ext cx="8385050" cy="1803369"/>
            <a:chOff x="472440" y="1618488"/>
            <a:chExt cx="8199120" cy="2121535"/>
          </a:xfrm>
        </p:grpSpPr>
        <p:pic>
          <p:nvPicPr>
            <p:cNvPr id="23" name="object 5">
              <a:extLst>
                <a:ext uri="{FF2B5EF4-FFF2-40B4-BE49-F238E27FC236}">
                  <a16:creationId xmlns:a16="http://schemas.microsoft.com/office/drawing/2014/main" id="{85BF6137-24A9-14F2-93EE-CBDE77A20955}"/>
                </a:ext>
              </a:extLst>
            </p:cNvPr>
            <p:cNvPicPr/>
            <p:nvPr/>
          </p:nvPicPr>
          <p:blipFill>
            <a:blip r:embed="rId2" cstate="print">
              <a:clrChange>
                <a:clrFrom>
                  <a:srgbClr val="474848">
                    <a:alpha val="40000"/>
                  </a:srgbClr>
                </a:clrFrom>
                <a:clrTo>
                  <a:srgbClr val="474848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440" y="2026920"/>
              <a:ext cx="4450080" cy="1712976"/>
            </a:xfrm>
            <a:prstGeom prst="rect">
              <a:avLst/>
            </a:prstGeom>
          </p:spPr>
        </p:pic>
        <p:pic>
          <p:nvPicPr>
            <p:cNvPr id="24" name="object 6">
              <a:extLst>
                <a:ext uri="{FF2B5EF4-FFF2-40B4-BE49-F238E27FC236}">
                  <a16:creationId xmlns:a16="http://schemas.microsoft.com/office/drawing/2014/main" id="{632ADCFF-91EB-8254-1824-F3E554C72EFA}"/>
                </a:ext>
              </a:extLst>
            </p:cNvPr>
            <p:cNvPicPr/>
            <p:nvPr/>
          </p:nvPicPr>
          <p:blipFill>
            <a:blip r:embed="rId2" cstate="print">
              <a:clrChange>
                <a:clrFrom>
                  <a:srgbClr val="474848">
                    <a:alpha val="40000"/>
                  </a:srgbClr>
                </a:clrFrom>
                <a:clrTo>
                  <a:srgbClr val="474848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21480" y="2026920"/>
              <a:ext cx="4450080" cy="1712976"/>
            </a:xfrm>
            <a:prstGeom prst="rect">
              <a:avLst/>
            </a:prstGeom>
          </p:spPr>
        </p:pic>
        <p:pic>
          <p:nvPicPr>
            <p:cNvPr id="25" name="object 7">
              <a:extLst>
                <a:ext uri="{FF2B5EF4-FFF2-40B4-BE49-F238E27FC236}">
                  <a16:creationId xmlns:a16="http://schemas.microsoft.com/office/drawing/2014/main" id="{B9A87136-7C40-BF90-0C35-621ACF9ABEE8}"/>
                </a:ext>
              </a:extLst>
            </p:cNvPr>
            <p:cNvPicPr/>
            <p:nvPr/>
          </p:nvPicPr>
          <p:blipFill>
            <a:blip r:embed="rId3" cstate="print">
              <a:clrChange>
                <a:clrFrom>
                  <a:srgbClr val="474848">
                    <a:alpha val="40000"/>
                  </a:srgbClr>
                </a:clrFrom>
                <a:clrTo>
                  <a:srgbClr val="474848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53911" y="1618488"/>
              <a:ext cx="2057399" cy="53949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6E817D-8192-384E-A27E-7490F75A61D7}"/>
              </a:ext>
            </a:extLst>
          </p:cNvPr>
          <p:cNvGrpSpPr/>
          <p:nvPr/>
        </p:nvGrpSpPr>
        <p:grpSpPr>
          <a:xfrm>
            <a:off x="726302" y="905602"/>
            <a:ext cx="7960498" cy="4028348"/>
            <a:chOff x="726302" y="539900"/>
            <a:chExt cx="7960498" cy="4028348"/>
          </a:xfrm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8B0E8C46-02E1-B37E-4825-389FABAE015E}"/>
                </a:ext>
              </a:extLst>
            </p:cNvPr>
            <p:cNvSpPr/>
            <p:nvPr/>
          </p:nvSpPr>
          <p:spPr>
            <a:xfrm>
              <a:off x="1475016" y="1200149"/>
              <a:ext cx="2446430" cy="1734990"/>
            </a:xfrm>
            <a:custGeom>
              <a:avLst/>
              <a:gdLst>
                <a:gd name="connsiteX0" fmla="*/ 1828800 w 3657600"/>
                <a:gd name="connsiteY0" fmla="*/ 0 h 2616968"/>
                <a:gd name="connsiteX1" fmla="*/ 3657600 w 3657600"/>
                <a:gd name="connsiteY1" fmla="*/ 1828800 h 2616968"/>
                <a:gd name="connsiteX2" fmla="*/ 3513884 w 3657600"/>
                <a:gd name="connsiteY2" fmla="*/ 2540652 h 2616968"/>
                <a:gd name="connsiteX3" fmla="*/ 3477120 w 3657600"/>
                <a:gd name="connsiteY3" fmla="*/ 2616968 h 2616968"/>
                <a:gd name="connsiteX4" fmla="*/ 2988913 w 3657600"/>
                <a:gd name="connsiteY4" fmla="*/ 2269937 h 2616968"/>
                <a:gd name="connsiteX5" fmla="*/ 3047995 w 3657600"/>
                <a:gd name="connsiteY5" fmla="*/ 2079607 h 2616968"/>
                <a:gd name="connsiteX6" fmla="*/ 3073278 w 3657600"/>
                <a:gd name="connsiteY6" fmla="*/ 1828801 h 2616968"/>
                <a:gd name="connsiteX7" fmla="*/ 1828801 w 3657600"/>
                <a:gd name="connsiteY7" fmla="*/ 584324 h 2616968"/>
                <a:gd name="connsiteX8" fmla="*/ 584324 w 3657600"/>
                <a:gd name="connsiteY8" fmla="*/ 1828801 h 2616968"/>
                <a:gd name="connsiteX9" fmla="*/ 609608 w 3657600"/>
                <a:gd name="connsiteY9" fmla="*/ 2079607 h 2616968"/>
                <a:gd name="connsiteX10" fmla="*/ 668689 w 3657600"/>
                <a:gd name="connsiteY10" fmla="*/ 2269936 h 2616968"/>
                <a:gd name="connsiteX11" fmla="*/ 180480 w 3657600"/>
                <a:gd name="connsiteY11" fmla="*/ 2616968 h 2616968"/>
                <a:gd name="connsiteX12" fmla="*/ 143716 w 3657600"/>
                <a:gd name="connsiteY12" fmla="*/ 2540652 h 2616968"/>
                <a:gd name="connsiteX13" fmla="*/ 0 w 3657600"/>
                <a:gd name="connsiteY13" fmla="*/ 1828800 h 2616968"/>
                <a:gd name="connsiteX14" fmla="*/ 1828800 w 3657600"/>
                <a:gd name="connsiteY14" fmla="*/ 0 h 26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57600" h="2616968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D7DC262C-43A2-ADEC-5E6C-142B9D89C459}"/>
                </a:ext>
              </a:extLst>
            </p:cNvPr>
            <p:cNvSpPr/>
            <p:nvPr/>
          </p:nvSpPr>
          <p:spPr>
            <a:xfrm rot="10800000">
              <a:off x="3332581" y="2741759"/>
              <a:ext cx="2446430" cy="1734990"/>
            </a:xfrm>
            <a:custGeom>
              <a:avLst/>
              <a:gdLst>
                <a:gd name="connsiteX0" fmla="*/ 1828800 w 3657600"/>
                <a:gd name="connsiteY0" fmla="*/ 0 h 2616968"/>
                <a:gd name="connsiteX1" fmla="*/ 3657600 w 3657600"/>
                <a:gd name="connsiteY1" fmla="*/ 1828800 h 2616968"/>
                <a:gd name="connsiteX2" fmla="*/ 3513884 w 3657600"/>
                <a:gd name="connsiteY2" fmla="*/ 2540652 h 2616968"/>
                <a:gd name="connsiteX3" fmla="*/ 3477120 w 3657600"/>
                <a:gd name="connsiteY3" fmla="*/ 2616968 h 2616968"/>
                <a:gd name="connsiteX4" fmla="*/ 2988913 w 3657600"/>
                <a:gd name="connsiteY4" fmla="*/ 2269937 h 2616968"/>
                <a:gd name="connsiteX5" fmla="*/ 3047995 w 3657600"/>
                <a:gd name="connsiteY5" fmla="*/ 2079607 h 2616968"/>
                <a:gd name="connsiteX6" fmla="*/ 3073278 w 3657600"/>
                <a:gd name="connsiteY6" fmla="*/ 1828801 h 2616968"/>
                <a:gd name="connsiteX7" fmla="*/ 1828801 w 3657600"/>
                <a:gd name="connsiteY7" fmla="*/ 584324 h 2616968"/>
                <a:gd name="connsiteX8" fmla="*/ 584324 w 3657600"/>
                <a:gd name="connsiteY8" fmla="*/ 1828801 h 2616968"/>
                <a:gd name="connsiteX9" fmla="*/ 609608 w 3657600"/>
                <a:gd name="connsiteY9" fmla="*/ 2079607 h 2616968"/>
                <a:gd name="connsiteX10" fmla="*/ 668689 w 3657600"/>
                <a:gd name="connsiteY10" fmla="*/ 2269936 h 2616968"/>
                <a:gd name="connsiteX11" fmla="*/ 180480 w 3657600"/>
                <a:gd name="connsiteY11" fmla="*/ 2616968 h 2616968"/>
                <a:gd name="connsiteX12" fmla="*/ 143716 w 3657600"/>
                <a:gd name="connsiteY12" fmla="*/ 2540652 h 2616968"/>
                <a:gd name="connsiteX13" fmla="*/ 0 w 3657600"/>
                <a:gd name="connsiteY13" fmla="*/ 1828800 h 2616968"/>
                <a:gd name="connsiteX14" fmla="*/ 1828800 w 3657600"/>
                <a:gd name="connsiteY14" fmla="*/ 0 h 26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57600" h="2616968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193D10CB-2397-0E52-B903-B111BE002B43}"/>
                </a:ext>
              </a:extLst>
            </p:cNvPr>
            <p:cNvSpPr/>
            <p:nvPr/>
          </p:nvSpPr>
          <p:spPr>
            <a:xfrm>
              <a:off x="5190148" y="1200149"/>
              <a:ext cx="2446430" cy="1734990"/>
            </a:xfrm>
            <a:custGeom>
              <a:avLst/>
              <a:gdLst>
                <a:gd name="connsiteX0" fmla="*/ 1828800 w 3657600"/>
                <a:gd name="connsiteY0" fmla="*/ 0 h 2616968"/>
                <a:gd name="connsiteX1" fmla="*/ 3657600 w 3657600"/>
                <a:gd name="connsiteY1" fmla="*/ 1828800 h 2616968"/>
                <a:gd name="connsiteX2" fmla="*/ 3513884 w 3657600"/>
                <a:gd name="connsiteY2" fmla="*/ 2540652 h 2616968"/>
                <a:gd name="connsiteX3" fmla="*/ 3477120 w 3657600"/>
                <a:gd name="connsiteY3" fmla="*/ 2616968 h 2616968"/>
                <a:gd name="connsiteX4" fmla="*/ 2988913 w 3657600"/>
                <a:gd name="connsiteY4" fmla="*/ 2269937 h 2616968"/>
                <a:gd name="connsiteX5" fmla="*/ 3047995 w 3657600"/>
                <a:gd name="connsiteY5" fmla="*/ 2079607 h 2616968"/>
                <a:gd name="connsiteX6" fmla="*/ 3073278 w 3657600"/>
                <a:gd name="connsiteY6" fmla="*/ 1828801 h 2616968"/>
                <a:gd name="connsiteX7" fmla="*/ 1828801 w 3657600"/>
                <a:gd name="connsiteY7" fmla="*/ 584324 h 2616968"/>
                <a:gd name="connsiteX8" fmla="*/ 584324 w 3657600"/>
                <a:gd name="connsiteY8" fmla="*/ 1828801 h 2616968"/>
                <a:gd name="connsiteX9" fmla="*/ 609608 w 3657600"/>
                <a:gd name="connsiteY9" fmla="*/ 2079607 h 2616968"/>
                <a:gd name="connsiteX10" fmla="*/ 668689 w 3657600"/>
                <a:gd name="connsiteY10" fmla="*/ 2269936 h 2616968"/>
                <a:gd name="connsiteX11" fmla="*/ 180480 w 3657600"/>
                <a:gd name="connsiteY11" fmla="*/ 2616968 h 2616968"/>
                <a:gd name="connsiteX12" fmla="*/ 143716 w 3657600"/>
                <a:gd name="connsiteY12" fmla="*/ 2540652 h 2616968"/>
                <a:gd name="connsiteX13" fmla="*/ 0 w 3657600"/>
                <a:gd name="connsiteY13" fmla="*/ 1828800 h 2616968"/>
                <a:gd name="connsiteX14" fmla="*/ 1828800 w 3657600"/>
                <a:gd name="connsiteY14" fmla="*/ 0 h 26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57600" h="2616968">
                  <a:moveTo>
                    <a:pt x="1828800" y="0"/>
                  </a:moveTo>
                  <a:cubicBezTo>
                    <a:pt x="2838818" y="0"/>
                    <a:pt x="3657600" y="818782"/>
                    <a:pt x="3657600" y="1828800"/>
                  </a:cubicBezTo>
                  <a:cubicBezTo>
                    <a:pt x="3657600" y="2081305"/>
                    <a:pt x="3606426" y="2321857"/>
                    <a:pt x="3513884" y="2540652"/>
                  </a:cubicBezTo>
                  <a:lnTo>
                    <a:pt x="3477120" y="2616968"/>
                  </a:lnTo>
                  <a:lnTo>
                    <a:pt x="2988913" y="2269937"/>
                  </a:lnTo>
                  <a:lnTo>
                    <a:pt x="3047995" y="2079607"/>
                  </a:lnTo>
                  <a:cubicBezTo>
                    <a:pt x="3064573" y="1998594"/>
                    <a:pt x="3073278" y="1914714"/>
                    <a:pt x="3073278" y="1828801"/>
                  </a:cubicBezTo>
                  <a:cubicBezTo>
                    <a:pt x="3073278" y="1141495"/>
                    <a:pt x="2516107" y="584324"/>
                    <a:pt x="1828801" y="584324"/>
                  </a:cubicBezTo>
                  <a:cubicBezTo>
                    <a:pt x="1141495" y="584324"/>
                    <a:pt x="584324" y="1141495"/>
                    <a:pt x="584324" y="1828801"/>
                  </a:cubicBezTo>
                  <a:cubicBezTo>
                    <a:pt x="584324" y="1914714"/>
                    <a:pt x="593030" y="1998594"/>
                    <a:pt x="609608" y="2079607"/>
                  </a:cubicBezTo>
                  <a:lnTo>
                    <a:pt x="668689" y="2269936"/>
                  </a:lnTo>
                  <a:lnTo>
                    <a:pt x="180480" y="2616968"/>
                  </a:lnTo>
                  <a:lnTo>
                    <a:pt x="143716" y="2540652"/>
                  </a:lnTo>
                  <a:cubicBezTo>
                    <a:pt x="51174" y="2321857"/>
                    <a:pt x="0" y="2081305"/>
                    <a:pt x="0" y="1828800"/>
                  </a:cubicBezTo>
                  <a:cubicBezTo>
                    <a:pt x="0" y="818782"/>
                    <a:pt x="818782" y="0"/>
                    <a:pt x="182880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4E64CEA-2C8E-64F9-3CCB-2F189434E2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49538"/>
                </p:ext>
              </p:extLst>
            </p:nvPr>
          </p:nvGraphicFramePr>
          <p:xfrm>
            <a:off x="1493651" y="1620912"/>
            <a:ext cx="2409158" cy="1591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67A907F1-DF32-8BE6-5E40-3383A8F58A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666256"/>
                </p:ext>
              </p:extLst>
            </p:nvPr>
          </p:nvGraphicFramePr>
          <p:xfrm>
            <a:off x="5205191" y="1620912"/>
            <a:ext cx="2409158" cy="1591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B257320B-7DAC-615B-6FB5-C3EFEA4B35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1536256"/>
                </p:ext>
              </p:extLst>
            </p:nvPr>
          </p:nvGraphicFramePr>
          <p:xfrm>
            <a:off x="3351217" y="2464013"/>
            <a:ext cx="2409158" cy="1591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23F52D-375C-AA59-928E-C9E9E54FDF03}"/>
                </a:ext>
              </a:extLst>
            </p:cNvPr>
            <p:cNvSpPr txBox="1"/>
            <p:nvPr/>
          </p:nvSpPr>
          <p:spPr>
            <a:xfrm>
              <a:off x="726302" y="3244809"/>
              <a:ext cx="2409158" cy="13234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600" b="1" dirty="0"/>
                <a:t>Phase 1 – </a:t>
              </a:r>
            </a:p>
            <a:p>
              <a:pPr algn="ctr"/>
              <a:r>
                <a:rPr lang="en-US" sz="1600" b="1" dirty="0"/>
                <a:t>Setup &amp; Planning</a:t>
              </a:r>
              <a:br>
                <a:rPr lang="en-US" sz="1600" dirty="0"/>
              </a:br>
              <a:r>
                <a:rPr lang="en-US" sz="1600" i="1" dirty="0"/>
                <a:t>(0–3 Months)</a:t>
              </a:r>
            </a:p>
            <a:p>
              <a:pPr algn="ctr"/>
              <a:r>
                <a:rPr lang="en-US" sz="1600" i="1" dirty="0"/>
                <a:t>Define scope, align teams, finalize tech stack</a:t>
              </a:r>
              <a:endParaRPr lang="en-US" sz="1600" b="1" i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327ECF-563A-5882-37BC-9C913B9027DC}"/>
                </a:ext>
              </a:extLst>
            </p:cNvPr>
            <p:cNvSpPr txBox="1"/>
            <p:nvPr/>
          </p:nvSpPr>
          <p:spPr>
            <a:xfrm>
              <a:off x="3750488" y="539900"/>
              <a:ext cx="1681124" cy="18158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600" b="1" dirty="0"/>
                <a:t>Phase 2 –</a:t>
              </a:r>
            </a:p>
            <a:p>
              <a:pPr algn="ctr"/>
              <a:r>
                <a:rPr lang="en-US" sz="1600" b="1" dirty="0"/>
                <a:t>Pilot &amp; Testing</a:t>
              </a:r>
              <a:br>
                <a:rPr lang="en-US" sz="1600" dirty="0"/>
              </a:br>
              <a:r>
                <a:rPr lang="en-US" sz="1600" i="1" dirty="0"/>
                <a:t>(3–6 Months)</a:t>
              </a:r>
            </a:p>
            <a:p>
              <a:pPr algn="ctr"/>
              <a:r>
                <a:rPr lang="en-US" sz="1600" i="1" noProof="1"/>
                <a:t>Validate</a:t>
              </a:r>
            </a:p>
            <a:p>
              <a:pPr algn="ctr"/>
              <a:r>
                <a:rPr lang="en-US" sz="1600" i="1" noProof="1"/>
                <a:t>functionality and gather user feedback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CCBBD7-E09C-0B85-E4F1-9124DDA3D459}"/>
                </a:ext>
              </a:extLst>
            </p:cNvPr>
            <p:cNvSpPr txBox="1"/>
            <p:nvPr/>
          </p:nvSpPr>
          <p:spPr>
            <a:xfrm>
              <a:off x="5976132" y="3244809"/>
              <a:ext cx="2710668" cy="132343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600" b="1" dirty="0"/>
                <a:t>Phase 3 – </a:t>
              </a:r>
            </a:p>
            <a:p>
              <a:pPr algn="ctr"/>
              <a:r>
                <a:rPr lang="en-US" sz="1600" b="1" dirty="0"/>
                <a:t>Copilot &amp; Marketplace Launch</a:t>
              </a:r>
              <a:br>
                <a:rPr lang="en-US" sz="1600" dirty="0"/>
              </a:br>
              <a:r>
                <a:rPr lang="en-US" sz="1600" i="1" dirty="0"/>
                <a:t>(6–12 Months)</a:t>
              </a:r>
            </a:p>
            <a:p>
              <a:pPr algn="ctr"/>
              <a:r>
                <a:rPr lang="en-US" sz="1600" i="1" dirty="0"/>
                <a:t>Launch core features and begin scaling strategy</a:t>
              </a:r>
              <a:endParaRPr lang="en-US" sz="1600" dirty="0"/>
            </a:p>
          </p:txBody>
        </p:sp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C017FFEC-5BEF-2B69-06DD-389F27451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" y="118526"/>
            <a:ext cx="91059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262626"/>
                </a:solidFill>
              </a:rPr>
              <a:t>3 PHASE CYCLE</a:t>
            </a:r>
            <a:endParaRPr lang="en-US" sz="2600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094908B-2DAC-BD00-9C5C-57872C0F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32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12-month roadmap for innovation rollout: from planning to pilot to platform launch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9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552630" y="4892654"/>
            <a:ext cx="1483995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Snowflake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Reserved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33774A-9291-6FBF-748F-6C8B4CBD1C79}"/>
              </a:ext>
            </a:extLst>
          </p:cNvPr>
          <p:cNvGrpSpPr/>
          <p:nvPr/>
        </p:nvGrpSpPr>
        <p:grpSpPr>
          <a:xfrm>
            <a:off x="453826" y="49406"/>
            <a:ext cx="3891261" cy="4732144"/>
            <a:chOff x="457764" y="49406"/>
            <a:chExt cx="3891261" cy="473214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EA9E634-A8D7-C2A7-EE03-62491351F18B}"/>
                </a:ext>
              </a:extLst>
            </p:cNvPr>
            <p:cNvGrpSpPr/>
            <p:nvPr/>
          </p:nvGrpSpPr>
          <p:grpSpPr>
            <a:xfrm>
              <a:off x="457764" y="682878"/>
              <a:ext cx="3891261" cy="4098672"/>
              <a:chOff x="457764" y="682878"/>
              <a:chExt cx="3891261" cy="4098672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8F2F509-291F-63F5-7708-2322F9555C6F}"/>
                  </a:ext>
                </a:extLst>
              </p:cNvPr>
              <p:cNvSpPr/>
              <p:nvPr/>
            </p:nvSpPr>
            <p:spPr>
              <a:xfrm>
                <a:off x="457764" y="682878"/>
                <a:ext cx="3891261" cy="4098672"/>
              </a:xfrm>
              <a:prstGeom prst="roundRect">
                <a:avLst>
                  <a:gd name="adj" fmla="val 118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008CB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object 3"/>
              <p:cNvPicPr/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1403" y="1530305"/>
                <a:ext cx="2803982" cy="668773"/>
              </a:xfrm>
              <a:prstGeom prst="rect">
                <a:avLst/>
              </a:prstGeom>
            </p:spPr>
          </p:pic>
          <p:sp>
            <p:nvSpPr>
              <p:cNvPr id="38" name="object 38"/>
              <p:cNvSpPr txBox="1"/>
              <p:nvPr/>
            </p:nvSpPr>
            <p:spPr>
              <a:xfrm>
                <a:off x="552629" y="818256"/>
                <a:ext cx="3589627" cy="579646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85420" algn="ctr">
                  <a:spcBef>
                    <a:spcPts val="100"/>
                  </a:spcBef>
                  <a:tabLst>
                    <a:tab pos="4898390" algn="l"/>
                  </a:tabLst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Setup &amp; Planning </a:t>
                </a:r>
              </a:p>
              <a:p>
                <a:pPr marL="185420" algn="ctr">
                  <a:spcBef>
                    <a:spcPts val="100"/>
                  </a:spcBef>
                  <a:tabLst>
                    <a:tab pos="4898390" algn="l"/>
                  </a:tabLst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(0–3 Months)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D93F6C0-131E-385F-266C-9C31DEFB733D}"/>
                  </a:ext>
                </a:extLst>
              </p:cNvPr>
              <p:cNvSpPr/>
              <p:nvPr/>
            </p:nvSpPr>
            <p:spPr>
              <a:xfrm>
                <a:off x="664531" y="2413088"/>
                <a:ext cx="3477726" cy="5386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 cross-functional teams across product, engineering, and compliance.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2390594-7BD9-1638-5A49-9AF7B756D1A7}"/>
                  </a:ext>
                </a:extLst>
              </p:cNvPr>
              <p:cNvSpPr/>
              <p:nvPr/>
            </p:nvSpPr>
            <p:spPr>
              <a:xfrm>
                <a:off x="664531" y="3167547"/>
                <a:ext cx="3477726" cy="5386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Finalize infrastructure roadmap for real-time upgrades.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D9DEA88-3215-4B1E-4E23-6D21B137C241}"/>
                  </a:ext>
                </a:extLst>
              </p:cNvPr>
              <p:cNvSpPr/>
              <p:nvPr/>
            </p:nvSpPr>
            <p:spPr>
              <a:xfrm>
                <a:off x="664531" y="3922006"/>
                <a:ext cx="3477726" cy="5386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KPIs and identify pilot clients for AI/real-time features.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E4F825-4B9E-C8F1-0D7C-B0FA9837C982}"/>
                </a:ext>
              </a:extLst>
            </p:cNvPr>
            <p:cNvSpPr txBox="1"/>
            <p:nvPr/>
          </p:nvSpPr>
          <p:spPr>
            <a:xfrm>
              <a:off x="1398908" y="49406"/>
              <a:ext cx="20089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Phase 1</a:t>
              </a:r>
              <a:endParaRPr lang="en-IN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E9048E-23E0-983C-C82D-6173833069E7}"/>
              </a:ext>
            </a:extLst>
          </p:cNvPr>
          <p:cNvGrpSpPr/>
          <p:nvPr/>
        </p:nvGrpSpPr>
        <p:grpSpPr>
          <a:xfrm>
            <a:off x="4798913" y="49406"/>
            <a:ext cx="3891261" cy="4732144"/>
            <a:chOff x="457764" y="49406"/>
            <a:chExt cx="3891261" cy="47321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BFF34E-8EC5-3D63-E2E7-B9DADC77E538}"/>
                </a:ext>
              </a:extLst>
            </p:cNvPr>
            <p:cNvGrpSpPr/>
            <p:nvPr/>
          </p:nvGrpSpPr>
          <p:grpSpPr>
            <a:xfrm>
              <a:off x="457764" y="682878"/>
              <a:ext cx="3891261" cy="4098672"/>
              <a:chOff x="457764" y="682878"/>
              <a:chExt cx="3891261" cy="4098672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879753B-5D35-C9F0-4C95-54428BCFC631}"/>
                  </a:ext>
                </a:extLst>
              </p:cNvPr>
              <p:cNvSpPr/>
              <p:nvPr/>
            </p:nvSpPr>
            <p:spPr>
              <a:xfrm>
                <a:off x="457764" y="682878"/>
                <a:ext cx="3891261" cy="4098672"/>
              </a:xfrm>
              <a:prstGeom prst="roundRect">
                <a:avLst>
                  <a:gd name="adj" fmla="val 118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008CB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5" name="object 3">
                <a:extLst>
                  <a:ext uri="{FF2B5EF4-FFF2-40B4-BE49-F238E27FC236}">
                    <a16:creationId xmlns:a16="http://schemas.microsoft.com/office/drawing/2014/main" id="{75888FA3-991E-5690-CD93-D1E04957F887}"/>
                  </a:ext>
                </a:extLst>
              </p:cNvPr>
              <p:cNvPicPr/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1403" y="1530305"/>
                <a:ext cx="2803982" cy="668773"/>
              </a:xfrm>
              <a:prstGeom prst="rect">
                <a:avLst/>
              </a:prstGeom>
            </p:spPr>
          </p:pic>
          <p:sp>
            <p:nvSpPr>
              <p:cNvPr id="66" name="object 38">
                <a:extLst>
                  <a:ext uri="{FF2B5EF4-FFF2-40B4-BE49-F238E27FC236}">
                    <a16:creationId xmlns:a16="http://schemas.microsoft.com/office/drawing/2014/main" id="{0D3FA13D-FCAF-3D43-2921-2051D6B69D5E}"/>
                  </a:ext>
                </a:extLst>
              </p:cNvPr>
              <p:cNvSpPr txBox="1"/>
              <p:nvPr/>
            </p:nvSpPr>
            <p:spPr>
              <a:xfrm>
                <a:off x="552629" y="818256"/>
                <a:ext cx="3589627" cy="579646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85420" algn="ctr">
                  <a:spcBef>
                    <a:spcPts val="100"/>
                  </a:spcBef>
                  <a:tabLst>
                    <a:tab pos="4898390" algn="l"/>
                  </a:tabLst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Pilot &amp; Testing </a:t>
                </a:r>
              </a:p>
              <a:p>
                <a:pPr marL="185420" algn="ctr">
                  <a:spcBef>
                    <a:spcPts val="100"/>
                  </a:spcBef>
                  <a:tabLst>
                    <a:tab pos="4898390" algn="l"/>
                  </a:tabLst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(3–6 Months)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25CC2FE1-1AED-2FEA-3924-0982BD9284FF}"/>
                  </a:ext>
                </a:extLst>
              </p:cNvPr>
              <p:cNvSpPr/>
              <p:nvPr/>
            </p:nvSpPr>
            <p:spPr>
              <a:xfrm>
                <a:off x="664531" y="2413088"/>
                <a:ext cx="3477726" cy="5386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Launch pilot versions of:</a:t>
                </a:r>
              </a:p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Real-time analytics features 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8BF0C521-DB57-6D7C-8D2D-EBC6E68F6A8D}"/>
                  </a:ext>
                </a:extLst>
              </p:cNvPr>
              <p:cNvSpPr/>
              <p:nvPr/>
            </p:nvSpPr>
            <p:spPr>
              <a:xfrm>
                <a:off x="664531" y="3167547"/>
                <a:ext cx="3477726" cy="5386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AI/ML integration with partner platforms like Hugging Face.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6B55E40-1DAD-7758-91B1-CFBD96DFB22C}"/>
                  </a:ext>
                </a:extLst>
              </p:cNvPr>
              <p:cNvSpPr/>
              <p:nvPr/>
            </p:nvSpPr>
            <p:spPr>
              <a:xfrm>
                <a:off x="664531" y="3922006"/>
                <a:ext cx="3477726" cy="5386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Collect performance data and customer feedback.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A9842E-7855-D0DB-FDAF-D1B5EFAF4677}"/>
                </a:ext>
              </a:extLst>
            </p:cNvPr>
            <p:cNvSpPr txBox="1"/>
            <p:nvPr/>
          </p:nvSpPr>
          <p:spPr>
            <a:xfrm>
              <a:off x="1398908" y="49406"/>
              <a:ext cx="20089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Phase 2</a:t>
              </a:r>
              <a:endParaRPr lang="en-IN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E6AF6-1015-9E39-3CCE-2E92A6ACB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>
            <a:extLst>
              <a:ext uri="{FF2B5EF4-FFF2-40B4-BE49-F238E27FC236}">
                <a16:creationId xmlns:a16="http://schemas.microsoft.com/office/drawing/2014/main" id="{F36892ED-6AEA-4F58-9199-8928E55C357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2630" y="4892654"/>
            <a:ext cx="1483995" cy="974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Snowflake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Rights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Reserved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435ED7-69C7-962C-6BF5-95155A0012A8}"/>
              </a:ext>
            </a:extLst>
          </p:cNvPr>
          <p:cNvGrpSpPr/>
          <p:nvPr/>
        </p:nvGrpSpPr>
        <p:grpSpPr>
          <a:xfrm>
            <a:off x="453826" y="49406"/>
            <a:ext cx="3891261" cy="4732144"/>
            <a:chOff x="457764" y="49406"/>
            <a:chExt cx="3891261" cy="473214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6865B0B-BD30-28CC-383A-C2039FECAE51}"/>
                </a:ext>
              </a:extLst>
            </p:cNvPr>
            <p:cNvGrpSpPr/>
            <p:nvPr/>
          </p:nvGrpSpPr>
          <p:grpSpPr>
            <a:xfrm>
              <a:off x="457764" y="682878"/>
              <a:ext cx="3891261" cy="4098672"/>
              <a:chOff x="457764" y="682878"/>
              <a:chExt cx="3891261" cy="4098672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E4756952-7D9A-0F8B-6F50-FAAFD43AEE60}"/>
                  </a:ext>
                </a:extLst>
              </p:cNvPr>
              <p:cNvSpPr/>
              <p:nvPr/>
            </p:nvSpPr>
            <p:spPr>
              <a:xfrm>
                <a:off x="457764" y="682878"/>
                <a:ext cx="3891261" cy="4098672"/>
              </a:xfrm>
              <a:prstGeom prst="roundRect">
                <a:avLst>
                  <a:gd name="adj" fmla="val 118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008CB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object 3">
                <a:extLst>
                  <a:ext uri="{FF2B5EF4-FFF2-40B4-BE49-F238E27FC236}">
                    <a16:creationId xmlns:a16="http://schemas.microsoft.com/office/drawing/2014/main" id="{B21C9634-77DB-D232-6C9E-7DD84782235D}"/>
                  </a:ext>
                </a:extLst>
              </p:cNvPr>
              <p:cNvPicPr/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1403" y="1530305"/>
                <a:ext cx="2803982" cy="668773"/>
              </a:xfrm>
              <a:prstGeom prst="rect">
                <a:avLst/>
              </a:prstGeom>
            </p:spPr>
          </p:pic>
          <p:sp>
            <p:nvSpPr>
              <p:cNvPr id="38" name="object 38">
                <a:extLst>
                  <a:ext uri="{FF2B5EF4-FFF2-40B4-BE49-F238E27FC236}">
                    <a16:creationId xmlns:a16="http://schemas.microsoft.com/office/drawing/2014/main" id="{974B052D-807B-66CF-2904-FC5DD7D2FC1F}"/>
                  </a:ext>
                </a:extLst>
              </p:cNvPr>
              <p:cNvSpPr txBox="1"/>
              <p:nvPr/>
            </p:nvSpPr>
            <p:spPr>
              <a:xfrm>
                <a:off x="552629" y="818256"/>
                <a:ext cx="3589627" cy="579646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marL="185420" algn="ctr">
                  <a:spcBef>
                    <a:spcPts val="100"/>
                  </a:spcBef>
                  <a:tabLst>
                    <a:tab pos="4898390" algn="l"/>
                  </a:tabLst>
                </a:pPr>
                <a:r>
                  <a:rPr lang="en-US" b="1" dirty="0"/>
                  <a:t>Marketplace &amp; Copilot Launch (6–12 Months)</a:t>
                </a:r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91BE424-E73B-5315-7A0B-9458058EB316}"/>
                  </a:ext>
                </a:extLst>
              </p:cNvPr>
              <p:cNvSpPr/>
              <p:nvPr/>
            </p:nvSpPr>
            <p:spPr>
              <a:xfrm>
                <a:off x="664531" y="2413088"/>
                <a:ext cx="3477726" cy="5386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/>
                    <a:cs typeface="Times New Roman"/>
                  </a:rPr>
                  <a:t>Deploy MVP of decentralized data marketplace to select enterprise users.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D417F9D-DD2D-8BD3-DFA0-27BD3391718C}"/>
                  </a:ext>
                </a:extLst>
              </p:cNvPr>
              <p:cNvSpPr/>
              <p:nvPr/>
            </p:nvSpPr>
            <p:spPr>
              <a:xfrm>
                <a:off x="664531" y="3133929"/>
                <a:ext cx="3477726" cy="63106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ea typeface="+mn-lt"/>
                    <a:cs typeface="+mn-lt"/>
                  </a:rPr>
                  <a:t>I</a:t>
                </a:r>
                <a:r>
                  <a:rPr lang="en-US" sz="1400" spc="-10" dirty="0">
                    <a:solidFill>
                      <a:srgbClr val="3B3B3B"/>
                    </a:solidFill>
                    <a:latin typeface="Arial"/>
                    <a:cs typeface="Times New Roman"/>
                  </a:rPr>
                  <a:t>ntroduce Copilot AI assistant within the UI to assist with query generation and data navigation.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0344143A-F1DA-708E-6C47-CD06E96CF1CF}"/>
                  </a:ext>
                </a:extLst>
              </p:cNvPr>
              <p:cNvSpPr/>
              <p:nvPr/>
            </p:nvSpPr>
            <p:spPr>
              <a:xfrm>
                <a:off x="664531" y="3955624"/>
                <a:ext cx="3477726" cy="62266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/>
                    <a:cs typeface="Times New Roman"/>
                  </a:rPr>
                  <a:t>Onboard initial partners (data sellers/buyers) to test smart contract licensing.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7722CA-0D2F-F727-872E-B5560BC47A56}"/>
                </a:ext>
              </a:extLst>
            </p:cNvPr>
            <p:cNvSpPr txBox="1"/>
            <p:nvPr/>
          </p:nvSpPr>
          <p:spPr>
            <a:xfrm>
              <a:off x="1398908" y="49406"/>
              <a:ext cx="2008972" cy="6463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3600" b="1" dirty="0">
                  <a:latin typeface="Arial"/>
                  <a:cs typeface="Arial"/>
                </a:rPr>
                <a:t>Phase 3</a:t>
              </a:r>
              <a:endParaRPr lang="en-IN" sz="3600" dirty="0">
                <a:latin typeface="Arial"/>
                <a:cs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1B07EF2-1D53-869A-CA4C-F1167F69E5AF}"/>
              </a:ext>
            </a:extLst>
          </p:cNvPr>
          <p:cNvGrpSpPr/>
          <p:nvPr/>
        </p:nvGrpSpPr>
        <p:grpSpPr>
          <a:xfrm>
            <a:off x="4798913" y="49406"/>
            <a:ext cx="3891261" cy="4732144"/>
            <a:chOff x="457764" y="49406"/>
            <a:chExt cx="3891261" cy="47321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12D787-8887-59F0-8C7E-8500D487BE00}"/>
                </a:ext>
              </a:extLst>
            </p:cNvPr>
            <p:cNvGrpSpPr/>
            <p:nvPr/>
          </p:nvGrpSpPr>
          <p:grpSpPr>
            <a:xfrm>
              <a:off x="457764" y="682878"/>
              <a:ext cx="3891261" cy="4098672"/>
              <a:chOff x="457764" y="682878"/>
              <a:chExt cx="3891261" cy="4098672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C68263E1-F43C-44F9-3BBE-65D2D57F9F14}"/>
                  </a:ext>
                </a:extLst>
              </p:cNvPr>
              <p:cNvSpPr/>
              <p:nvPr/>
            </p:nvSpPr>
            <p:spPr>
              <a:xfrm>
                <a:off x="457764" y="682878"/>
                <a:ext cx="3891261" cy="4098672"/>
              </a:xfrm>
              <a:prstGeom prst="roundRect">
                <a:avLst>
                  <a:gd name="adj" fmla="val 1182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008CB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5" name="object 3">
                <a:extLst>
                  <a:ext uri="{FF2B5EF4-FFF2-40B4-BE49-F238E27FC236}">
                    <a16:creationId xmlns:a16="http://schemas.microsoft.com/office/drawing/2014/main" id="{5738C245-EDAA-4C69-756E-05373911DD7C}"/>
                  </a:ext>
                </a:extLst>
              </p:cNvPr>
              <p:cNvPicPr/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1403" y="1530305"/>
                <a:ext cx="2803982" cy="668773"/>
              </a:xfrm>
              <a:prstGeom prst="rect">
                <a:avLst/>
              </a:prstGeom>
            </p:spPr>
          </p:pic>
          <p:sp>
            <p:nvSpPr>
              <p:cNvPr id="66" name="object 38">
                <a:extLst>
                  <a:ext uri="{FF2B5EF4-FFF2-40B4-BE49-F238E27FC236}">
                    <a16:creationId xmlns:a16="http://schemas.microsoft.com/office/drawing/2014/main" id="{D303E7DF-EEF6-E49E-4423-2759E6865404}"/>
                  </a:ext>
                </a:extLst>
              </p:cNvPr>
              <p:cNvSpPr txBox="1"/>
              <p:nvPr/>
            </p:nvSpPr>
            <p:spPr>
              <a:xfrm>
                <a:off x="552629" y="818256"/>
                <a:ext cx="3589627" cy="856645"/>
              </a:xfrm>
              <a:prstGeom prst="rect">
                <a:avLst/>
              </a:prstGeom>
            </p:spPr>
            <p:txBody>
              <a:bodyPr vert="horz" wrap="square" lIns="0" tIns="12700" rIns="0" bIns="0" rtlCol="0" anchor="t">
                <a:spAutoFit/>
              </a:bodyPr>
              <a:lstStyle/>
              <a:p>
                <a:pPr algn="ctr">
                  <a:tabLst>
                    <a:tab pos="4898390" algn="l"/>
                  </a:tabLst>
                </a:pPr>
                <a:r>
                  <a:rPr lang="en-US" b="1" dirty="0"/>
                  <a:t>Continuous Improvement &amp; Scaling (Post 12 Months)</a:t>
                </a:r>
              </a:p>
              <a:p>
                <a:pPr marL="185420" algn="ctr">
                  <a:spcBef>
                    <a:spcPts val="100"/>
                  </a:spcBef>
                  <a:tabLst>
                    <a:tab pos="4898390" algn="l"/>
                  </a:tabLst>
                </a:pP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D4622F0-79A3-58D9-6F2B-F37E3CC8C63C}"/>
                  </a:ext>
                </a:extLst>
              </p:cNvPr>
              <p:cNvSpPr/>
              <p:nvPr/>
            </p:nvSpPr>
            <p:spPr>
              <a:xfrm>
                <a:off x="664531" y="2413088"/>
                <a:ext cx="3477726" cy="5386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/>
                    <a:cs typeface="Times New Roman"/>
                  </a:rPr>
                  <a:t>Expand features across all user tiers.</a:t>
                </a:r>
              </a:p>
              <a:p>
                <a:pPr algn="ctr"/>
                <a:endParaRPr lang="en-US" sz="1400" spc="-10" dirty="0">
                  <a:solidFill>
                    <a:srgbClr val="3B3B3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7739C80-53F7-D5B6-FE75-D0498266AFC2}"/>
                  </a:ext>
                </a:extLst>
              </p:cNvPr>
              <p:cNvSpPr/>
              <p:nvPr/>
            </p:nvSpPr>
            <p:spPr>
              <a:xfrm>
                <a:off x="664531" y="3167547"/>
                <a:ext cx="3477726" cy="5386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/>
                    <a:cs typeface="Times New Roman"/>
                  </a:rPr>
                  <a:t>Use in-platform feedback and analytics to improve performance.</a:t>
                </a:r>
                <a:endParaRPr lang="en-US" sz="1400">
                  <a:latin typeface="Arial"/>
                  <a:cs typeface="Times New Roman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CAD410D-8AED-8F4F-FE8B-BCE4FE2A2D52}"/>
                  </a:ext>
                </a:extLst>
              </p:cNvPr>
              <p:cNvSpPr/>
              <p:nvPr/>
            </p:nvSpPr>
            <p:spPr>
              <a:xfrm>
                <a:off x="664531" y="3913602"/>
                <a:ext cx="3477726" cy="62266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400" spc="-10" dirty="0">
                    <a:solidFill>
                      <a:srgbClr val="3B3B3B"/>
                    </a:solidFill>
                    <a:latin typeface="Arial"/>
                    <a:cs typeface="Times New Roman"/>
                  </a:rPr>
                  <a:t>Regularly release updates and improvements to AI, marketplace, and real-time modules.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7252F6-93C3-3193-2329-0361C83A2C37}"/>
                </a:ext>
              </a:extLst>
            </p:cNvPr>
            <p:cNvSpPr txBox="1"/>
            <p:nvPr/>
          </p:nvSpPr>
          <p:spPr>
            <a:xfrm>
              <a:off x="1398908" y="49406"/>
              <a:ext cx="2008972" cy="6463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endParaRPr lang="en-US" sz="3600" b="1" dirty="0">
                <a:latin typeface="Arial"/>
                <a:cs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51BFF9-CA3E-6D83-0800-9CC9B60F4D65}"/>
              </a:ext>
            </a:extLst>
          </p:cNvPr>
          <p:cNvSpPr txBox="1"/>
          <p:nvPr/>
        </p:nvSpPr>
        <p:spPr>
          <a:xfrm>
            <a:off x="5267885" y="487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/>
              <a:t>Ongoing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1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75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95" y="4876148"/>
            <a:ext cx="143137" cy="13014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2576512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25" y="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0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1" y="113355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0525" y="2576512"/>
            <a:ext cx="1131570" cy="0"/>
          </a:xfrm>
          <a:custGeom>
            <a:avLst/>
            <a:gdLst/>
            <a:ahLst/>
            <a:cxnLst/>
            <a:rect l="l" t="t" r="r" b="b"/>
            <a:pathLst>
              <a:path w="1131570">
                <a:moveTo>
                  <a:pt x="0" y="0"/>
                </a:moveTo>
                <a:lnTo>
                  <a:pt x="1131525" y="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4010025"/>
            <a:ext cx="0" cy="1134110"/>
          </a:xfrm>
          <a:custGeom>
            <a:avLst/>
            <a:gdLst/>
            <a:ahLst/>
            <a:cxnLst/>
            <a:rect l="l" t="t" r="r" b="b"/>
            <a:pathLst>
              <a:path h="1134110">
                <a:moveTo>
                  <a:pt x="0" y="0"/>
                </a:moveTo>
                <a:lnTo>
                  <a:pt x="1" y="113355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7956" y="2225547"/>
            <a:ext cx="1437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4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886" y="4892654"/>
            <a:ext cx="1483995" cy="116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©</a:t>
            </a:r>
            <a:r>
              <a:rPr sz="600" spc="-2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2020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Snowflake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Inc.</a:t>
            </a:r>
            <a:r>
              <a:rPr sz="600" spc="-15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All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Rights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Reserved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2230"/>
            <a:chOff x="0" y="0"/>
            <a:chExt cx="9144000" cy="5142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1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90926" y="1811870"/>
              <a:ext cx="639445" cy="725805"/>
            </a:xfrm>
            <a:custGeom>
              <a:avLst/>
              <a:gdLst/>
              <a:ahLst/>
              <a:cxnLst/>
              <a:rect l="l" t="t" r="r" b="b"/>
              <a:pathLst>
                <a:path w="639445" h="725805">
                  <a:moveTo>
                    <a:pt x="242443" y="358914"/>
                  </a:moveTo>
                  <a:lnTo>
                    <a:pt x="219252" y="324510"/>
                  </a:lnTo>
                  <a:lnTo>
                    <a:pt x="67043" y="235432"/>
                  </a:lnTo>
                  <a:lnTo>
                    <a:pt x="50203" y="229857"/>
                  </a:lnTo>
                  <a:lnTo>
                    <a:pt x="32893" y="231127"/>
                  </a:lnTo>
                  <a:lnTo>
                    <a:pt x="17284" y="238848"/>
                  </a:lnTo>
                  <a:lnTo>
                    <a:pt x="5549" y="252641"/>
                  </a:lnTo>
                  <a:lnTo>
                    <a:pt x="0" y="269405"/>
                  </a:lnTo>
                  <a:lnTo>
                    <a:pt x="1143" y="286550"/>
                  </a:lnTo>
                  <a:lnTo>
                    <a:pt x="8534" y="302171"/>
                  </a:lnTo>
                  <a:lnTo>
                    <a:pt x="21678" y="314388"/>
                  </a:lnTo>
                  <a:lnTo>
                    <a:pt x="107365" y="362966"/>
                  </a:lnTo>
                  <a:lnTo>
                    <a:pt x="21678" y="412572"/>
                  </a:lnTo>
                  <a:lnTo>
                    <a:pt x="8534" y="424776"/>
                  </a:lnTo>
                  <a:lnTo>
                    <a:pt x="1143" y="440410"/>
                  </a:lnTo>
                  <a:lnTo>
                    <a:pt x="0" y="457555"/>
                  </a:lnTo>
                  <a:lnTo>
                    <a:pt x="5549" y="474319"/>
                  </a:lnTo>
                  <a:lnTo>
                    <a:pt x="17284" y="488111"/>
                  </a:lnTo>
                  <a:lnTo>
                    <a:pt x="32893" y="495820"/>
                  </a:lnTo>
                  <a:lnTo>
                    <a:pt x="50203" y="497090"/>
                  </a:lnTo>
                  <a:lnTo>
                    <a:pt x="67043" y="491528"/>
                  </a:lnTo>
                  <a:lnTo>
                    <a:pt x="219252" y="402450"/>
                  </a:lnTo>
                  <a:lnTo>
                    <a:pt x="242443" y="367017"/>
                  </a:lnTo>
                  <a:lnTo>
                    <a:pt x="242443" y="358914"/>
                  </a:lnTo>
                  <a:close/>
                </a:path>
                <a:path w="639445" h="725805">
                  <a:moveTo>
                    <a:pt x="322961" y="504583"/>
                  </a:moveTo>
                  <a:lnTo>
                    <a:pt x="319760" y="487540"/>
                  </a:lnTo>
                  <a:lnTo>
                    <a:pt x="311010" y="473519"/>
                  </a:lnTo>
                  <a:lnTo>
                    <a:pt x="297916" y="463677"/>
                  </a:lnTo>
                  <a:lnTo>
                    <a:pt x="281724" y="459130"/>
                  </a:lnTo>
                  <a:lnTo>
                    <a:pt x="274955" y="459511"/>
                  </a:lnTo>
                  <a:lnTo>
                    <a:pt x="102704" y="554075"/>
                  </a:lnTo>
                  <a:lnTo>
                    <a:pt x="81064" y="598398"/>
                  </a:lnTo>
                  <a:lnTo>
                    <a:pt x="86614" y="615696"/>
                  </a:lnTo>
                  <a:lnTo>
                    <a:pt x="98323" y="628878"/>
                  </a:lnTo>
                  <a:lnTo>
                    <a:pt x="113893" y="636282"/>
                  </a:lnTo>
                  <a:lnTo>
                    <a:pt x="131165" y="637438"/>
                  </a:lnTo>
                  <a:lnTo>
                    <a:pt x="147967" y="631863"/>
                  </a:lnTo>
                  <a:lnTo>
                    <a:pt x="233451" y="582371"/>
                  </a:lnTo>
                  <a:lnTo>
                    <a:pt x="233451" y="681355"/>
                  </a:lnTo>
                  <a:lnTo>
                    <a:pt x="236969" y="698538"/>
                  </a:lnTo>
                  <a:lnTo>
                    <a:pt x="246519" y="712673"/>
                  </a:lnTo>
                  <a:lnTo>
                    <a:pt x="260604" y="722274"/>
                  </a:lnTo>
                  <a:lnTo>
                    <a:pt x="277698" y="725805"/>
                  </a:lnTo>
                  <a:lnTo>
                    <a:pt x="295376" y="722274"/>
                  </a:lnTo>
                  <a:lnTo>
                    <a:pt x="309753" y="712673"/>
                  </a:lnTo>
                  <a:lnTo>
                    <a:pt x="319417" y="698538"/>
                  </a:lnTo>
                  <a:lnTo>
                    <a:pt x="322961" y="681355"/>
                  </a:lnTo>
                  <a:lnTo>
                    <a:pt x="322961" y="504583"/>
                  </a:lnTo>
                  <a:close/>
                </a:path>
                <a:path w="639445" h="725805">
                  <a:moveTo>
                    <a:pt x="322961" y="45478"/>
                  </a:moveTo>
                  <a:lnTo>
                    <a:pt x="319417" y="27711"/>
                  </a:lnTo>
                  <a:lnTo>
                    <a:pt x="309753" y="13271"/>
                  </a:lnTo>
                  <a:lnTo>
                    <a:pt x="295376" y="3556"/>
                  </a:lnTo>
                  <a:lnTo>
                    <a:pt x="277698" y="0"/>
                  </a:lnTo>
                  <a:lnTo>
                    <a:pt x="260604" y="3556"/>
                  </a:lnTo>
                  <a:lnTo>
                    <a:pt x="246519" y="13271"/>
                  </a:lnTo>
                  <a:lnTo>
                    <a:pt x="236969" y="27711"/>
                  </a:lnTo>
                  <a:lnTo>
                    <a:pt x="233451" y="45478"/>
                  </a:lnTo>
                  <a:lnTo>
                    <a:pt x="233451" y="144526"/>
                  </a:lnTo>
                  <a:lnTo>
                    <a:pt x="147967" y="95008"/>
                  </a:lnTo>
                  <a:lnTo>
                    <a:pt x="131165" y="89433"/>
                  </a:lnTo>
                  <a:lnTo>
                    <a:pt x="113893" y="90576"/>
                  </a:lnTo>
                  <a:lnTo>
                    <a:pt x="98323" y="97993"/>
                  </a:lnTo>
                  <a:lnTo>
                    <a:pt x="86614" y="111175"/>
                  </a:lnTo>
                  <a:lnTo>
                    <a:pt x="81064" y="128485"/>
                  </a:lnTo>
                  <a:lnTo>
                    <a:pt x="82219" y="145783"/>
                  </a:lnTo>
                  <a:lnTo>
                    <a:pt x="255574" y="261759"/>
                  </a:lnTo>
                  <a:lnTo>
                    <a:pt x="274955" y="267017"/>
                  </a:lnTo>
                  <a:lnTo>
                    <a:pt x="281724" y="266814"/>
                  </a:lnTo>
                  <a:lnTo>
                    <a:pt x="297916" y="262712"/>
                  </a:lnTo>
                  <a:lnTo>
                    <a:pt x="311010" y="252920"/>
                  </a:lnTo>
                  <a:lnTo>
                    <a:pt x="319760" y="238963"/>
                  </a:lnTo>
                  <a:lnTo>
                    <a:pt x="322961" y="222351"/>
                  </a:lnTo>
                  <a:lnTo>
                    <a:pt x="322961" y="45478"/>
                  </a:lnTo>
                  <a:close/>
                </a:path>
                <a:path w="639445" h="725805">
                  <a:moveTo>
                    <a:pt x="639051" y="128485"/>
                  </a:moveTo>
                  <a:lnTo>
                    <a:pt x="633501" y="111175"/>
                  </a:lnTo>
                  <a:lnTo>
                    <a:pt x="621347" y="97993"/>
                  </a:lnTo>
                  <a:lnTo>
                    <a:pt x="605777" y="90576"/>
                  </a:lnTo>
                  <a:lnTo>
                    <a:pt x="588708" y="89433"/>
                  </a:lnTo>
                  <a:lnTo>
                    <a:pt x="572020" y="95008"/>
                  </a:lnTo>
                  <a:lnTo>
                    <a:pt x="486333" y="144526"/>
                  </a:lnTo>
                  <a:lnTo>
                    <a:pt x="486333" y="45478"/>
                  </a:lnTo>
                  <a:lnTo>
                    <a:pt x="482790" y="27711"/>
                  </a:lnTo>
                  <a:lnTo>
                    <a:pt x="473100" y="13271"/>
                  </a:lnTo>
                  <a:lnTo>
                    <a:pt x="458698" y="3556"/>
                  </a:lnTo>
                  <a:lnTo>
                    <a:pt x="440969" y="0"/>
                  </a:lnTo>
                  <a:lnTo>
                    <a:pt x="423837" y="3556"/>
                  </a:lnTo>
                  <a:lnTo>
                    <a:pt x="409727" y="13271"/>
                  </a:lnTo>
                  <a:lnTo>
                    <a:pt x="400151" y="27711"/>
                  </a:lnTo>
                  <a:lnTo>
                    <a:pt x="396621" y="45478"/>
                  </a:lnTo>
                  <a:lnTo>
                    <a:pt x="396621" y="222351"/>
                  </a:lnTo>
                  <a:lnTo>
                    <a:pt x="421716" y="262712"/>
                  </a:lnTo>
                  <a:lnTo>
                    <a:pt x="444741" y="267017"/>
                  </a:lnTo>
                  <a:lnTo>
                    <a:pt x="451434" y="266179"/>
                  </a:lnTo>
                  <a:lnTo>
                    <a:pt x="616369" y="172821"/>
                  </a:lnTo>
                  <a:lnTo>
                    <a:pt x="637781" y="145783"/>
                  </a:lnTo>
                  <a:lnTo>
                    <a:pt x="639051" y="128485"/>
                  </a:lnTo>
                  <a:close/>
                </a:path>
              </a:pathLst>
            </a:custGeom>
            <a:solidFill>
              <a:srgbClr val="2B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061" y="2091110"/>
              <a:ext cx="167890" cy="1684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87547" y="1923224"/>
              <a:ext cx="2680970" cy="614680"/>
            </a:xfrm>
            <a:custGeom>
              <a:avLst/>
              <a:gdLst/>
              <a:ahLst/>
              <a:cxnLst/>
              <a:rect l="l" t="t" r="r" b="b"/>
              <a:pathLst>
                <a:path w="2680970" h="614680">
                  <a:moveTo>
                    <a:pt x="242430" y="487045"/>
                  </a:moveTo>
                  <a:lnTo>
                    <a:pt x="219748" y="442722"/>
                  </a:lnTo>
                  <a:lnTo>
                    <a:pt x="67538" y="353834"/>
                  </a:lnTo>
                  <a:lnTo>
                    <a:pt x="41325" y="347776"/>
                  </a:lnTo>
                  <a:lnTo>
                    <a:pt x="25095" y="352323"/>
                  </a:lnTo>
                  <a:lnTo>
                    <a:pt x="11976" y="362165"/>
                  </a:lnTo>
                  <a:lnTo>
                    <a:pt x="3200" y="376186"/>
                  </a:lnTo>
                  <a:lnTo>
                    <a:pt x="0" y="393230"/>
                  </a:lnTo>
                  <a:lnTo>
                    <a:pt x="0" y="570001"/>
                  </a:lnTo>
                  <a:lnTo>
                    <a:pt x="3530" y="587184"/>
                  </a:lnTo>
                  <a:lnTo>
                    <a:pt x="13106" y="601319"/>
                  </a:lnTo>
                  <a:lnTo>
                    <a:pt x="27216" y="610920"/>
                  </a:lnTo>
                  <a:lnTo>
                    <a:pt x="44348" y="614451"/>
                  </a:lnTo>
                  <a:lnTo>
                    <a:pt x="62077" y="610920"/>
                  </a:lnTo>
                  <a:lnTo>
                    <a:pt x="76479" y="601319"/>
                  </a:lnTo>
                  <a:lnTo>
                    <a:pt x="86169" y="587184"/>
                  </a:lnTo>
                  <a:lnTo>
                    <a:pt x="89712" y="570001"/>
                  </a:lnTo>
                  <a:lnTo>
                    <a:pt x="89712" y="471017"/>
                  </a:lnTo>
                  <a:lnTo>
                    <a:pt x="175399" y="520509"/>
                  </a:lnTo>
                  <a:lnTo>
                    <a:pt x="192087" y="526084"/>
                  </a:lnTo>
                  <a:lnTo>
                    <a:pt x="209156" y="524929"/>
                  </a:lnTo>
                  <a:lnTo>
                    <a:pt x="224726" y="517525"/>
                  </a:lnTo>
                  <a:lnTo>
                    <a:pt x="236880" y="504342"/>
                  </a:lnTo>
                  <a:lnTo>
                    <a:pt x="242430" y="487045"/>
                  </a:lnTo>
                  <a:close/>
                </a:path>
                <a:path w="2680970" h="614680">
                  <a:moveTo>
                    <a:pt x="322948" y="158051"/>
                  </a:moveTo>
                  <a:lnTo>
                    <a:pt x="317398" y="141287"/>
                  </a:lnTo>
                  <a:lnTo>
                    <a:pt x="305244" y="127495"/>
                  </a:lnTo>
                  <a:lnTo>
                    <a:pt x="289674" y="119773"/>
                  </a:lnTo>
                  <a:lnTo>
                    <a:pt x="272605" y="118503"/>
                  </a:lnTo>
                  <a:lnTo>
                    <a:pt x="255917" y="124079"/>
                  </a:lnTo>
                  <a:lnTo>
                    <a:pt x="102692" y="213156"/>
                  </a:lnTo>
                  <a:lnTo>
                    <a:pt x="80518" y="247561"/>
                  </a:lnTo>
                  <a:lnTo>
                    <a:pt x="80518" y="255663"/>
                  </a:lnTo>
                  <a:lnTo>
                    <a:pt x="102692" y="291096"/>
                  </a:lnTo>
                  <a:lnTo>
                    <a:pt x="255917" y="380174"/>
                  </a:lnTo>
                  <a:lnTo>
                    <a:pt x="272605" y="385737"/>
                  </a:lnTo>
                  <a:lnTo>
                    <a:pt x="289674" y="384467"/>
                  </a:lnTo>
                  <a:lnTo>
                    <a:pt x="305244" y="376758"/>
                  </a:lnTo>
                  <a:lnTo>
                    <a:pt x="317398" y="362966"/>
                  </a:lnTo>
                  <a:lnTo>
                    <a:pt x="322948" y="346202"/>
                  </a:lnTo>
                  <a:lnTo>
                    <a:pt x="321678" y="329057"/>
                  </a:lnTo>
                  <a:lnTo>
                    <a:pt x="313994" y="313423"/>
                  </a:lnTo>
                  <a:lnTo>
                    <a:pt x="300266" y="301218"/>
                  </a:lnTo>
                  <a:lnTo>
                    <a:pt x="215595" y="251612"/>
                  </a:lnTo>
                  <a:lnTo>
                    <a:pt x="300266" y="203034"/>
                  </a:lnTo>
                  <a:lnTo>
                    <a:pt x="313994" y="190817"/>
                  </a:lnTo>
                  <a:lnTo>
                    <a:pt x="321678" y="175196"/>
                  </a:lnTo>
                  <a:lnTo>
                    <a:pt x="322948" y="158051"/>
                  </a:lnTo>
                  <a:close/>
                </a:path>
                <a:path w="2680970" h="614680">
                  <a:moveTo>
                    <a:pt x="631012" y="310311"/>
                  </a:moveTo>
                  <a:lnTo>
                    <a:pt x="614997" y="267246"/>
                  </a:lnTo>
                  <a:lnTo>
                    <a:pt x="574001" y="241084"/>
                  </a:lnTo>
                  <a:lnTo>
                    <a:pt x="536321" y="228434"/>
                  </a:lnTo>
                  <a:lnTo>
                    <a:pt x="524306" y="224205"/>
                  </a:lnTo>
                  <a:lnTo>
                    <a:pt x="486956" y="209232"/>
                  </a:lnTo>
                  <a:lnTo>
                    <a:pt x="479907" y="202158"/>
                  </a:lnTo>
                  <a:lnTo>
                    <a:pt x="476885" y="198107"/>
                  </a:lnTo>
                  <a:lnTo>
                    <a:pt x="474865" y="195072"/>
                  </a:lnTo>
                  <a:lnTo>
                    <a:pt x="474865" y="182943"/>
                  </a:lnTo>
                  <a:lnTo>
                    <a:pt x="503072" y="155651"/>
                  </a:lnTo>
                  <a:lnTo>
                    <a:pt x="530275" y="149593"/>
                  </a:lnTo>
                  <a:lnTo>
                    <a:pt x="544715" y="150812"/>
                  </a:lnTo>
                  <a:lnTo>
                    <a:pt x="580644" y="167779"/>
                  </a:lnTo>
                  <a:lnTo>
                    <a:pt x="584669" y="171831"/>
                  </a:lnTo>
                  <a:lnTo>
                    <a:pt x="588695" y="174866"/>
                  </a:lnTo>
                  <a:lnTo>
                    <a:pt x="590715" y="176885"/>
                  </a:lnTo>
                  <a:lnTo>
                    <a:pt x="594741" y="178904"/>
                  </a:lnTo>
                  <a:lnTo>
                    <a:pt x="597763" y="179920"/>
                  </a:lnTo>
                  <a:lnTo>
                    <a:pt x="599782" y="180924"/>
                  </a:lnTo>
                  <a:lnTo>
                    <a:pt x="605828" y="180924"/>
                  </a:lnTo>
                  <a:lnTo>
                    <a:pt x="609854" y="178904"/>
                  </a:lnTo>
                  <a:lnTo>
                    <a:pt x="611873" y="176885"/>
                  </a:lnTo>
                  <a:lnTo>
                    <a:pt x="613879" y="175869"/>
                  </a:lnTo>
                  <a:lnTo>
                    <a:pt x="614895" y="173850"/>
                  </a:lnTo>
                  <a:lnTo>
                    <a:pt x="615899" y="172834"/>
                  </a:lnTo>
                  <a:lnTo>
                    <a:pt x="616902" y="170815"/>
                  </a:lnTo>
                  <a:lnTo>
                    <a:pt x="616902" y="163741"/>
                  </a:lnTo>
                  <a:lnTo>
                    <a:pt x="616000" y="161010"/>
                  </a:lnTo>
                  <a:lnTo>
                    <a:pt x="615899" y="160705"/>
                  </a:lnTo>
                  <a:lnTo>
                    <a:pt x="613879" y="157683"/>
                  </a:lnTo>
                  <a:lnTo>
                    <a:pt x="610857" y="152628"/>
                  </a:lnTo>
                  <a:lnTo>
                    <a:pt x="579272" y="127025"/>
                  </a:lnTo>
                  <a:lnTo>
                    <a:pt x="534301" y="114211"/>
                  </a:lnTo>
                  <a:lnTo>
                    <a:pt x="514108" y="115341"/>
                  </a:lnTo>
                  <a:lnTo>
                    <a:pt x="465797" y="131394"/>
                  </a:lnTo>
                  <a:lnTo>
                    <a:pt x="440093" y="161010"/>
                  </a:lnTo>
                  <a:lnTo>
                    <a:pt x="434568" y="189014"/>
                  </a:lnTo>
                  <a:lnTo>
                    <a:pt x="434568" y="191033"/>
                  </a:lnTo>
                  <a:lnTo>
                    <a:pt x="446659" y="227418"/>
                  </a:lnTo>
                  <a:lnTo>
                    <a:pt x="477964" y="250596"/>
                  </a:lnTo>
                  <a:lnTo>
                    <a:pt x="523697" y="265531"/>
                  </a:lnTo>
                  <a:lnTo>
                    <a:pt x="532282" y="267855"/>
                  </a:lnTo>
                  <a:lnTo>
                    <a:pt x="572579" y="285038"/>
                  </a:lnTo>
                  <a:lnTo>
                    <a:pt x="590715" y="310311"/>
                  </a:lnTo>
                  <a:lnTo>
                    <a:pt x="590715" y="311315"/>
                  </a:lnTo>
                  <a:lnTo>
                    <a:pt x="565810" y="345313"/>
                  </a:lnTo>
                  <a:lnTo>
                    <a:pt x="530275" y="353771"/>
                  </a:lnTo>
                  <a:lnTo>
                    <a:pt x="513448" y="352729"/>
                  </a:lnTo>
                  <a:lnTo>
                    <a:pt x="471843" y="338607"/>
                  </a:lnTo>
                  <a:lnTo>
                    <a:pt x="466801" y="335584"/>
                  </a:lnTo>
                  <a:lnTo>
                    <a:pt x="460756" y="332549"/>
                  </a:lnTo>
                  <a:lnTo>
                    <a:pt x="458749" y="330530"/>
                  </a:lnTo>
                  <a:lnTo>
                    <a:pt x="456730" y="330530"/>
                  </a:lnTo>
                  <a:lnTo>
                    <a:pt x="453707" y="329514"/>
                  </a:lnTo>
                  <a:lnTo>
                    <a:pt x="451700" y="328498"/>
                  </a:lnTo>
                  <a:lnTo>
                    <a:pt x="446659" y="328498"/>
                  </a:lnTo>
                  <a:lnTo>
                    <a:pt x="444639" y="329514"/>
                  </a:lnTo>
                  <a:lnTo>
                    <a:pt x="443636" y="330530"/>
                  </a:lnTo>
                  <a:lnTo>
                    <a:pt x="441617" y="331533"/>
                  </a:lnTo>
                  <a:lnTo>
                    <a:pt x="440613" y="332549"/>
                  </a:lnTo>
                  <a:lnTo>
                    <a:pt x="438594" y="333552"/>
                  </a:lnTo>
                  <a:lnTo>
                    <a:pt x="434568" y="341642"/>
                  </a:lnTo>
                  <a:lnTo>
                    <a:pt x="434568" y="347713"/>
                  </a:lnTo>
                  <a:lnTo>
                    <a:pt x="438594" y="353771"/>
                  </a:lnTo>
                  <a:lnTo>
                    <a:pt x="441617" y="358825"/>
                  </a:lnTo>
                  <a:lnTo>
                    <a:pt x="445655" y="362864"/>
                  </a:lnTo>
                  <a:lnTo>
                    <a:pt x="457733" y="370954"/>
                  </a:lnTo>
                  <a:lnTo>
                    <a:pt x="464794" y="373989"/>
                  </a:lnTo>
                  <a:lnTo>
                    <a:pt x="472846" y="378028"/>
                  </a:lnTo>
                  <a:lnTo>
                    <a:pt x="486638" y="383501"/>
                  </a:lnTo>
                  <a:lnTo>
                    <a:pt x="501561" y="387642"/>
                  </a:lnTo>
                  <a:lnTo>
                    <a:pt x="516483" y="390258"/>
                  </a:lnTo>
                  <a:lnTo>
                    <a:pt x="530275" y="391172"/>
                  </a:lnTo>
                  <a:lnTo>
                    <a:pt x="549351" y="390004"/>
                  </a:lnTo>
                  <a:lnTo>
                    <a:pt x="599782" y="370954"/>
                  </a:lnTo>
                  <a:lnTo>
                    <a:pt x="615950" y="353771"/>
                  </a:lnTo>
                  <a:lnTo>
                    <a:pt x="622579" y="344043"/>
                  </a:lnTo>
                  <a:lnTo>
                    <a:pt x="628827" y="327888"/>
                  </a:lnTo>
                  <a:lnTo>
                    <a:pt x="630885" y="311315"/>
                  </a:lnTo>
                  <a:lnTo>
                    <a:pt x="631012" y="310311"/>
                  </a:lnTo>
                  <a:close/>
                </a:path>
                <a:path w="2680970" h="614680">
                  <a:moveTo>
                    <a:pt x="898829" y="228511"/>
                  </a:moveTo>
                  <a:lnTo>
                    <a:pt x="889990" y="184404"/>
                  </a:lnTo>
                  <a:lnTo>
                    <a:pt x="868718" y="152742"/>
                  </a:lnTo>
                  <a:lnTo>
                    <a:pt x="865835" y="148437"/>
                  </a:lnTo>
                  <a:lnTo>
                    <a:pt x="860221" y="144653"/>
                  </a:lnTo>
                  <a:lnTo>
                    <a:pt x="829970" y="124231"/>
                  </a:lnTo>
                  <a:lnTo>
                    <a:pt x="785977" y="115354"/>
                  </a:lnTo>
                  <a:lnTo>
                    <a:pt x="764527" y="117373"/>
                  </a:lnTo>
                  <a:lnTo>
                    <a:pt x="744296" y="123190"/>
                  </a:lnTo>
                  <a:lnTo>
                    <a:pt x="725766" y="132410"/>
                  </a:lnTo>
                  <a:lnTo>
                    <a:pt x="709409" y="144653"/>
                  </a:lnTo>
                  <a:lnTo>
                    <a:pt x="709409" y="128485"/>
                  </a:lnTo>
                  <a:lnTo>
                    <a:pt x="707390" y="124447"/>
                  </a:lnTo>
                  <a:lnTo>
                    <a:pt x="704367" y="120408"/>
                  </a:lnTo>
                  <a:lnTo>
                    <a:pt x="701344" y="117373"/>
                  </a:lnTo>
                  <a:lnTo>
                    <a:pt x="696302" y="115354"/>
                  </a:lnTo>
                  <a:lnTo>
                    <a:pt x="685228" y="115354"/>
                  </a:lnTo>
                  <a:lnTo>
                    <a:pt x="681189" y="117373"/>
                  </a:lnTo>
                  <a:lnTo>
                    <a:pt x="677164" y="120408"/>
                  </a:lnTo>
                  <a:lnTo>
                    <a:pt x="674141" y="124447"/>
                  </a:lnTo>
                  <a:lnTo>
                    <a:pt x="672122" y="128485"/>
                  </a:lnTo>
                  <a:lnTo>
                    <a:pt x="672122" y="378040"/>
                  </a:lnTo>
                  <a:lnTo>
                    <a:pt x="673138" y="379044"/>
                  </a:lnTo>
                  <a:lnTo>
                    <a:pt x="673138" y="380060"/>
                  </a:lnTo>
                  <a:lnTo>
                    <a:pt x="674141" y="381063"/>
                  </a:lnTo>
                  <a:lnTo>
                    <a:pt x="674141" y="382079"/>
                  </a:lnTo>
                  <a:lnTo>
                    <a:pt x="677164" y="386118"/>
                  </a:lnTo>
                  <a:lnTo>
                    <a:pt x="681189" y="390156"/>
                  </a:lnTo>
                  <a:lnTo>
                    <a:pt x="686231" y="391172"/>
                  </a:lnTo>
                  <a:lnTo>
                    <a:pt x="696302" y="391172"/>
                  </a:lnTo>
                  <a:lnTo>
                    <a:pt x="699325" y="390156"/>
                  </a:lnTo>
                  <a:lnTo>
                    <a:pt x="701344" y="389153"/>
                  </a:lnTo>
                  <a:lnTo>
                    <a:pt x="703364" y="387134"/>
                  </a:lnTo>
                  <a:lnTo>
                    <a:pt x="704367" y="385114"/>
                  </a:lnTo>
                  <a:lnTo>
                    <a:pt x="705370" y="385114"/>
                  </a:lnTo>
                  <a:lnTo>
                    <a:pt x="705370" y="384098"/>
                  </a:lnTo>
                  <a:lnTo>
                    <a:pt x="706386" y="383095"/>
                  </a:lnTo>
                  <a:lnTo>
                    <a:pt x="707390" y="381063"/>
                  </a:lnTo>
                  <a:lnTo>
                    <a:pt x="708406" y="380060"/>
                  </a:lnTo>
                  <a:lnTo>
                    <a:pt x="708406" y="377024"/>
                  </a:lnTo>
                  <a:lnTo>
                    <a:pt x="709409" y="376021"/>
                  </a:lnTo>
                  <a:lnTo>
                    <a:pt x="709409" y="228511"/>
                  </a:lnTo>
                  <a:lnTo>
                    <a:pt x="711047" y="213182"/>
                  </a:lnTo>
                  <a:lnTo>
                    <a:pt x="732586" y="174967"/>
                  </a:lnTo>
                  <a:lnTo>
                    <a:pt x="770559" y="154216"/>
                  </a:lnTo>
                  <a:lnTo>
                    <a:pt x="785977" y="152742"/>
                  </a:lnTo>
                  <a:lnTo>
                    <a:pt x="801268" y="154216"/>
                  </a:lnTo>
                  <a:lnTo>
                    <a:pt x="839381" y="174967"/>
                  </a:lnTo>
                  <a:lnTo>
                    <a:pt x="860069" y="213182"/>
                  </a:lnTo>
                  <a:lnTo>
                    <a:pt x="861555" y="228511"/>
                  </a:lnTo>
                  <a:lnTo>
                    <a:pt x="861555" y="378040"/>
                  </a:lnTo>
                  <a:lnTo>
                    <a:pt x="863561" y="383095"/>
                  </a:lnTo>
                  <a:lnTo>
                    <a:pt x="867600" y="386118"/>
                  </a:lnTo>
                  <a:lnTo>
                    <a:pt x="870623" y="389153"/>
                  </a:lnTo>
                  <a:lnTo>
                    <a:pt x="875665" y="391172"/>
                  </a:lnTo>
                  <a:lnTo>
                    <a:pt x="885736" y="391172"/>
                  </a:lnTo>
                  <a:lnTo>
                    <a:pt x="889762" y="389153"/>
                  </a:lnTo>
                  <a:lnTo>
                    <a:pt x="893800" y="386118"/>
                  </a:lnTo>
                  <a:lnTo>
                    <a:pt x="896823" y="383095"/>
                  </a:lnTo>
                  <a:lnTo>
                    <a:pt x="898829" y="378040"/>
                  </a:lnTo>
                  <a:lnTo>
                    <a:pt x="898829" y="228511"/>
                  </a:lnTo>
                  <a:close/>
                </a:path>
                <a:path w="2680970" h="614680">
                  <a:moveTo>
                    <a:pt x="1198067" y="252691"/>
                  </a:moveTo>
                  <a:lnTo>
                    <a:pt x="1195336" y="225310"/>
                  </a:lnTo>
                  <a:lnTo>
                    <a:pt x="1187615" y="199631"/>
                  </a:lnTo>
                  <a:lnTo>
                    <a:pt x="1175562" y="176225"/>
                  </a:lnTo>
                  <a:lnTo>
                    <a:pt x="1159814" y="155651"/>
                  </a:lnTo>
                  <a:lnTo>
                    <a:pt x="1159814" y="252691"/>
                  </a:lnTo>
                  <a:lnTo>
                    <a:pt x="1157973" y="273291"/>
                  </a:lnTo>
                  <a:lnTo>
                    <a:pt x="1144104" y="309549"/>
                  </a:lnTo>
                  <a:lnTo>
                    <a:pt x="1102448" y="345935"/>
                  </a:lnTo>
                  <a:lnTo>
                    <a:pt x="1066215" y="353771"/>
                  </a:lnTo>
                  <a:lnTo>
                    <a:pt x="1047788" y="351751"/>
                  </a:lnTo>
                  <a:lnTo>
                    <a:pt x="1000798" y="324459"/>
                  </a:lnTo>
                  <a:lnTo>
                    <a:pt x="974610" y="273291"/>
                  </a:lnTo>
                  <a:lnTo>
                    <a:pt x="972616" y="252691"/>
                  </a:lnTo>
                  <a:lnTo>
                    <a:pt x="974610" y="232092"/>
                  </a:lnTo>
                  <a:lnTo>
                    <a:pt x="989177" y="195834"/>
                  </a:lnTo>
                  <a:lnTo>
                    <a:pt x="1030490" y="159448"/>
                  </a:lnTo>
                  <a:lnTo>
                    <a:pt x="1066215" y="151612"/>
                  </a:lnTo>
                  <a:lnTo>
                    <a:pt x="1084808" y="153631"/>
                  </a:lnTo>
                  <a:lnTo>
                    <a:pt x="1132649" y="180924"/>
                  </a:lnTo>
                  <a:lnTo>
                    <a:pt x="1157973" y="232092"/>
                  </a:lnTo>
                  <a:lnTo>
                    <a:pt x="1159814" y="252691"/>
                  </a:lnTo>
                  <a:lnTo>
                    <a:pt x="1159814" y="155651"/>
                  </a:lnTo>
                  <a:lnTo>
                    <a:pt x="1117930" y="125463"/>
                  </a:lnTo>
                  <a:lnTo>
                    <a:pt x="1066215" y="114211"/>
                  </a:lnTo>
                  <a:lnTo>
                    <a:pt x="1039863" y="117132"/>
                  </a:lnTo>
                  <a:lnTo>
                    <a:pt x="993190" y="138518"/>
                  </a:lnTo>
                  <a:lnTo>
                    <a:pt x="957884" y="176225"/>
                  </a:lnTo>
                  <a:lnTo>
                    <a:pt x="938098" y="225310"/>
                  </a:lnTo>
                  <a:lnTo>
                    <a:pt x="935380" y="252691"/>
                  </a:lnTo>
                  <a:lnTo>
                    <a:pt x="938098" y="280238"/>
                  </a:lnTo>
                  <a:lnTo>
                    <a:pt x="957884" y="330022"/>
                  </a:lnTo>
                  <a:lnTo>
                    <a:pt x="993190" y="367715"/>
                  </a:lnTo>
                  <a:lnTo>
                    <a:pt x="1039863" y="388404"/>
                  </a:lnTo>
                  <a:lnTo>
                    <a:pt x="1066215" y="391172"/>
                  </a:lnTo>
                  <a:lnTo>
                    <a:pt x="1093152" y="388404"/>
                  </a:lnTo>
                  <a:lnTo>
                    <a:pt x="1140244" y="367715"/>
                  </a:lnTo>
                  <a:lnTo>
                    <a:pt x="1175562" y="330022"/>
                  </a:lnTo>
                  <a:lnTo>
                    <a:pt x="1195336" y="280238"/>
                  </a:lnTo>
                  <a:lnTo>
                    <a:pt x="1198067" y="252691"/>
                  </a:lnTo>
                  <a:close/>
                </a:path>
                <a:path w="2680970" h="614680">
                  <a:moveTo>
                    <a:pt x="1577238" y="126466"/>
                  </a:moveTo>
                  <a:lnTo>
                    <a:pt x="1573212" y="119392"/>
                  </a:lnTo>
                  <a:lnTo>
                    <a:pt x="1566151" y="116370"/>
                  </a:lnTo>
                  <a:lnTo>
                    <a:pt x="1564132" y="115354"/>
                  </a:lnTo>
                  <a:lnTo>
                    <a:pt x="1556067" y="115354"/>
                  </a:lnTo>
                  <a:lnTo>
                    <a:pt x="1552028" y="116370"/>
                  </a:lnTo>
                  <a:lnTo>
                    <a:pt x="1542948" y="122428"/>
                  </a:lnTo>
                  <a:lnTo>
                    <a:pt x="1541945" y="126466"/>
                  </a:lnTo>
                  <a:lnTo>
                    <a:pt x="1470342" y="323481"/>
                  </a:lnTo>
                  <a:lnTo>
                    <a:pt x="1437741" y="245681"/>
                  </a:lnTo>
                  <a:lnTo>
                    <a:pt x="1414868" y="191135"/>
                  </a:lnTo>
                  <a:lnTo>
                    <a:pt x="1399743" y="180009"/>
                  </a:lnTo>
                  <a:lnTo>
                    <a:pt x="1392682" y="180009"/>
                  </a:lnTo>
                  <a:lnTo>
                    <a:pt x="1388656" y="181025"/>
                  </a:lnTo>
                  <a:lnTo>
                    <a:pt x="1382598" y="185064"/>
                  </a:lnTo>
                  <a:lnTo>
                    <a:pt x="1379575" y="188099"/>
                  </a:lnTo>
                  <a:lnTo>
                    <a:pt x="1378572" y="191135"/>
                  </a:lnTo>
                  <a:lnTo>
                    <a:pt x="1323098" y="323481"/>
                  </a:lnTo>
                  <a:lnTo>
                    <a:pt x="1250492" y="126466"/>
                  </a:lnTo>
                  <a:lnTo>
                    <a:pt x="1249476" y="123444"/>
                  </a:lnTo>
                  <a:lnTo>
                    <a:pt x="1246454" y="120408"/>
                  </a:lnTo>
                  <a:lnTo>
                    <a:pt x="1240409" y="116370"/>
                  </a:lnTo>
                  <a:lnTo>
                    <a:pt x="1237386" y="115354"/>
                  </a:lnTo>
                  <a:lnTo>
                    <a:pt x="1228305" y="115354"/>
                  </a:lnTo>
                  <a:lnTo>
                    <a:pt x="1226286" y="116370"/>
                  </a:lnTo>
                  <a:lnTo>
                    <a:pt x="1219225" y="119392"/>
                  </a:lnTo>
                  <a:lnTo>
                    <a:pt x="1215199" y="126466"/>
                  </a:lnTo>
                  <a:lnTo>
                    <a:pt x="1215199" y="138595"/>
                  </a:lnTo>
                  <a:lnTo>
                    <a:pt x="1216202" y="140614"/>
                  </a:lnTo>
                  <a:lnTo>
                    <a:pt x="1304950" y="380060"/>
                  </a:lnTo>
                  <a:lnTo>
                    <a:pt x="1305953" y="382079"/>
                  </a:lnTo>
                  <a:lnTo>
                    <a:pt x="1306969" y="383095"/>
                  </a:lnTo>
                  <a:lnTo>
                    <a:pt x="1307973" y="385114"/>
                  </a:lnTo>
                  <a:lnTo>
                    <a:pt x="1308989" y="386118"/>
                  </a:lnTo>
                  <a:lnTo>
                    <a:pt x="1310995" y="387134"/>
                  </a:lnTo>
                  <a:lnTo>
                    <a:pt x="1312011" y="388137"/>
                  </a:lnTo>
                  <a:lnTo>
                    <a:pt x="1313014" y="388137"/>
                  </a:lnTo>
                  <a:lnTo>
                    <a:pt x="1313014" y="389153"/>
                  </a:lnTo>
                  <a:lnTo>
                    <a:pt x="1314030" y="389153"/>
                  </a:lnTo>
                  <a:lnTo>
                    <a:pt x="1315034" y="390156"/>
                  </a:lnTo>
                  <a:lnTo>
                    <a:pt x="1317053" y="390156"/>
                  </a:lnTo>
                  <a:lnTo>
                    <a:pt x="1318056" y="391172"/>
                  </a:lnTo>
                  <a:lnTo>
                    <a:pt x="1327137" y="391172"/>
                  </a:lnTo>
                  <a:lnTo>
                    <a:pt x="1330159" y="390156"/>
                  </a:lnTo>
                  <a:lnTo>
                    <a:pt x="1336217" y="386118"/>
                  </a:lnTo>
                  <a:lnTo>
                    <a:pt x="1338224" y="384098"/>
                  </a:lnTo>
                  <a:lnTo>
                    <a:pt x="1339240" y="380060"/>
                  </a:lnTo>
                  <a:lnTo>
                    <a:pt x="1340243" y="380060"/>
                  </a:lnTo>
                  <a:lnTo>
                    <a:pt x="1363599" y="323481"/>
                  </a:lnTo>
                  <a:lnTo>
                    <a:pt x="1395717" y="245681"/>
                  </a:lnTo>
                  <a:lnTo>
                    <a:pt x="1452194" y="379044"/>
                  </a:lnTo>
                  <a:lnTo>
                    <a:pt x="1454200" y="383095"/>
                  </a:lnTo>
                  <a:lnTo>
                    <a:pt x="1456220" y="386118"/>
                  </a:lnTo>
                  <a:lnTo>
                    <a:pt x="1458239" y="388137"/>
                  </a:lnTo>
                  <a:lnTo>
                    <a:pt x="1461262" y="390156"/>
                  </a:lnTo>
                  <a:lnTo>
                    <a:pt x="1464284" y="391172"/>
                  </a:lnTo>
                  <a:lnTo>
                    <a:pt x="1474381" y="391172"/>
                  </a:lnTo>
                  <a:lnTo>
                    <a:pt x="1476387" y="390156"/>
                  </a:lnTo>
                  <a:lnTo>
                    <a:pt x="1478407" y="390156"/>
                  </a:lnTo>
                  <a:lnTo>
                    <a:pt x="1480426" y="389153"/>
                  </a:lnTo>
                  <a:lnTo>
                    <a:pt x="1484464" y="385114"/>
                  </a:lnTo>
                  <a:lnTo>
                    <a:pt x="1488490" y="379044"/>
                  </a:lnTo>
                  <a:lnTo>
                    <a:pt x="1508937" y="323481"/>
                  </a:lnTo>
                  <a:lnTo>
                    <a:pt x="1576235" y="140614"/>
                  </a:lnTo>
                  <a:lnTo>
                    <a:pt x="1577238" y="138595"/>
                  </a:lnTo>
                  <a:lnTo>
                    <a:pt x="1577238" y="126466"/>
                  </a:lnTo>
                  <a:close/>
                </a:path>
                <a:path w="2680970" h="614680">
                  <a:moveTo>
                    <a:pt x="1756549" y="19812"/>
                  </a:moveTo>
                  <a:lnTo>
                    <a:pt x="1755114" y="12534"/>
                  </a:lnTo>
                  <a:lnTo>
                    <a:pt x="1751126" y="6400"/>
                  </a:lnTo>
                  <a:lnTo>
                    <a:pt x="1745068" y="2159"/>
                  </a:lnTo>
                  <a:lnTo>
                    <a:pt x="1737398" y="571"/>
                  </a:lnTo>
                  <a:lnTo>
                    <a:pt x="1730349" y="571"/>
                  </a:lnTo>
                  <a:lnTo>
                    <a:pt x="1691741" y="8305"/>
                  </a:lnTo>
                  <a:lnTo>
                    <a:pt x="1663941" y="34861"/>
                  </a:lnTo>
                  <a:lnTo>
                    <a:pt x="1654530" y="77368"/>
                  </a:lnTo>
                  <a:lnTo>
                    <a:pt x="1653743" y="87630"/>
                  </a:lnTo>
                  <a:lnTo>
                    <a:pt x="1653743" y="114960"/>
                  </a:lnTo>
                  <a:lnTo>
                    <a:pt x="1624507" y="114960"/>
                  </a:lnTo>
                  <a:lnTo>
                    <a:pt x="1617421" y="116382"/>
                  </a:lnTo>
                  <a:lnTo>
                    <a:pt x="1611655" y="120269"/>
                  </a:lnTo>
                  <a:lnTo>
                    <a:pt x="1607781" y="126060"/>
                  </a:lnTo>
                  <a:lnTo>
                    <a:pt x="1606359" y="133184"/>
                  </a:lnTo>
                  <a:lnTo>
                    <a:pt x="1606359" y="138239"/>
                  </a:lnTo>
                  <a:lnTo>
                    <a:pt x="1624507" y="153428"/>
                  </a:lnTo>
                  <a:lnTo>
                    <a:pt x="1653743" y="153428"/>
                  </a:lnTo>
                  <a:lnTo>
                    <a:pt x="1653743" y="379158"/>
                  </a:lnTo>
                  <a:lnTo>
                    <a:pt x="1656765" y="384213"/>
                  </a:lnTo>
                  <a:lnTo>
                    <a:pt x="1662811" y="390296"/>
                  </a:lnTo>
                  <a:lnTo>
                    <a:pt x="1667852" y="392315"/>
                  </a:lnTo>
                  <a:lnTo>
                    <a:pt x="1672894" y="392315"/>
                  </a:lnTo>
                  <a:lnTo>
                    <a:pt x="1680133" y="390893"/>
                  </a:lnTo>
                  <a:lnTo>
                    <a:pt x="1686242" y="387007"/>
                  </a:lnTo>
                  <a:lnTo>
                    <a:pt x="1690458" y="381215"/>
                  </a:lnTo>
                  <a:lnTo>
                    <a:pt x="1692046" y="374091"/>
                  </a:lnTo>
                  <a:lnTo>
                    <a:pt x="1692046" y="153428"/>
                  </a:lnTo>
                  <a:lnTo>
                    <a:pt x="1723288" y="153428"/>
                  </a:lnTo>
                  <a:lnTo>
                    <a:pt x="1728330" y="152412"/>
                  </a:lnTo>
                  <a:lnTo>
                    <a:pt x="1733372" y="150393"/>
                  </a:lnTo>
                  <a:lnTo>
                    <a:pt x="1740420" y="143306"/>
                  </a:lnTo>
                  <a:lnTo>
                    <a:pt x="1742440" y="139255"/>
                  </a:lnTo>
                  <a:lnTo>
                    <a:pt x="1742440" y="133184"/>
                  </a:lnTo>
                  <a:lnTo>
                    <a:pt x="1741017" y="126060"/>
                  </a:lnTo>
                  <a:lnTo>
                    <a:pt x="1737144" y="120269"/>
                  </a:lnTo>
                  <a:lnTo>
                    <a:pt x="1731378" y="116382"/>
                  </a:lnTo>
                  <a:lnTo>
                    <a:pt x="1724291" y="114960"/>
                  </a:lnTo>
                  <a:lnTo>
                    <a:pt x="1692046" y="114960"/>
                  </a:lnTo>
                  <a:lnTo>
                    <a:pt x="1692046" y="87630"/>
                  </a:lnTo>
                  <a:lnTo>
                    <a:pt x="1699094" y="50177"/>
                  </a:lnTo>
                  <a:lnTo>
                    <a:pt x="1721269" y="39039"/>
                  </a:lnTo>
                  <a:lnTo>
                    <a:pt x="1737398" y="39039"/>
                  </a:lnTo>
                  <a:lnTo>
                    <a:pt x="1745068" y="37604"/>
                  </a:lnTo>
                  <a:lnTo>
                    <a:pt x="1751126" y="33604"/>
                  </a:lnTo>
                  <a:lnTo>
                    <a:pt x="1755114" y="27508"/>
                  </a:lnTo>
                  <a:lnTo>
                    <a:pt x="1756549" y="19812"/>
                  </a:lnTo>
                  <a:close/>
                </a:path>
                <a:path w="2680970" h="614680">
                  <a:moveTo>
                    <a:pt x="1834210" y="19202"/>
                  </a:moveTo>
                  <a:lnTo>
                    <a:pt x="1832775" y="11938"/>
                  </a:lnTo>
                  <a:lnTo>
                    <a:pt x="1828800" y="5816"/>
                  </a:lnTo>
                  <a:lnTo>
                    <a:pt x="1822742" y="1587"/>
                  </a:lnTo>
                  <a:lnTo>
                    <a:pt x="1815084" y="0"/>
                  </a:lnTo>
                  <a:lnTo>
                    <a:pt x="1810042" y="0"/>
                  </a:lnTo>
                  <a:lnTo>
                    <a:pt x="1805012" y="2019"/>
                  </a:lnTo>
                  <a:lnTo>
                    <a:pt x="1801990" y="6070"/>
                  </a:lnTo>
                  <a:lnTo>
                    <a:pt x="1798967" y="9105"/>
                  </a:lnTo>
                  <a:lnTo>
                    <a:pt x="1795957" y="14147"/>
                  </a:lnTo>
                  <a:lnTo>
                    <a:pt x="1795957" y="378028"/>
                  </a:lnTo>
                  <a:lnTo>
                    <a:pt x="1798967" y="383082"/>
                  </a:lnTo>
                  <a:lnTo>
                    <a:pt x="1805012" y="389153"/>
                  </a:lnTo>
                  <a:lnTo>
                    <a:pt x="1810042" y="391172"/>
                  </a:lnTo>
                  <a:lnTo>
                    <a:pt x="1815084" y="391172"/>
                  </a:lnTo>
                  <a:lnTo>
                    <a:pt x="1822742" y="389750"/>
                  </a:lnTo>
                  <a:lnTo>
                    <a:pt x="1828800" y="385864"/>
                  </a:lnTo>
                  <a:lnTo>
                    <a:pt x="1832775" y="380085"/>
                  </a:lnTo>
                  <a:lnTo>
                    <a:pt x="1834210" y="372973"/>
                  </a:lnTo>
                  <a:lnTo>
                    <a:pt x="1834210" y="19202"/>
                  </a:lnTo>
                  <a:close/>
                </a:path>
                <a:path w="2680970" h="614680">
                  <a:moveTo>
                    <a:pt x="2136305" y="127355"/>
                  </a:moveTo>
                  <a:lnTo>
                    <a:pt x="2134285" y="123304"/>
                  </a:lnTo>
                  <a:lnTo>
                    <a:pt x="2127237" y="116230"/>
                  </a:lnTo>
                  <a:lnTo>
                    <a:pt x="2122208" y="114211"/>
                  </a:lnTo>
                  <a:lnTo>
                    <a:pt x="2112149" y="114211"/>
                  </a:lnTo>
                  <a:lnTo>
                    <a:pt x="2107107" y="116230"/>
                  </a:lnTo>
                  <a:lnTo>
                    <a:pt x="2104097" y="119265"/>
                  </a:lnTo>
                  <a:lnTo>
                    <a:pt x="2098052" y="127355"/>
                  </a:lnTo>
                  <a:lnTo>
                    <a:pt x="2098052" y="155651"/>
                  </a:lnTo>
                  <a:lnTo>
                    <a:pt x="2098052" y="252691"/>
                  </a:lnTo>
                  <a:lnTo>
                    <a:pt x="2090877" y="292366"/>
                  </a:lnTo>
                  <a:lnTo>
                    <a:pt x="2056968" y="336715"/>
                  </a:lnTo>
                  <a:lnTo>
                    <a:pt x="2004453" y="353771"/>
                  </a:lnTo>
                  <a:lnTo>
                    <a:pt x="1986026" y="351751"/>
                  </a:lnTo>
                  <a:lnTo>
                    <a:pt x="1939036" y="324459"/>
                  </a:lnTo>
                  <a:lnTo>
                    <a:pt x="1912848" y="273291"/>
                  </a:lnTo>
                  <a:lnTo>
                    <a:pt x="1910854" y="252691"/>
                  </a:lnTo>
                  <a:lnTo>
                    <a:pt x="1912848" y="232092"/>
                  </a:lnTo>
                  <a:lnTo>
                    <a:pt x="1927415" y="195834"/>
                  </a:lnTo>
                  <a:lnTo>
                    <a:pt x="1968728" y="159448"/>
                  </a:lnTo>
                  <a:lnTo>
                    <a:pt x="2004453" y="151612"/>
                  </a:lnTo>
                  <a:lnTo>
                    <a:pt x="2023465" y="153631"/>
                  </a:lnTo>
                  <a:lnTo>
                    <a:pt x="2070874" y="180924"/>
                  </a:lnTo>
                  <a:lnTo>
                    <a:pt x="2096211" y="232092"/>
                  </a:lnTo>
                  <a:lnTo>
                    <a:pt x="2098052" y="252691"/>
                  </a:lnTo>
                  <a:lnTo>
                    <a:pt x="2098052" y="155651"/>
                  </a:lnTo>
                  <a:lnTo>
                    <a:pt x="2093531" y="151612"/>
                  </a:lnTo>
                  <a:lnTo>
                    <a:pt x="2078901" y="138518"/>
                  </a:lnTo>
                  <a:lnTo>
                    <a:pt x="2056536" y="125463"/>
                  </a:lnTo>
                  <a:lnTo>
                    <a:pt x="2031530" y="117132"/>
                  </a:lnTo>
                  <a:lnTo>
                    <a:pt x="2004453" y="114211"/>
                  </a:lnTo>
                  <a:lnTo>
                    <a:pt x="1977961" y="117132"/>
                  </a:lnTo>
                  <a:lnTo>
                    <a:pt x="1930996" y="138518"/>
                  </a:lnTo>
                  <a:lnTo>
                    <a:pt x="1896122" y="175793"/>
                  </a:lnTo>
                  <a:lnTo>
                    <a:pt x="1876336" y="225171"/>
                  </a:lnTo>
                  <a:lnTo>
                    <a:pt x="1873618" y="252691"/>
                  </a:lnTo>
                  <a:lnTo>
                    <a:pt x="1876336" y="280670"/>
                  </a:lnTo>
                  <a:lnTo>
                    <a:pt x="1896122" y="330161"/>
                  </a:lnTo>
                  <a:lnTo>
                    <a:pt x="1930996" y="367715"/>
                  </a:lnTo>
                  <a:lnTo>
                    <a:pt x="1977961" y="388404"/>
                  </a:lnTo>
                  <a:lnTo>
                    <a:pt x="2004453" y="391172"/>
                  </a:lnTo>
                  <a:lnTo>
                    <a:pt x="2031530" y="388251"/>
                  </a:lnTo>
                  <a:lnTo>
                    <a:pt x="2056536" y="379933"/>
                  </a:lnTo>
                  <a:lnTo>
                    <a:pt x="2078901" y="366864"/>
                  </a:lnTo>
                  <a:lnTo>
                    <a:pt x="2093531" y="353771"/>
                  </a:lnTo>
                  <a:lnTo>
                    <a:pt x="2098052" y="349732"/>
                  </a:lnTo>
                  <a:lnTo>
                    <a:pt x="2098052" y="378028"/>
                  </a:lnTo>
                  <a:lnTo>
                    <a:pt x="2101075" y="383082"/>
                  </a:lnTo>
                  <a:lnTo>
                    <a:pt x="2107107" y="389153"/>
                  </a:lnTo>
                  <a:lnTo>
                    <a:pt x="2112149" y="391172"/>
                  </a:lnTo>
                  <a:lnTo>
                    <a:pt x="2122208" y="391172"/>
                  </a:lnTo>
                  <a:lnTo>
                    <a:pt x="2127237" y="389153"/>
                  </a:lnTo>
                  <a:lnTo>
                    <a:pt x="2130260" y="386118"/>
                  </a:lnTo>
                  <a:lnTo>
                    <a:pt x="2134285" y="383082"/>
                  </a:lnTo>
                  <a:lnTo>
                    <a:pt x="2136305" y="378028"/>
                  </a:lnTo>
                  <a:lnTo>
                    <a:pt x="2136305" y="349732"/>
                  </a:lnTo>
                  <a:lnTo>
                    <a:pt x="2136305" y="155651"/>
                  </a:lnTo>
                  <a:lnTo>
                    <a:pt x="2136305" y="127355"/>
                  </a:lnTo>
                  <a:close/>
                </a:path>
                <a:path w="2680970" h="614680">
                  <a:moveTo>
                    <a:pt x="2401265" y="125336"/>
                  </a:moveTo>
                  <a:lnTo>
                    <a:pt x="2399258" y="120281"/>
                  </a:lnTo>
                  <a:lnTo>
                    <a:pt x="2396236" y="117259"/>
                  </a:lnTo>
                  <a:lnTo>
                    <a:pt x="2395232" y="117259"/>
                  </a:lnTo>
                  <a:lnTo>
                    <a:pt x="2392210" y="113207"/>
                  </a:lnTo>
                  <a:lnTo>
                    <a:pt x="2387168" y="111188"/>
                  </a:lnTo>
                  <a:lnTo>
                    <a:pt x="2378113" y="111188"/>
                  </a:lnTo>
                  <a:lnTo>
                    <a:pt x="2373084" y="113207"/>
                  </a:lnTo>
                  <a:lnTo>
                    <a:pt x="2369058" y="117259"/>
                  </a:lnTo>
                  <a:lnTo>
                    <a:pt x="2222081" y="260781"/>
                  </a:lnTo>
                  <a:lnTo>
                    <a:pt x="2222081" y="19202"/>
                  </a:lnTo>
                  <a:lnTo>
                    <a:pt x="2220645" y="11938"/>
                  </a:lnTo>
                  <a:lnTo>
                    <a:pt x="2216670" y="5816"/>
                  </a:lnTo>
                  <a:lnTo>
                    <a:pt x="2210612" y="1587"/>
                  </a:lnTo>
                  <a:lnTo>
                    <a:pt x="2202954" y="0"/>
                  </a:lnTo>
                  <a:lnTo>
                    <a:pt x="2197925" y="0"/>
                  </a:lnTo>
                  <a:lnTo>
                    <a:pt x="2192896" y="2019"/>
                  </a:lnTo>
                  <a:lnTo>
                    <a:pt x="2189873" y="6070"/>
                  </a:lnTo>
                  <a:lnTo>
                    <a:pt x="2186851" y="9105"/>
                  </a:lnTo>
                  <a:lnTo>
                    <a:pt x="2184844" y="14147"/>
                  </a:lnTo>
                  <a:lnTo>
                    <a:pt x="2184844" y="378028"/>
                  </a:lnTo>
                  <a:lnTo>
                    <a:pt x="2186851" y="383082"/>
                  </a:lnTo>
                  <a:lnTo>
                    <a:pt x="2192896" y="389153"/>
                  </a:lnTo>
                  <a:lnTo>
                    <a:pt x="2197925" y="391172"/>
                  </a:lnTo>
                  <a:lnTo>
                    <a:pt x="2202954" y="391172"/>
                  </a:lnTo>
                  <a:lnTo>
                    <a:pt x="2210612" y="389750"/>
                  </a:lnTo>
                  <a:lnTo>
                    <a:pt x="2216670" y="385864"/>
                  </a:lnTo>
                  <a:lnTo>
                    <a:pt x="2220645" y="380085"/>
                  </a:lnTo>
                  <a:lnTo>
                    <a:pt x="2222081" y="372973"/>
                  </a:lnTo>
                  <a:lnTo>
                    <a:pt x="2222081" y="314350"/>
                  </a:lnTo>
                  <a:lnTo>
                    <a:pt x="2270404" y="266852"/>
                  </a:lnTo>
                  <a:lnTo>
                    <a:pt x="2368042" y="384098"/>
                  </a:lnTo>
                  <a:lnTo>
                    <a:pt x="2370061" y="387134"/>
                  </a:lnTo>
                  <a:lnTo>
                    <a:pt x="2372068" y="389153"/>
                  </a:lnTo>
                  <a:lnTo>
                    <a:pt x="2374087" y="390156"/>
                  </a:lnTo>
                  <a:lnTo>
                    <a:pt x="2377109" y="391172"/>
                  </a:lnTo>
                  <a:lnTo>
                    <a:pt x="2390190" y="391172"/>
                  </a:lnTo>
                  <a:lnTo>
                    <a:pt x="2395232" y="387134"/>
                  </a:lnTo>
                  <a:lnTo>
                    <a:pt x="2399258" y="383082"/>
                  </a:lnTo>
                  <a:lnTo>
                    <a:pt x="2401265" y="378028"/>
                  </a:lnTo>
                  <a:lnTo>
                    <a:pt x="2401265" y="368935"/>
                  </a:lnTo>
                  <a:lnTo>
                    <a:pt x="2400262" y="363880"/>
                  </a:lnTo>
                  <a:lnTo>
                    <a:pt x="2397239" y="360845"/>
                  </a:lnTo>
                  <a:lnTo>
                    <a:pt x="2320010" y="266852"/>
                  </a:lnTo>
                  <a:lnTo>
                    <a:pt x="2315019" y="260781"/>
                  </a:lnTo>
                  <a:lnTo>
                    <a:pt x="2297582" y="239560"/>
                  </a:lnTo>
                  <a:lnTo>
                    <a:pt x="2396236" y="143535"/>
                  </a:lnTo>
                  <a:lnTo>
                    <a:pt x="2399258" y="140500"/>
                  </a:lnTo>
                  <a:lnTo>
                    <a:pt x="2401265" y="135445"/>
                  </a:lnTo>
                  <a:lnTo>
                    <a:pt x="2401265" y="125336"/>
                  </a:lnTo>
                  <a:close/>
                </a:path>
                <a:path w="2680970" h="614680">
                  <a:moveTo>
                    <a:pt x="2680512" y="243598"/>
                  </a:moveTo>
                  <a:lnTo>
                    <a:pt x="2677591" y="226415"/>
                  </a:lnTo>
                  <a:lnTo>
                    <a:pt x="2676029" y="217144"/>
                  </a:lnTo>
                  <a:lnTo>
                    <a:pt x="2667292" y="192671"/>
                  </a:lnTo>
                  <a:lnTo>
                    <a:pt x="2654604" y="170675"/>
                  </a:lnTo>
                  <a:lnTo>
                    <a:pt x="2639225" y="152781"/>
                  </a:lnTo>
                  <a:lnTo>
                    <a:pt x="2639225" y="226415"/>
                  </a:lnTo>
                  <a:lnTo>
                    <a:pt x="2452967" y="226415"/>
                  </a:lnTo>
                  <a:lnTo>
                    <a:pt x="2466479" y="195961"/>
                  </a:lnTo>
                  <a:lnTo>
                    <a:pt x="2487828" y="172339"/>
                  </a:lnTo>
                  <a:lnTo>
                    <a:pt x="2515400" y="157048"/>
                  </a:lnTo>
                  <a:lnTo>
                    <a:pt x="2547607" y="151612"/>
                  </a:lnTo>
                  <a:lnTo>
                    <a:pt x="2578633" y="157187"/>
                  </a:lnTo>
                  <a:lnTo>
                    <a:pt x="2605494" y="172720"/>
                  </a:lnTo>
                  <a:lnTo>
                    <a:pt x="2626322" y="196392"/>
                  </a:lnTo>
                  <a:lnTo>
                    <a:pt x="2639225" y="226415"/>
                  </a:lnTo>
                  <a:lnTo>
                    <a:pt x="2639225" y="152781"/>
                  </a:lnTo>
                  <a:lnTo>
                    <a:pt x="2597442" y="124193"/>
                  </a:lnTo>
                  <a:lnTo>
                    <a:pt x="2547607" y="114211"/>
                  </a:lnTo>
                  <a:lnTo>
                    <a:pt x="2519921" y="116979"/>
                  </a:lnTo>
                  <a:lnTo>
                    <a:pt x="2471712" y="137668"/>
                  </a:lnTo>
                  <a:lnTo>
                    <a:pt x="2435618" y="175387"/>
                  </a:lnTo>
                  <a:lnTo>
                    <a:pt x="2415425" y="225577"/>
                  </a:lnTo>
                  <a:lnTo>
                    <a:pt x="2412682" y="253707"/>
                  </a:lnTo>
                  <a:lnTo>
                    <a:pt x="2415425" y="281089"/>
                  </a:lnTo>
                  <a:lnTo>
                    <a:pt x="2435618" y="330174"/>
                  </a:lnTo>
                  <a:lnTo>
                    <a:pt x="2471699" y="367715"/>
                  </a:lnTo>
                  <a:lnTo>
                    <a:pt x="2519489" y="388404"/>
                  </a:lnTo>
                  <a:lnTo>
                    <a:pt x="2546604" y="391172"/>
                  </a:lnTo>
                  <a:lnTo>
                    <a:pt x="2558681" y="391172"/>
                  </a:lnTo>
                  <a:lnTo>
                    <a:pt x="2609227" y="379653"/>
                  </a:lnTo>
                  <a:lnTo>
                    <a:pt x="2645575" y="353771"/>
                  </a:lnTo>
                  <a:lnTo>
                    <a:pt x="2672461" y="319405"/>
                  </a:lnTo>
                  <a:lnTo>
                    <a:pt x="2673464" y="316369"/>
                  </a:lnTo>
                  <a:lnTo>
                    <a:pt x="2673464" y="306260"/>
                  </a:lnTo>
                  <a:lnTo>
                    <a:pt x="2670441" y="300202"/>
                  </a:lnTo>
                  <a:lnTo>
                    <a:pt x="2661374" y="294132"/>
                  </a:lnTo>
                  <a:lnTo>
                    <a:pt x="2649296" y="294132"/>
                  </a:lnTo>
                  <a:lnTo>
                    <a:pt x="2646273" y="296151"/>
                  </a:lnTo>
                  <a:lnTo>
                    <a:pt x="2643251" y="297167"/>
                  </a:lnTo>
                  <a:lnTo>
                    <a:pt x="2641244" y="299186"/>
                  </a:lnTo>
                  <a:lnTo>
                    <a:pt x="2639225" y="302221"/>
                  </a:lnTo>
                  <a:lnTo>
                    <a:pt x="2632037" y="312597"/>
                  </a:lnTo>
                  <a:lnTo>
                    <a:pt x="2594076" y="345249"/>
                  </a:lnTo>
                  <a:lnTo>
                    <a:pt x="2558681" y="353771"/>
                  </a:lnTo>
                  <a:lnTo>
                    <a:pt x="2546604" y="353771"/>
                  </a:lnTo>
                  <a:lnTo>
                    <a:pt x="2511552" y="346964"/>
                  </a:lnTo>
                  <a:lnTo>
                    <a:pt x="2482164" y="328129"/>
                  </a:lnTo>
                  <a:lnTo>
                    <a:pt x="2461082" y="299618"/>
                  </a:lnTo>
                  <a:lnTo>
                    <a:pt x="2450947" y="263817"/>
                  </a:lnTo>
                  <a:lnTo>
                    <a:pt x="2666415" y="263817"/>
                  </a:lnTo>
                  <a:lnTo>
                    <a:pt x="2671445" y="261785"/>
                  </a:lnTo>
                  <a:lnTo>
                    <a:pt x="2674467" y="258762"/>
                  </a:lnTo>
                  <a:lnTo>
                    <a:pt x="2678493" y="255727"/>
                  </a:lnTo>
                  <a:lnTo>
                    <a:pt x="2680512" y="250672"/>
                  </a:lnTo>
                  <a:lnTo>
                    <a:pt x="2680512" y="243598"/>
                  </a:lnTo>
                  <a:close/>
                </a:path>
              </a:pathLst>
            </a:custGeom>
            <a:solidFill>
              <a:srgbClr val="2B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3175" y="2684779"/>
            <a:ext cx="135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8DA9"/>
                </a:solidFill>
                <a:latin typeface="Arial MT"/>
                <a:cs typeface="Arial MT"/>
              </a:rPr>
              <a:t>THANK </a:t>
            </a:r>
            <a:r>
              <a:rPr sz="1800" spc="-25" dirty="0">
                <a:solidFill>
                  <a:srgbClr val="558DA9"/>
                </a:solidFill>
                <a:latin typeface="Arial MT"/>
                <a:cs typeface="Arial MT"/>
              </a:rPr>
              <a:t>YOU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" y="369736"/>
            <a:ext cx="9144000" cy="4775200"/>
            <a:chOff x="1" y="369736"/>
            <a:chExt cx="9144000" cy="47752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5009" y="3036750"/>
              <a:ext cx="139574" cy="1135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5369" y="3032916"/>
              <a:ext cx="121315" cy="1211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7513" y="3054380"/>
              <a:ext cx="128475" cy="89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6821" y="3039651"/>
              <a:ext cx="107633" cy="1077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" y="2332567"/>
              <a:ext cx="2007235" cy="2812415"/>
            </a:xfrm>
            <a:custGeom>
              <a:avLst/>
              <a:gdLst/>
              <a:ahLst/>
              <a:cxnLst/>
              <a:rect l="l" t="t" r="r" b="b"/>
              <a:pathLst>
                <a:path w="2007235" h="2812415">
                  <a:moveTo>
                    <a:pt x="0" y="0"/>
                  </a:moveTo>
                  <a:lnTo>
                    <a:pt x="0" y="2812204"/>
                  </a:lnTo>
                  <a:lnTo>
                    <a:pt x="746033" y="2812204"/>
                  </a:lnTo>
                  <a:lnTo>
                    <a:pt x="1608572" y="2311262"/>
                  </a:lnTo>
                  <a:lnTo>
                    <a:pt x="1652663" y="2283943"/>
                  </a:lnTo>
                  <a:lnTo>
                    <a:pt x="1694358" y="2254216"/>
                  </a:lnTo>
                  <a:lnTo>
                    <a:pt x="1733615" y="2222223"/>
                  </a:lnTo>
                  <a:lnTo>
                    <a:pt x="1770397" y="2188104"/>
                  </a:lnTo>
                  <a:lnTo>
                    <a:pt x="1804663" y="2152002"/>
                  </a:lnTo>
                  <a:lnTo>
                    <a:pt x="1836374" y="2114058"/>
                  </a:lnTo>
                  <a:lnTo>
                    <a:pt x="1865491" y="2074414"/>
                  </a:lnTo>
                  <a:lnTo>
                    <a:pt x="1891975" y="2033212"/>
                  </a:lnTo>
                  <a:lnTo>
                    <a:pt x="1915787" y="1990593"/>
                  </a:lnTo>
                  <a:lnTo>
                    <a:pt x="1936886" y="1946699"/>
                  </a:lnTo>
                  <a:lnTo>
                    <a:pt x="1955234" y="1901672"/>
                  </a:lnTo>
                  <a:lnTo>
                    <a:pt x="1970792" y="1855653"/>
                  </a:lnTo>
                  <a:lnTo>
                    <a:pt x="1985209" y="1804842"/>
                  </a:lnTo>
                  <a:lnTo>
                    <a:pt x="1995930" y="1753270"/>
                  </a:lnTo>
                  <a:lnTo>
                    <a:pt x="2003066" y="1701263"/>
                  </a:lnTo>
                  <a:lnTo>
                    <a:pt x="2006724" y="1649147"/>
                  </a:lnTo>
                  <a:lnTo>
                    <a:pt x="2007014" y="1597248"/>
                  </a:lnTo>
                  <a:lnTo>
                    <a:pt x="2004043" y="1549683"/>
                  </a:lnTo>
                  <a:lnTo>
                    <a:pt x="1998524" y="1502330"/>
                  </a:lnTo>
                  <a:lnTo>
                    <a:pt x="1990459" y="1455402"/>
                  </a:lnTo>
                  <a:lnTo>
                    <a:pt x="1979847" y="1409111"/>
                  </a:lnTo>
                  <a:lnTo>
                    <a:pt x="1966027" y="1364509"/>
                  </a:lnTo>
                  <a:lnTo>
                    <a:pt x="1949659" y="1320754"/>
                  </a:lnTo>
                  <a:lnTo>
                    <a:pt x="1930769" y="1277971"/>
                  </a:lnTo>
                  <a:lnTo>
                    <a:pt x="1909381" y="1236284"/>
                  </a:lnTo>
                  <a:lnTo>
                    <a:pt x="1885521" y="1195817"/>
                  </a:lnTo>
                  <a:lnTo>
                    <a:pt x="1859211" y="1156693"/>
                  </a:lnTo>
                  <a:lnTo>
                    <a:pt x="1830478" y="1119036"/>
                  </a:lnTo>
                  <a:lnTo>
                    <a:pt x="1799347" y="1082969"/>
                  </a:lnTo>
                  <a:lnTo>
                    <a:pt x="1765841" y="1048618"/>
                  </a:lnTo>
                  <a:lnTo>
                    <a:pt x="1729986" y="1016105"/>
                  </a:lnTo>
                  <a:lnTo>
                    <a:pt x="1691806" y="985555"/>
                  </a:lnTo>
                  <a:lnTo>
                    <a:pt x="1651326" y="957090"/>
                  </a:lnTo>
                  <a:lnTo>
                    <a:pt x="1608572" y="930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7CD">
                <a:alpha val="145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16113" y="2807326"/>
              <a:ext cx="4028440" cy="2336800"/>
            </a:xfrm>
            <a:custGeom>
              <a:avLst/>
              <a:gdLst/>
              <a:ahLst/>
              <a:cxnLst/>
              <a:rect l="l" t="t" r="r" b="b"/>
              <a:pathLst>
                <a:path w="4028440" h="2336800">
                  <a:moveTo>
                    <a:pt x="4027886" y="0"/>
                  </a:moveTo>
                  <a:lnTo>
                    <a:pt x="0" y="2336172"/>
                  </a:lnTo>
                  <a:lnTo>
                    <a:pt x="4027886" y="2336172"/>
                  </a:lnTo>
                  <a:lnTo>
                    <a:pt x="4027886" y="0"/>
                  </a:lnTo>
                  <a:close/>
                </a:path>
              </a:pathLst>
            </a:custGeom>
            <a:solidFill>
              <a:srgbClr val="66757A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1338" y="369736"/>
              <a:ext cx="2642870" cy="3907154"/>
            </a:xfrm>
            <a:custGeom>
              <a:avLst/>
              <a:gdLst/>
              <a:ahLst/>
              <a:cxnLst/>
              <a:rect l="l" t="t" r="r" b="b"/>
              <a:pathLst>
                <a:path w="2642870" h="3907154">
                  <a:moveTo>
                    <a:pt x="2642660" y="0"/>
                  </a:moveTo>
                  <a:lnTo>
                    <a:pt x="370009" y="1313176"/>
                  </a:lnTo>
                  <a:lnTo>
                    <a:pt x="326924" y="1339951"/>
                  </a:lnTo>
                  <a:lnTo>
                    <a:pt x="286362" y="1369007"/>
                  </a:lnTo>
                  <a:lnTo>
                    <a:pt x="248356" y="1400218"/>
                  </a:lnTo>
                  <a:lnTo>
                    <a:pt x="212941" y="1433456"/>
                  </a:lnTo>
                  <a:lnTo>
                    <a:pt x="180150" y="1468594"/>
                  </a:lnTo>
                  <a:lnTo>
                    <a:pt x="150018" y="1505503"/>
                  </a:lnTo>
                  <a:lnTo>
                    <a:pt x="122579" y="1544056"/>
                  </a:lnTo>
                  <a:lnTo>
                    <a:pt x="97865" y="1584126"/>
                  </a:lnTo>
                  <a:lnTo>
                    <a:pt x="75913" y="1625585"/>
                  </a:lnTo>
                  <a:lnTo>
                    <a:pt x="56754" y="1668305"/>
                  </a:lnTo>
                  <a:lnTo>
                    <a:pt x="40424" y="1712160"/>
                  </a:lnTo>
                  <a:lnTo>
                    <a:pt x="26957" y="1757022"/>
                  </a:lnTo>
                  <a:lnTo>
                    <a:pt x="15795" y="1800391"/>
                  </a:lnTo>
                  <a:lnTo>
                    <a:pt x="7829" y="1843759"/>
                  </a:lnTo>
                  <a:lnTo>
                    <a:pt x="2687" y="1887128"/>
                  </a:lnTo>
                  <a:lnTo>
                    <a:pt x="0" y="1930497"/>
                  </a:lnTo>
                  <a:lnTo>
                    <a:pt x="287" y="1978995"/>
                  </a:lnTo>
                  <a:lnTo>
                    <a:pt x="3505" y="2027325"/>
                  </a:lnTo>
                  <a:lnTo>
                    <a:pt x="9856" y="2075316"/>
                  </a:lnTo>
                  <a:lnTo>
                    <a:pt x="19544" y="2122801"/>
                  </a:lnTo>
                  <a:lnTo>
                    <a:pt x="32772" y="2169612"/>
                  </a:lnTo>
                  <a:lnTo>
                    <a:pt x="48775" y="2217186"/>
                  </a:lnTo>
                  <a:lnTo>
                    <a:pt x="67942" y="2263295"/>
                  </a:lnTo>
                  <a:lnTo>
                    <a:pt x="90222" y="2307777"/>
                  </a:lnTo>
                  <a:lnTo>
                    <a:pt x="115564" y="2350467"/>
                  </a:lnTo>
                  <a:lnTo>
                    <a:pt x="143915" y="2391204"/>
                  </a:lnTo>
                  <a:lnTo>
                    <a:pt x="175225" y="2429824"/>
                  </a:lnTo>
                  <a:lnTo>
                    <a:pt x="208879" y="2466867"/>
                  </a:lnTo>
                  <a:lnTo>
                    <a:pt x="244968" y="2501584"/>
                  </a:lnTo>
                  <a:lnTo>
                    <a:pt x="283710" y="2533994"/>
                  </a:lnTo>
                  <a:lnTo>
                    <a:pt x="325318" y="2564116"/>
                  </a:lnTo>
                  <a:lnTo>
                    <a:pt x="370009" y="2591969"/>
                  </a:lnTo>
                  <a:lnTo>
                    <a:pt x="2097689" y="3591015"/>
                  </a:lnTo>
                  <a:lnTo>
                    <a:pt x="2642660" y="3907099"/>
                  </a:lnTo>
                  <a:lnTo>
                    <a:pt x="2642660" y="0"/>
                  </a:lnTo>
                  <a:close/>
                </a:path>
              </a:pathLst>
            </a:custGeom>
            <a:solidFill>
              <a:srgbClr val="2B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886" y="4892654"/>
            <a:ext cx="1483995" cy="116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©</a:t>
            </a:r>
            <a:r>
              <a:rPr sz="600" spc="-2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2021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Snowflake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Inc.</a:t>
            </a:r>
            <a:r>
              <a:rPr sz="600" spc="-15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All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Rights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Reserved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1592" y="653637"/>
            <a:ext cx="3215639" cy="2995423"/>
            <a:chOff x="2651760" y="795527"/>
            <a:chExt cx="3963035" cy="3886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1760" y="795527"/>
              <a:ext cx="3895344" cy="3886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10274" y="1796947"/>
              <a:ext cx="2504440" cy="76200"/>
            </a:xfrm>
            <a:custGeom>
              <a:avLst/>
              <a:gdLst/>
              <a:ahLst/>
              <a:cxnLst/>
              <a:rect l="l" t="t" r="r" b="b"/>
              <a:pathLst>
                <a:path w="2504440" h="76200">
                  <a:moveTo>
                    <a:pt x="37946" y="0"/>
                  </a:moveTo>
                  <a:lnTo>
                    <a:pt x="2934" y="23410"/>
                  </a:lnTo>
                  <a:lnTo>
                    <a:pt x="0" y="38252"/>
                  </a:lnTo>
                  <a:lnTo>
                    <a:pt x="2995" y="52788"/>
                  </a:lnTo>
                  <a:lnTo>
                    <a:pt x="3053" y="53070"/>
                  </a:lnTo>
                  <a:lnTo>
                    <a:pt x="11267" y="65148"/>
                  </a:lnTo>
                  <a:lnTo>
                    <a:pt x="23410" y="73265"/>
                  </a:lnTo>
                  <a:lnTo>
                    <a:pt x="38252" y="76200"/>
                  </a:lnTo>
                  <a:lnTo>
                    <a:pt x="52493" y="73265"/>
                  </a:lnTo>
                  <a:lnTo>
                    <a:pt x="52895" y="73265"/>
                  </a:lnTo>
                  <a:lnTo>
                    <a:pt x="65148" y="64932"/>
                  </a:lnTo>
                  <a:lnTo>
                    <a:pt x="73265" y="52788"/>
                  </a:lnTo>
                  <a:lnTo>
                    <a:pt x="74914" y="44450"/>
                  </a:lnTo>
                  <a:lnTo>
                    <a:pt x="38125" y="44450"/>
                  </a:lnTo>
                  <a:lnTo>
                    <a:pt x="38074" y="31750"/>
                  </a:lnTo>
                  <a:lnTo>
                    <a:pt x="74892" y="31602"/>
                  </a:lnTo>
                  <a:lnTo>
                    <a:pt x="73204" y="23410"/>
                  </a:lnTo>
                  <a:lnTo>
                    <a:pt x="73146" y="23128"/>
                  </a:lnTo>
                  <a:lnTo>
                    <a:pt x="64932" y="11051"/>
                  </a:lnTo>
                  <a:lnTo>
                    <a:pt x="52967" y="3053"/>
                  </a:lnTo>
                  <a:lnTo>
                    <a:pt x="53391" y="3053"/>
                  </a:lnTo>
                  <a:lnTo>
                    <a:pt x="37946" y="0"/>
                  </a:lnTo>
                  <a:close/>
                </a:path>
                <a:path w="2504440" h="76200">
                  <a:moveTo>
                    <a:pt x="74892" y="31602"/>
                  </a:moveTo>
                  <a:lnTo>
                    <a:pt x="38074" y="31750"/>
                  </a:lnTo>
                  <a:lnTo>
                    <a:pt x="38125" y="44450"/>
                  </a:lnTo>
                  <a:lnTo>
                    <a:pt x="74943" y="44302"/>
                  </a:lnTo>
                  <a:lnTo>
                    <a:pt x="76139" y="38252"/>
                  </a:lnTo>
                  <a:lnTo>
                    <a:pt x="76200" y="37946"/>
                  </a:lnTo>
                  <a:lnTo>
                    <a:pt x="74922" y="31750"/>
                  </a:lnTo>
                  <a:lnTo>
                    <a:pt x="74892" y="31602"/>
                  </a:lnTo>
                  <a:close/>
                </a:path>
                <a:path w="2504440" h="76200">
                  <a:moveTo>
                    <a:pt x="74943" y="44302"/>
                  </a:moveTo>
                  <a:lnTo>
                    <a:pt x="38125" y="44450"/>
                  </a:lnTo>
                  <a:lnTo>
                    <a:pt x="74914" y="44450"/>
                  </a:lnTo>
                  <a:lnTo>
                    <a:pt x="74943" y="44302"/>
                  </a:lnTo>
                  <a:close/>
                </a:path>
                <a:path w="2504440" h="76200">
                  <a:moveTo>
                    <a:pt x="2504373" y="21850"/>
                  </a:moveTo>
                  <a:lnTo>
                    <a:pt x="74892" y="31602"/>
                  </a:lnTo>
                  <a:lnTo>
                    <a:pt x="76200" y="37946"/>
                  </a:lnTo>
                  <a:lnTo>
                    <a:pt x="74943" y="44302"/>
                  </a:lnTo>
                  <a:lnTo>
                    <a:pt x="2504424" y="34550"/>
                  </a:lnTo>
                  <a:lnTo>
                    <a:pt x="2504373" y="21850"/>
                  </a:lnTo>
                  <a:close/>
                </a:path>
              </a:pathLst>
            </a:custGeom>
            <a:solidFill>
              <a:srgbClr val="29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0875" y="3527375"/>
              <a:ext cx="2414270" cy="76200"/>
            </a:xfrm>
            <a:custGeom>
              <a:avLst/>
              <a:gdLst/>
              <a:ahLst/>
              <a:cxnLst/>
              <a:rect l="l" t="t" r="r" b="b"/>
              <a:pathLst>
                <a:path w="2414270" h="76200">
                  <a:moveTo>
                    <a:pt x="38253" y="0"/>
                  </a:moveTo>
                  <a:lnTo>
                    <a:pt x="22804" y="3054"/>
                  </a:lnTo>
                  <a:lnTo>
                    <a:pt x="23231" y="3054"/>
                  </a:lnTo>
                  <a:lnTo>
                    <a:pt x="11267" y="11050"/>
                  </a:lnTo>
                  <a:lnTo>
                    <a:pt x="3053" y="23127"/>
                  </a:lnTo>
                  <a:lnTo>
                    <a:pt x="0" y="37945"/>
                  </a:lnTo>
                  <a:lnTo>
                    <a:pt x="2934" y="52787"/>
                  </a:lnTo>
                  <a:lnTo>
                    <a:pt x="11050" y="64931"/>
                  </a:lnTo>
                  <a:lnTo>
                    <a:pt x="23302" y="73264"/>
                  </a:lnTo>
                  <a:lnTo>
                    <a:pt x="23706" y="73264"/>
                  </a:lnTo>
                  <a:lnTo>
                    <a:pt x="37945" y="76198"/>
                  </a:lnTo>
                  <a:lnTo>
                    <a:pt x="52787" y="73264"/>
                  </a:lnTo>
                  <a:lnTo>
                    <a:pt x="64930" y="65148"/>
                  </a:lnTo>
                  <a:lnTo>
                    <a:pt x="73144" y="53071"/>
                  </a:lnTo>
                  <a:lnTo>
                    <a:pt x="74891" y="44598"/>
                  </a:lnTo>
                  <a:lnTo>
                    <a:pt x="38073" y="44449"/>
                  </a:lnTo>
                  <a:lnTo>
                    <a:pt x="38125" y="31749"/>
                  </a:lnTo>
                  <a:lnTo>
                    <a:pt x="74913" y="31749"/>
                  </a:lnTo>
                  <a:lnTo>
                    <a:pt x="73264" y="23411"/>
                  </a:lnTo>
                  <a:lnTo>
                    <a:pt x="65148" y="11268"/>
                  </a:lnTo>
                  <a:lnTo>
                    <a:pt x="53071" y="3054"/>
                  </a:lnTo>
                  <a:lnTo>
                    <a:pt x="38253" y="0"/>
                  </a:lnTo>
                  <a:close/>
                </a:path>
                <a:path w="2414270" h="76200">
                  <a:moveTo>
                    <a:pt x="74942" y="31898"/>
                  </a:moveTo>
                  <a:lnTo>
                    <a:pt x="76137" y="37945"/>
                  </a:lnTo>
                  <a:lnTo>
                    <a:pt x="76198" y="38253"/>
                  </a:lnTo>
                  <a:lnTo>
                    <a:pt x="74921" y="44449"/>
                  </a:lnTo>
                  <a:lnTo>
                    <a:pt x="74891" y="44598"/>
                  </a:lnTo>
                  <a:lnTo>
                    <a:pt x="2413773" y="54049"/>
                  </a:lnTo>
                  <a:lnTo>
                    <a:pt x="2413825" y="41349"/>
                  </a:lnTo>
                  <a:lnTo>
                    <a:pt x="74942" y="31898"/>
                  </a:lnTo>
                  <a:close/>
                </a:path>
                <a:path w="2414270" h="76200">
                  <a:moveTo>
                    <a:pt x="38125" y="31749"/>
                  </a:moveTo>
                  <a:lnTo>
                    <a:pt x="38073" y="44449"/>
                  </a:lnTo>
                  <a:lnTo>
                    <a:pt x="74891" y="44598"/>
                  </a:lnTo>
                  <a:lnTo>
                    <a:pt x="76198" y="38253"/>
                  </a:lnTo>
                  <a:lnTo>
                    <a:pt x="74942" y="31898"/>
                  </a:lnTo>
                  <a:lnTo>
                    <a:pt x="38125" y="31749"/>
                  </a:lnTo>
                  <a:close/>
                </a:path>
                <a:path w="2414270" h="76200">
                  <a:moveTo>
                    <a:pt x="74913" y="31749"/>
                  </a:moveTo>
                  <a:lnTo>
                    <a:pt x="38125" y="31749"/>
                  </a:lnTo>
                  <a:lnTo>
                    <a:pt x="74942" y="31898"/>
                  </a:lnTo>
                  <a:lnTo>
                    <a:pt x="74913" y="31749"/>
                  </a:lnTo>
                  <a:close/>
                </a:path>
              </a:pathLst>
            </a:custGeom>
            <a:solidFill>
              <a:srgbClr val="FF9F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374" y="2921374"/>
              <a:ext cx="1509395" cy="76200"/>
            </a:xfrm>
            <a:custGeom>
              <a:avLst/>
              <a:gdLst/>
              <a:ahLst/>
              <a:cxnLst/>
              <a:rect l="l" t="t" r="r" b="b"/>
              <a:pathLst>
                <a:path w="1509395" h="76200">
                  <a:moveTo>
                    <a:pt x="38061" y="0"/>
                  </a:moveTo>
                  <a:lnTo>
                    <a:pt x="23234" y="3009"/>
                  </a:lnTo>
                  <a:lnTo>
                    <a:pt x="11131" y="11186"/>
                  </a:lnTo>
                  <a:lnTo>
                    <a:pt x="2978" y="23305"/>
                  </a:lnTo>
                  <a:lnTo>
                    <a:pt x="0" y="38139"/>
                  </a:lnTo>
                  <a:lnTo>
                    <a:pt x="3009" y="52966"/>
                  </a:lnTo>
                  <a:lnTo>
                    <a:pt x="11186" y="65068"/>
                  </a:lnTo>
                  <a:lnTo>
                    <a:pt x="23305" y="73221"/>
                  </a:lnTo>
                  <a:lnTo>
                    <a:pt x="38139" y="76200"/>
                  </a:lnTo>
                  <a:lnTo>
                    <a:pt x="52816" y="73221"/>
                  </a:lnTo>
                  <a:lnTo>
                    <a:pt x="64987" y="65068"/>
                  </a:lnTo>
                  <a:lnTo>
                    <a:pt x="73173" y="52966"/>
                  </a:lnTo>
                  <a:lnTo>
                    <a:pt x="74917" y="44450"/>
                  </a:lnTo>
                  <a:lnTo>
                    <a:pt x="38106" y="44450"/>
                  </a:lnTo>
                  <a:lnTo>
                    <a:pt x="38093" y="31750"/>
                  </a:lnTo>
                  <a:lnTo>
                    <a:pt x="74919" y="31750"/>
                  </a:lnTo>
                  <a:lnTo>
                    <a:pt x="73205" y="23305"/>
                  </a:lnTo>
                  <a:lnTo>
                    <a:pt x="65050" y="11186"/>
                  </a:lnTo>
                  <a:lnTo>
                    <a:pt x="52939" y="3009"/>
                  </a:lnTo>
                  <a:lnTo>
                    <a:pt x="38061" y="0"/>
                  </a:lnTo>
                  <a:close/>
                </a:path>
                <a:path w="1509395" h="76200">
                  <a:moveTo>
                    <a:pt x="1509293" y="30250"/>
                  </a:moveTo>
                  <a:lnTo>
                    <a:pt x="38093" y="31750"/>
                  </a:lnTo>
                  <a:lnTo>
                    <a:pt x="38106" y="44450"/>
                  </a:lnTo>
                  <a:lnTo>
                    <a:pt x="74917" y="44450"/>
                  </a:lnTo>
                  <a:lnTo>
                    <a:pt x="76184" y="38139"/>
                  </a:lnTo>
                  <a:lnTo>
                    <a:pt x="74919" y="31750"/>
                  </a:lnTo>
                  <a:lnTo>
                    <a:pt x="1509294" y="31750"/>
                  </a:lnTo>
                  <a:lnTo>
                    <a:pt x="1509293" y="30250"/>
                  </a:lnTo>
                  <a:close/>
                </a:path>
                <a:path w="1509395" h="76200">
                  <a:moveTo>
                    <a:pt x="1509294" y="31750"/>
                  </a:moveTo>
                  <a:lnTo>
                    <a:pt x="74919" y="31750"/>
                  </a:lnTo>
                  <a:lnTo>
                    <a:pt x="76184" y="38139"/>
                  </a:lnTo>
                  <a:lnTo>
                    <a:pt x="74917" y="44450"/>
                  </a:lnTo>
                  <a:lnTo>
                    <a:pt x="38106" y="44450"/>
                  </a:lnTo>
                  <a:lnTo>
                    <a:pt x="1509306" y="42950"/>
                  </a:lnTo>
                  <a:lnTo>
                    <a:pt x="1509294" y="31750"/>
                  </a:lnTo>
                  <a:close/>
                </a:path>
              </a:pathLst>
            </a:custGeom>
            <a:solidFill>
              <a:srgbClr val="1157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0275" y="4171825"/>
              <a:ext cx="824865" cy="76200"/>
            </a:xfrm>
            <a:custGeom>
              <a:avLst/>
              <a:gdLst/>
              <a:ahLst/>
              <a:cxnLst/>
              <a:rect l="l" t="t" r="r" b="b"/>
              <a:pathLst>
                <a:path w="824865" h="76200">
                  <a:moveTo>
                    <a:pt x="38258" y="0"/>
                  </a:moveTo>
                  <a:lnTo>
                    <a:pt x="22786" y="3056"/>
                  </a:lnTo>
                  <a:lnTo>
                    <a:pt x="23229" y="3056"/>
                  </a:lnTo>
                  <a:lnTo>
                    <a:pt x="11271" y="11046"/>
                  </a:lnTo>
                  <a:lnTo>
                    <a:pt x="3055" y="23122"/>
                  </a:lnTo>
                  <a:lnTo>
                    <a:pt x="0" y="37939"/>
                  </a:lnTo>
                  <a:lnTo>
                    <a:pt x="2931" y="52782"/>
                  </a:lnTo>
                  <a:lnTo>
                    <a:pt x="11045" y="64927"/>
                  </a:lnTo>
                  <a:lnTo>
                    <a:pt x="23304" y="73267"/>
                  </a:lnTo>
                  <a:lnTo>
                    <a:pt x="23725" y="73267"/>
                  </a:lnTo>
                  <a:lnTo>
                    <a:pt x="37939" y="76199"/>
                  </a:lnTo>
                  <a:lnTo>
                    <a:pt x="52782" y="73267"/>
                  </a:lnTo>
                  <a:lnTo>
                    <a:pt x="64927" y="65153"/>
                  </a:lnTo>
                  <a:lnTo>
                    <a:pt x="73142" y="53077"/>
                  </a:lnTo>
                  <a:lnTo>
                    <a:pt x="74890" y="44604"/>
                  </a:lnTo>
                  <a:lnTo>
                    <a:pt x="38073" y="44449"/>
                  </a:lnTo>
                  <a:lnTo>
                    <a:pt x="38125" y="31749"/>
                  </a:lnTo>
                  <a:lnTo>
                    <a:pt x="74912" y="31749"/>
                  </a:lnTo>
                  <a:lnTo>
                    <a:pt x="73267" y="23416"/>
                  </a:lnTo>
                  <a:lnTo>
                    <a:pt x="65153" y="11272"/>
                  </a:lnTo>
                  <a:lnTo>
                    <a:pt x="53076" y="3056"/>
                  </a:lnTo>
                  <a:lnTo>
                    <a:pt x="38258" y="0"/>
                  </a:lnTo>
                  <a:close/>
                </a:path>
                <a:path w="824865" h="76200">
                  <a:moveTo>
                    <a:pt x="74943" y="31904"/>
                  </a:moveTo>
                  <a:lnTo>
                    <a:pt x="76135" y="37939"/>
                  </a:lnTo>
                  <a:lnTo>
                    <a:pt x="76198" y="38259"/>
                  </a:lnTo>
                  <a:lnTo>
                    <a:pt x="74922" y="44449"/>
                  </a:lnTo>
                  <a:lnTo>
                    <a:pt x="74890" y="44604"/>
                  </a:lnTo>
                  <a:lnTo>
                    <a:pt x="824372" y="47749"/>
                  </a:lnTo>
                  <a:lnTo>
                    <a:pt x="824425" y="35049"/>
                  </a:lnTo>
                  <a:lnTo>
                    <a:pt x="74943" y="31904"/>
                  </a:lnTo>
                  <a:close/>
                </a:path>
                <a:path w="824865" h="76200">
                  <a:moveTo>
                    <a:pt x="38125" y="31749"/>
                  </a:moveTo>
                  <a:lnTo>
                    <a:pt x="38073" y="44449"/>
                  </a:lnTo>
                  <a:lnTo>
                    <a:pt x="74890" y="44604"/>
                  </a:lnTo>
                  <a:lnTo>
                    <a:pt x="76198" y="38259"/>
                  </a:lnTo>
                  <a:lnTo>
                    <a:pt x="74943" y="31904"/>
                  </a:lnTo>
                  <a:lnTo>
                    <a:pt x="38125" y="31749"/>
                  </a:lnTo>
                  <a:close/>
                </a:path>
                <a:path w="824865" h="76200">
                  <a:moveTo>
                    <a:pt x="74912" y="31749"/>
                  </a:moveTo>
                  <a:lnTo>
                    <a:pt x="38125" y="31749"/>
                  </a:lnTo>
                  <a:lnTo>
                    <a:pt x="74943" y="31904"/>
                  </a:lnTo>
                  <a:lnTo>
                    <a:pt x="74912" y="31749"/>
                  </a:lnTo>
                  <a:close/>
                </a:path>
              </a:pathLst>
            </a:custGeom>
            <a:solidFill>
              <a:srgbClr val="D45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48819" y="1058014"/>
            <a:ext cx="2537278" cy="52988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170"/>
              </a:spcBef>
            </a:pPr>
            <a:r>
              <a:rPr lang="en-US" sz="1100" b="1" dirty="0">
                <a:solidFill>
                  <a:srgbClr val="29B5E8"/>
                </a:solidFill>
                <a:latin typeface="Arial"/>
                <a:cs typeface="Arial"/>
              </a:rPr>
              <a:t>Real-Time Data Analytics:</a:t>
            </a:r>
          </a:p>
          <a:p>
            <a:pPr marL="12700" marR="5080">
              <a:lnSpc>
                <a:spcPct val="94500"/>
              </a:lnSpc>
              <a:spcBef>
                <a:spcPts val="170"/>
              </a:spcBef>
            </a:pPr>
            <a:r>
              <a:rPr lang="en-US" sz="1100" dirty="0">
                <a:solidFill>
                  <a:srgbClr val="29B5E8"/>
                </a:solidFill>
                <a:latin typeface="Arial"/>
                <a:cs typeface="Arial"/>
              </a:rPr>
              <a:t>Low-latency insights via streaming pipelines and optimized workloads.</a:t>
            </a:r>
            <a:endParaRPr lang="en-US" sz="11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8819" y="1864641"/>
            <a:ext cx="3079236" cy="52988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4500"/>
              </a:lnSpc>
              <a:spcBef>
                <a:spcPts val="170"/>
              </a:spcBef>
            </a:pPr>
            <a:r>
              <a:rPr lang="en-US" sz="1100" b="1" spc="-40" dirty="0">
                <a:solidFill>
                  <a:srgbClr val="11577F"/>
                </a:solidFill>
                <a:latin typeface="Arial"/>
                <a:cs typeface="Arial"/>
              </a:rPr>
              <a:t>AI/ML Platform Expansion</a:t>
            </a:r>
          </a:p>
          <a:p>
            <a:pPr marL="12700" marR="5080">
              <a:lnSpc>
                <a:spcPct val="94500"/>
              </a:lnSpc>
              <a:spcBef>
                <a:spcPts val="170"/>
              </a:spcBef>
            </a:pPr>
            <a:r>
              <a:rPr lang="en-US" sz="1100" spc="-40" dirty="0">
                <a:solidFill>
                  <a:srgbClr val="11577F"/>
                </a:solidFill>
                <a:latin typeface="Arial"/>
                <a:cs typeface="Arial"/>
              </a:rPr>
              <a:t>Support model training &amp; deployment directly in-platform via seamless ML integrations.</a:t>
            </a:r>
            <a:endParaRPr lang="en-US" sz="11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25" y="4720335"/>
            <a:ext cx="30626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*</a:t>
            </a:r>
            <a:r>
              <a:rPr sz="7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262626"/>
                </a:solidFill>
                <a:latin typeface="Arial MT"/>
                <a:cs typeface="Arial MT"/>
              </a:rPr>
              <a:t>Visualization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based</a:t>
            </a:r>
            <a:r>
              <a:rPr sz="7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on</a:t>
            </a:r>
            <a:r>
              <a:rPr sz="7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actual</a:t>
            </a:r>
            <a:r>
              <a:rPr sz="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Data</a:t>
            </a:r>
            <a:r>
              <a:rPr sz="7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Cloud</a:t>
            </a:r>
            <a:r>
              <a:rPr sz="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sharing</a:t>
            </a:r>
            <a:r>
              <a:rPr sz="7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activity</a:t>
            </a:r>
            <a:r>
              <a:rPr sz="7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as</a:t>
            </a:r>
            <a:r>
              <a:rPr sz="7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of</a:t>
            </a:r>
            <a:r>
              <a:rPr sz="700" spc="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July</a:t>
            </a:r>
            <a:r>
              <a:rPr sz="7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62626"/>
                </a:solidFill>
                <a:latin typeface="Arial MT"/>
                <a:cs typeface="Arial MT"/>
              </a:rPr>
              <a:t>31</a:t>
            </a:r>
            <a:r>
              <a:rPr sz="7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262626"/>
                </a:solidFill>
                <a:latin typeface="Arial MT"/>
                <a:cs typeface="Arial MT"/>
              </a:rPr>
              <a:t>2021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00" y="827854"/>
            <a:ext cx="3100332" cy="85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105780"/>
                </a:solidFill>
                <a:latin typeface="Arial"/>
                <a:cs typeface="Arial"/>
              </a:rPr>
              <a:t>Company Snapshot</a:t>
            </a:r>
            <a:endParaRPr lang="en-US" sz="1200" b="1" dirty="0">
              <a:solidFill>
                <a:srgbClr val="105780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105780"/>
                </a:solidFill>
                <a:latin typeface="Arial"/>
                <a:cs typeface="Arial"/>
              </a:rPr>
              <a:t>📍 Founded 2012 | Bozeman, Montana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105780"/>
                </a:solidFill>
                <a:latin typeface="Arial"/>
                <a:cs typeface="Arial"/>
              </a:rPr>
              <a:t>🌎 6,000+ global customers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105780"/>
                </a:solidFill>
                <a:latin typeface="Arial"/>
                <a:cs typeface="Arial"/>
              </a:rPr>
              <a:t>⚡ 1.6T queries processed daily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EBB54DC0-A5FC-CB19-4253-BA8F190CD123}"/>
              </a:ext>
            </a:extLst>
          </p:cNvPr>
          <p:cNvSpPr txBox="1"/>
          <p:nvPr/>
        </p:nvSpPr>
        <p:spPr>
          <a:xfrm>
            <a:off x="91287" y="1898989"/>
            <a:ext cx="2373461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105780"/>
                </a:solidFill>
                <a:latin typeface="Arial"/>
                <a:cs typeface="Arial"/>
              </a:rPr>
              <a:t>Cloud-based data platform for</a:t>
            </a:r>
            <a:endParaRPr lang="en-US" sz="1200" b="1" dirty="0">
              <a:solidFill>
                <a:srgbClr val="105780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105780"/>
                </a:solidFill>
                <a:latin typeface="Arial"/>
                <a:cs typeface="Arial"/>
              </a:rPr>
              <a:t>☁️ Storage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105780"/>
                </a:solidFill>
                <a:latin typeface="Arial"/>
                <a:cs typeface="Arial"/>
              </a:rPr>
              <a:t>⚙️Compute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105780"/>
                </a:solidFill>
                <a:latin typeface="Arial"/>
                <a:cs typeface="Arial"/>
              </a:rPr>
              <a:t>📊 Analytics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127C2-4C70-E4B7-1733-57A3E2F667D1}"/>
              </a:ext>
            </a:extLst>
          </p:cNvPr>
          <p:cNvSpPr txBox="1"/>
          <p:nvPr/>
        </p:nvSpPr>
        <p:spPr>
          <a:xfrm>
            <a:off x="3416833" y="3929090"/>
            <a:ext cx="4953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00"/>
              </a:spcBef>
            </a:pPr>
            <a:r>
              <a:rPr lang="en-US" sz="1600" i="1" dirty="0">
                <a:solidFill>
                  <a:srgbClr val="10578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“Snowflake’s architecture and ecosystem make it an ideal candidate for innovation through real-time analytics, AI/ML integration, and decentralized data sharing.”</a:t>
            </a:r>
            <a:endParaRPr lang="en-IN" sz="1600" i="1" dirty="0">
              <a:solidFill>
                <a:srgbClr val="105780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A558BF90-7356-752D-C4B9-5D98A62B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68" y="78453"/>
            <a:ext cx="8791462" cy="400110"/>
          </a:xfrm>
        </p:spPr>
        <p:txBody>
          <a:bodyPr/>
          <a:lstStyle/>
          <a:p>
            <a:pPr algn="ctr"/>
            <a:r>
              <a:rPr lang="en-US" sz="2600" dirty="0"/>
              <a:t>Meet Snowflake: The Cloud Data Company</a:t>
            </a:r>
            <a:endParaRPr lang="en-IN" sz="2600" dirty="0"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00A4E598-4F18-0C56-54F5-9889452EF572}"/>
              </a:ext>
            </a:extLst>
          </p:cNvPr>
          <p:cNvSpPr txBox="1"/>
          <p:nvPr/>
        </p:nvSpPr>
        <p:spPr>
          <a:xfrm>
            <a:off x="77000" y="3216345"/>
            <a:ext cx="333122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600" b="1" dirty="0">
                <a:solidFill>
                  <a:srgbClr val="105780"/>
                </a:solidFill>
                <a:latin typeface="Arial"/>
                <a:cs typeface="Arial"/>
              </a:rPr>
              <a:t>Why It Stands Out</a:t>
            </a:r>
            <a:br>
              <a:rPr lang="en-IN" sz="1200" b="1" dirty="0">
                <a:solidFill>
                  <a:srgbClr val="105780"/>
                </a:solidFill>
                <a:latin typeface="Arial"/>
                <a:cs typeface="Arial"/>
              </a:rPr>
            </a:br>
            <a:r>
              <a:rPr lang="en-IN" sz="1200" dirty="0">
                <a:solidFill>
                  <a:srgbClr val="105780"/>
                </a:solidFill>
                <a:latin typeface="Arial"/>
                <a:cs typeface="Arial"/>
              </a:rPr>
              <a:t>🔁 Multi-cloud operations (AWS, Azure, GCP)</a:t>
            </a:r>
            <a:br>
              <a:rPr lang="en-IN" sz="1200" dirty="0">
                <a:solidFill>
                  <a:srgbClr val="105780"/>
                </a:solidFill>
                <a:latin typeface="Arial"/>
                <a:cs typeface="Arial"/>
              </a:rPr>
            </a:br>
            <a:r>
              <a:rPr lang="en-IN" sz="1200" dirty="0">
                <a:solidFill>
                  <a:srgbClr val="105780"/>
                </a:solidFill>
                <a:latin typeface="Arial"/>
                <a:cs typeface="Arial"/>
              </a:rPr>
              <a:t>🔐 Secure, zero-copy data sharing</a:t>
            </a:r>
            <a:br>
              <a:rPr lang="en-IN" sz="1200" dirty="0">
                <a:solidFill>
                  <a:srgbClr val="105780"/>
                </a:solidFill>
                <a:latin typeface="Arial"/>
                <a:cs typeface="Arial"/>
              </a:rPr>
            </a:br>
            <a:r>
              <a:rPr lang="en-IN" sz="1200" dirty="0">
                <a:solidFill>
                  <a:srgbClr val="105780"/>
                </a:solidFill>
                <a:latin typeface="Arial"/>
                <a:cs typeface="Arial"/>
              </a:rPr>
              <a:t>⚡ Fast, scalable &amp; user-friendly platform</a:t>
            </a:r>
            <a:endParaRPr lang="en-US" sz="1200" dirty="0">
              <a:solidFill>
                <a:srgbClr val="105780"/>
              </a:solidFill>
              <a:latin typeface="Arial"/>
              <a:cs typeface="Arial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3F352B18-E7C1-1F39-7F19-35A2B77F4F70}"/>
              </a:ext>
            </a:extLst>
          </p:cNvPr>
          <p:cNvSpPr txBox="1"/>
          <p:nvPr/>
        </p:nvSpPr>
        <p:spPr>
          <a:xfrm>
            <a:off x="6048819" y="2502658"/>
            <a:ext cx="3079236" cy="50424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288925">
              <a:lnSpc>
                <a:spcPct val="94500"/>
              </a:lnSpc>
            </a:pPr>
            <a:r>
              <a:rPr lang="en-US" sz="1100" b="1" spc="-35" dirty="0">
                <a:solidFill>
                  <a:srgbClr val="FF9F36"/>
                </a:solidFill>
                <a:latin typeface="Arial"/>
                <a:cs typeface="Arial"/>
              </a:rPr>
              <a:t>Decentralized Data Marketplace:</a:t>
            </a:r>
          </a:p>
          <a:p>
            <a:pPr marL="12700" marR="288925">
              <a:lnSpc>
                <a:spcPct val="94500"/>
              </a:lnSpc>
            </a:pPr>
            <a:r>
              <a:rPr lang="en-US" sz="1100" spc="-35" dirty="0">
                <a:solidFill>
                  <a:srgbClr val="FF9F36"/>
                </a:solidFill>
                <a:latin typeface="Arial"/>
                <a:cs typeface="Arial"/>
              </a:rPr>
              <a:t>Build a blockchain-powered data exchange for secure, compliant data monetization.</a:t>
            </a:r>
            <a:endParaRPr lang="en-US" sz="1100" dirty="0">
              <a:latin typeface="Arial MT"/>
              <a:cs typeface="Arial MT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5785FE3F-B463-F64E-D84E-D73814C664B6}"/>
              </a:ext>
            </a:extLst>
          </p:cNvPr>
          <p:cNvSpPr txBox="1"/>
          <p:nvPr/>
        </p:nvSpPr>
        <p:spPr>
          <a:xfrm>
            <a:off x="6048819" y="3123828"/>
            <a:ext cx="3018181" cy="50424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145415">
              <a:lnSpc>
                <a:spcPct val="94500"/>
              </a:lnSpc>
            </a:pPr>
            <a:r>
              <a:rPr lang="en-US" sz="1100" b="1" spc="-40" dirty="0">
                <a:solidFill>
                  <a:srgbClr val="D45B90"/>
                </a:solidFill>
                <a:latin typeface="Arial"/>
                <a:cs typeface="Arial"/>
              </a:rPr>
              <a:t>AI Copilot Integration</a:t>
            </a:r>
          </a:p>
          <a:p>
            <a:pPr marL="12700" marR="145415">
              <a:lnSpc>
                <a:spcPct val="94500"/>
              </a:lnSpc>
            </a:pPr>
            <a:r>
              <a:rPr lang="en-US" sz="1100" spc="-40" dirty="0">
                <a:solidFill>
                  <a:srgbClr val="D45B90"/>
                </a:solidFill>
                <a:latin typeface="Arial"/>
                <a:cs typeface="Arial"/>
              </a:rPr>
              <a:t>Introduce a conversational AI assistant to guide users through querying and analysis.</a:t>
            </a:r>
            <a:endParaRPr lang="en-US"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50352" y="628942"/>
            <a:ext cx="126948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b="1" spc="-10" dirty="0">
                <a:solidFill>
                  <a:schemeClr val="tx2"/>
                </a:solidFill>
                <a:latin typeface="Arial"/>
                <a:cs typeface="Arial"/>
              </a:rPr>
              <a:t>SENSE</a:t>
            </a:r>
            <a:endParaRPr sz="22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7081" y="628942"/>
            <a:ext cx="16637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b="1" spc="-10" dirty="0">
                <a:solidFill>
                  <a:schemeClr val="tx2"/>
                </a:solidFill>
                <a:latin typeface="Arial"/>
                <a:cs typeface="Arial"/>
              </a:rPr>
              <a:t>SEIZE</a:t>
            </a:r>
            <a:endParaRPr sz="22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6553" y="628942"/>
            <a:ext cx="20664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200" b="1" spc="-10" dirty="0">
                <a:solidFill>
                  <a:schemeClr val="tx2"/>
                </a:solidFill>
                <a:latin typeface="Arial"/>
                <a:cs typeface="Arial"/>
              </a:rPr>
              <a:t>TRANSFORM</a:t>
            </a:r>
            <a:endParaRPr sz="22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2021</a:t>
            </a:r>
            <a:r>
              <a:rPr spc="-10" dirty="0"/>
              <a:t> Snowflake </a:t>
            </a:r>
            <a:r>
              <a:rPr dirty="0"/>
              <a:t>Inc.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</a:t>
            </a:r>
          </a:p>
        </p:txBody>
      </p:sp>
      <p:grpSp>
        <p:nvGrpSpPr>
          <p:cNvPr id="2" name="object 2"/>
          <p:cNvGrpSpPr/>
          <p:nvPr/>
        </p:nvGrpSpPr>
        <p:grpSpPr>
          <a:xfrm>
            <a:off x="3506264" y="1387049"/>
            <a:ext cx="2045208" cy="2045208"/>
            <a:chOff x="3553967" y="1795272"/>
            <a:chExt cx="2045208" cy="204520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967" y="1795272"/>
              <a:ext cx="2045208" cy="20452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59349" y="1998982"/>
              <a:ext cx="1637030" cy="1637030"/>
            </a:xfrm>
            <a:custGeom>
              <a:avLst/>
              <a:gdLst/>
              <a:ahLst/>
              <a:cxnLst/>
              <a:rect l="l" t="t" r="r" b="b"/>
              <a:pathLst>
                <a:path w="1637029" h="1637029">
                  <a:moveTo>
                    <a:pt x="818249" y="0"/>
                  </a:moveTo>
                  <a:lnTo>
                    <a:pt x="770171" y="1389"/>
                  </a:lnTo>
                  <a:lnTo>
                    <a:pt x="722824" y="5504"/>
                  </a:lnTo>
                  <a:lnTo>
                    <a:pt x="676285" y="12271"/>
                  </a:lnTo>
                  <a:lnTo>
                    <a:pt x="630632" y="21610"/>
                  </a:lnTo>
                  <a:lnTo>
                    <a:pt x="585940" y="33446"/>
                  </a:lnTo>
                  <a:lnTo>
                    <a:pt x="542287" y="47702"/>
                  </a:lnTo>
                  <a:lnTo>
                    <a:pt x="499749" y="64302"/>
                  </a:lnTo>
                  <a:lnTo>
                    <a:pt x="458404" y="83167"/>
                  </a:lnTo>
                  <a:lnTo>
                    <a:pt x="418327" y="104223"/>
                  </a:lnTo>
                  <a:lnTo>
                    <a:pt x="379595" y="127391"/>
                  </a:lnTo>
                  <a:lnTo>
                    <a:pt x="342286" y="152596"/>
                  </a:lnTo>
                  <a:lnTo>
                    <a:pt x="306476" y="179760"/>
                  </a:lnTo>
                  <a:lnTo>
                    <a:pt x="272241" y="208807"/>
                  </a:lnTo>
                  <a:lnTo>
                    <a:pt x="239659" y="239659"/>
                  </a:lnTo>
                  <a:lnTo>
                    <a:pt x="208807" y="272241"/>
                  </a:lnTo>
                  <a:lnTo>
                    <a:pt x="179760" y="306476"/>
                  </a:lnTo>
                  <a:lnTo>
                    <a:pt x="152596" y="342286"/>
                  </a:lnTo>
                  <a:lnTo>
                    <a:pt x="127391" y="379595"/>
                  </a:lnTo>
                  <a:lnTo>
                    <a:pt x="104223" y="418327"/>
                  </a:lnTo>
                  <a:lnTo>
                    <a:pt x="83167" y="458404"/>
                  </a:lnTo>
                  <a:lnTo>
                    <a:pt x="64302" y="499749"/>
                  </a:lnTo>
                  <a:lnTo>
                    <a:pt x="47702" y="542287"/>
                  </a:lnTo>
                  <a:lnTo>
                    <a:pt x="33446" y="585940"/>
                  </a:lnTo>
                  <a:lnTo>
                    <a:pt x="21610" y="630632"/>
                  </a:lnTo>
                  <a:lnTo>
                    <a:pt x="12271" y="676285"/>
                  </a:lnTo>
                  <a:lnTo>
                    <a:pt x="5504" y="722824"/>
                  </a:lnTo>
                  <a:lnTo>
                    <a:pt x="1389" y="770171"/>
                  </a:lnTo>
                  <a:lnTo>
                    <a:pt x="0" y="818249"/>
                  </a:lnTo>
                  <a:lnTo>
                    <a:pt x="1389" y="866327"/>
                  </a:lnTo>
                  <a:lnTo>
                    <a:pt x="5504" y="913674"/>
                  </a:lnTo>
                  <a:lnTo>
                    <a:pt x="12271" y="960213"/>
                  </a:lnTo>
                  <a:lnTo>
                    <a:pt x="21610" y="1005866"/>
                  </a:lnTo>
                  <a:lnTo>
                    <a:pt x="33446" y="1050558"/>
                  </a:lnTo>
                  <a:lnTo>
                    <a:pt x="47702" y="1094211"/>
                  </a:lnTo>
                  <a:lnTo>
                    <a:pt x="64302" y="1136749"/>
                  </a:lnTo>
                  <a:lnTo>
                    <a:pt x="83167" y="1178094"/>
                  </a:lnTo>
                  <a:lnTo>
                    <a:pt x="104223" y="1218171"/>
                  </a:lnTo>
                  <a:lnTo>
                    <a:pt x="127391" y="1256903"/>
                  </a:lnTo>
                  <a:lnTo>
                    <a:pt x="152596" y="1294212"/>
                  </a:lnTo>
                  <a:lnTo>
                    <a:pt x="179760" y="1330022"/>
                  </a:lnTo>
                  <a:lnTo>
                    <a:pt x="208807" y="1364257"/>
                  </a:lnTo>
                  <a:lnTo>
                    <a:pt x="239659" y="1396839"/>
                  </a:lnTo>
                  <a:lnTo>
                    <a:pt x="272241" y="1427692"/>
                  </a:lnTo>
                  <a:lnTo>
                    <a:pt x="306476" y="1456738"/>
                  </a:lnTo>
                  <a:lnTo>
                    <a:pt x="342286" y="1483902"/>
                  </a:lnTo>
                  <a:lnTo>
                    <a:pt x="379595" y="1509107"/>
                  </a:lnTo>
                  <a:lnTo>
                    <a:pt x="418327" y="1532275"/>
                  </a:lnTo>
                  <a:lnTo>
                    <a:pt x="458404" y="1553331"/>
                  </a:lnTo>
                  <a:lnTo>
                    <a:pt x="499749" y="1572197"/>
                  </a:lnTo>
                  <a:lnTo>
                    <a:pt x="542287" y="1588796"/>
                  </a:lnTo>
                  <a:lnTo>
                    <a:pt x="585940" y="1603052"/>
                  </a:lnTo>
                  <a:lnTo>
                    <a:pt x="630632" y="1614888"/>
                  </a:lnTo>
                  <a:lnTo>
                    <a:pt x="676285" y="1624228"/>
                  </a:lnTo>
                  <a:lnTo>
                    <a:pt x="722824" y="1630994"/>
                  </a:lnTo>
                  <a:lnTo>
                    <a:pt x="770171" y="1635110"/>
                  </a:lnTo>
                  <a:lnTo>
                    <a:pt x="818249" y="1636499"/>
                  </a:lnTo>
                  <a:lnTo>
                    <a:pt x="866328" y="1635110"/>
                  </a:lnTo>
                  <a:lnTo>
                    <a:pt x="913674" y="1630994"/>
                  </a:lnTo>
                  <a:lnTo>
                    <a:pt x="960213" y="1624228"/>
                  </a:lnTo>
                  <a:lnTo>
                    <a:pt x="1005867" y="1614888"/>
                  </a:lnTo>
                  <a:lnTo>
                    <a:pt x="1050558" y="1603052"/>
                  </a:lnTo>
                  <a:lnTo>
                    <a:pt x="1094212" y="1588796"/>
                  </a:lnTo>
                  <a:lnTo>
                    <a:pt x="1136749" y="1572197"/>
                  </a:lnTo>
                  <a:lnTo>
                    <a:pt x="1178095" y="1553331"/>
                  </a:lnTo>
                  <a:lnTo>
                    <a:pt x="1218172" y="1532275"/>
                  </a:lnTo>
                  <a:lnTo>
                    <a:pt x="1256904" y="1509107"/>
                  </a:lnTo>
                  <a:lnTo>
                    <a:pt x="1294213" y="1483902"/>
                  </a:lnTo>
                  <a:lnTo>
                    <a:pt x="1330023" y="1456738"/>
                  </a:lnTo>
                  <a:lnTo>
                    <a:pt x="1364258" y="1427692"/>
                  </a:lnTo>
                  <a:lnTo>
                    <a:pt x="1396840" y="1396839"/>
                  </a:lnTo>
                  <a:lnTo>
                    <a:pt x="1427693" y="1364257"/>
                  </a:lnTo>
                  <a:lnTo>
                    <a:pt x="1456740" y="1330022"/>
                  </a:lnTo>
                  <a:lnTo>
                    <a:pt x="1483904" y="1294212"/>
                  </a:lnTo>
                  <a:lnTo>
                    <a:pt x="1509108" y="1256903"/>
                  </a:lnTo>
                  <a:lnTo>
                    <a:pt x="1532277" y="1218171"/>
                  </a:lnTo>
                  <a:lnTo>
                    <a:pt x="1553332" y="1178094"/>
                  </a:lnTo>
                  <a:lnTo>
                    <a:pt x="1572198" y="1136749"/>
                  </a:lnTo>
                  <a:lnTo>
                    <a:pt x="1588797" y="1094211"/>
                  </a:lnTo>
                  <a:lnTo>
                    <a:pt x="1603053" y="1050558"/>
                  </a:lnTo>
                  <a:lnTo>
                    <a:pt x="1614889" y="1005866"/>
                  </a:lnTo>
                  <a:lnTo>
                    <a:pt x="1624229" y="960213"/>
                  </a:lnTo>
                  <a:lnTo>
                    <a:pt x="1630995" y="913674"/>
                  </a:lnTo>
                  <a:lnTo>
                    <a:pt x="1635111" y="866327"/>
                  </a:lnTo>
                  <a:lnTo>
                    <a:pt x="1636500" y="818249"/>
                  </a:lnTo>
                  <a:lnTo>
                    <a:pt x="1635111" y="770171"/>
                  </a:lnTo>
                  <a:lnTo>
                    <a:pt x="1630995" y="722824"/>
                  </a:lnTo>
                  <a:lnTo>
                    <a:pt x="1624229" y="676285"/>
                  </a:lnTo>
                  <a:lnTo>
                    <a:pt x="1614889" y="630632"/>
                  </a:lnTo>
                  <a:lnTo>
                    <a:pt x="1603053" y="585940"/>
                  </a:lnTo>
                  <a:lnTo>
                    <a:pt x="1588797" y="542287"/>
                  </a:lnTo>
                  <a:lnTo>
                    <a:pt x="1572198" y="499749"/>
                  </a:lnTo>
                  <a:lnTo>
                    <a:pt x="1553332" y="458404"/>
                  </a:lnTo>
                  <a:lnTo>
                    <a:pt x="1532277" y="418327"/>
                  </a:lnTo>
                  <a:lnTo>
                    <a:pt x="1509108" y="379595"/>
                  </a:lnTo>
                  <a:lnTo>
                    <a:pt x="1483904" y="342286"/>
                  </a:lnTo>
                  <a:lnTo>
                    <a:pt x="1456740" y="306476"/>
                  </a:lnTo>
                  <a:lnTo>
                    <a:pt x="1427693" y="272241"/>
                  </a:lnTo>
                  <a:lnTo>
                    <a:pt x="1396840" y="239659"/>
                  </a:lnTo>
                  <a:lnTo>
                    <a:pt x="1364258" y="208807"/>
                  </a:lnTo>
                  <a:lnTo>
                    <a:pt x="1330023" y="179760"/>
                  </a:lnTo>
                  <a:lnTo>
                    <a:pt x="1294213" y="152596"/>
                  </a:lnTo>
                  <a:lnTo>
                    <a:pt x="1256904" y="127391"/>
                  </a:lnTo>
                  <a:lnTo>
                    <a:pt x="1218172" y="104223"/>
                  </a:lnTo>
                  <a:lnTo>
                    <a:pt x="1178095" y="83167"/>
                  </a:lnTo>
                  <a:lnTo>
                    <a:pt x="1136749" y="64302"/>
                  </a:lnTo>
                  <a:lnTo>
                    <a:pt x="1094212" y="47702"/>
                  </a:lnTo>
                  <a:lnTo>
                    <a:pt x="1050558" y="33446"/>
                  </a:lnTo>
                  <a:lnTo>
                    <a:pt x="1005867" y="21610"/>
                  </a:lnTo>
                  <a:lnTo>
                    <a:pt x="960213" y="12271"/>
                  </a:lnTo>
                  <a:lnTo>
                    <a:pt x="913674" y="5504"/>
                  </a:lnTo>
                  <a:lnTo>
                    <a:pt x="866328" y="1389"/>
                  </a:lnTo>
                  <a:lnTo>
                    <a:pt x="818249" y="0"/>
                  </a:lnTo>
                  <a:close/>
                </a:path>
              </a:pathLst>
            </a:custGeom>
            <a:solidFill>
              <a:srgbClr val="29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4955" y="1924511"/>
              <a:ext cx="1785620" cy="1785620"/>
            </a:xfrm>
            <a:custGeom>
              <a:avLst/>
              <a:gdLst/>
              <a:ahLst/>
              <a:cxnLst/>
              <a:rect l="l" t="t" r="r" b="b"/>
              <a:pathLst>
                <a:path w="1785620" h="1785620">
                  <a:moveTo>
                    <a:pt x="107096" y="468746"/>
                  </a:moveTo>
                  <a:lnTo>
                    <a:pt x="130698" y="427614"/>
                  </a:lnTo>
                  <a:lnTo>
                    <a:pt x="156135" y="388205"/>
                  </a:lnTo>
                  <a:lnTo>
                    <a:pt x="183324" y="350543"/>
                  </a:lnTo>
                  <a:lnTo>
                    <a:pt x="212182" y="314654"/>
                  </a:lnTo>
                  <a:lnTo>
                    <a:pt x="242624" y="280563"/>
                  </a:lnTo>
                  <a:lnTo>
                    <a:pt x="274568" y="248295"/>
                  </a:lnTo>
                  <a:lnTo>
                    <a:pt x="307929" y="217875"/>
                  </a:lnTo>
                  <a:lnTo>
                    <a:pt x="342624" y="189327"/>
                  </a:lnTo>
                  <a:lnTo>
                    <a:pt x="378569" y="162677"/>
                  </a:lnTo>
                  <a:lnTo>
                    <a:pt x="415682" y="137950"/>
                  </a:lnTo>
                  <a:lnTo>
                    <a:pt x="453877" y="115170"/>
                  </a:lnTo>
                  <a:lnTo>
                    <a:pt x="493072" y="94363"/>
                  </a:lnTo>
                  <a:lnTo>
                    <a:pt x="533184" y="75554"/>
                  </a:lnTo>
                  <a:lnTo>
                    <a:pt x="574127" y="58768"/>
                  </a:lnTo>
                  <a:lnTo>
                    <a:pt x="615820" y="44029"/>
                  </a:lnTo>
                  <a:lnTo>
                    <a:pt x="658178" y="31364"/>
                  </a:lnTo>
                  <a:lnTo>
                    <a:pt x="701118" y="20795"/>
                  </a:lnTo>
                  <a:lnTo>
                    <a:pt x="744555" y="12350"/>
                  </a:lnTo>
                  <a:lnTo>
                    <a:pt x="788408" y="6052"/>
                  </a:lnTo>
                  <a:lnTo>
                    <a:pt x="832591" y="1927"/>
                  </a:lnTo>
                  <a:lnTo>
                    <a:pt x="877022" y="0"/>
                  </a:lnTo>
                  <a:lnTo>
                    <a:pt x="921616" y="295"/>
                  </a:lnTo>
                  <a:lnTo>
                    <a:pt x="966291" y="2838"/>
                  </a:lnTo>
                  <a:lnTo>
                    <a:pt x="1010962" y="7653"/>
                  </a:lnTo>
                  <a:lnTo>
                    <a:pt x="1055547" y="14766"/>
                  </a:lnTo>
                  <a:lnTo>
                    <a:pt x="1099961" y="24202"/>
                  </a:lnTo>
                  <a:lnTo>
                    <a:pt x="1144120" y="35986"/>
                  </a:lnTo>
                  <a:lnTo>
                    <a:pt x="1187942" y="50142"/>
                  </a:lnTo>
                  <a:lnTo>
                    <a:pt x="1231343" y="66696"/>
                  </a:lnTo>
                  <a:lnTo>
                    <a:pt x="1274239" y="85672"/>
                  </a:lnTo>
                  <a:lnTo>
                    <a:pt x="1316546" y="107096"/>
                  </a:lnTo>
                  <a:lnTo>
                    <a:pt x="1357678" y="130698"/>
                  </a:lnTo>
                  <a:lnTo>
                    <a:pt x="1397088" y="156135"/>
                  </a:lnTo>
                  <a:lnTo>
                    <a:pt x="1434749" y="183324"/>
                  </a:lnTo>
                  <a:lnTo>
                    <a:pt x="1470638" y="212182"/>
                  </a:lnTo>
                  <a:lnTo>
                    <a:pt x="1504729" y="242624"/>
                  </a:lnTo>
                  <a:lnTo>
                    <a:pt x="1536997" y="274568"/>
                  </a:lnTo>
                  <a:lnTo>
                    <a:pt x="1567418" y="307929"/>
                  </a:lnTo>
                  <a:lnTo>
                    <a:pt x="1595966" y="342624"/>
                  </a:lnTo>
                  <a:lnTo>
                    <a:pt x="1622616" y="378569"/>
                  </a:lnTo>
                  <a:lnTo>
                    <a:pt x="1647343" y="415682"/>
                  </a:lnTo>
                  <a:lnTo>
                    <a:pt x="1670122" y="453877"/>
                  </a:lnTo>
                  <a:lnTo>
                    <a:pt x="1690929" y="493072"/>
                  </a:lnTo>
                  <a:lnTo>
                    <a:pt x="1709738" y="533184"/>
                  </a:lnTo>
                  <a:lnTo>
                    <a:pt x="1726524" y="574127"/>
                  </a:lnTo>
                  <a:lnTo>
                    <a:pt x="1741263" y="615820"/>
                  </a:lnTo>
                  <a:lnTo>
                    <a:pt x="1753929" y="658178"/>
                  </a:lnTo>
                  <a:lnTo>
                    <a:pt x="1764497" y="701118"/>
                  </a:lnTo>
                  <a:lnTo>
                    <a:pt x="1772943" y="744555"/>
                  </a:lnTo>
                  <a:lnTo>
                    <a:pt x="1779240" y="788408"/>
                  </a:lnTo>
                  <a:lnTo>
                    <a:pt x="1783365" y="832591"/>
                  </a:lnTo>
                  <a:lnTo>
                    <a:pt x="1785293" y="877022"/>
                  </a:lnTo>
                  <a:lnTo>
                    <a:pt x="1784998" y="921616"/>
                  </a:lnTo>
                  <a:lnTo>
                    <a:pt x="1782455" y="966291"/>
                  </a:lnTo>
                  <a:lnTo>
                    <a:pt x="1777639" y="1010962"/>
                  </a:lnTo>
                  <a:lnTo>
                    <a:pt x="1770526" y="1055547"/>
                  </a:lnTo>
                  <a:lnTo>
                    <a:pt x="1761090" y="1099961"/>
                  </a:lnTo>
                  <a:lnTo>
                    <a:pt x="1749307" y="1144120"/>
                  </a:lnTo>
                  <a:lnTo>
                    <a:pt x="1735150" y="1187942"/>
                  </a:lnTo>
                  <a:lnTo>
                    <a:pt x="1718597" y="1231343"/>
                  </a:lnTo>
                  <a:lnTo>
                    <a:pt x="1699620" y="1274239"/>
                  </a:lnTo>
                  <a:lnTo>
                    <a:pt x="1678196" y="1316546"/>
                  </a:lnTo>
                  <a:lnTo>
                    <a:pt x="1654595" y="1357678"/>
                  </a:lnTo>
                  <a:lnTo>
                    <a:pt x="1629157" y="1397088"/>
                  </a:lnTo>
                  <a:lnTo>
                    <a:pt x="1601968" y="1434749"/>
                  </a:lnTo>
                  <a:lnTo>
                    <a:pt x="1573111" y="1470638"/>
                  </a:lnTo>
                  <a:lnTo>
                    <a:pt x="1542668" y="1504729"/>
                  </a:lnTo>
                  <a:lnTo>
                    <a:pt x="1510725" y="1536997"/>
                  </a:lnTo>
                  <a:lnTo>
                    <a:pt x="1477364" y="1567418"/>
                  </a:lnTo>
                  <a:lnTo>
                    <a:pt x="1442669" y="1595966"/>
                  </a:lnTo>
                  <a:lnTo>
                    <a:pt x="1406723" y="1622616"/>
                  </a:lnTo>
                  <a:lnTo>
                    <a:pt x="1369611" y="1647343"/>
                  </a:lnTo>
                  <a:lnTo>
                    <a:pt x="1331415" y="1670122"/>
                  </a:lnTo>
                  <a:lnTo>
                    <a:pt x="1292220" y="1690929"/>
                  </a:lnTo>
                  <a:lnTo>
                    <a:pt x="1252109" y="1709738"/>
                  </a:lnTo>
                  <a:lnTo>
                    <a:pt x="1211165" y="1726524"/>
                  </a:lnTo>
                  <a:lnTo>
                    <a:pt x="1169472" y="1741263"/>
                  </a:lnTo>
                  <a:lnTo>
                    <a:pt x="1127115" y="1753929"/>
                  </a:lnTo>
                  <a:lnTo>
                    <a:pt x="1084175" y="1764497"/>
                  </a:lnTo>
                  <a:lnTo>
                    <a:pt x="1040737" y="1772943"/>
                  </a:lnTo>
                  <a:lnTo>
                    <a:pt x="996885" y="1779240"/>
                  </a:lnTo>
                  <a:lnTo>
                    <a:pt x="952701" y="1783365"/>
                  </a:lnTo>
                  <a:lnTo>
                    <a:pt x="908271" y="1785293"/>
                  </a:lnTo>
                  <a:lnTo>
                    <a:pt x="863676" y="1784998"/>
                  </a:lnTo>
                  <a:lnTo>
                    <a:pt x="819001" y="1782455"/>
                  </a:lnTo>
                  <a:lnTo>
                    <a:pt x="774330" y="1777639"/>
                  </a:lnTo>
                  <a:lnTo>
                    <a:pt x="729746" y="1770526"/>
                  </a:lnTo>
                  <a:lnTo>
                    <a:pt x="685332" y="1761090"/>
                  </a:lnTo>
                  <a:lnTo>
                    <a:pt x="641172" y="1749307"/>
                  </a:lnTo>
                  <a:lnTo>
                    <a:pt x="597350" y="1735150"/>
                  </a:lnTo>
                  <a:lnTo>
                    <a:pt x="553949" y="1718597"/>
                  </a:lnTo>
                  <a:lnTo>
                    <a:pt x="511054" y="1699620"/>
                  </a:lnTo>
                  <a:lnTo>
                    <a:pt x="468746" y="1678196"/>
                  </a:lnTo>
                  <a:lnTo>
                    <a:pt x="427614" y="1654595"/>
                  </a:lnTo>
                  <a:lnTo>
                    <a:pt x="388205" y="1629157"/>
                  </a:lnTo>
                  <a:lnTo>
                    <a:pt x="350543" y="1601968"/>
                  </a:lnTo>
                  <a:lnTo>
                    <a:pt x="314654" y="1573111"/>
                  </a:lnTo>
                  <a:lnTo>
                    <a:pt x="280563" y="1542668"/>
                  </a:lnTo>
                  <a:lnTo>
                    <a:pt x="248295" y="1510725"/>
                  </a:lnTo>
                  <a:lnTo>
                    <a:pt x="217875" y="1477364"/>
                  </a:lnTo>
                  <a:lnTo>
                    <a:pt x="189327" y="1442669"/>
                  </a:lnTo>
                  <a:lnTo>
                    <a:pt x="162677" y="1406723"/>
                  </a:lnTo>
                  <a:lnTo>
                    <a:pt x="137950" y="1369611"/>
                  </a:lnTo>
                  <a:lnTo>
                    <a:pt x="115170" y="1331415"/>
                  </a:lnTo>
                  <a:lnTo>
                    <a:pt x="94363" y="1292220"/>
                  </a:lnTo>
                  <a:lnTo>
                    <a:pt x="75554" y="1252109"/>
                  </a:lnTo>
                  <a:lnTo>
                    <a:pt x="58768" y="1211165"/>
                  </a:lnTo>
                  <a:lnTo>
                    <a:pt x="44029" y="1169472"/>
                  </a:lnTo>
                  <a:lnTo>
                    <a:pt x="31364" y="1127115"/>
                  </a:lnTo>
                  <a:lnTo>
                    <a:pt x="20795" y="1084175"/>
                  </a:lnTo>
                  <a:lnTo>
                    <a:pt x="12350" y="1040737"/>
                  </a:lnTo>
                  <a:lnTo>
                    <a:pt x="6052" y="996885"/>
                  </a:lnTo>
                  <a:lnTo>
                    <a:pt x="1927" y="952701"/>
                  </a:lnTo>
                  <a:lnTo>
                    <a:pt x="0" y="908271"/>
                  </a:lnTo>
                  <a:lnTo>
                    <a:pt x="295" y="863676"/>
                  </a:lnTo>
                  <a:lnTo>
                    <a:pt x="2838" y="819001"/>
                  </a:lnTo>
                  <a:lnTo>
                    <a:pt x="7653" y="774330"/>
                  </a:lnTo>
                  <a:lnTo>
                    <a:pt x="14766" y="729746"/>
                  </a:lnTo>
                  <a:lnTo>
                    <a:pt x="24202" y="685332"/>
                  </a:lnTo>
                  <a:lnTo>
                    <a:pt x="35986" y="641172"/>
                  </a:lnTo>
                  <a:lnTo>
                    <a:pt x="50142" y="597350"/>
                  </a:lnTo>
                  <a:lnTo>
                    <a:pt x="66696" y="553949"/>
                  </a:lnTo>
                  <a:lnTo>
                    <a:pt x="85672" y="511054"/>
                  </a:lnTo>
                  <a:lnTo>
                    <a:pt x="107096" y="468746"/>
                  </a:lnTo>
                  <a:close/>
                </a:path>
              </a:pathLst>
            </a:custGeom>
            <a:ln w="9524">
              <a:solidFill>
                <a:srgbClr val="29B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85299" y="1496778"/>
            <a:ext cx="1799589" cy="1800225"/>
            <a:chOff x="533002" y="1905001"/>
            <a:chExt cx="1799589" cy="1800225"/>
          </a:xfrm>
        </p:grpSpPr>
        <p:sp>
          <p:nvSpPr>
            <p:cNvPr id="8" name="object 8"/>
            <p:cNvSpPr/>
            <p:nvPr/>
          </p:nvSpPr>
          <p:spPr>
            <a:xfrm>
              <a:off x="533002" y="1905001"/>
              <a:ext cx="1799589" cy="1800225"/>
            </a:xfrm>
            <a:custGeom>
              <a:avLst/>
              <a:gdLst/>
              <a:ahLst/>
              <a:cxnLst/>
              <a:rect l="l" t="t" r="r" b="b"/>
              <a:pathLst>
                <a:path w="1799589" h="1800225">
                  <a:moveTo>
                    <a:pt x="0" y="900000"/>
                  </a:moveTo>
                  <a:lnTo>
                    <a:pt x="1247" y="852201"/>
                  </a:lnTo>
                  <a:lnTo>
                    <a:pt x="4946" y="805053"/>
                  </a:lnTo>
                  <a:lnTo>
                    <a:pt x="11037" y="758617"/>
                  </a:lnTo>
                  <a:lnTo>
                    <a:pt x="19456" y="712955"/>
                  </a:lnTo>
                  <a:lnTo>
                    <a:pt x="30141" y="668129"/>
                  </a:lnTo>
                  <a:lnTo>
                    <a:pt x="43030" y="624202"/>
                  </a:lnTo>
                  <a:lnTo>
                    <a:pt x="58061" y="581236"/>
                  </a:lnTo>
                  <a:lnTo>
                    <a:pt x="75172" y="539292"/>
                  </a:lnTo>
                  <a:lnTo>
                    <a:pt x="94300" y="498434"/>
                  </a:lnTo>
                  <a:lnTo>
                    <a:pt x="115383" y="458723"/>
                  </a:lnTo>
                  <a:lnTo>
                    <a:pt x="138360" y="420222"/>
                  </a:lnTo>
                  <a:lnTo>
                    <a:pt x="163168" y="382993"/>
                  </a:lnTo>
                  <a:lnTo>
                    <a:pt x="189744" y="347098"/>
                  </a:lnTo>
                  <a:lnTo>
                    <a:pt x="218027" y="312598"/>
                  </a:lnTo>
                  <a:lnTo>
                    <a:pt x="247955" y="279557"/>
                  </a:lnTo>
                  <a:lnTo>
                    <a:pt x="279464" y="248037"/>
                  </a:lnTo>
                  <a:lnTo>
                    <a:pt x="312494" y="218100"/>
                  </a:lnTo>
                  <a:lnTo>
                    <a:pt x="346982" y="189807"/>
                  </a:lnTo>
                  <a:lnTo>
                    <a:pt x="382865" y="163222"/>
                  </a:lnTo>
                  <a:lnTo>
                    <a:pt x="420082" y="138406"/>
                  </a:lnTo>
                  <a:lnTo>
                    <a:pt x="458571" y="115422"/>
                  </a:lnTo>
                  <a:lnTo>
                    <a:pt x="498268" y="94331"/>
                  </a:lnTo>
                  <a:lnTo>
                    <a:pt x="539113" y="75197"/>
                  </a:lnTo>
                  <a:lnTo>
                    <a:pt x="581042" y="58080"/>
                  </a:lnTo>
                  <a:lnTo>
                    <a:pt x="623994" y="43044"/>
                  </a:lnTo>
                  <a:lnTo>
                    <a:pt x="667906" y="30151"/>
                  </a:lnTo>
                  <a:lnTo>
                    <a:pt x="712717" y="19462"/>
                  </a:lnTo>
                  <a:lnTo>
                    <a:pt x="758364" y="11041"/>
                  </a:lnTo>
                  <a:lnTo>
                    <a:pt x="804785" y="4948"/>
                  </a:lnTo>
                  <a:lnTo>
                    <a:pt x="851917" y="1247"/>
                  </a:lnTo>
                  <a:lnTo>
                    <a:pt x="899700" y="0"/>
                  </a:lnTo>
                  <a:lnTo>
                    <a:pt x="947482" y="1247"/>
                  </a:lnTo>
                  <a:lnTo>
                    <a:pt x="994614" y="4948"/>
                  </a:lnTo>
                  <a:lnTo>
                    <a:pt x="1041035" y="11041"/>
                  </a:lnTo>
                  <a:lnTo>
                    <a:pt x="1086682" y="19462"/>
                  </a:lnTo>
                  <a:lnTo>
                    <a:pt x="1131493" y="30151"/>
                  </a:lnTo>
                  <a:lnTo>
                    <a:pt x="1175405" y="43044"/>
                  </a:lnTo>
                  <a:lnTo>
                    <a:pt x="1218357" y="58080"/>
                  </a:lnTo>
                  <a:lnTo>
                    <a:pt x="1260287" y="75197"/>
                  </a:lnTo>
                  <a:lnTo>
                    <a:pt x="1301131" y="94331"/>
                  </a:lnTo>
                  <a:lnTo>
                    <a:pt x="1340829" y="115422"/>
                  </a:lnTo>
                  <a:lnTo>
                    <a:pt x="1379317" y="138406"/>
                  </a:lnTo>
                  <a:lnTo>
                    <a:pt x="1416534" y="163222"/>
                  </a:lnTo>
                  <a:lnTo>
                    <a:pt x="1452417" y="189807"/>
                  </a:lnTo>
                  <a:lnTo>
                    <a:pt x="1486905" y="218100"/>
                  </a:lnTo>
                  <a:lnTo>
                    <a:pt x="1519935" y="248037"/>
                  </a:lnTo>
                  <a:lnTo>
                    <a:pt x="1551445" y="279557"/>
                  </a:lnTo>
                  <a:lnTo>
                    <a:pt x="1581372" y="312598"/>
                  </a:lnTo>
                  <a:lnTo>
                    <a:pt x="1609655" y="347098"/>
                  </a:lnTo>
                  <a:lnTo>
                    <a:pt x="1636232" y="382993"/>
                  </a:lnTo>
                  <a:lnTo>
                    <a:pt x="1661039" y="420222"/>
                  </a:lnTo>
                  <a:lnTo>
                    <a:pt x="1684016" y="458723"/>
                  </a:lnTo>
                  <a:lnTo>
                    <a:pt x="1705099" y="498434"/>
                  </a:lnTo>
                  <a:lnTo>
                    <a:pt x="1724227" y="539292"/>
                  </a:lnTo>
                  <a:lnTo>
                    <a:pt x="1741338" y="581236"/>
                  </a:lnTo>
                  <a:lnTo>
                    <a:pt x="1756369" y="624202"/>
                  </a:lnTo>
                  <a:lnTo>
                    <a:pt x="1769258" y="668129"/>
                  </a:lnTo>
                  <a:lnTo>
                    <a:pt x="1779943" y="712955"/>
                  </a:lnTo>
                  <a:lnTo>
                    <a:pt x="1788362" y="758617"/>
                  </a:lnTo>
                  <a:lnTo>
                    <a:pt x="1794453" y="805053"/>
                  </a:lnTo>
                  <a:lnTo>
                    <a:pt x="1798152" y="852201"/>
                  </a:lnTo>
                  <a:lnTo>
                    <a:pt x="1799400" y="900000"/>
                  </a:lnTo>
                  <a:lnTo>
                    <a:pt x="1798152" y="947798"/>
                  </a:lnTo>
                  <a:lnTo>
                    <a:pt x="1794453" y="994946"/>
                  </a:lnTo>
                  <a:lnTo>
                    <a:pt x="1788362" y="1041382"/>
                  </a:lnTo>
                  <a:lnTo>
                    <a:pt x="1779943" y="1087044"/>
                  </a:lnTo>
                  <a:lnTo>
                    <a:pt x="1769258" y="1131870"/>
                  </a:lnTo>
                  <a:lnTo>
                    <a:pt x="1756369" y="1175797"/>
                  </a:lnTo>
                  <a:lnTo>
                    <a:pt x="1741338" y="1218763"/>
                  </a:lnTo>
                  <a:lnTo>
                    <a:pt x="1724227" y="1260707"/>
                  </a:lnTo>
                  <a:lnTo>
                    <a:pt x="1705099" y="1301565"/>
                  </a:lnTo>
                  <a:lnTo>
                    <a:pt x="1684016" y="1341275"/>
                  </a:lnTo>
                  <a:lnTo>
                    <a:pt x="1661039" y="1379777"/>
                  </a:lnTo>
                  <a:lnTo>
                    <a:pt x="1636232" y="1417006"/>
                  </a:lnTo>
                  <a:lnTo>
                    <a:pt x="1609655" y="1452901"/>
                  </a:lnTo>
                  <a:lnTo>
                    <a:pt x="1581372" y="1487401"/>
                  </a:lnTo>
                  <a:lnTo>
                    <a:pt x="1551445" y="1520441"/>
                  </a:lnTo>
                  <a:lnTo>
                    <a:pt x="1519935" y="1551962"/>
                  </a:lnTo>
                  <a:lnTo>
                    <a:pt x="1486905" y="1581899"/>
                  </a:lnTo>
                  <a:lnTo>
                    <a:pt x="1452417" y="1610192"/>
                  </a:lnTo>
                  <a:lnTo>
                    <a:pt x="1416534" y="1636777"/>
                  </a:lnTo>
                  <a:lnTo>
                    <a:pt x="1379317" y="1661593"/>
                  </a:lnTo>
                  <a:lnTo>
                    <a:pt x="1340829" y="1684577"/>
                  </a:lnTo>
                  <a:lnTo>
                    <a:pt x="1301131" y="1705668"/>
                  </a:lnTo>
                  <a:lnTo>
                    <a:pt x="1260287" y="1724802"/>
                  </a:lnTo>
                  <a:lnTo>
                    <a:pt x="1218357" y="1741919"/>
                  </a:lnTo>
                  <a:lnTo>
                    <a:pt x="1175405" y="1756955"/>
                  </a:lnTo>
                  <a:lnTo>
                    <a:pt x="1131493" y="1769848"/>
                  </a:lnTo>
                  <a:lnTo>
                    <a:pt x="1086682" y="1780537"/>
                  </a:lnTo>
                  <a:lnTo>
                    <a:pt x="1041035" y="1788958"/>
                  </a:lnTo>
                  <a:lnTo>
                    <a:pt x="994614" y="1795051"/>
                  </a:lnTo>
                  <a:lnTo>
                    <a:pt x="947482" y="1798752"/>
                  </a:lnTo>
                  <a:lnTo>
                    <a:pt x="899700" y="1800000"/>
                  </a:lnTo>
                  <a:lnTo>
                    <a:pt x="851917" y="1798752"/>
                  </a:lnTo>
                  <a:lnTo>
                    <a:pt x="804785" y="1795051"/>
                  </a:lnTo>
                  <a:lnTo>
                    <a:pt x="758364" y="1788958"/>
                  </a:lnTo>
                  <a:lnTo>
                    <a:pt x="712717" y="1780537"/>
                  </a:lnTo>
                  <a:lnTo>
                    <a:pt x="667906" y="1769848"/>
                  </a:lnTo>
                  <a:lnTo>
                    <a:pt x="623994" y="1756955"/>
                  </a:lnTo>
                  <a:lnTo>
                    <a:pt x="581042" y="1741919"/>
                  </a:lnTo>
                  <a:lnTo>
                    <a:pt x="539113" y="1724802"/>
                  </a:lnTo>
                  <a:lnTo>
                    <a:pt x="498268" y="1705668"/>
                  </a:lnTo>
                  <a:lnTo>
                    <a:pt x="458571" y="1684577"/>
                  </a:lnTo>
                  <a:lnTo>
                    <a:pt x="420082" y="1661593"/>
                  </a:lnTo>
                  <a:lnTo>
                    <a:pt x="382865" y="1636777"/>
                  </a:lnTo>
                  <a:lnTo>
                    <a:pt x="346982" y="1610192"/>
                  </a:lnTo>
                  <a:lnTo>
                    <a:pt x="312494" y="1581899"/>
                  </a:lnTo>
                  <a:lnTo>
                    <a:pt x="279464" y="1551962"/>
                  </a:lnTo>
                  <a:lnTo>
                    <a:pt x="247955" y="1520441"/>
                  </a:lnTo>
                  <a:lnTo>
                    <a:pt x="218027" y="1487401"/>
                  </a:lnTo>
                  <a:lnTo>
                    <a:pt x="189744" y="1452901"/>
                  </a:lnTo>
                  <a:lnTo>
                    <a:pt x="163168" y="1417006"/>
                  </a:lnTo>
                  <a:lnTo>
                    <a:pt x="138360" y="1379777"/>
                  </a:lnTo>
                  <a:lnTo>
                    <a:pt x="115383" y="1341275"/>
                  </a:lnTo>
                  <a:lnTo>
                    <a:pt x="94300" y="1301565"/>
                  </a:lnTo>
                  <a:lnTo>
                    <a:pt x="75172" y="1260707"/>
                  </a:lnTo>
                  <a:lnTo>
                    <a:pt x="58061" y="1218763"/>
                  </a:lnTo>
                  <a:lnTo>
                    <a:pt x="43030" y="1175797"/>
                  </a:lnTo>
                  <a:lnTo>
                    <a:pt x="30141" y="1131870"/>
                  </a:lnTo>
                  <a:lnTo>
                    <a:pt x="19456" y="1087044"/>
                  </a:lnTo>
                  <a:lnTo>
                    <a:pt x="11037" y="1041382"/>
                  </a:lnTo>
                  <a:lnTo>
                    <a:pt x="4946" y="994946"/>
                  </a:lnTo>
                  <a:lnTo>
                    <a:pt x="1247" y="947798"/>
                  </a:lnTo>
                  <a:lnTo>
                    <a:pt x="0" y="900000"/>
                  </a:lnTo>
                  <a:close/>
                </a:path>
              </a:pathLst>
            </a:custGeom>
            <a:ln w="28575">
              <a:solidFill>
                <a:srgbClr val="29B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858" y="2183806"/>
              <a:ext cx="1474390" cy="1471270"/>
            </a:xfrm>
            <a:custGeom>
              <a:avLst/>
              <a:gdLst/>
              <a:ahLst/>
              <a:cxnLst/>
              <a:rect l="l" t="t" r="r" b="b"/>
              <a:pathLst>
                <a:path w="1310005" h="1310004">
                  <a:moveTo>
                    <a:pt x="0" y="654750"/>
                  </a:moveTo>
                  <a:lnTo>
                    <a:pt x="1795" y="605885"/>
                  </a:lnTo>
                  <a:lnTo>
                    <a:pt x="7099" y="557995"/>
                  </a:lnTo>
                  <a:lnTo>
                    <a:pt x="15783" y="511208"/>
                  </a:lnTo>
                  <a:lnTo>
                    <a:pt x="27721" y="465649"/>
                  </a:lnTo>
                  <a:lnTo>
                    <a:pt x="42787" y="421445"/>
                  </a:lnTo>
                  <a:lnTo>
                    <a:pt x="60854" y="378723"/>
                  </a:lnTo>
                  <a:lnTo>
                    <a:pt x="81795" y="337610"/>
                  </a:lnTo>
                  <a:lnTo>
                    <a:pt x="105484" y="298231"/>
                  </a:lnTo>
                  <a:lnTo>
                    <a:pt x="131794" y="260714"/>
                  </a:lnTo>
                  <a:lnTo>
                    <a:pt x="160599" y="225185"/>
                  </a:lnTo>
                  <a:lnTo>
                    <a:pt x="191771" y="191771"/>
                  </a:lnTo>
                  <a:lnTo>
                    <a:pt x="225185" y="160599"/>
                  </a:lnTo>
                  <a:lnTo>
                    <a:pt x="260714" y="131794"/>
                  </a:lnTo>
                  <a:lnTo>
                    <a:pt x="298231" y="105484"/>
                  </a:lnTo>
                  <a:lnTo>
                    <a:pt x="337610" y="81795"/>
                  </a:lnTo>
                  <a:lnTo>
                    <a:pt x="378723" y="60854"/>
                  </a:lnTo>
                  <a:lnTo>
                    <a:pt x="421445" y="42787"/>
                  </a:lnTo>
                  <a:lnTo>
                    <a:pt x="465649" y="27721"/>
                  </a:lnTo>
                  <a:lnTo>
                    <a:pt x="511208" y="15783"/>
                  </a:lnTo>
                  <a:lnTo>
                    <a:pt x="557995" y="7099"/>
                  </a:lnTo>
                  <a:lnTo>
                    <a:pt x="605885" y="1795"/>
                  </a:lnTo>
                  <a:lnTo>
                    <a:pt x="654750" y="0"/>
                  </a:lnTo>
                  <a:lnTo>
                    <a:pt x="703614" y="1795"/>
                  </a:lnTo>
                  <a:lnTo>
                    <a:pt x="751504" y="7099"/>
                  </a:lnTo>
                  <a:lnTo>
                    <a:pt x="798291" y="15783"/>
                  </a:lnTo>
                  <a:lnTo>
                    <a:pt x="843850" y="27721"/>
                  </a:lnTo>
                  <a:lnTo>
                    <a:pt x="888053" y="42787"/>
                  </a:lnTo>
                  <a:lnTo>
                    <a:pt x="930775" y="60854"/>
                  </a:lnTo>
                  <a:lnTo>
                    <a:pt x="971889" y="81795"/>
                  </a:lnTo>
                  <a:lnTo>
                    <a:pt x="1011268" y="105484"/>
                  </a:lnTo>
                  <a:lnTo>
                    <a:pt x="1048785" y="131794"/>
                  </a:lnTo>
                  <a:lnTo>
                    <a:pt x="1084313" y="160599"/>
                  </a:lnTo>
                  <a:lnTo>
                    <a:pt x="1117728" y="191771"/>
                  </a:lnTo>
                  <a:lnTo>
                    <a:pt x="1148900" y="225185"/>
                  </a:lnTo>
                  <a:lnTo>
                    <a:pt x="1177705" y="260714"/>
                  </a:lnTo>
                  <a:lnTo>
                    <a:pt x="1204015" y="298231"/>
                  </a:lnTo>
                  <a:lnTo>
                    <a:pt x="1227704" y="337610"/>
                  </a:lnTo>
                  <a:lnTo>
                    <a:pt x="1248645" y="378723"/>
                  </a:lnTo>
                  <a:lnTo>
                    <a:pt x="1266712" y="421445"/>
                  </a:lnTo>
                  <a:lnTo>
                    <a:pt x="1281778" y="465649"/>
                  </a:lnTo>
                  <a:lnTo>
                    <a:pt x="1293716" y="511208"/>
                  </a:lnTo>
                  <a:lnTo>
                    <a:pt x="1302400" y="557995"/>
                  </a:lnTo>
                  <a:lnTo>
                    <a:pt x="1307704" y="605885"/>
                  </a:lnTo>
                  <a:lnTo>
                    <a:pt x="1309500" y="654750"/>
                  </a:lnTo>
                  <a:lnTo>
                    <a:pt x="1307704" y="703614"/>
                  </a:lnTo>
                  <a:lnTo>
                    <a:pt x="1302400" y="751504"/>
                  </a:lnTo>
                  <a:lnTo>
                    <a:pt x="1293716" y="798291"/>
                  </a:lnTo>
                  <a:lnTo>
                    <a:pt x="1281778" y="843850"/>
                  </a:lnTo>
                  <a:lnTo>
                    <a:pt x="1266712" y="888053"/>
                  </a:lnTo>
                  <a:lnTo>
                    <a:pt x="1248645" y="930775"/>
                  </a:lnTo>
                  <a:lnTo>
                    <a:pt x="1227704" y="971889"/>
                  </a:lnTo>
                  <a:lnTo>
                    <a:pt x="1204015" y="1011268"/>
                  </a:lnTo>
                  <a:lnTo>
                    <a:pt x="1177705" y="1048785"/>
                  </a:lnTo>
                  <a:lnTo>
                    <a:pt x="1148900" y="1084313"/>
                  </a:lnTo>
                  <a:lnTo>
                    <a:pt x="1117728" y="1117728"/>
                  </a:lnTo>
                  <a:lnTo>
                    <a:pt x="1084313" y="1148900"/>
                  </a:lnTo>
                  <a:lnTo>
                    <a:pt x="1048785" y="1177705"/>
                  </a:lnTo>
                  <a:lnTo>
                    <a:pt x="1011268" y="1204015"/>
                  </a:lnTo>
                  <a:lnTo>
                    <a:pt x="971889" y="1227704"/>
                  </a:lnTo>
                  <a:lnTo>
                    <a:pt x="930775" y="1248645"/>
                  </a:lnTo>
                  <a:lnTo>
                    <a:pt x="888053" y="1266712"/>
                  </a:lnTo>
                  <a:lnTo>
                    <a:pt x="843850" y="1281778"/>
                  </a:lnTo>
                  <a:lnTo>
                    <a:pt x="798291" y="1293716"/>
                  </a:lnTo>
                  <a:lnTo>
                    <a:pt x="751504" y="1302400"/>
                  </a:lnTo>
                  <a:lnTo>
                    <a:pt x="703614" y="1307704"/>
                  </a:lnTo>
                  <a:lnTo>
                    <a:pt x="654750" y="1309500"/>
                  </a:lnTo>
                  <a:lnTo>
                    <a:pt x="605885" y="1307704"/>
                  </a:lnTo>
                  <a:lnTo>
                    <a:pt x="557995" y="1302400"/>
                  </a:lnTo>
                  <a:lnTo>
                    <a:pt x="511208" y="1293716"/>
                  </a:lnTo>
                  <a:lnTo>
                    <a:pt x="465649" y="1281778"/>
                  </a:lnTo>
                  <a:lnTo>
                    <a:pt x="421445" y="1266712"/>
                  </a:lnTo>
                  <a:lnTo>
                    <a:pt x="378723" y="1248645"/>
                  </a:lnTo>
                  <a:lnTo>
                    <a:pt x="337610" y="1227704"/>
                  </a:lnTo>
                  <a:lnTo>
                    <a:pt x="298231" y="1204015"/>
                  </a:lnTo>
                  <a:lnTo>
                    <a:pt x="260714" y="1177705"/>
                  </a:lnTo>
                  <a:lnTo>
                    <a:pt x="225185" y="1148900"/>
                  </a:lnTo>
                  <a:lnTo>
                    <a:pt x="191771" y="1117728"/>
                  </a:lnTo>
                  <a:lnTo>
                    <a:pt x="160599" y="1084313"/>
                  </a:lnTo>
                  <a:lnTo>
                    <a:pt x="131794" y="1048785"/>
                  </a:lnTo>
                  <a:lnTo>
                    <a:pt x="105484" y="1011268"/>
                  </a:lnTo>
                  <a:lnTo>
                    <a:pt x="81795" y="971889"/>
                  </a:lnTo>
                  <a:lnTo>
                    <a:pt x="60854" y="930775"/>
                  </a:lnTo>
                  <a:lnTo>
                    <a:pt x="42787" y="888053"/>
                  </a:lnTo>
                  <a:lnTo>
                    <a:pt x="27721" y="843850"/>
                  </a:lnTo>
                  <a:lnTo>
                    <a:pt x="15783" y="798291"/>
                  </a:lnTo>
                  <a:lnTo>
                    <a:pt x="7099" y="751504"/>
                  </a:lnTo>
                  <a:lnTo>
                    <a:pt x="1795" y="703614"/>
                  </a:lnTo>
                  <a:lnTo>
                    <a:pt x="0" y="654750"/>
                  </a:lnTo>
                  <a:close/>
                </a:path>
              </a:pathLst>
            </a:custGeom>
            <a:ln w="28575">
              <a:solidFill>
                <a:srgbClr val="29B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648" y="2457913"/>
              <a:ext cx="1112352" cy="1184671"/>
            </a:xfrm>
            <a:custGeom>
              <a:avLst/>
              <a:gdLst/>
              <a:ahLst/>
              <a:cxnLst/>
              <a:rect l="l" t="t" r="r" b="b"/>
              <a:pathLst>
                <a:path w="867410" h="867410">
                  <a:moveTo>
                    <a:pt x="433500" y="0"/>
                  </a:moveTo>
                  <a:lnTo>
                    <a:pt x="386265" y="2543"/>
                  </a:lnTo>
                  <a:lnTo>
                    <a:pt x="340504" y="9998"/>
                  </a:lnTo>
                  <a:lnTo>
                    <a:pt x="296480" y="22100"/>
                  </a:lnTo>
                  <a:lnTo>
                    <a:pt x="254459" y="38584"/>
                  </a:lnTo>
                  <a:lnTo>
                    <a:pt x="214704" y="59185"/>
                  </a:lnTo>
                  <a:lnTo>
                    <a:pt x="177480" y="83640"/>
                  </a:lnTo>
                  <a:lnTo>
                    <a:pt x="143052" y="111684"/>
                  </a:lnTo>
                  <a:lnTo>
                    <a:pt x="111684" y="143052"/>
                  </a:lnTo>
                  <a:lnTo>
                    <a:pt x="83640" y="177480"/>
                  </a:lnTo>
                  <a:lnTo>
                    <a:pt x="59185" y="214704"/>
                  </a:lnTo>
                  <a:lnTo>
                    <a:pt x="38583" y="254459"/>
                  </a:lnTo>
                  <a:lnTo>
                    <a:pt x="22100" y="296480"/>
                  </a:lnTo>
                  <a:lnTo>
                    <a:pt x="9998" y="340504"/>
                  </a:lnTo>
                  <a:lnTo>
                    <a:pt x="2543" y="386265"/>
                  </a:lnTo>
                  <a:lnTo>
                    <a:pt x="0" y="433500"/>
                  </a:lnTo>
                  <a:lnTo>
                    <a:pt x="2543" y="480735"/>
                  </a:lnTo>
                  <a:lnTo>
                    <a:pt x="9998" y="526496"/>
                  </a:lnTo>
                  <a:lnTo>
                    <a:pt x="22100" y="570519"/>
                  </a:lnTo>
                  <a:lnTo>
                    <a:pt x="38583" y="612541"/>
                  </a:lnTo>
                  <a:lnTo>
                    <a:pt x="59185" y="652296"/>
                  </a:lnTo>
                  <a:lnTo>
                    <a:pt x="83640" y="689519"/>
                  </a:lnTo>
                  <a:lnTo>
                    <a:pt x="111684" y="723947"/>
                  </a:lnTo>
                  <a:lnTo>
                    <a:pt x="143052" y="755315"/>
                  </a:lnTo>
                  <a:lnTo>
                    <a:pt x="177480" y="783359"/>
                  </a:lnTo>
                  <a:lnTo>
                    <a:pt x="214704" y="807814"/>
                  </a:lnTo>
                  <a:lnTo>
                    <a:pt x="254459" y="828416"/>
                  </a:lnTo>
                  <a:lnTo>
                    <a:pt x="296480" y="844899"/>
                  </a:lnTo>
                  <a:lnTo>
                    <a:pt x="340504" y="857001"/>
                  </a:lnTo>
                  <a:lnTo>
                    <a:pt x="386265" y="864456"/>
                  </a:lnTo>
                  <a:lnTo>
                    <a:pt x="433500" y="866999"/>
                  </a:lnTo>
                  <a:lnTo>
                    <a:pt x="480734" y="864456"/>
                  </a:lnTo>
                  <a:lnTo>
                    <a:pt x="526495" y="857001"/>
                  </a:lnTo>
                  <a:lnTo>
                    <a:pt x="570519" y="844899"/>
                  </a:lnTo>
                  <a:lnTo>
                    <a:pt x="612540" y="828416"/>
                  </a:lnTo>
                  <a:lnTo>
                    <a:pt x="652295" y="807814"/>
                  </a:lnTo>
                  <a:lnTo>
                    <a:pt x="689519" y="783359"/>
                  </a:lnTo>
                  <a:lnTo>
                    <a:pt x="723947" y="755315"/>
                  </a:lnTo>
                  <a:lnTo>
                    <a:pt x="755316" y="723947"/>
                  </a:lnTo>
                  <a:lnTo>
                    <a:pt x="783359" y="689519"/>
                  </a:lnTo>
                  <a:lnTo>
                    <a:pt x="807814" y="652296"/>
                  </a:lnTo>
                  <a:lnTo>
                    <a:pt x="828416" y="612541"/>
                  </a:lnTo>
                  <a:lnTo>
                    <a:pt x="844900" y="570519"/>
                  </a:lnTo>
                  <a:lnTo>
                    <a:pt x="857001" y="526496"/>
                  </a:lnTo>
                  <a:lnTo>
                    <a:pt x="864456" y="480735"/>
                  </a:lnTo>
                  <a:lnTo>
                    <a:pt x="867000" y="433500"/>
                  </a:lnTo>
                  <a:lnTo>
                    <a:pt x="864456" y="386265"/>
                  </a:lnTo>
                  <a:lnTo>
                    <a:pt x="857001" y="340504"/>
                  </a:lnTo>
                  <a:lnTo>
                    <a:pt x="844900" y="296480"/>
                  </a:lnTo>
                  <a:lnTo>
                    <a:pt x="828416" y="254459"/>
                  </a:lnTo>
                  <a:lnTo>
                    <a:pt x="807814" y="214704"/>
                  </a:lnTo>
                  <a:lnTo>
                    <a:pt x="783359" y="177480"/>
                  </a:lnTo>
                  <a:lnTo>
                    <a:pt x="755316" y="143052"/>
                  </a:lnTo>
                  <a:lnTo>
                    <a:pt x="723947" y="111684"/>
                  </a:lnTo>
                  <a:lnTo>
                    <a:pt x="689519" y="83640"/>
                  </a:lnTo>
                  <a:lnTo>
                    <a:pt x="652295" y="59185"/>
                  </a:lnTo>
                  <a:lnTo>
                    <a:pt x="612540" y="38584"/>
                  </a:lnTo>
                  <a:lnTo>
                    <a:pt x="570519" y="22100"/>
                  </a:lnTo>
                  <a:lnTo>
                    <a:pt x="526495" y="9998"/>
                  </a:lnTo>
                  <a:lnTo>
                    <a:pt x="480734" y="2543"/>
                  </a:lnTo>
                  <a:lnTo>
                    <a:pt x="433500" y="0"/>
                  </a:lnTo>
                  <a:close/>
                </a:path>
              </a:pathLst>
            </a:custGeom>
            <a:solidFill>
              <a:srgbClr val="29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89943" y="1415996"/>
            <a:ext cx="1000433" cy="35958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Mobilize</a:t>
            </a:r>
          </a:p>
          <a:p>
            <a:pPr marL="12700" marR="5080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Talent</a:t>
            </a:r>
            <a:endParaRPr lang="en-IN" sz="1400" b="1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7603" y="1560784"/>
            <a:ext cx="1681213" cy="168268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7314042" y="2023334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29" h="760730">
                <a:moveTo>
                  <a:pt x="341188" y="610869"/>
                </a:moveTo>
                <a:lnTo>
                  <a:pt x="246250" y="610869"/>
                </a:lnTo>
                <a:lnTo>
                  <a:pt x="246250" y="713740"/>
                </a:lnTo>
                <a:lnTo>
                  <a:pt x="249981" y="732790"/>
                </a:lnTo>
                <a:lnTo>
                  <a:pt x="260156" y="748030"/>
                </a:lnTo>
                <a:lnTo>
                  <a:pt x="275245" y="758190"/>
                </a:lnTo>
                <a:lnTo>
                  <a:pt x="293718" y="760730"/>
                </a:lnTo>
                <a:lnTo>
                  <a:pt x="312193" y="758190"/>
                </a:lnTo>
                <a:lnTo>
                  <a:pt x="327282" y="748030"/>
                </a:lnTo>
                <a:lnTo>
                  <a:pt x="337457" y="732790"/>
                </a:lnTo>
                <a:lnTo>
                  <a:pt x="341188" y="713740"/>
                </a:lnTo>
                <a:lnTo>
                  <a:pt x="341188" y="610869"/>
                </a:lnTo>
                <a:close/>
              </a:path>
              <a:path w="760729" h="760730">
                <a:moveTo>
                  <a:pt x="471913" y="481330"/>
                </a:moveTo>
                <a:lnTo>
                  <a:pt x="424833" y="505460"/>
                </a:lnTo>
                <a:lnTo>
                  <a:pt x="418523" y="713740"/>
                </a:lnTo>
                <a:lnTo>
                  <a:pt x="422785" y="731519"/>
                </a:lnTo>
                <a:lnTo>
                  <a:pt x="433393" y="746760"/>
                </a:lnTo>
                <a:lnTo>
                  <a:pt x="448774" y="756919"/>
                </a:lnTo>
                <a:lnTo>
                  <a:pt x="467354" y="759460"/>
                </a:lnTo>
                <a:lnTo>
                  <a:pt x="485049" y="755650"/>
                </a:lnTo>
                <a:lnTo>
                  <a:pt x="499528" y="745490"/>
                </a:lnTo>
                <a:lnTo>
                  <a:pt x="509428" y="731519"/>
                </a:lnTo>
                <a:lnTo>
                  <a:pt x="513389" y="713740"/>
                </a:lnTo>
                <a:lnTo>
                  <a:pt x="513389" y="609600"/>
                </a:lnTo>
                <a:lnTo>
                  <a:pt x="673972" y="609600"/>
                </a:lnTo>
                <a:lnTo>
                  <a:pt x="667062" y="594360"/>
                </a:lnTo>
                <a:lnTo>
                  <a:pt x="653323" y="581660"/>
                </a:lnTo>
                <a:lnTo>
                  <a:pt x="652606" y="580390"/>
                </a:lnTo>
                <a:lnTo>
                  <a:pt x="651065" y="580390"/>
                </a:lnTo>
                <a:lnTo>
                  <a:pt x="489870" y="487680"/>
                </a:lnTo>
                <a:lnTo>
                  <a:pt x="471913" y="481330"/>
                </a:lnTo>
                <a:close/>
              </a:path>
              <a:path w="760729" h="760730">
                <a:moveTo>
                  <a:pt x="297268" y="481330"/>
                </a:moveTo>
                <a:lnTo>
                  <a:pt x="290102" y="481330"/>
                </a:lnTo>
                <a:lnTo>
                  <a:pt x="283044" y="482600"/>
                </a:lnTo>
                <a:lnTo>
                  <a:pt x="108503" y="580390"/>
                </a:lnTo>
                <a:lnTo>
                  <a:pt x="84433" y="626110"/>
                </a:lnTo>
                <a:lnTo>
                  <a:pt x="90111" y="645160"/>
                </a:lnTo>
                <a:lnTo>
                  <a:pt x="102303" y="659130"/>
                </a:lnTo>
                <a:lnTo>
                  <a:pt x="118466" y="666750"/>
                </a:lnTo>
                <a:lnTo>
                  <a:pt x="136530" y="669290"/>
                </a:lnTo>
                <a:lnTo>
                  <a:pt x="154430" y="662940"/>
                </a:lnTo>
                <a:lnTo>
                  <a:pt x="155434" y="662940"/>
                </a:lnTo>
                <a:lnTo>
                  <a:pt x="246250" y="610869"/>
                </a:lnTo>
                <a:lnTo>
                  <a:pt x="341188" y="610869"/>
                </a:lnTo>
                <a:lnTo>
                  <a:pt x="341188" y="528319"/>
                </a:lnTo>
                <a:lnTo>
                  <a:pt x="337784" y="510540"/>
                </a:lnTo>
                <a:lnTo>
                  <a:pt x="328478" y="496569"/>
                </a:lnTo>
                <a:lnTo>
                  <a:pt x="314547" y="486410"/>
                </a:lnTo>
                <a:lnTo>
                  <a:pt x="297268" y="481330"/>
                </a:lnTo>
                <a:close/>
              </a:path>
              <a:path w="760729" h="760730">
                <a:moveTo>
                  <a:pt x="673972" y="609600"/>
                </a:moveTo>
                <a:lnTo>
                  <a:pt x="513389" y="609600"/>
                </a:lnTo>
                <a:lnTo>
                  <a:pt x="603703" y="661669"/>
                </a:lnTo>
                <a:lnTo>
                  <a:pt x="621322" y="668019"/>
                </a:lnTo>
                <a:lnTo>
                  <a:pt x="639439" y="668019"/>
                </a:lnTo>
                <a:lnTo>
                  <a:pt x="655956" y="660400"/>
                </a:lnTo>
                <a:lnTo>
                  <a:pt x="668776" y="646430"/>
                </a:lnTo>
                <a:lnTo>
                  <a:pt x="675285" y="628650"/>
                </a:lnTo>
                <a:lnTo>
                  <a:pt x="674548" y="610869"/>
                </a:lnTo>
                <a:lnTo>
                  <a:pt x="673972" y="609600"/>
                </a:lnTo>
                <a:close/>
              </a:path>
              <a:path w="760729" h="760730">
                <a:moveTo>
                  <a:pt x="52938" y="241300"/>
                </a:moveTo>
                <a:lnTo>
                  <a:pt x="34816" y="242569"/>
                </a:lnTo>
                <a:lnTo>
                  <a:pt x="18482" y="250190"/>
                </a:lnTo>
                <a:lnTo>
                  <a:pt x="6000" y="264160"/>
                </a:lnTo>
                <a:lnTo>
                  <a:pt x="0" y="281940"/>
                </a:lnTo>
                <a:lnTo>
                  <a:pt x="1209" y="299719"/>
                </a:lnTo>
                <a:lnTo>
                  <a:pt x="9080" y="316230"/>
                </a:lnTo>
                <a:lnTo>
                  <a:pt x="23065" y="328930"/>
                </a:lnTo>
                <a:lnTo>
                  <a:pt x="23208" y="328930"/>
                </a:lnTo>
                <a:lnTo>
                  <a:pt x="113199" y="381000"/>
                </a:lnTo>
                <a:lnTo>
                  <a:pt x="23495" y="433069"/>
                </a:lnTo>
                <a:lnTo>
                  <a:pt x="9422" y="444500"/>
                </a:lnTo>
                <a:lnTo>
                  <a:pt x="1500" y="461010"/>
                </a:lnTo>
                <a:lnTo>
                  <a:pt x="273" y="478790"/>
                </a:lnTo>
                <a:lnTo>
                  <a:pt x="6287" y="496569"/>
                </a:lnTo>
                <a:lnTo>
                  <a:pt x="18747" y="511810"/>
                </a:lnTo>
                <a:lnTo>
                  <a:pt x="35063" y="519430"/>
                </a:lnTo>
                <a:lnTo>
                  <a:pt x="53160" y="520700"/>
                </a:lnTo>
                <a:lnTo>
                  <a:pt x="70965" y="514350"/>
                </a:lnTo>
                <a:lnTo>
                  <a:pt x="232015" y="421640"/>
                </a:lnTo>
                <a:lnTo>
                  <a:pt x="255105" y="389890"/>
                </a:lnTo>
                <a:lnTo>
                  <a:pt x="255823" y="384810"/>
                </a:lnTo>
                <a:lnTo>
                  <a:pt x="255715" y="379730"/>
                </a:lnTo>
                <a:lnTo>
                  <a:pt x="231873" y="340360"/>
                </a:lnTo>
                <a:lnTo>
                  <a:pt x="70785" y="247650"/>
                </a:lnTo>
                <a:lnTo>
                  <a:pt x="52938" y="241300"/>
                </a:lnTo>
                <a:close/>
              </a:path>
              <a:path w="760729" h="760730">
                <a:moveTo>
                  <a:pt x="706716" y="241300"/>
                </a:moveTo>
                <a:lnTo>
                  <a:pt x="520380" y="344169"/>
                </a:lnTo>
                <a:lnTo>
                  <a:pt x="504269" y="374650"/>
                </a:lnTo>
                <a:lnTo>
                  <a:pt x="505574" y="393700"/>
                </a:lnTo>
                <a:lnTo>
                  <a:pt x="513547" y="408940"/>
                </a:lnTo>
                <a:lnTo>
                  <a:pt x="527623" y="421640"/>
                </a:lnTo>
                <a:lnTo>
                  <a:pt x="688889" y="514350"/>
                </a:lnTo>
                <a:lnTo>
                  <a:pt x="689355" y="514350"/>
                </a:lnTo>
                <a:lnTo>
                  <a:pt x="690360" y="515619"/>
                </a:lnTo>
                <a:lnTo>
                  <a:pt x="708259" y="520700"/>
                </a:lnTo>
                <a:lnTo>
                  <a:pt x="726324" y="519430"/>
                </a:lnTo>
                <a:lnTo>
                  <a:pt x="742486" y="510540"/>
                </a:lnTo>
                <a:lnTo>
                  <a:pt x="754679" y="496569"/>
                </a:lnTo>
                <a:lnTo>
                  <a:pt x="760371" y="478790"/>
                </a:lnTo>
                <a:lnTo>
                  <a:pt x="758807" y="461010"/>
                </a:lnTo>
                <a:lnTo>
                  <a:pt x="750580" y="444500"/>
                </a:lnTo>
                <a:lnTo>
                  <a:pt x="736287" y="433069"/>
                </a:lnTo>
                <a:lnTo>
                  <a:pt x="646260" y="381000"/>
                </a:lnTo>
                <a:lnTo>
                  <a:pt x="736287" y="328930"/>
                </a:lnTo>
                <a:lnTo>
                  <a:pt x="736717" y="328930"/>
                </a:lnTo>
                <a:lnTo>
                  <a:pt x="750656" y="316230"/>
                </a:lnTo>
                <a:lnTo>
                  <a:pt x="758493" y="299719"/>
                </a:lnTo>
                <a:lnTo>
                  <a:pt x="759683" y="281940"/>
                </a:lnTo>
                <a:lnTo>
                  <a:pt x="753676" y="264160"/>
                </a:lnTo>
                <a:lnTo>
                  <a:pt x="741173" y="250190"/>
                </a:lnTo>
                <a:lnTo>
                  <a:pt x="724832" y="242569"/>
                </a:lnTo>
                <a:lnTo>
                  <a:pt x="706716" y="241300"/>
                </a:lnTo>
                <a:close/>
              </a:path>
              <a:path w="760729" h="760730">
                <a:moveTo>
                  <a:pt x="392780" y="293369"/>
                </a:moveTo>
                <a:lnTo>
                  <a:pt x="366823" y="293369"/>
                </a:lnTo>
                <a:lnTo>
                  <a:pt x="363811" y="294640"/>
                </a:lnTo>
                <a:lnTo>
                  <a:pt x="294544" y="363219"/>
                </a:lnTo>
                <a:lnTo>
                  <a:pt x="291065" y="370840"/>
                </a:lnTo>
                <a:lnTo>
                  <a:pt x="291065" y="391160"/>
                </a:lnTo>
                <a:lnTo>
                  <a:pt x="361660" y="466090"/>
                </a:lnTo>
                <a:lnTo>
                  <a:pt x="366966" y="468630"/>
                </a:lnTo>
                <a:lnTo>
                  <a:pt x="392780" y="468630"/>
                </a:lnTo>
                <a:lnTo>
                  <a:pt x="395757" y="467360"/>
                </a:lnTo>
                <a:lnTo>
                  <a:pt x="398050" y="466090"/>
                </a:lnTo>
                <a:lnTo>
                  <a:pt x="451181" y="412750"/>
                </a:lnTo>
                <a:lnTo>
                  <a:pt x="379407" y="412750"/>
                </a:lnTo>
                <a:lnTo>
                  <a:pt x="376360" y="411480"/>
                </a:lnTo>
                <a:lnTo>
                  <a:pt x="348574" y="384810"/>
                </a:lnTo>
                <a:lnTo>
                  <a:pt x="348574" y="377190"/>
                </a:lnTo>
                <a:lnTo>
                  <a:pt x="349757" y="374650"/>
                </a:lnTo>
                <a:lnTo>
                  <a:pt x="351801" y="372110"/>
                </a:lnTo>
                <a:lnTo>
                  <a:pt x="371233" y="353060"/>
                </a:lnTo>
                <a:lnTo>
                  <a:pt x="373491" y="350519"/>
                </a:lnTo>
                <a:lnTo>
                  <a:pt x="376360" y="349250"/>
                </a:lnTo>
                <a:lnTo>
                  <a:pt x="451181" y="349250"/>
                </a:lnTo>
                <a:lnTo>
                  <a:pt x="398050" y="295910"/>
                </a:lnTo>
                <a:lnTo>
                  <a:pt x="395720" y="294640"/>
                </a:lnTo>
                <a:lnTo>
                  <a:pt x="392780" y="293369"/>
                </a:lnTo>
                <a:close/>
              </a:path>
              <a:path w="760729" h="760730">
                <a:moveTo>
                  <a:pt x="451181" y="349250"/>
                </a:moveTo>
                <a:lnTo>
                  <a:pt x="383279" y="349250"/>
                </a:lnTo>
                <a:lnTo>
                  <a:pt x="386219" y="350519"/>
                </a:lnTo>
                <a:lnTo>
                  <a:pt x="388549" y="353060"/>
                </a:lnTo>
                <a:lnTo>
                  <a:pt x="407946" y="372110"/>
                </a:lnTo>
                <a:lnTo>
                  <a:pt x="410025" y="374650"/>
                </a:lnTo>
                <a:lnTo>
                  <a:pt x="411280" y="377190"/>
                </a:lnTo>
                <a:lnTo>
                  <a:pt x="411424" y="379730"/>
                </a:lnTo>
                <a:lnTo>
                  <a:pt x="411496" y="381000"/>
                </a:lnTo>
                <a:lnTo>
                  <a:pt x="386219" y="410210"/>
                </a:lnTo>
                <a:lnTo>
                  <a:pt x="380197" y="412750"/>
                </a:lnTo>
                <a:lnTo>
                  <a:pt x="451181" y="412750"/>
                </a:lnTo>
                <a:lnTo>
                  <a:pt x="465096" y="398780"/>
                </a:lnTo>
                <a:lnTo>
                  <a:pt x="467104" y="396240"/>
                </a:lnTo>
                <a:lnTo>
                  <a:pt x="468322" y="393700"/>
                </a:lnTo>
                <a:lnTo>
                  <a:pt x="468502" y="391160"/>
                </a:lnTo>
                <a:lnTo>
                  <a:pt x="468502" y="370840"/>
                </a:lnTo>
                <a:lnTo>
                  <a:pt x="468359" y="368300"/>
                </a:lnTo>
                <a:lnTo>
                  <a:pt x="467139" y="365760"/>
                </a:lnTo>
                <a:lnTo>
                  <a:pt x="465096" y="363219"/>
                </a:lnTo>
                <a:lnTo>
                  <a:pt x="451181" y="349250"/>
                </a:lnTo>
                <a:close/>
              </a:path>
              <a:path w="760729" h="760730">
                <a:moveTo>
                  <a:pt x="138560" y="92710"/>
                </a:moveTo>
                <a:lnTo>
                  <a:pt x="120428" y="92710"/>
                </a:lnTo>
                <a:lnTo>
                  <a:pt x="103648" y="99060"/>
                </a:lnTo>
                <a:lnTo>
                  <a:pt x="90325" y="113030"/>
                </a:lnTo>
                <a:lnTo>
                  <a:pt x="83157" y="129540"/>
                </a:lnTo>
                <a:lnTo>
                  <a:pt x="83209" y="148590"/>
                </a:lnTo>
                <a:lnTo>
                  <a:pt x="106603" y="180340"/>
                </a:lnTo>
                <a:lnTo>
                  <a:pt x="108359" y="181610"/>
                </a:lnTo>
                <a:lnTo>
                  <a:pt x="108503" y="181610"/>
                </a:lnTo>
                <a:lnTo>
                  <a:pt x="269733" y="274319"/>
                </a:lnTo>
                <a:lnTo>
                  <a:pt x="287717" y="280669"/>
                </a:lnTo>
                <a:lnTo>
                  <a:pt x="305963" y="279400"/>
                </a:lnTo>
                <a:lnTo>
                  <a:pt x="322380" y="270510"/>
                </a:lnTo>
                <a:lnTo>
                  <a:pt x="334878" y="256540"/>
                </a:lnTo>
                <a:lnTo>
                  <a:pt x="338929" y="248919"/>
                </a:lnTo>
                <a:lnTo>
                  <a:pt x="341081" y="241300"/>
                </a:lnTo>
                <a:lnTo>
                  <a:pt x="341131" y="151130"/>
                </a:lnTo>
                <a:lnTo>
                  <a:pt x="246250" y="151130"/>
                </a:lnTo>
                <a:lnTo>
                  <a:pt x="155936" y="99060"/>
                </a:lnTo>
                <a:lnTo>
                  <a:pt x="138560" y="92710"/>
                </a:lnTo>
                <a:close/>
              </a:path>
              <a:path w="760729" h="760730">
                <a:moveTo>
                  <a:pt x="464665" y="1269"/>
                </a:moveTo>
                <a:lnTo>
                  <a:pt x="446970" y="5080"/>
                </a:lnTo>
                <a:lnTo>
                  <a:pt x="432487" y="15240"/>
                </a:lnTo>
                <a:lnTo>
                  <a:pt x="422576" y="30480"/>
                </a:lnTo>
                <a:lnTo>
                  <a:pt x="418595" y="48260"/>
                </a:lnTo>
                <a:lnTo>
                  <a:pt x="418595" y="232410"/>
                </a:lnTo>
                <a:lnTo>
                  <a:pt x="421993" y="250190"/>
                </a:lnTo>
                <a:lnTo>
                  <a:pt x="431287" y="265430"/>
                </a:lnTo>
                <a:lnTo>
                  <a:pt x="445205" y="275590"/>
                </a:lnTo>
                <a:lnTo>
                  <a:pt x="462406" y="280669"/>
                </a:lnTo>
                <a:lnTo>
                  <a:pt x="469566" y="280669"/>
                </a:lnTo>
                <a:lnTo>
                  <a:pt x="651065" y="181610"/>
                </a:lnTo>
                <a:lnTo>
                  <a:pt x="673244" y="151130"/>
                </a:lnTo>
                <a:lnTo>
                  <a:pt x="513497" y="151130"/>
                </a:lnTo>
                <a:lnTo>
                  <a:pt x="513497" y="48260"/>
                </a:lnTo>
                <a:lnTo>
                  <a:pt x="509215" y="29210"/>
                </a:lnTo>
                <a:lnTo>
                  <a:pt x="498600" y="15240"/>
                </a:lnTo>
                <a:lnTo>
                  <a:pt x="483226" y="5080"/>
                </a:lnTo>
                <a:lnTo>
                  <a:pt x="464665" y="1269"/>
                </a:lnTo>
                <a:close/>
              </a:path>
              <a:path w="760729" h="760730">
                <a:moveTo>
                  <a:pt x="293718" y="0"/>
                </a:moveTo>
                <a:lnTo>
                  <a:pt x="275245" y="3810"/>
                </a:lnTo>
                <a:lnTo>
                  <a:pt x="260156" y="13969"/>
                </a:lnTo>
                <a:lnTo>
                  <a:pt x="249981" y="29210"/>
                </a:lnTo>
                <a:lnTo>
                  <a:pt x="246250" y="48260"/>
                </a:lnTo>
                <a:lnTo>
                  <a:pt x="246250" y="151130"/>
                </a:lnTo>
                <a:lnTo>
                  <a:pt x="341131" y="151130"/>
                </a:lnTo>
                <a:lnTo>
                  <a:pt x="341188" y="48260"/>
                </a:lnTo>
                <a:lnTo>
                  <a:pt x="337457" y="29210"/>
                </a:lnTo>
                <a:lnTo>
                  <a:pt x="327282" y="13969"/>
                </a:lnTo>
                <a:lnTo>
                  <a:pt x="312193" y="3810"/>
                </a:lnTo>
                <a:lnTo>
                  <a:pt x="293718" y="0"/>
                </a:lnTo>
                <a:close/>
              </a:path>
              <a:path w="760729" h="760730">
                <a:moveTo>
                  <a:pt x="621601" y="93980"/>
                </a:moveTo>
                <a:lnTo>
                  <a:pt x="603775" y="100330"/>
                </a:lnTo>
                <a:lnTo>
                  <a:pt x="513497" y="151130"/>
                </a:lnTo>
                <a:lnTo>
                  <a:pt x="673244" y="151130"/>
                </a:lnTo>
                <a:lnTo>
                  <a:pt x="674468" y="134619"/>
                </a:lnTo>
                <a:lnTo>
                  <a:pt x="668560" y="116840"/>
                </a:lnTo>
                <a:lnTo>
                  <a:pt x="656043" y="102869"/>
                </a:lnTo>
                <a:lnTo>
                  <a:pt x="639712" y="95250"/>
                </a:lnTo>
                <a:lnTo>
                  <a:pt x="621601" y="93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0381" y="2932992"/>
            <a:ext cx="209319" cy="210231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8142353" y="1575765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29" h="443230">
                <a:moveTo>
                  <a:pt x="221522" y="0"/>
                </a:moveTo>
                <a:lnTo>
                  <a:pt x="176877" y="4500"/>
                </a:lnTo>
                <a:lnTo>
                  <a:pt x="135296" y="17408"/>
                </a:lnTo>
                <a:lnTo>
                  <a:pt x="97667" y="37832"/>
                </a:lnTo>
                <a:lnTo>
                  <a:pt x="64882" y="64882"/>
                </a:lnTo>
                <a:lnTo>
                  <a:pt x="37832" y="97667"/>
                </a:lnTo>
                <a:lnTo>
                  <a:pt x="17408" y="135296"/>
                </a:lnTo>
                <a:lnTo>
                  <a:pt x="4500" y="176877"/>
                </a:lnTo>
                <a:lnTo>
                  <a:pt x="0" y="221522"/>
                </a:lnTo>
                <a:lnTo>
                  <a:pt x="4500" y="266166"/>
                </a:lnTo>
                <a:lnTo>
                  <a:pt x="17408" y="307749"/>
                </a:lnTo>
                <a:lnTo>
                  <a:pt x="37832" y="345377"/>
                </a:lnTo>
                <a:lnTo>
                  <a:pt x="64882" y="378162"/>
                </a:lnTo>
                <a:lnTo>
                  <a:pt x="97667" y="405212"/>
                </a:lnTo>
                <a:lnTo>
                  <a:pt x="135296" y="425636"/>
                </a:lnTo>
                <a:lnTo>
                  <a:pt x="176877" y="438544"/>
                </a:lnTo>
                <a:lnTo>
                  <a:pt x="221522" y="443044"/>
                </a:lnTo>
                <a:lnTo>
                  <a:pt x="266166" y="438544"/>
                </a:lnTo>
                <a:lnTo>
                  <a:pt x="307749" y="425636"/>
                </a:lnTo>
                <a:lnTo>
                  <a:pt x="345377" y="405212"/>
                </a:lnTo>
                <a:lnTo>
                  <a:pt x="378162" y="378162"/>
                </a:lnTo>
                <a:lnTo>
                  <a:pt x="405212" y="345377"/>
                </a:lnTo>
                <a:lnTo>
                  <a:pt x="425636" y="307749"/>
                </a:lnTo>
                <a:lnTo>
                  <a:pt x="438544" y="266166"/>
                </a:lnTo>
                <a:lnTo>
                  <a:pt x="443044" y="221522"/>
                </a:lnTo>
                <a:lnTo>
                  <a:pt x="438544" y="176877"/>
                </a:lnTo>
                <a:lnTo>
                  <a:pt x="425636" y="135296"/>
                </a:lnTo>
                <a:lnTo>
                  <a:pt x="405212" y="97667"/>
                </a:lnTo>
                <a:lnTo>
                  <a:pt x="378162" y="64882"/>
                </a:lnTo>
                <a:lnTo>
                  <a:pt x="345377" y="37832"/>
                </a:lnTo>
                <a:lnTo>
                  <a:pt x="307749" y="17408"/>
                </a:lnTo>
                <a:lnTo>
                  <a:pt x="266166" y="4500"/>
                </a:lnTo>
                <a:lnTo>
                  <a:pt x="221522" y="0"/>
                </a:lnTo>
                <a:close/>
              </a:path>
            </a:pathLst>
          </a:custGeom>
          <a:solidFill>
            <a:srgbClr val="75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42353" y="1575765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29" h="443230">
                <a:moveTo>
                  <a:pt x="0" y="221522"/>
                </a:moveTo>
                <a:lnTo>
                  <a:pt x="4500" y="266167"/>
                </a:lnTo>
                <a:lnTo>
                  <a:pt x="17408" y="307749"/>
                </a:lnTo>
                <a:lnTo>
                  <a:pt x="37832" y="345377"/>
                </a:lnTo>
                <a:lnTo>
                  <a:pt x="64882" y="378162"/>
                </a:lnTo>
                <a:lnTo>
                  <a:pt x="97667" y="405212"/>
                </a:lnTo>
                <a:lnTo>
                  <a:pt x="135295" y="425636"/>
                </a:lnTo>
                <a:lnTo>
                  <a:pt x="176877" y="438544"/>
                </a:lnTo>
                <a:lnTo>
                  <a:pt x="221522" y="443045"/>
                </a:lnTo>
                <a:lnTo>
                  <a:pt x="266167" y="438544"/>
                </a:lnTo>
                <a:lnTo>
                  <a:pt x="307749" y="425636"/>
                </a:lnTo>
                <a:lnTo>
                  <a:pt x="345377" y="405212"/>
                </a:lnTo>
                <a:lnTo>
                  <a:pt x="378162" y="378162"/>
                </a:lnTo>
                <a:lnTo>
                  <a:pt x="405212" y="345377"/>
                </a:lnTo>
                <a:lnTo>
                  <a:pt x="425636" y="307749"/>
                </a:lnTo>
                <a:lnTo>
                  <a:pt x="438544" y="266167"/>
                </a:lnTo>
                <a:lnTo>
                  <a:pt x="443045" y="221522"/>
                </a:lnTo>
                <a:lnTo>
                  <a:pt x="438544" y="176877"/>
                </a:lnTo>
                <a:lnTo>
                  <a:pt x="425636" y="135295"/>
                </a:lnTo>
                <a:lnTo>
                  <a:pt x="405212" y="97667"/>
                </a:lnTo>
                <a:lnTo>
                  <a:pt x="378162" y="64882"/>
                </a:lnTo>
                <a:lnTo>
                  <a:pt x="345377" y="37832"/>
                </a:lnTo>
                <a:lnTo>
                  <a:pt x="307749" y="17408"/>
                </a:lnTo>
                <a:lnTo>
                  <a:pt x="266167" y="4500"/>
                </a:lnTo>
                <a:lnTo>
                  <a:pt x="221522" y="0"/>
                </a:lnTo>
                <a:lnTo>
                  <a:pt x="176877" y="4500"/>
                </a:lnTo>
                <a:lnTo>
                  <a:pt x="135295" y="17408"/>
                </a:lnTo>
                <a:lnTo>
                  <a:pt x="97667" y="37832"/>
                </a:lnTo>
                <a:lnTo>
                  <a:pt x="64882" y="64882"/>
                </a:lnTo>
                <a:lnTo>
                  <a:pt x="37832" y="97667"/>
                </a:lnTo>
                <a:lnTo>
                  <a:pt x="17408" y="135295"/>
                </a:lnTo>
                <a:lnTo>
                  <a:pt x="4500" y="176877"/>
                </a:lnTo>
                <a:lnTo>
                  <a:pt x="0" y="22152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51216" y="1682689"/>
            <a:ext cx="237806" cy="229991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7489481" y="2962574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29" h="443229">
                <a:moveTo>
                  <a:pt x="0" y="221522"/>
                </a:moveTo>
                <a:lnTo>
                  <a:pt x="4500" y="266167"/>
                </a:lnTo>
                <a:lnTo>
                  <a:pt x="17408" y="307749"/>
                </a:lnTo>
                <a:lnTo>
                  <a:pt x="37832" y="345377"/>
                </a:lnTo>
                <a:lnTo>
                  <a:pt x="64882" y="378162"/>
                </a:lnTo>
                <a:lnTo>
                  <a:pt x="97667" y="405212"/>
                </a:lnTo>
                <a:lnTo>
                  <a:pt x="135295" y="425636"/>
                </a:lnTo>
                <a:lnTo>
                  <a:pt x="176877" y="438544"/>
                </a:lnTo>
                <a:lnTo>
                  <a:pt x="221522" y="443045"/>
                </a:lnTo>
                <a:lnTo>
                  <a:pt x="266167" y="438544"/>
                </a:lnTo>
                <a:lnTo>
                  <a:pt x="307749" y="425636"/>
                </a:lnTo>
                <a:lnTo>
                  <a:pt x="345377" y="405212"/>
                </a:lnTo>
                <a:lnTo>
                  <a:pt x="378162" y="378162"/>
                </a:lnTo>
                <a:lnTo>
                  <a:pt x="405212" y="345377"/>
                </a:lnTo>
                <a:lnTo>
                  <a:pt x="425636" y="307749"/>
                </a:lnTo>
                <a:lnTo>
                  <a:pt x="438544" y="266167"/>
                </a:lnTo>
                <a:lnTo>
                  <a:pt x="443045" y="221522"/>
                </a:lnTo>
                <a:lnTo>
                  <a:pt x="438544" y="176877"/>
                </a:lnTo>
                <a:lnTo>
                  <a:pt x="425636" y="135295"/>
                </a:lnTo>
                <a:lnTo>
                  <a:pt x="405212" y="97667"/>
                </a:lnTo>
                <a:lnTo>
                  <a:pt x="378162" y="64882"/>
                </a:lnTo>
                <a:lnTo>
                  <a:pt x="345377" y="37832"/>
                </a:lnTo>
                <a:lnTo>
                  <a:pt x="307749" y="17408"/>
                </a:lnTo>
                <a:lnTo>
                  <a:pt x="266167" y="4500"/>
                </a:lnTo>
                <a:lnTo>
                  <a:pt x="221522" y="0"/>
                </a:lnTo>
                <a:lnTo>
                  <a:pt x="176877" y="4500"/>
                </a:lnTo>
                <a:lnTo>
                  <a:pt x="135295" y="17408"/>
                </a:lnTo>
                <a:lnTo>
                  <a:pt x="97667" y="37832"/>
                </a:lnTo>
                <a:lnTo>
                  <a:pt x="64882" y="64882"/>
                </a:lnTo>
                <a:lnTo>
                  <a:pt x="37832" y="97667"/>
                </a:lnTo>
                <a:lnTo>
                  <a:pt x="17408" y="135295"/>
                </a:lnTo>
                <a:lnTo>
                  <a:pt x="4500" y="176877"/>
                </a:lnTo>
                <a:lnTo>
                  <a:pt x="0" y="22152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B51B01-24BF-97DA-10FC-58A51679B9C8}"/>
              </a:ext>
            </a:extLst>
          </p:cNvPr>
          <p:cNvGrpSpPr/>
          <p:nvPr/>
        </p:nvGrpSpPr>
        <p:grpSpPr>
          <a:xfrm>
            <a:off x="7489481" y="2976574"/>
            <a:ext cx="443230" cy="443230"/>
            <a:chOff x="8142353" y="2798596"/>
            <a:chExt cx="443230" cy="443230"/>
          </a:xfrm>
        </p:grpSpPr>
        <p:sp>
          <p:nvSpPr>
            <p:cNvPr id="29" name="object 29"/>
            <p:cNvSpPr/>
            <p:nvPr/>
          </p:nvSpPr>
          <p:spPr>
            <a:xfrm>
              <a:off x="8142353" y="2798596"/>
              <a:ext cx="443230" cy="443230"/>
            </a:xfrm>
            <a:custGeom>
              <a:avLst/>
              <a:gdLst/>
              <a:ahLst/>
              <a:cxnLst/>
              <a:rect l="l" t="t" r="r" b="b"/>
              <a:pathLst>
                <a:path w="443229" h="443229">
                  <a:moveTo>
                    <a:pt x="221522" y="0"/>
                  </a:moveTo>
                  <a:lnTo>
                    <a:pt x="176877" y="4500"/>
                  </a:lnTo>
                  <a:lnTo>
                    <a:pt x="135296" y="17408"/>
                  </a:lnTo>
                  <a:lnTo>
                    <a:pt x="97667" y="37832"/>
                  </a:lnTo>
                  <a:lnTo>
                    <a:pt x="64882" y="64882"/>
                  </a:lnTo>
                  <a:lnTo>
                    <a:pt x="37832" y="97667"/>
                  </a:lnTo>
                  <a:lnTo>
                    <a:pt x="17408" y="135296"/>
                  </a:lnTo>
                  <a:lnTo>
                    <a:pt x="4500" y="176877"/>
                  </a:lnTo>
                  <a:lnTo>
                    <a:pt x="0" y="221522"/>
                  </a:lnTo>
                  <a:lnTo>
                    <a:pt x="4500" y="266166"/>
                  </a:lnTo>
                  <a:lnTo>
                    <a:pt x="17408" y="307749"/>
                  </a:lnTo>
                  <a:lnTo>
                    <a:pt x="37832" y="345377"/>
                  </a:lnTo>
                  <a:lnTo>
                    <a:pt x="64882" y="378162"/>
                  </a:lnTo>
                  <a:lnTo>
                    <a:pt x="97667" y="405212"/>
                  </a:lnTo>
                  <a:lnTo>
                    <a:pt x="135296" y="425636"/>
                  </a:lnTo>
                  <a:lnTo>
                    <a:pt x="176877" y="438544"/>
                  </a:lnTo>
                  <a:lnTo>
                    <a:pt x="221522" y="443044"/>
                  </a:lnTo>
                  <a:lnTo>
                    <a:pt x="266166" y="438544"/>
                  </a:lnTo>
                  <a:lnTo>
                    <a:pt x="307749" y="425636"/>
                  </a:lnTo>
                  <a:lnTo>
                    <a:pt x="345377" y="405212"/>
                  </a:lnTo>
                  <a:lnTo>
                    <a:pt x="378162" y="378162"/>
                  </a:lnTo>
                  <a:lnTo>
                    <a:pt x="405212" y="345377"/>
                  </a:lnTo>
                  <a:lnTo>
                    <a:pt x="425636" y="307749"/>
                  </a:lnTo>
                  <a:lnTo>
                    <a:pt x="438544" y="266166"/>
                  </a:lnTo>
                  <a:lnTo>
                    <a:pt x="443044" y="221522"/>
                  </a:lnTo>
                  <a:lnTo>
                    <a:pt x="438544" y="176877"/>
                  </a:lnTo>
                  <a:lnTo>
                    <a:pt x="425636" y="135296"/>
                  </a:lnTo>
                  <a:lnTo>
                    <a:pt x="405212" y="97667"/>
                  </a:lnTo>
                  <a:lnTo>
                    <a:pt x="378162" y="64882"/>
                  </a:lnTo>
                  <a:lnTo>
                    <a:pt x="345377" y="37832"/>
                  </a:lnTo>
                  <a:lnTo>
                    <a:pt x="307749" y="17408"/>
                  </a:lnTo>
                  <a:lnTo>
                    <a:pt x="266166" y="4500"/>
                  </a:lnTo>
                  <a:lnTo>
                    <a:pt x="221522" y="0"/>
                  </a:lnTo>
                  <a:close/>
                </a:path>
              </a:pathLst>
            </a:custGeom>
            <a:solidFill>
              <a:srgbClr val="75C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6605" y="2925264"/>
              <a:ext cx="220207" cy="221348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6803399" y="1575765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29" h="443230">
                <a:moveTo>
                  <a:pt x="221523" y="0"/>
                </a:moveTo>
                <a:lnTo>
                  <a:pt x="176878" y="4500"/>
                </a:lnTo>
                <a:lnTo>
                  <a:pt x="135296" y="17408"/>
                </a:lnTo>
                <a:lnTo>
                  <a:pt x="97667" y="37832"/>
                </a:lnTo>
                <a:lnTo>
                  <a:pt x="64882" y="64882"/>
                </a:lnTo>
                <a:lnTo>
                  <a:pt x="37832" y="97667"/>
                </a:lnTo>
                <a:lnTo>
                  <a:pt x="17408" y="135296"/>
                </a:lnTo>
                <a:lnTo>
                  <a:pt x="4500" y="176877"/>
                </a:lnTo>
                <a:lnTo>
                  <a:pt x="0" y="221522"/>
                </a:lnTo>
                <a:lnTo>
                  <a:pt x="4500" y="266166"/>
                </a:lnTo>
                <a:lnTo>
                  <a:pt x="17408" y="307749"/>
                </a:lnTo>
                <a:lnTo>
                  <a:pt x="37832" y="345377"/>
                </a:lnTo>
                <a:lnTo>
                  <a:pt x="64882" y="378162"/>
                </a:lnTo>
                <a:lnTo>
                  <a:pt x="97667" y="405212"/>
                </a:lnTo>
                <a:lnTo>
                  <a:pt x="135296" y="425636"/>
                </a:lnTo>
                <a:lnTo>
                  <a:pt x="176878" y="438544"/>
                </a:lnTo>
                <a:lnTo>
                  <a:pt x="221523" y="443044"/>
                </a:lnTo>
                <a:lnTo>
                  <a:pt x="266167" y="438544"/>
                </a:lnTo>
                <a:lnTo>
                  <a:pt x="307749" y="425636"/>
                </a:lnTo>
                <a:lnTo>
                  <a:pt x="345378" y="405212"/>
                </a:lnTo>
                <a:lnTo>
                  <a:pt x="378163" y="378162"/>
                </a:lnTo>
                <a:lnTo>
                  <a:pt x="405213" y="345377"/>
                </a:lnTo>
                <a:lnTo>
                  <a:pt x="425637" y="307749"/>
                </a:lnTo>
                <a:lnTo>
                  <a:pt x="438545" y="266166"/>
                </a:lnTo>
                <a:lnTo>
                  <a:pt x="443045" y="221522"/>
                </a:lnTo>
                <a:lnTo>
                  <a:pt x="438545" y="176877"/>
                </a:lnTo>
                <a:lnTo>
                  <a:pt x="425637" y="135296"/>
                </a:lnTo>
                <a:lnTo>
                  <a:pt x="405213" y="97667"/>
                </a:lnTo>
                <a:lnTo>
                  <a:pt x="378163" y="64882"/>
                </a:lnTo>
                <a:lnTo>
                  <a:pt x="345378" y="37832"/>
                </a:lnTo>
                <a:lnTo>
                  <a:pt x="307749" y="17408"/>
                </a:lnTo>
                <a:lnTo>
                  <a:pt x="266167" y="4500"/>
                </a:lnTo>
                <a:lnTo>
                  <a:pt x="221523" y="0"/>
                </a:lnTo>
                <a:close/>
              </a:path>
            </a:pathLst>
          </a:custGeom>
          <a:solidFill>
            <a:srgbClr val="75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3400" y="1575765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29" h="443230">
                <a:moveTo>
                  <a:pt x="443045" y="221522"/>
                </a:moveTo>
                <a:lnTo>
                  <a:pt x="438544" y="266167"/>
                </a:lnTo>
                <a:lnTo>
                  <a:pt x="425636" y="307749"/>
                </a:lnTo>
                <a:lnTo>
                  <a:pt x="405212" y="345377"/>
                </a:lnTo>
                <a:lnTo>
                  <a:pt x="378162" y="378162"/>
                </a:lnTo>
                <a:lnTo>
                  <a:pt x="345377" y="405212"/>
                </a:lnTo>
                <a:lnTo>
                  <a:pt x="307749" y="425636"/>
                </a:lnTo>
                <a:lnTo>
                  <a:pt x="266167" y="438544"/>
                </a:lnTo>
                <a:lnTo>
                  <a:pt x="221522" y="443045"/>
                </a:lnTo>
                <a:lnTo>
                  <a:pt x="176877" y="438544"/>
                </a:lnTo>
                <a:lnTo>
                  <a:pt x="135295" y="425636"/>
                </a:lnTo>
                <a:lnTo>
                  <a:pt x="97667" y="405212"/>
                </a:lnTo>
                <a:lnTo>
                  <a:pt x="64882" y="378162"/>
                </a:lnTo>
                <a:lnTo>
                  <a:pt x="37832" y="345377"/>
                </a:lnTo>
                <a:lnTo>
                  <a:pt x="17408" y="307749"/>
                </a:lnTo>
                <a:lnTo>
                  <a:pt x="4500" y="266167"/>
                </a:lnTo>
                <a:lnTo>
                  <a:pt x="0" y="221522"/>
                </a:lnTo>
                <a:lnTo>
                  <a:pt x="4500" y="176877"/>
                </a:lnTo>
                <a:lnTo>
                  <a:pt x="17408" y="135295"/>
                </a:lnTo>
                <a:lnTo>
                  <a:pt x="37832" y="97667"/>
                </a:lnTo>
                <a:lnTo>
                  <a:pt x="64882" y="64882"/>
                </a:lnTo>
                <a:lnTo>
                  <a:pt x="97667" y="37832"/>
                </a:lnTo>
                <a:lnTo>
                  <a:pt x="135295" y="17408"/>
                </a:lnTo>
                <a:lnTo>
                  <a:pt x="176877" y="4500"/>
                </a:lnTo>
                <a:lnTo>
                  <a:pt x="221522" y="0"/>
                </a:lnTo>
                <a:lnTo>
                  <a:pt x="266167" y="4500"/>
                </a:lnTo>
                <a:lnTo>
                  <a:pt x="307749" y="17408"/>
                </a:lnTo>
                <a:lnTo>
                  <a:pt x="345377" y="37832"/>
                </a:lnTo>
                <a:lnTo>
                  <a:pt x="378162" y="64882"/>
                </a:lnTo>
                <a:lnTo>
                  <a:pt x="405212" y="97667"/>
                </a:lnTo>
                <a:lnTo>
                  <a:pt x="425636" y="135295"/>
                </a:lnTo>
                <a:lnTo>
                  <a:pt x="438544" y="176877"/>
                </a:lnTo>
                <a:lnTo>
                  <a:pt x="443045" y="22152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0934" y="1696687"/>
            <a:ext cx="281940" cy="203200"/>
          </a:xfrm>
          <a:custGeom>
            <a:avLst/>
            <a:gdLst/>
            <a:ahLst/>
            <a:cxnLst/>
            <a:rect l="l" t="t" r="r" b="b"/>
            <a:pathLst>
              <a:path w="281940" h="203200">
                <a:moveTo>
                  <a:pt x="49885" y="35217"/>
                </a:moveTo>
                <a:lnTo>
                  <a:pt x="46507" y="31826"/>
                </a:lnTo>
                <a:lnTo>
                  <a:pt x="38163" y="31826"/>
                </a:lnTo>
                <a:lnTo>
                  <a:pt x="34785" y="35217"/>
                </a:lnTo>
                <a:lnTo>
                  <a:pt x="34785" y="39382"/>
                </a:lnTo>
                <a:lnTo>
                  <a:pt x="34785" y="43561"/>
                </a:lnTo>
                <a:lnTo>
                  <a:pt x="38163" y="46939"/>
                </a:lnTo>
                <a:lnTo>
                  <a:pt x="46507" y="46939"/>
                </a:lnTo>
                <a:lnTo>
                  <a:pt x="49885" y="43561"/>
                </a:lnTo>
                <a:lnTo>
                  <a:pt x="49885" y="35217"/>
                </a:lnTo>
                <a:close/>
              </a:path>
              <a:path w="281940" h="203200">
                <a:moveTo>
                  <a:pt x="73837" y="35217"/>
                </a:moveTo>
                <a:lnTo>
                  <a:pt x="70446" y="31838"/>
                </a:lnTo>
                <a:lnTo>
                  <a:pt x="62103" y="31838"/>
                </a:lnTo>
                <a:lnTo>
                  <a:pt x="58724" y="35217"/>
                </a:lnTo>
                <a:lnTo>
                  <a:pt x="58724" y="39395"/>
                </a:lnTo>
                <a:lnTo>
                  <a:pt x="58724" y="43561"/>
                </a:lnTo>
                <a:lnTo>
                  <a:pt x="62103" y="46939"/>
                </a:lnTo>
                <a:lnTo>
                  <a:pt x="70446" y="46939"/>
                </a:lnTo>
                <a:lnTo>
                  <a:pt x="73837" y="43561"/>
                </a:lnTo>
                <a:lnTo>
                  <a:pt x="73837" y="35217"/>
                </a:lnTo>
                <a:close/>
              </a:path>
              <a:path w="281940" h="203200">
                <a:moveTo>
                  <a:pt x="86753" y="130987"/>
                </a:moveTo>
                <a:lnTo>
                  <a:pt x="58991" y="130987"/>
                </a:lnTo>
                <a:lnTo>
                  <a:pt x="58991" y="166039"/>
                </a:lnTo>
                <a:lnTo>
                  <a:pt x="86753" y="166039"/>
                </a:lnTo>
                <a:lnTo>
                  <a:pt x="86753" y="130987"/>
                </a:lnTo>
                <a:close/>
              </a:path>
              <a:path w="281940" h="203200">
                <a:moveTo>
                  <a:pt x="86753" y="83794"/>
                </a:moveTo>
                <a:lnTo>
                  <a:pt x="58991" y="83794"/>
                </a:lnTo>
                <a:lnTo>
                  <a:pt x="58991" y="118859"/>
                </a:lnTo>
                <a:lnTo>
                  <a:pt x="86753" y="118859"/>
                </a:lnTo>
                <a:lnTo>
                  <a:pt x="86753" y="83794"/>
                </a:lnTo>
                <a:close/>
              </a:path>
              <a:path w="281940" h="203200">
                <a:moveTo>
                  <a:pt x="134556" y="130987"/>
                </a:moveTo>
                <a:lnTo>
                  <a:pt x="106781" y="130987"/>
                </a:lnTo>
                <a:lnTo>
                  <a:pt x="106781" y="166039"/>
                </a:lnTo>
                <a:lnTo>
                  <a:pt x="134556" y="166039"/>
                </a:lnTo>
                <a:lnTo>
                  <a:pt x="134556" y="130987"/>
                </a:lnTo>
                <a:close/>
              </a:path>
              <a:path w="281940" h="203200">
                <a:moveTo>
                  <a:pt x="134556" y="83794"/>
                </a:moveTo>
                <a:lnTo>
                  <a:pt x="106781" y="83794"/>
                </a:lnTo>
                <a:lnTo>
                  <a:pt x="106781" y="118859"/>
                </a:lnTo>
                <a:lnTo>
                  <a:pt x="134556" y="118859"/>
                </a:lnTo>
                <a:lnTo>
                  <a:pt x="134556" y="83794"/>
                </a:lnTo>
                <a:close/>
              </a:path>
              <a:path w="281940" h="203200">
                <a:moveTo>
                  <a:pt x="182346" y="130987"/>
                </a:moveTo>
                <a:lnTo>
                  <a:pt x="154584" y="130987"/>
                </a:lnTo>
                <a:lnTo>
                  <a:pt x="154584" y="166039"/>
                </a:lnTo>
                <a:lnTo>
                  <a:pt x="182346" y="166039"/>
                </a:lnTo>
                <a:lnTo>
                  <a:pt x="182346" y="130987"/>
                </a:lnTo>
                <a:close/>
              </a:path>
              <a:path w="281940" h="203200">
                <a:moveTo>
                  <a:pt x="182346" y="83794"/>
                </a:moveTo>
                <a:lnTo>
                  <a:pt x="154584" y="83794"/>
                </a:lnTo>
                <a:lnTo>
                  <a:pt x="154584" y="118859"/>
                </a:lnTo>
                <a:lnTo>
                  <a:pt x="182346" y="118859"/>
                </a:lnTo>
                <a:lnTo>
                  <a:pt x="182346" y="83794"/>
                </a:lnTo>
                <a:close/>
              </a:path>
              <a:path w="281940" h="203200">
                <a:moveTo>
                  <a:pt x="230149" y="130987"/>
                </a:moveTo>
                <a:lnTo>
                  <a:pt x="202374" y="130987"/>
                </a:lnTo>
                <a:lnTo>
                  <a:pt x="202374" y="166039"/>
                </a:lnTo>
                <a:lnTo>
                  <a:pt x="230149" y="166039"/>
                </a:lnTo>
                <a:lnTo>
                  <a:pt x="230149" y="130987"/>
                </a:lnTo>
                <a:close/>
              </a:path>
              <a:path w="281940" h="203200">
                <a:moveTo>
                  <a:pt x="230149" y="83794"/>
                </a:moveTo>
                <a:lnTo>
                  <a:pt x="202374" y="83794"/>
                </a:lnTo>
                <a:lnTo>
                  <a:pt x="202374" y="118859"/>
                </a:lnTo>
                <a:lnTo>
                  <a:pt x="230149" y="118859"/>
                </a:lnTo>
                <a:lnTo>
                  <a:pt x="230149" y="83794"/>
                </a:lnTo>
                <a:close/>
              </a:path>
              <a:path w="281940" h="203200">
                <a:moveTo>
                  <a:pt x="281914" y="36868"/>
                </a:moveTo>
                <a:lnTo>
                  <a:pt x="279006" y="22517"/>
                </a:lnTo>
                <a:lnTo>
                  <a:pt x="278447" y="21691"/>
                </a:lnTo>
                <a:lnTo>
                  <a:pt x="271106" y="10795"/>
                </a:lnTo>
                <a:lnTo>
                  <a:pt x="260223" y="3467"/>
                </a:lnTo>
                <a:lnTo>
                  <a:pt x="260223" y="28486"/>
                </a:lnTo>
                <a:lnTo>
                  <a:pt x="260223" y="57162"/>
                </a:lnTo>
                <a:lnTo>
                  <a:pt x="260223" y="71043"/>
                </a:lnTo>
                <a:lnTo>
                  <a:pt x="260223" y="166547"/>
                </a:lnTo>
                <a:lnTo>
                  <a:pt x="259981" y="174752"/>
                </a:lnTo>
                <a:lnTo>
                  <a:pt x="253263" y="181279"/>
                </a:lnTo>
                <a:lnTo>
                  <a:pt x="28651" y="181279"/>
                </a:lnTo>
                <a:lnTo>
                  <a:pt x="21920" y="174752"/>
                </a:lnTo>
                <a:lnTo>
                  <a:pt x="21691" y="166547"/>
                </a:lnTo>
                <a:lnTo>
                  <a:pt x="21691" y="71043"/>
                </a:lnTo>
                <a:lnTo>
                  <a:pt x="260223" y="71043"/>
                </a:lnTo>
                <a:lnTo>
                  <a:pt x="260223" y="57162"/>
                </a:lnTo>
                <a:lnTo>
                  <a:pt x="21691" y="57162"/>
                </a:lnTo>
                <a:lnTo>
                  <a:pt x="21691" y="28486"/>
                </a:lnTo>
                <a:lnTo>
                  <a:pt x="28473" y="21691"/>
                </a:lnTo>
                <a:lnTo>
                  <a:pt x="253428" y="21691"/>
                </a:lnTo>
                <a:lnTo>
                  <a:pt x="260223" y="28486"/>
                </a:lnTo>
                <a:lnTo>
                  <a:pt x="260223" y="3467"/>
                </a:lnTo>
                <a:lnTo>
                  <a:pt x="259384" y="2895"/>
                </a:lnTo>
                <a:lnTo>
                  <a:pt x="245033" y="0"/>
                </a:lnTo>
                <a:lnTo>
                  <a:pt x="36868" y="0"/>
                </a:lnTo>
                <a:lnTo>
                  <a:pt x="22517" y="2895"/>
                </a:lnTo>
                <a:lnTo>
                  <a:pt x="10795" y="10795"/>
                </a:lnTo>
                <a:lnTo>
                  <a:pt x="2895" y="22517"/>
                </a:lnTo>
                <a:lnTo>
                  <a:pt x="0" y="36868"/>
                </a:lnTo>
                <a:lnTo>
                  <a:pt x="0" y="166547"/>
                </a:lnTo>
                <a:lnTo>
                  <a:pt x="3022" y="180759"/>
                </a:lnTo>
                <a:lnTo>
                  <a:pt x="10947" y="192328"/>
                </a:lnTo>
                <a:lnTo>
                  <a:pt x="22618" y="200126"/>
                </a:lnTo>
                <a:lnTo>
                  <a:pt x="36868" y="202971"/>
                </a:lnTo>
                <a:lnTo>
                  <a:pt x="245033" y="202971"/>
                </a:lnTo>
                <a:lnTo>
                  <a:pt x="259283" y="200126"/>
                </a:lnTo>
                <a:lnTo>
                  <a:pt x="270954" y="192328"/>
                </a:lnTo>
                <a:lnTo>
                  <a:pt x="278523" y="181279"/>
                </a:lnTo>
                <a:lnTo>
                  <a:pt x="278892" y="180759"/>
                </a:lnTo>
                <a:lnTo>
                  <a:pt x="281914" y="166547"/>
                </a:lnTo>
                <a:lnTo>
                  <a:pt x="281914" y="71043"/>
                </a:lnTo>
                <a:lnTo>
                  <a:pt x="281914" y="57162"/>
                </a:lnTo>
                <a:lnTo>
                  <a:pt x="281914" y="36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3679597" y="1920655"/>
            <a:ext cx="1673860" cy="1441450"/>
            <a:chOff x="3727300" y="2328878"/>
            <a:chExt cx="1673860" cy="1441450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7300" y="2341424"/>
              <a:ext cx="107275" cy="1164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3294" y="2328878"/>
              <a:ext cx="107852" cy="11658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9030" y="3652514"/>
              <a:ext cx="106315" cy="117232"/>
            </a:xfrm>
            <a:prstGeom prst="rect">
              <a:avLst/>
            </a:prstGeom>
          </p:spPr>
        </p:pic>
      </p:grpSp>
      <p:sp>
        <p:nvSpPr>
          <p:cNvPr id="49" name="object 15">
            <a:extLst>
              <a:ext uri="{FF2B5EF4-FFF2-40B4-BE49-F238E27FC236}">
                <a16:creationId xmlns:a16="http://schemas.microsoft.com/office/drawing/2014/main" id="{7544E8DA-1F1D-8A7B-6EBC-694A1B8CED7E}"/>
              </a:ext>
            </a:extLst>
          </p:cNvPr>
          <p:cNvSpPr txBox="1"/>
          <p:nvPr/>
        </p:nvSpPr>
        <p:spPr>
          <a:xfrm>
            <a:off x="3984235" y="3544018"/>
            <a:ext cx="1079582" cy="35958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Develop</a:t>
            </a:r>
          </a:p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Prototypes</a:t>
            </a:r>
            <a:endParaRPr lang="en-IN" sz="1400" b="1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5B732AA2-F666-A60E-C4DC-C1D7E004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68" y="78453"/>
            <a:ext cx="8791462" cy="400110"/>
          </a:xfrm>
        </p:spPr>
        <p:txBody>
          <a:bodyPr/>
          <a:lstStyle/>
          <a:p>
            <a:pPr algn="ctr"/>
            <a:r>
              <a:rPr lang="en-US" sz="2600" dirty="0"/>
              <a:t>Strategic Planning Canvas: Framework for Innovation</a:t>
            </a:r>
            <a:endParaRPr lang="en-IN" sz="2600" dirty="0"/>
          </a:p>
        </p:txBody>
      </p:sp>
      <p:sp>
        <p:nvSpPr>
          <p:cNvPr id="54" name="object 15">
            <a:extLst>
              <a:ext uri="{FF2B5EF4-FFF2-40B4-BE49-F238E27FC236}">
                <a16:creationId xmlns:a16="http://schemas.microsoft.com/office/drawing/2014/main" id="{B5A8CFEB-9AC9-A81D-0E03-455030AABE69}"/>
              </a:ext>
            </a:extLst>
          </p:cNvPr>
          <p:cNvSpPr txBox="1"/>
          <p:nvPr/>
        </p:nvSpPr>
        <p:spPr>
          <a:xfrm>
            <a:off x="2554471" y="1490986"/>
            <a:ext cx="1418627" cy="35958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Build </a:t>
            </a:r>
          </a:p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Partnerships</a:t>
            </a:r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6BE31697-E0FC-35AD-AEEC-35D2685FF1D6}"/>
              </a:ext>
            </a:extLst>
          </p:cNvPr>
          <p:cNvSpPr txBox="1"/>
          <p:nvPr/>
        </p:nvSpPr>
        <p:spPr>
          <a:xfrm>
            <a:off x="8248064" y="1240087"/>
            <a:ext cx="879919" cy="35375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Real-Time </a:t>
            </a:r>
          </a:p>
          <a:p>
            <a:pPr marL="12700" marR="5080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Analytics</a:t>
            </a:r>
            <a:endParaRPr lang="en-IN" sz="1400" b="1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57" name="object 15">
            <a:extLst>
              <a:ext uri="{FF2B5EF4-FFF2-40B4-BE49-F238E27FC236}">
                <a16:creationId xmlns:a16="http://schemas.microsoft.com/office/drawing/2014/main" id="{1F5DA216-6CA8-3553-2592-1120928C8BFB}"/>
              </a:ext>
            </a:extLst>
          </p:cNvPr>
          <p:cNvSpPr txBox="1"/>
          <p:nvPr/>
        </p:nvSpPr>
        <p:spPr>
          <a:xfrm>
            <a:off x="6208288" y="1255481"/>
            <a:ext cx="801466" cy="35375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AI/ML</a:t>
            </a:r>
          </a:p>
          <a:p>
            <a:pPr marL="12700" marR="5080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Platform</a:t>
            </a:r>
            <a:endParaRPr lang="en-IN" sz="1400" b="1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8A04C459-00BA-80E2-F651-DA84B8FF8545}"/>
              </a:ext>
            </a:extLst>
          </p:cNvPr>
          <p:cNvSpPr txBox="1"/>
          <p:nvPr/>
        </p:nvSpPr>
        <p:spPr>
          <a:xfrm>
            <a:off x="6961889" y="3486740"/>
            <a:ext cx="1472641" cy="35375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Decentralized </a:t>
            </a:r>
          </a:p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Marketplace</a:t>
            </a:r>
            <a:endParaRPr lang="en-IN" sz="1400" b="1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B7B664AF-0E4B-43D3-5743-2E8D9B64BDE1}"/>
              </a:ext>
            </a:extLst>
          </p:cNvPr>
          <p:cNvSpPr txBox="1"/>
          <p:nvPr/>
        </p:nvSpPr>
        <p:spPr>
          <a:xfrm>
            <a:off x="657877" y="2511218"/>
            <a:ext cx="1131420" cy="35375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Market</a:t>
            </a:r>
          </a:p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Trends</a:t>
            </a:r>
          </a:p>
        </p:txBody>
      </p:sp>
      <p:sp>
        <p:nvSpPr>
          <p:cNvPr id="61" name="object 15">
            <a:extLst>
              <a:ext uri="{FF2B5EF4-FFF2-40B4-BE49-F238E27FC236}">
                <a16:creationId xmlns:a16="http://schemas.microsoft.com/office/drawing/2014/main" id="{87DDE0A8-B5EC-0370-3B7A-74A476FC3C17}"/>
              </a:ext>
            </a:extLst>
          </p:cNvPr>
          <p:cNvSpPr txBox="1"/>
          <p:nvPr/>
        </p:nvSpPr>
        <p:spPr>
          <a:xfrm>
            <a:off x="2171870" y="2799699"/>
            <a:ext cx="1079582" cy="35375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Customer </a:t>
            </a:r>
          </a:p>
          <a:p>
            <a:pPr marL="12700" marR="5080" algn="ctr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Demands</a:t>
            </a:r>
            <a:endParaRPr lang="en-IN" sz="1400" b="1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62" name="object 15">
            <a:extLst>
              <a:ext uri="{FF2B5EF4-FFF2-40B4-BE49-F238E27FC236}">
                <a16:creationId xmlns:a16="http://schemas.microsoft.com/office/drawing/2014/main" id="{ED55A56B-F771-A661-C851-90C597E9E08D}"/>
              </a:ext>
            </a:extLst>
          </p:cNvPr>
          <p:cNvSpPr txBox="1"/>
          <p:nvPr/>
        </p:nvSpPr>
        <p:spPr>
          <a:xfrm>
            <a:off x="16017" y="1160000"/>
            <a:ext cx="1113240" cy="55893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l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Tech Signals</a:t>
            </a:r>
          </a:p>
          <a:p>
            <a:pPr marL="12700" marR="5080" algn="l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(Blockchain,</a:t>
            </a:r>
          </a:p>
          <a:p>
            <a:pPr marL="12700" marR="5080" algn="l">
              <a:lnSpc>
                <a:spcPts val="819"/>
              </a:lnSpc>
              <a:spcBef>
                <a:spcPts val="24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  <a:latin typeface="Arial"/>
                <a:cs typeface="Arial"/>
              </a:rPr>
              <a:t>AI/ML)</a:t>
            </a:r>
            <a:endParaRPr lang="en-IN" sz="1400" b="1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7A956E-4158-810A-CD31-B3484AEB9B34}"/>
              </a:ext>
            </a:extLst>
          </p:cNvPr>
          <p:cNvCxnSpPr>
            <a:cxnSpLocks/>
          </p:cNvCxnSpPr>
          <p:nvPr/>
        </p:nvCxnSpPr>
        <p:spPr>
          <a:xfrm>
            <a:off x="1858628" y="2687950"/>
            <a:ext cx="391742" cy="23731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99F3472-15A9-9A16-3ED8-D2AB9E1292E1}"/>
              </a:ext>
            </a:extLst>
          </p:cNvPr>
          <p:cNvCxnSpPr/>
          <p:nvPr/>
        </p:nvCxnSpPr>
        <p:spPr>
          <a:xfrm flipH="1" flipV="1">
            <a:off x="657877" y="1590759"/>
            <a:ext cx="256523" cy="18482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8BDC259-F988-50BD-6B51-9A1A244AED7A}"/>
              </a:ext>
            </a:extLst>
          </p:cNvPr>
          <p:cNvSpPr txBox="1"/>
          <p:nvPr/>
        </p:nvSpPr>
        <p:spPr>
          <a:xfrm>
            <a:off x="674377" y="4067447"/>
            <a:ext cx="789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framework enables Snowflake to continuously evolve in a fast-moving data economy — from sensing change to delivering transformation.</a:t>
            </a:r>
            <a:endParaRPr lang="en-IN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7DD20F-D05D-EEE3-232E-36C2F2970D03}"/>
              </a:ext>
            </a:extLst>
          </p:cNvPr>
          <p:cNvCxnSpPr>
            <a:stCxn id="11" idx="3"/>
          </p:cNvCxnSpPr>
          <p:nvPr/>
        </p:nvCxnSpPr>
        <p:spPr>
          <a:xfrm>
            <a:off x="2019834" y="804631"/>
            <a:ext cx="176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5D6CA4-A375-79F1-40EE-75181DF03EA8}"/>
              </a:ext>
            </a:extLst>
          </p:cNvPr>
          <p:cNvCxnSpPr>
            <a:stCxn id="12" idx="3"/>
          </p:cNvCxnSpPr>
          <p:nvPr/>
        </p:nvCxnSpPr>
        <p:spPr>
          <a:xfrm>
            <a:off x="5360781" y="804631"/>
            <a:ext cx="119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1F7F7736-256A-321C-3D87-22F17ACFC3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23" y="1771161"/>
            <a:ext cx="1205413" cy="12054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32F6B-8FD8-984F-67BE-F85AAF790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991BB8-E365-928B-7931-C13A92DB25FC}"/>
              </a:ext>
            </a:extLst>
          </p:cNvPr>
          <p:cNvSpPr/>
          <p:nvPr/>
        </p:nvSpPr>
        <p:spPr>
          <a:xfrm>
            <a:off x="152400" y="819150"/>
            <a:ext cx="3277612" cy="3925570"/>
          </a:xfrm>
          <a:prstGeom prst="roundRect">
            <a:avLst>
              <a:gd name="adj" fmla="val 1182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8CBB"/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BAA0437-03C2-CAD8-1AF2-3916386EBEB3}"/>
              </a:ext>
            </a:extLst>
          </p:cNvPr>
          <p:cNvSpPr txBox="1"/>
          <p:nvPr/>
        </p:nvSpPr>
        <p:spPr>
          <a:xfrm>
            <a:off x="552630" y="4885435"/>
            <a:ext cx="14839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©</a:t>
            </a:r>
            <a:r>
              <a:rPr sz="600" spc="-2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2021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Snowflake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Inc.</a:t>
            </a:r>
            <a:r>
              <a:rPr sz="600" spc="-15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All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Rights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Reserved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9EE088-BA17-F551-E155-E8A795091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" y="118526"/>
            <a:ext cx="91059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262626"/>
                </a:solidFill>
              </a:rPr>
              <a:t>Opportunity 1: Improve Real-Time Analytics</a:t>
            </a:r>
            <a:endParaRPr lang="en-US" sz="2600" dirty="0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029554E-A6BC-80D6-5CD4-F948101ED360}"/>
              </a:ext>
            </a:extLst>
          </p:cNvPr>
          <p:cNvSpPr txBox="1"/>
          <p:nvPr/>
        </p:nvSpPr>
        <p:spPr>
          <a:xfrm>
            <a:off x="949422" y="1360171"/>
            <a:ext cx="237104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Limited support for real-time analytics restricts Snowflake’s use in latency-critical sectors like finance and security.</a:t>
            </a:r>
            <a:endParaRPr lang="en-US" sz="700" dirty="0">
              <a:latin typeface="Arial"/>
              <a:cs typeface="Arial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A60120B0-E823-B2DE-B054-3384A9B6A2B0}"/>
              </a:ext>
            </a:extLst>
          </p:cNvPr>
          <p:cNvGrpSpPr/>
          <p:nvPr/>
        </p:nvGrpSpPr>
        <p:grpSpPr>
          <a:xfrm>
            <a:off x="259266" y="1007134"/>
            <a:ext cx="533400" cy="631959"/>
            <a:chOff x="6894575" y="1840991"/>
            <a:chExt cx="1447800" cy="1780031"/>
          </a:xfrm>
        </p:grpSpPr>
        <p:pic>
          <p:nvPicPr>
            <p:cNvPr id="25" name="object 3">
              <a:extLst>
                <a:ext uri="{FF2B5EF4-FFF2-40B4-BE49-F238E27FC236}">
                  <a16:creationId xmlns:a16="http://schemas.microsoft.com/office/drawing/2014/main" id="{D4A9A28A-7FC0-C2C8-C720-9B947B4D854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575" y="1840991"/>
              <a:ext cx="1447800" cy="1450848"/>
            </a:xfrm>
            <a:prstGeom prst="rect">
              <a:avLst/>
            </a:prstGeom>
          </p:spPr>
        </p:pic>
        <p:pic>
          <p:nvPicPr>
            <p:cNvPr id="28" name="object 6">
              <a:extLst>
                <a:ext uri="{FF2B5EF4-FFF2-40B4-BE49-F238E27FC236}">
                  <a16:creationId xmlns:a16="http://schemas.microsoft.com/office/drawing/2014/main" id="{2F8416C9-8AAE-233A-C72D-E65FECCB45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967" y="3288791"/>
              <a:ext cx="1271016" cy="332231"/>
            </a:xfrm>
            <a:prstGeom prst="rect">
              <a:avLst/>
            </a:prstGeom>
          </p:spPr>
        </p:pic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9F0E64B1-0427-C0CD-A203-AD6D835586E8}"/>
                </a:ext>
              </a:extLst>
            </p:cNvPr>
            <p:cNvSpPr/>
            <p:nvPr/>
          </p:nvSpPr>
          <p:spPr>
            <a:xfrm>
              <a:off x="7276875" y="2226050"/>
              <a:ext cx="704215" cy="630555"/>
            </a:xfrm>
            <a:custGeom>
              <a:avLst/>
              <a:gdLst/>
              <a:ahLst/>
              <a:cxnLst/>
              <a:rect l="l" t="t" r="r" b="b"/>
              <a:pathLst>
                <a:path w="704215" h="630555">
                  <a:moveTo>
                    <a:pt x="343449" y="0"/>
                  </a:moveTo>
                  <a:lnTo>
                    <a:pt x="303798" y="19586"/>
                  </a:lnTo>
                  <a:lnTo>
                    <a:pt x="9340" y="526878"/>
                  </a:lnTo>
                  <a:lnTo>
                    <a:pt x="0" y="561245"/>
                  </a:lnTo>
                  <a:lnTo>
                    <a:pt x="2335" y="578908"/>
                  </a:lnTo>
                  <a:lnTo>
                    <a:pt x="34372" y="620875"/>
                  </a:lnTo>
                  <a:lnTo>
                    <a:pt x="68684" y="629978"/>
                  </a:lnTo>
                  <a:lnTo>
                    <a:pt x="635701" y="629978"/>
                  </a:lnTo>
                  <a:lnTo>
                    <a:pt x="662336" y="624556"/>
                  </a:lnTo>
                  <a:lnTo>
                    <a:pt x="684079" y="609809"/>
                  </a:lnTo>
                  <a:lnTo>
                    <a:pt x="698731" y="587951"/>
                  </a:lnTo>
                  <a:lnTo>
                    <a:pt x="701250" y="575372"/>
                  </a:lnTo>
                  <a:lnTo>
                    <a:pt x="63645" y="575372"/>
                  </a:lnTo>
                  <a:lnTo>
                    <a:pt x="58973" y="572736"/>
                  </a:lnTo>
                  <a:lnTo>
                    <a:pt x="56339" y="568422"/>
                  </a:lnTo>
                  <a:lnTo>
                    <a:pt x="53740" y="563994"/>
                  </a:lnTo>
                  <a:lnTo>
                    <a:pt x="53740" y="558495"/>
                  </a:lnTo>
                  <a:lnTo>
                    <a:pt x="56339" y="554067"/>
                  </a:lnTo>
                  <a:lnTo>
                    <a:pt x="339847" y="60760"/>
                  </a:lnTo>
                  <a:lnTo>
                    <a:pt x="344061" y="53912"/>
                  </a:lnTo>
                  <a:lnTo>
                    <a:pt x="352999" y="51790"/>
                  </a:lnTo>
                  <a:lnTo>
                    <a:pt x="421792" y="51790"/>
                  </a:lnTo>
                  <a:lnTo>
                    <a:pt x="411319" y="33573"/>
                  </a:lnTo>
                  <a:lnTo>
                    <a:pt x="393256" y="13179"/>
                  </a:lnTo>
                  <a:lnTo>
                    <a:pt x="369629" y="1722"/>
                  </a:lnTo>
                  <a:lnTo>
                    <a:pt x="343449" y="0"/>
                  </a:lnTo>
                  <a:close/>
                </a:path>
                <a:path w="704215" h="630555">
                  <a:moveTo>
                    <a:pt x="421792" y="51790"/>
                  </a:moveTo>
                  <a:lnTo>
                    <a:pt x="352999" y="51790"/>
                  </a:lnTo>
                  <a:lnTo>
                    <a:pt x="361737" y="57212"/>
                  </a:lnTo>
                  <a:lnTo>
                    <a:pt x="363352" y="58835"/>
                  </a:lnTo>
                  <a:lnTo>
                    <a:pt x="364538" y="60760"/>
                  </a:lnTo>
                  <a:lnTo>
                    <a:pt x="648047" y="554067"/>
                  </a:lnTo>
                  <a:lnTo>
                    <a:pt x="650644" y="558495"/>
                  </a:lnTo>
                  <a:lnTo>
                    <a:pt x="650644" y="563994"/>
                  </a:lnTo>
                  <a:lnTo>
                    <a:pt x="648047" y="568422"/>
                  </a:lnTo>
                  <a:lnTo>
                    <a:pt x="645413" y="572736"/>
                  </a:lnTo>
                  <a:lnTo>
                    <a:pt x="640739" y="575372"/>
                  </a:lnTo>
                  <a:lnTo>
                    <a:pt x="701250" y="575372"/>
                  </a:lnTo>
                  <a:lnTo>
                    <a:pt x="704079" y="561245"/>
                  </a:lnTo>
                  <a:lnTo>
                    <a:pt x="703622" y="554067"/>
                  </a:lnTo>
                  <a:lnTo>
                    <a:pt x="703504" y="552279"/>
                  </a:lnTo>
                  <a:lnTo>
                    <a:pt x="701788" y="543582"/>
                  </a:lnTo>
                  <a:lnTo>
                    <a:pt x="698952" y="535121"/>
                  </a:lnTo>
                  <a:lnTo>
                    <a:pt x="695043" y="527096"/>
                  </a:lnTo>
                  <a:lnTo>
                    <a:pt x="421792" y="517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9FB3DAA5-B71D-6FD9-A111-75D40DD23F95}"/>
                </a:ext>
              </a:extLst>
            </p:cNvPr>
            <p:cNvSpPr/>
            <p:nvPr/>
          </p:nvSpPr>
          <p:spPr>
            <a:xfrm>
              <a:off x="7276875" y="2226050"/>
              <a:ext cx="704215" cy="630555"/>
            </a:xfrm>
            <a:custGeom>
              <a:avLst/>
              <a:gdLst/>
              <a:ahLst/>
              <a:cxnLst/>
              <a:rect l="l" t="t" r="r" b="b"/>
              <a:pathLst>
                <a:path w="704215" h="630555">
                  <a:moveTo>
                    <a:pt x="411319" y="33573"/>
                  </a:moveTo>
                  <a:lnTo>
                    <a:pt x="393256" y="13179"/>
                  </a:lnTo>
                  <a:lnTo>
                    <a:pt x="369629" y="1722"/>
                  </a:lnTo>
                  <a:lnTo>
                    <a:pt x="343448" y="0"/>
                  </a:lnTo>
                  <a:lnTo>
                    <a:pt x="317725" y="8807"/>
                  </a:lnTo>
                  <a:lnTo>
                    <a:pt x="9340" y="526878"/>
                  </a:lnTo>
                  <a:lnTo>
                    <a:pt x="0" y="561245"/>
                  </a:lnTo>
                  <a:lnTo>
                    <a:pt x="2335" y="578908"/>
                  </a:lnTo>
                  <a:lnTo>
                    <a:pt x="34372" y="620875"/>
                  </a:lnTo>
                  <a:lnTo>
                    <a:pt x="68685" y="629978"/>
                  </a:lnTo>
                  <a:lnTo>
                    <a:pt x="635700" y="629978"/>
                  </a:lnTo>
                  <a:lnTo>
                    <a:pt x="662336" y="624556"/>
                  </a:lnTo>
                  <a:lnTo>
                    <a:pt x="684080" y="609810"/>
                  </a:lnTo>
                  <a:lnTo>
                    <a:pt x="698731" y="587951"/>
                  </a:lnTo>
                  <a:lnTo>
                    <a:pt x="704089" y="561193"/>
                  </a:lnTo>
                  <a:lnTo>
                    <a:pt x="703504" y="552279"/>
                  </a:lnTo>
                  <a:lnTo>
                    <a:pt x="701782" y="543552"/>
                  </a:lnTo>
                  <a:lnTo>
                    <a:pt x="698952" y="535121"/>
                  </a:lnTo>
                  <a:lnTo>
                    <a:pt x="695043" y="527097"/>
                  </a:lnTo>
                  <a:lnTo>
                    <a:pt x="411319" y="33573"/>
                  </a:lnTo>
                  <a:close/>
                </a:path>
                <a:path w="704215" h="630555">
                  <a:moveTo>
                    <a:pt x="648046" y="568423"/>
                  </a:moveTo>
                  <a:lnTo>
                    <a:pt x="645413" y="572737"/>
                  </a:lnTo>
                  <a:lnTo>
                    <a:pt x="640740" y="575372"/>
                  </a:lnTo>
                  <a:lnTo>
                    <a:pt x="635700" y="575382"/>
                  </a:lnTo>
                  <a:lnTo>
                    <a:pt x="68685" y="575382"/>
                  </a:lnTo>
                  <a:lnTo>
                    <a:pt x="63645" y="575372"/>
                  </a:lnTo>
                  <a:lnTo>
                    <a:pt x="58972" y="572737"/>
                  </a:lnTo>
                  <a:lnTo>
                    <a:pt x="56339" y="568423"/>
                  </a:lnTo>
                  <a:lnTo>
                    <a:pt x="53741" y="563993"/>
                  </a:lnTo>
                  <a:lnTo>
                    <a:pt x="53741" y="558495"/>
                  </a:lnTo>
                  <a:lnTo>
                    <a:pt x="56339" y="554068"/>
                  </a:lnTo>
                  <a:lnTo>
                    <a:pt x="339847" y="60761"/>
                  </a:lnTo>
                  <a:lnTo>
                    <a:pt x="344060" y="53913"/>
                  </a:lnTo>
                  <a:lnTo>
                    <a:pt x="352999" y="51791"/>
                  </a:lnTo>
                  <a:lnTo>
                    <a:pt x="359818" y="56023"/>
                  </a:lnTo>
                  <a:lnTo>
                    <a:pt x="361736" y="57212"/>
                  </a:lnTo>
                  <a:lnTo>
                    <a:pt x="363352" y="58834"/>
                  </a:lnTo>
                  <a:lnTo>
                    <a:pt x="364538" y="60761"/>
                  </a:lnTo>
                  <a:lnTo>
                    <a:pt x="648046" y="554068"/>
                  </a:lnTo>
                  <a:lnTo>
                    <a:pt x="650644" y="558495"/>
                  </a:lnTo>
                  <a:lnTo>
                    <a:pt x="650644" y="563993"/>
                  </a:lnTo>
                  <a:lnTo>
                    <a:pt x="648046" y="56842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9">
              <a:extLst>
                <a:ext uri="{FF2B5EF4-FFF2-40B4-BE49-F238E27FC236}">
                  <a16:creationId xmlns:a16="http://schemas.microsoft.com/office/drawing/2014/main" id="{CB9C4500-6332-F8B0-1195-09C9B073610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7883" y="2684873"/>
              <a:ext cx="64320" cy="65423"/>
            </a:xfrm>
            <a:prstGeom prst="rect">
              <a:avLst/>
            </a:prstGeom>
          </p:spPr>
        </p:pic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D32A240F-00D5-9CE4-D3AF-42A129448C61}"/>
                </a:ext>
              </a:extLst>
            </p:cNvPr>
            <p:cNvSpPr/>
            <p:nvPr/>
          </p:nvSpPr>
          <p:spPr>
            <a:xfrm>
              <a:off x="7602645" y="2426668"/>
              <a:ext cx="53340" cy="234315"/>
            </a:xfrm>
            <a:custGeom>
              <a:avLst/>
              <a:gdLst/>
              <a:ahLst/>
              <a:cxnLst/>
              <a:rect l="l" t="t" r="r" b="b"/>
              <a:pathLst>
                <a:path w="53340" h="234314">
                  <a:moveTo>
                    <a:pt x="52847" y="0"/>
                  </a:moveTo>
                  <a:lnTo>
                    <a:pt x="0" y="0"/>
                  </a:lnTo>
                  <a:lnTo>
                    <a:pt x="9312" y="234256"/>
                  </a:lnTo>
                  <a:lnTo>
                    <a:pt x="43533" y="234256"/>
                  </a:lnTo>
                  <a:lnTo>
                    <a:pt x="52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B64B0221-6B1F-5EDD-9755-DB3FACDD81C7}"/>
                </a:ext>
              </a:extLst>
            </p:cNvPr>
            <p:cNvSpPr/>
            <p:nvPr/>
          </p:nvSpPr>
          <p:spPr>
            <a:xfrm>
              <a:off x="7602645" y="2426668"/>
              <a:ext cx="53340" cy="234315"/>
            </a:xfrm>
            <a:custGeom>
              <a:avLst/>
              <a:gdLst/>
              <a:ahLst/>
              <a:cxnLst/>
              <a:rect l="l" t="t" r="r" b="b"/>
              <a:pathLst>
                <a:path w="53340" h="234314">
                  <a:moveTo>
                    <a:pt x="43533" y="234256"/>
                  </a:moveTo>
                  <a:lnTo>
                    <a:pt x="52847" y="0"/>
                  </a:lnTo>
                  <a:lnTo>
                    <a:pt x="0" y="0"/>
                  </a:lnTo>
                  <a:lnTo>
                    <a:pt x="9314" y="234256"/>
                  </a:lnTo>
                  <a:lnTo>
                    <a:pt x="43533" y="23425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2">
            <a:extLst>
              <a:ext uri="{FF2B5EF4-FFF2-40B4-BE49-F238E27FC236}">
                <a16:creationId xmlns:a16="http://schemas.microsoft.com/office/drawing/2014/main" id="{394A81A5-DF1A-6450-C360-51DCF05ACCDD}"/>
              </a:ext>
            </a:extLst>
          </p:cNvPr>
          <p:cNvGrpSpPr/>
          <p:nvPr/>
        </p:nvGrpSpPr>
        <p:grpSpPr>
          <a:xfrm>
            <a:off x="227300" y="2739565"/>
            <a:ext cx="532800" cy="633600"/>
            <a:chOff x="6894576" y="1840992"/>
            <a:chExt cx="1447800" cy="1780539"/>
          </a:xfrm>
        </p:grpSpPr>
        <p:pic>
          <p:nvPicPr>
            <p:cNvPr id="35" name="object 13">
              <a:extLst>
                <a:ext uri="{FF2B5EF4-FFF2-40B4-BE49-F238E27FC236}">
                  <a16:creationId xmlns:a16="http://schemas.microsoft.com/office/drawing/2014/main" id="{05833B9F-8A43-3A64-F028-C3E42B4BFBC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576" y="1840992"/>
              <a:ext cx="1447800" cy="1450848"/>
            </a:xfrm>
            <a:prstGeom prst="rect">
              <a:avLst/>
            </a:prstGeom>
          </p:spPr>
        </p:pic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0A545F53-5F40-EB0D-D379-EE0D68469377}"/>
                </a:ext>
              </a:extLst>
            </p:cNvPr>
            <p:cNvSpPr/>
            <p:nvPr/>
          </p:nvSpPr>
          <p:spPr>
            <a:xfrm>
              <a:off x="7298042" y="2105228"/>
              <a:ext cx="701040" cy="794385"/>
            </a:xfrm>
            <a:custGeom>
              <a:avLst/>
              <a:gdLst/>
              <a:ahLst/>
              <a:cxnLst/>
              <a:rect l="l" t="t" r="r" b="b"/>
              <a:pathLst>
                <a:path w="701040" h="794385">
                  <a:moveTo>
                    <a:pt x="452069" y="371449"/>
                  </a:moveTo>
                  <a:lnTo>
                    <a:pt x="451980" y="363651"/>
                  </a:lnTo>
                  <a:lnTo>
                    <a:pt x="451904" y="356946"/>
                  </a:lnTo>
                  <a:lnTo>
                    <a:pt x="445185" y="338201"/>
                  </a:lnTo>
                  <a:lnTo>
                    <a:pt x="429971" y="316077"/>
                  </a:lnTo>
                  <a:lnTo>
                    <a:pt x="429374" y="315201"/>
                  </a:lnTo>
                  <a:lnTo>
                    <a:pt x="424624" y="309346"/>
                  </a:lnTo>
                  <a:lnTo>
                    <a:pt x="424624" y="363651"/>
                  </a:lnTo>
                  <a:lnTo>
                    <a:pt x="424103" y="366864"/>
                  </a:lnTo>
                  <a:lnTo>
                    <a:pt x="424002" y="367525"/>
                  </a:lnTo>
                  <a:lnTo>
                    <a:pt x="422122" y="369570"/>
                  </a:lnTo>
                  <a:lnTo>
                    <a:pt x="419595" y="370954"/>
                  </a:lnTo>
                  <a:lnTo>
                    <a:pt x="416826" y="371449"/>
                  </a:lnTo>
                  <a:lnTo>
                    <a:pt x="407403" y="371449"/>
                  </a:lnTo>
                  <a:lnTo>
                    <a:pt x="369290" y="364032"/>
                  </a:lnTo>
                  <a:lnTo>
                    <a:pt x="369735" y="357873"/>
                  </a:lnTo>
                  <a:lnTo>
                    <a:pt x="369849" y="356247"/>
                  </a:lnTo>
                  <a:lnTo>
                    <a:pt x="369874" y="356044"/>
                  </a:lnTo>
                  <a:lnTo>
                    <a:pt x="371195" y="347853"/>
                  </a:lnTo>
                  <a:lnTo>
                    <a:pt x="372694" y="339623"/>
                  </a:lnTo>
                  <a:lnTo>
                    <a:pt x="373608" y="332651"/>
                  </a:lnTo>
                  <a:lnTo>
                    <a:pt x="373659" y="332206"/>
                  </a:lnTo>
                  <a:lnTo>
                    <a:pt x="373773" y="331343"/>
                  </a:lnTo>
                  <a:lnTo>
                    <a:pt x="393509" y="316077"/>
                  </a:lnTo>
                  <a:lnTo>
                    <a:pt x="398881" y="321310"/>
                  </a:lnTo>
                  <a:lnTo>
                    <a:pt x="403364" y="326110"/>
                  </a:lnTo>
                  <a:lnTo>
                    <a:pt x="407860" y="331343"/>
                  </a:lnTo>
                  <a:lnTo>
                    <a:pt x="417817" y="345757"/>
                  </a:lnTo>
                  <a:lnTo>
                    <a:pt x="422783" y="356044"/>
                  </a:lnTo>
                  <a:lnTo>
                    <a:pt x="422884" y="356247"/>
                  </a:lnTo>
                  <a:lnTo>
                    <a:pt x="422986" y="356463"/>
                  </a:lnTo>
                  <a:lnTo>
                    <a:pt x="424624" y="363651"/>
                  </a:lnTo>
                  <a:lnTo>
                    <a:pt x="424624" y="309346"/>
                  </a:lnTo>
                  <a:lnTo>
                    <a:pt x="424522" y="309219"/>
                  </a:lnTo>
                  <a:lnTo>
                    <a:pt x="419277" y="303542"/>
                  </a:lnTo>
                  <a:lnTo>
                    <a:pt x="413677" y="298208"/>
                  </a:lnTo>
                  <a:lnTo>
                    <a:pt x="419506" y="292531"/>
                  </a:lnTo>
                  <a:lnTo>
                    <a:pt x="445096" y="258267"/>
                  </a:lnTo>
                  <a:lnTo>
                    <a:pt x="451573" y="239572"/>
                  </a:lnTo>
                  <a:lnTo>
                    <a:pt x="451459" y="233248"/>
                  </a:lnTo>
                  <a:lnTo>
                    <a:pt x="451332" y="226098"/>
                  </a:lnTo>
                  <a:lnTo>
                    <a:pt x="451218" y="224866"/>
                  </a:lnTo>
                  <a:lnTo>
                    <a:pt x="451065" y="224523"/>
                  </a:lnTo>
                  <a:lnTo>
                    <a:pt x="446862" y="214503"/>
                  </a:lnTo>
                  <a:lnTo>
                    <a:pt x="423545" y="199491"/>
                  </a:lnTo>
                  <a:lnTo>
                    <a:pt x="423545" y="228015"/>
                  </a:lnTo>
                  <a:lnTo>
                    <a:pt x="423519" y="228447"/>
                  </a:lnTo>
                  <a:lnTo>
                    <a:pt x="407403" y="263766"/>
                  </a:lnTo>
                  <a:lnTo>
                    <a:pt x="393509" y="279019"/>
                  </a:lnTo>
                  <a:lnTo>
                    <a:pt x="373773" y="264198"/>
                  </a:lnTo>
                  <a:lnTo>
                    <a:pt x="373418" y="258267"/>
                  </a:lnTo>
                  <a:lnTo>
                    <a:pt x="373405" y="258102"/>
                  </a:lnTo>
                  <a:lnTo>
                    <a:pt x="373392" y="257886"/>
                  </a:lnTo>
                  <a:lnTo>
                    <a:pt x="373265" y="255879"/>
                  </a:lnTo>
                  <a:lnTo>
                    <a:pt x="372706" y="249834"/>
                  </a:lnTo>
                  <a:lnTo>
                    <a:pt x="372681" y="249491"/>
                  </a:lnTo>
                  <a:lnTo>
                    <a:pt x="372554" y="248119"/>
                  </a:lnTo>
                  <a:lnTo>
                    <a:pt x="372503" y="247573"/>
                  </a:lnTo>
                  <a:lnTo>
                    <a:pt x="371513" y="239572"/>
                  </a:lnTo>
                  <a:lnTo>
                    <a:pt x="370192" y="231063"/>
                  </a:lnTo>
                  <a:lnTo>
                    <a:pt x="379298" y="228447"/>
                  </a:lnTo>
                  <a:lnTo>
                    <a:pt x="385432" y="227139"/>
                  </a:lnTo>
                  <a:lnTo>
                    <a:pt x="388556" y="226479"/>
                  </a:lnTo>
                  <a:lnTo>
                    <a:pt x="397941" y="225171"/>
                  </a:lnTo>
                  <a:lnTo>
                    <a:pt x="407403" y="224523"/>
                  </a:lnTo>
                  <a:lnTo>
                    <a:pt x="416369" y="224523"/>
                  </a:lnTo>
                  <a:lnTo>
                    <a:pt x="419100" y="224866"/>
                  </a:lnTo>
                  <a:lnTo>
                    <a:pt x="421627" y="226098"/>
                  </a:lnTo>
                  <a:lnTo>
                    <a:pt x="423545" y="228015"/>
                  </a:lnTo>
                  <a:lnTo>
                    <a:pt x="423545" y="199491"/>
                  </a:lnTo>
                  <a:lnTo>
                    <a:pt x="422808" y="199288"/>
                  </a:lnTo>
                  <a:lnTo>
                    <a:pt x="423189" y="199288"/>
                  </a:lnTo>
                  <a:lnTo>
                    <a:pt x="407873" y="198056"/>
                  </a:lnTo>
                  <a:lnTo>
                    <a:pt x="393103" y="198691"/>
                  </a:lnTo>
                  <a:lnTo>
                    <a:pt x="378142" y="201193"/>
                  </a:lnTo>
                  <a:lnTo>
                    <a:pt x="378320" y="201193"/>
                  </a:lnTo>
                  <a:lnTo>
                    <a:pt x="364363" y="205346"/>
                  </a:lnTo>
                  <a:lnTo>
                    <a:pt x="355498" y="179489"/>
                  </a:lnTo>
                  <a:lnTo>
                    <a:pt x="355371" y="179120"/>
                  </a:lnTo>
                  <a:lnTo>
                    <a:pt x="349123" y="167855"/>
                  </a:lnTo>
                  <a:lnTo>
                    <a:pt x="349123" y="279450"/>
                  </a:lnTo>
                  <a:lnTo>
                    <a:pt x="349123" y="317817"/>
                  </a:lnTo>
                  <a:lnTo>
                    <a:pt x="339255" y="323672"/>
                  </a:lnTo>
                  <a:lnTo>
                    <a:pt x="339255" y="381914"/>
                  </a:lnTo>
                  <a:lnTo>
                    <a:pt x="331825" y="400685"/>
                  </a:lnTo>
                  <a:lnTo>
                    <a:pt x="331724" y="400926"/>
                  </a:lnTo>
                  <a:lnTo>
                    <a:pt x="324421" y="414769"/>
                  </a:lnTo>
                  <a:lnTo>
                    <a:pt x="318185" y="423113"/>
                  </a:lnTo>
                  <a:lnTo>
                    <a:pt x="313690" y="425945"/>
                  </a:lnTo>
                  <a:lnTo>
                    <a:pt x="307746" y="423113"/>
                  </a:lnTo>
                  <a:lnTo>
                    <a:pt x="301028" y="414769"/>
                  </a:lnTo>
                  <a:lnTo>
                    <a:pt x="294157" y="401116"/>
                  </a:lnTo>
                  <a:lnTo>
                    <a:pt x="290398" y="390194"/>
                  </a:lnTo>
                  <a:lnTo>
                    <a:pt x="287693" y="382346"/>
                  </a:lnTo>
                  <a:lnTo>
                    <a:pt x="294093" y="379577"/>
                  </a:lnTo>
                  <a:lnTo>
                    <a:pt x="300520" y="376567"/>
                  </a:lnTo>
                  <a:lnTo>
                    <a:pt x="309156" y="372351"/>
                  </a:lnTo>
                  <a:lnTo>
                    <a:pt x="313690" y="370141"/>
                  </a:lnTo>
                  <a:lnTo>
                    <a:pt x="339255" y="381914"/>
                  </a:lnTo>
                  <a:lnTo>
                    <a:pt x="339255" y="323672"/>
                  </a:lnTo>
                  <a:lnTo>
                    <a:pt x="330733" y="328726"/>
                  </a:lnTo>
                  <a:lnTo>
                    <a:pt x="313690" y="339623"/>
                  </a:lnTo>
                  <a:lnTo>
                    <a:pt x="294424" y="328282"/>
                  </a:lnTo>
                  <a:lnTo>
                    <a:pt x="277825" y="317817"/>
                  </a:lnTo>
                  <a:lnTo>
                    <a:pt x="277825" y="317385"/>
                  </a:lnTo>
                  <a:lnTo>
                    <a:pt x="277825" y="281203"/>
                  </a:lnTo>
                  <a:lnTo>
                    <a:pt x="277825" y="279895"/>
                  </a:lnTo>
                  <a:lnTo>
                    <a:pt x="293966" y="268998"/>
                  </a:lnTo>
                  <a:lnTo>
                    <a:pt x="313245" y="258102"/>
                  </a:lnTo>
                  <a:lnTo>
                    <a:pt x="326694" y="265074"/>
                  </a:lnTo>
                  <a:lnTo>
                    <a:pt x="332981" y="268998"/>
                  </a:lnTo>
                  <a:lnTo>
                    <a:pt x="349123" y="279450"/>
                  </a:lnTo>
                  <a:lnTo>
                    <a:pt x="349123" y="167855"/>
                  </a:lnTo>
                  <a:lnTo>
                    <a:pt x="348881" y="167411"/>
                  </a:lnTo>
                  <a:lnTo>
                    <a:pt x="344030" y="158648"/>
                  </a:lnTo>
                  <a:lnTo>
                    <a:pt x="343903" y="158419"/>
                  </a:lnTo>
                  <a:lnTo>
                    <a:pt x="340156" y="154762"/>
                  </a:lnTo>
                  <a:lnTo>
                    <a:pt x="340156" y="214934"/>
                  </a:lnTo>
                  <a:lnTo>
                    <a:pt x="333540" y="217703"/>
                  </a:lnTo>
                  <a:lnTo>
                    <a:pt x="327037" y="220548"/>
                  </a:lnTo>
                  <a:lnTo>
                    <a:pt x="320230" y="223697"/>
                  </a:lnTo>
                  <a:lnTo>
                    <a:pt x="313245" y="227139"/>
                  </a:lnTo>
                  <a:lnTo>
                    <a:pt x="310553" y="225831"/>
                  </a:lnTo>
                  <a:lnTo>
                    <a:pt x="299847" y="220713"/>
                  </a:lnTo>
                  <a:lnTo>
                    <a:pt x="293255" y="217703"/>
                  </a:lnTo>
                  <a:lnTo>
                    <a:pt x="286791" y="214934"/>
                  </a:lnTo>
                  <a:lnTo>
                    <a:pt x="289128" y="205778"/>
                  </a:lnTo>
                  <a:lnTo>
                    <a:pt x="306146" y="170421"/>
                  </a:lnTo>
                  <a:lnTo>
                    <a:pt x="313690" y="167411"/>
                  </a:lnTo>
                  <a:lnTo>
                    <a:pt x="319786" y="170421"/>
                  </a:lnTo>
                  <a:lnTo>
                    <a:pt x="326542" y="179120"/>
                  </a:lnTo>
                  <a:lnTo>
                    <a:pt x="326796" y="179489"/>
                  </a:lnTo>
                  <a:lnTo>
                    <a:pt x="333806" y="194271"/>
                  </a:lnTo>
                  <a:lnTo>
                    <a:pt x="340156" y="214934"/>
                  </a:lnTo>
                  <a:lnTo>
                    <a:pt x="340156" y="154762"/>
                  </a:lnTo>
                  <a:lnTo>
                    <a:pt x="330073" y="144907"/>
                  </a:lnTo>
                  <a:lnTo>
                    <a:pt x="330225" y="144907"/>
                  </a:lnTo>
                  <a:lnTo>
                    <a:pt x="313690" y="139954"/>
                  </a:lnTo>
                  <a:lnTo>
                    <a:pt x="296684" y="144907"/>
                  </a:lnTo>
                  <a:lnTo>
                    <a:pt x="281190" y="158648"/>
                  </a:lnTo>
                  <a:lnTo>
                    <a:pt x="268046" y="179489"/>
                  </a:lnTo>
                  <a:lnTo>
                    <a:pt x="258102" y="205778"/>
                  </a:lnTo>
                  <a:lnTo>
                    <a:pt x="253174" y="204368"/>
                  </a:lnTo>
                  <a:lnTo>
                    <a:pt x="253174" y="365340"/>
                  </a:lnTo>
                  <a:lnTo>
                    <a:pt x="243649" y="368388"/>
                  </a:lnTo>
                  <a:lnTo>
                    <a:pt x="241554" y="369036"/>
                  </a:lnTo>
                  <a:lnTo>
                    <a:pt x="229400" y="371449"/>
                  </a:lnTo>
                  <a:lnTo>
                    <a:pt x="228498" y="371449"/>
                  </a:lnTo>
                  <a:lnTo>
                    <a:pt x="218084" y="372300"/>
                  </a:lnTo>
                  <a:lnTo>
                    <a:pt x="206082" y="371881"/>
                  </a:lnTo>
                  <a:lnTo>
                    <a:pt x="203454" y="371640"/>
                  </a:lnTo>
                  <a:lnTo>
                    <a:pt x="201028" y="370382"/>
                  </a:lnTo>
                  <a:lnTo>
                    <a:pt x="199364" y="368388"/>
                  </a:lnTo>
                  <a:lnTo>
                    <a:pt x="199453" y="366864"/>
                  </a:lnTo>
                  <a:lnTo>
                    <a:pt x="199555" y="365340"/>
                  </a:lnTo>
                  <a:lnTo>
                    <a:pt x="199605" y="364464"/>
                  </a:lnTo>
                  <a:lnTo>
                    <a:pt x="219354" y="327139"/>
                  </a:lnTo>
                  <a:lnTo>
                    <a:pt x="229400" y="317385"/>
                  </a:lnTo>
                  <a:lnTo>
                    <a:pt x="235686" y="322186"/>
                  </a:lnTo>
                  <a:lnTo>
                    <a:pt x="241960" y="327418"/>
                  </a:lnTo>
                  <a:lnTo>
                    <a:pt x="249135" y="332206"/>
                  </a:lnTo>
                  <a:lnTo>
                    <a:pt x="252539" y="337883"/>
                  </a:lnTo>
                  <a:lnTo>
                    <a:pt x="253111" y="345757"/>
                  </a:lnTo>
                  <a:lnTo>
                    <a:pt x="253111" y="347853"/>
                  </a:lnTo>
                  <a:lnTo>
                    <a:pt x="252920" y="352704"/>
                  </a:lnTo>
                  <a:lnTo>
                    <a:pt x="252857" y="357873"/>
                  </a:lnTo>
                  <a:lnTo>
                    <a:pt x="253098" y="363651"/>
                  </a:lnTo>
                  <a:lnTo>
                    <a:pt x="253174" y="365340"/>
                  </a:lnTo>
                  <a:lnTo>
                    <a:pt x="253174" y="204368"/>
                  </a:lnTo>
                  <a:lnTo>
                    <a:pt x="252272" y="204114"/>
                  </a:lnTo>
                  <a:lnTo>
                    <a:pt x="252272" y="233248"/>
                  </a:lnTo>
                  <a:lnTo>
                    <a:pt x="251942" y="239344"/>
                  </a:lnTo>
                  <a:lnTo>
                    <a:pt x="251841" y="241249"/>
                  </a:lnTo>
                  <a:lnTo>
                    <a:pt x="250812" y="249491"/>
                  </a:lnTo>
                  <a:lnTo>
                    <a:pt x="249618" y="257886"/>
                  </a:lnTo>
                  <a:lnTo>
                    <a:pt x="248678" y="266382"/>
                  </a:lnTo>
                  <a:lnTo>
                    <a:pt x="229400" y="281203"/>
                  </a:lnTo>
                  <a:lnTo>
                    <a:pt x="213283" y="263169"/>
                  </a:lnTo>
                  <a:lnTo>
                    <a:pt x="203060" y="248119"/>
                  </a:lnTo>
                  <a:lnTo>
                    <a:pt x="198386" y="236753"/>
                  </a:lnTo>
                  <a:lnTo>
                    <a:pt x="198628" y="233540"/>
                  </a:lnTo>
                  <a:lnTo>
                    <a:pt x="198729" y="232130"/>
                  </a:lnTo>
                  <a:lnTo>
                    <a:pt x="198818" y="231063"/>
                  </a:lnTo>
                  <a:lnTo>
                    <a:pt x="198920" y="229755"/>
                  </a:lnTo>
                  <a:lnTo>
                    <a:pt x="200685" y="227812"/>
                  </a:lnTo>
                  <a:lnTo>
                    <a:pt x="202971" y="226479"/>
                  </a:lnTo>
                  <a:lnTo>
                    <a:pt x="205638" y="225831"/>
                  </a:lnTo>
                  <a:lnTo>
                    <a:pt x="215061" y="225831"/>
                  </a:lnTo>
                  <a:lnTo>
                    <a:pt x="224548" y="226695"/>
                  </a:lnTo>
                  <a:lnTo>
                    <a:pt x="233946" y="228219"/>
                  </a:lnTo>
                  <a:lnTo>
                    <a:pt x="243192" y="230403"/>
                  </a:lnTo>
                  <a:lnTo>
                    <a:pt x="252272" y="233248"/>
                  </a:lnTo>
                  <a:lnTo>
                    <a:pt x="252272" y="204114"/>
                  </a:lnTo>
                  <a:lnTo>
                    <a:pt x="243992" y="201739"/>
                  </a:lnTo>
                  <a:lnTo>
                    <a:pt x="244157" y="201739"/>
                  </a:lnTo>
                  <a:lnTo>
                    <a:pt x="229108" y="199288"/>
                  </a:lnTo>
                  <a:lnTo>
                    <a:pt x="215925" y="198691"/>
                  </a:lnTo>
                  <a:lnTo>
                    <a:pt x="213194" y="198691"/>
                  </a:lnTo>
                  <a:lnTo>
                    <a:pt x="175145" y="215366"/>
                  </a:lnTo>
                  <a:lnTo>
                    <a:pt x="170065" y="233540"/>
                  </a:lnTo>
                  <a:lnTo>
                    <a:pt x="175145" y="254114"/>
                  </a:lnTo>
                  <a:lnTo>
                    <a:pt x="188645" y="276250"/>
                  </a:lnTo>
                  <a:lnTo>
                    <a:pt x="208775" y="299072"/>
                  </a:lnTo>
                  <a:lnTo>
                    <a:pt x="203327" y="304266"/>
                  </a:lnTo>
                  <a:lnTo>
                    <a:pt x="198234" y="309803"/>
                  </a:lnTo>
                  <a:lnTo>
                    <a:pt x="193535" y="315645"/>
                  </a:lnTo>
                  <a:lnTo>
                    <a:pt x="177558" y="339064"/>
                  </a:lnTo>
                  <a:lnTo>
                    <a:pt x="170942" y="357873"/>
                  </a:lnTo>
                  <a:lnTo>
                    <a:pt x="171030" y="363651"/>
                  </a:lnTo>
                  <a:lnTo>
                    <a:pt x="171145" y="372351"/>
                  </a:lnTo>
                  <a:lnTo>
                    <a:pt x="200253" y="398043"/>
                  </a:lnTo>
                  <a:lnTo>
                    <a:pt x="204876" y="398513"/>
                  </a:lnTo>
                  <a:lnTo>
                    <a:pt x="209537" y="398513"/>
                  </a:lnTo>
                  <a:lnTo>
                    <a:pt x="214160" y="398043"/>
                  </a:lnTo>
                  <a:lnTo>
                    <a:pt x="225564" y="397294"/>
                  </a:lnTo>
                  <a:lnTo>
                    <a:pt x="236880" y="395744"/>
                  </a:lnTo>
                  <a:lnTo>
                    <a:pt x="248031" y="393369"/>
                  </a:lnTo>
                  <a:lnTo>
                    <a:pt x="258991" y="390194"/>
                  </a:lnTo>
                  <a:lnTo>
                    <a:pt x="267919" y="415632"/>
                  </a:lnTo>
                  <a:lnTo>
                    <a:pt x="279958" y="435483"/>
                  </a:lnTo>
                  <a:lnTo>
                    <a:pt x="295325" y="448411"/>
                  </a:lnTo>
                  <a:lnTo>
                    <a:pt x="313690" y="452970"/>
                  </a:lnTo>
                  <a:lnTo>
                    <a:pt x="331368" y="448411"/>
                  </a:lnTo>
                  <a:lnTo>
                    <a:pt x="344805" y="435749"/>
                  </a:lnTo>
                  <a:lnTo>
                    <a:pt x="350075" y="425945"/>
                  </a:lnTo>
                  <a:lnTo>
                    <a:pt x="355117" y="416560"/>
                  </a:lnTo>
                  <a:lnTo>
                    <a:pt x="363461" y="392366"/>
                  </a:lnTo>
                  <a:lnTo>
                    <a:pt x="374421" y="395566"/>
                  </a:lnTo>
                  <a:lnTo>
                    <a:pt x="386003" y="398043"/>
                  </a:lnTo>
                  <a:lnTo>
                    <a:pt x="386245" y="398043"/>
                  </a:lnTo>
                  <a:lnTo>
                    <a:pt x="396887" y="399503"/>
                  </a:lnTo>
                  <a:lnTo>
                    <a:pt x="408305" y="400215"/>
                  </a:lnTo>
                  <a:lnTo>
                    <a:pt x="413219" y="400685"/>
                  </a:lnTo>
                  <a:lnTo>
                    <a:pt x="418172" y="400685"/>
                  </a:lnTo>
                  <a:lnTo>
                    <a:pt x="423100" y="400215"/>
                  </a:lnTo>
                  <a:lnTo>
                    <a:pt x="430720" y="397751"/>
                  </a:lnTo>
                  <a:lnTo>
                    <a:pt x="437591" y="393852"/>
                  </a:lnTo>
                  <a:lnTo>
                    <a:pt x="439280" y="392366"/>
                  </a:lnTo>
                  <a:lnTo>
                    <a:pt x="443484" y="388670"/>
                  </a:lnTo>
                  <a:lnTo>
                    <a:pt x="448208" y="382346"/>
                  </a:lnTo>
                  <a:lnTo>
                    <a:pt x="451980" y="371881"/>
                  </a:lnTo>
                  <a:lnTo>
                    <a:pt x="452069" y="371449"/>
                  </a:lnTo>
                  <a:close/>
                </a:path>
                <a:path w="701040" h="794385">
                  <a:moveTo>
                    <a:pt x="700925" y="491883"/>
                  </a:moveTo>
                  <a:lnTo>
                    <a:pt x="697052" y="479564"/>
                  </a:lnTo>
                  <a:lnTo>
                    <a:pt x="627557" y="343547"/>
                  </a:lnTo>
                  <a:lnTo>
                    <a:pt x="627557" y="307352"/>
                  </a:lnTo>
                  <a:lnTo>
                    <a:pt x="624039" y="260235"/>
                  </a:lnTo>
                  <a:lnTo>
                    <a:pt x="623938" y="258864"/>
                  </a:lnTo>
                  <a:lnTo>
                    <a:pt x="612571" y="211975"/>
                  </a:lnTo>
                  <a:lnTo>
                    <a:pt x="593826" y="167538"/>
                  </a:lnTo>
                  <a:lnTo>
                    <a:pt x="568071" y="126390"/>
                  </a:lnTo>
                  <a:lnTo>
                    <a:pt x="535635" y="89382"/>
                  </a:lnTo>
                  <a:lnTo>
                    <a:pt x="498068" y="57899"/>
                  </a:lnTo>
                  <a:lnTo>
                    <a:pt x="456653" y="33134"/>
                  </a:lnTo>
                  <a:lnTo>
                    <a:pt x="410959" y="14655"/>
                  </a:lnTo>
                  <a:lnTo>
                    <a:pt x="363156" y="3581"/>
                  </a:lnTo>
                  <a:lnTo>
                    <a:pt x="313702" y="0"/>
                  </a:lnTo>
                  <a:lnTo>
                    <a:pt x="267322" y="3340"/>
                  </a:lnTo>
                  <a:lnTo>
                    <a:pt x="223062" y="12966"/>
                  </a:lnTo>
                  <a:lnTo>
                    <a:pt x="181394" y="28435"/>
                  </a:lnTo>
                  <a:lnTo>
                    <a:pt x="142824" y="49250"/>
                  </a:lnTo>
                  <a:lnTo>
                    <a:pt x="107823" y="74955"/>
                  </a:lnTo>
                  <a:lnTo>
                    <a:pt x="76873" y="105079"/>
                  </a:lnTo>
                  <a:lnTo>
                    <a:pt x="50469" y="139141"/>
                  </a:lnTo>
                  <a:lnTo>
                    <a:pt x="29095" y="176657"/>
                  </a:lnTo>
                  <a:lnTo>
                    <a:pt x="13233" y="217182"/>
                  </a:lnTo>
                  <a:lnTo>
                    <a:pt x="3378" y="260235"/>
                  </a:lnTo>
                  <a:lnTo>
                    <a:pt x="88" y="304025"/>
                  </a:lnTo>
                  <a:lnTo>
                    <a:pt x="0" y="305333"/>
                  </a:lnTo>
                  <a:lnTo>
                    <a:pt x="4686" y="357784"/>
                  </a:lnTo>
                  <a:lnTo>
                    <a:pt x="18453" y="408305"/>
                  </a:lnTo>
                  <a:lnTo>
                    <a:pt x="40894" y="455803"/>
                  </a:lnTo>
                  <a:lnTo>
                    <a:pt x="71577" y="499186"/>
                  </a:lnTo>
                  <a:lnTo>
                    <a:pt x="82981" y="514096"/>
                  </a:lnTo>
                  <a:lnTo>
                    <a:pt x="91452" y="530606"/>
                  </a:lnTo>
                  <a:lnTo>
                    <a:pt x="96812" y="548284"/>
                  </a:lnTo>
                  <a:lnTo>
                    <a:pt x="98933" y="566762"/>
                  </a:lnTo>
                  <a:lnTo>
                    <a:pt x="98869" y="596557"/>
                  </a:lnTo>
                  <a:lnTo>
                    <a:pt x="98679" y="603567"/>
                  </a:lnTo>
                  <a:lnTo>
                    <a:pt x="105905" y="610971"/>
                  </a:lnTo>
                  <a:lnTo>
                    <a:pt x="115201" y="611225"/>
                  </a:lnTo>
                  <a:lnTo>
                    <a:pt x="115519" y="611225"/>
                  </a:lnTo>
                  <a:lnTo>
                    <a:pt x="124879" y="612216"/>
                  </a:lnTo>
                  <a:lnTo>
                    <a:pt x="133286" y="605663"/>
                  </a:lnTo>
                  <a:lnTo>
                    <a:pt x="134315" y="596557"/>
                  </a:lnTo>
                  <a:lnTo>
                    <a:pt x="134353" y="566762"/>
                  </a:lnTo>
                  <a:lnTo>
                    <a:pt x="131572" y="542988"/>
                  </a:lnTo>
                  <a:lnTo>
                    <a:pt x="124688" y="520192"/>
                  </a:lnTo>
                  <a:lnTo>
                    <a:pt x="113880" y="498894"/>
                  </a:lnTo>
                  <a:lnTo>
                    <a:pt x="99377" y="479564"/>
                  </a:lnTo>
                  <a:lnTo>
                    <a:pt x="70599" y="439229"/>
                  </a:lnTo>
                  <a:lnTo>
                    <a:pt x="50228" y="395795"/>
                  </a:lnTo>
                  <a:lnTo>
                    <a:pt x="38176" y="350367"/>
                  </a:lnTo>
                  <a:lnTo>
                    <a:pt x="34442" y="305333"/>
                  </a:lnTo>
                  <a:lnTo>
                    <a:pt x="34328" y="304025"/>
                  </a:lnTo>
                  <a:lnTo>
                    <a:pt x="38379" y="260235"/>
                  </a:lnTo>
                  <a:lnTo>
                    <a:pt x="38493" y="258864"/>
                  </a:lnTo>
                  <a:lnTo>
                    <a:pt x="38595" y="257848"/>
                  </a:lnTo>
                  <a:lnTo>
                    <a:pt x="50876" y="212902"/>
                  </a:lnTo>
                  <a:lnTo>
                    <a:pt x="71056" y="170294"/>
                  </a:lnTo>
                  <a:lnTo>
                    <a:pt x="99060" y="131089"/>
                  </a:lnTo>
                  <a:lnTo>
                    <a:pt x="134772" y="96380"/>
                  </a:lnTo>
                  <a:lnTo>
                    <a:pt x="174701" y="69316"/>
                  </a:lnTo>
                  <a:lnTo>
                    <a:pt x="218528" y="49504"/>
                  </a:lnTo>
                  <a:lnTo>
                    <a:pt x="265201" y="37325"/>
                  </a:lnTo>
                  <a:lnTo>
                    <a:pt x="313702" y="33134"/>
                  </a:lnTo>
                  <a:lnTo>
                    <a:pt x="368579" y="38582"/>
                  </a:lnTo>
                  <a:lnTo>
                    <a:pt x="420751" y="54330"/>
                  </a:lnTo>
                  <a:lnTo>
                    <a:pt x="468718" y="79756"/>
                  </a:lnTo>
                  <a:lnTo>
                    <a:pt x="510984" y="114223"/>
                  </a:lnTo>
                  <a:lnTo>
                    <a:pt x="545985" y="155854"/>
                  </a:lnTo>
                  <a:lnTo>
                    <a:pt x="571728" y="202869"/>
                  </a:lnTo>
                  <a:lnTo>
                    <a:pt x="587616" y="253847"/>
                  </a:lnTo>
                  <a:lnTo>
                    <a:pt x="593026" y="307352"/>
                  </a:lnTo>
                  <a:lnTo>
                    <a:pt x="593026" y="348780"/>
                  </a:lnTo>
                  <a:lnTo>
                    <a:pt x="592620" y="351231"/>
                  </a:lnTo>
                  <a:lnTo>
                    <a:pt x="592620" y="353733"/>
                  </a:lnTo>
                  <a:lnTo>
                    <a:pt x="593026" y="356184"/>
                  </a:lnTo>
                  <a:lnTo>
                    <a:pt x="664768" y="495261"/>
                  </a:lnTo>
                  <a:lnTo>
                    <a:pt x="666711" y="497852"/>
                  </a:lnTo>
                  <a:lnTo>
                    <a:pt x="666711" y="501383"/>
                  </a:lnTo>
                  <a:lnTo>
                    <a:pt x="664768" y="503974"/>
                  </a:lnTo>
                  <a:lnTo>
                    <a:pt x="663181" y="505396"/>
                  </a:lnTo>
                  <a:lnTo>
                    <a:pt x="661098" y="506171"/>
                  </a:lnTo>
                  <a:lnTo>
                    <a:pt x="600633" y="506171"/>
                  </a:lnTo>
                  <a:lnTo>
                    <a:pt x="593026" y="513575"/>
                  </a:lnTo>
                  <a:lnTo>
                    <a:pt x="593026" y="638251"/>
                  </a:lnTo>
                  <a:lnTo>
                    <a:pt x="591426" y="646188"/>
                  </a:lnTo>
                  <a:lnTo>
                    <a:pt x="587159" y="652843"/>
                  </a:lnTo>
                  <a:lnTo>
                    <a:pt x="580796" y="657669"/>
                  </a:lnTo>
                  <a:lnTo>
                    <a:pt x="572858" y="660057"/>
                  </a:lnTo>
                  <a:lnTo>
                    <a:pt x="451980" y="663333"/>
                  </a:lnTo>
                  <a:lnTo>
                    <a:pt x="444614" y="670687"/>
                  </a:lnTo>
                  <a:lnTo>
                    <a:pt x="444627" y="786472"/>
                  </a:lnTo>
                  <a:lnTo>
                    <a:pt x="452247" y="793889"/>
                  </a:lnTo>
                  <a:lnTo>
                    <a:pt x="471068" y="793889"/>
                  </a:lnTo>
                  <a:lnTo>
                    <a:pt x="478701" y="786472"/>
                  </a:lnTo>
                  <a:lnTo>
                    <a:pt x="478701" y="694931"/>
                  </a:lnTo>
                  <a:lnTo>
                    <a:pt x="574649" y="692315"/>
                  </a:lnTo>
                  <a:lnTo>
                    <a:pt x="595350" y="686841"/>
                  </a:lnTo>
                  <a:lnTo>
                    <a:pt x="612063" y="674827"/>
                  </a:lnTo>
                  <a:lnTo>
                    <a:pt x="623290" y="657821"/>
                  </a:lnTo>
                  <a:lnTo>
                    <a:pt x="627557" y="637387"/>
                  </a:lnTo>
                  <a:lnTo>
                    <a:pt x="627557" y="537984"/>
                  </a:lnTo>
                  <a:lnTo>
                    <a:pt x="659384" y="537984"/>
                  </a:lnTo>
                  <a:lnTo>
                    <a:pt x="696506" y="516356"/>
                  </a:lnTo>
                  <a:lnTo>
                    <a:pt x="700811" y="497852"/>
                  </a:lnTo>
                  <a:lnTo>
                    <a:pt x="700925" y="491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15">
              <a:extLst>
                <a:ext uri="{FF2B5EF4-FFF2-40B4-BE49-F238E27FC236}">
                  <a16:creationId xmlns:a16="http://schemas.microsoft.com/office/drawing/2014/main" id="{462ED90A-5418-3925-ABAF-007B03E037E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968" y="3288792"/>
              <a:ext cx="1271016" cy="332231"/>
            </a:xfrm>
            <a:prstGeom prst="rect">
              <a:avLst/>
            </a:prstGeom>
          </p:spPr>
        </p:pic>
      </p:grpSp>
      <p:sp>
        <p:nvSpPr>
          <p:cNvPr id="38" name="object 8">
            <a:extLst>
              <a:ext uri="{FF2B5EF4-FFF2-40B4-BE49-F238E27FC236}">
                <a16:creationId xmlns:a16="http://schemas.microsoft.com/office/drawing/2014/main" id="{718838AB-C279-F834-1005-753768B2077B}"/>
              </a:ext>
            </a:extLst>
          </p:cNvPr>
          <p:cNvSpPr txBox="1"/>
          <p:nvPr/>
        </p:nvSpPr>
        <p:spPr>
          <a:xfrm>
            <a:off x="933450" y="1003804"/>
            <a:ext cx="86796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cap="all" dirty="0">
                <a:solidFill>
                  <a:srgbClr val="008CBB"/>
                </a:solidFill>
                <a:latin typeface="Arial"/>
                <a:cs typeface="Arial"/>
              </a:rPr>
              <a:t>GAP</a:t>
            </a:r>
            <a:endParaRPr lang="en-IN" sz="2000" cap="all" dirty="0">
              <a:solidFill>
                <a:srgbClr val="008CBB"/>
              </a:solidFill>
              <a:latin typeface="Arial"/>
              <a:cs typeface="Arial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BF80A898-3CEE-0A0C-FE15-83F0DCE596DB}"/>
              </a:ext>
            </a:extLst>
          </p:cNvPr>
          <p:cNvSpPr txBox="1"/>
          <p:nvPr/>
        </p:nvSpPr>
        <p:spPr>
          <a:xfrm>
            <a:off x="957042" y="2739565"/>
            <a:ext cx="24729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cap="all" dirty="0">
                <a:solidFill>
                  <a:srgbClr val="008CBB"/>
                </a:solidFill>
                <a:latin typeface="Arial"/>
                <a:cs typeface="Arial"/>
              </a:rPr>
              <a:t>Opportunity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B504D6F-6212-4562-8E61-24D291778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29099"/>
              </p:ext>
            </p:extLst>
          </p:nvPr>
        </p:nvGraphicFramePr>
        <p:xfrm>
          <a:off x="933450" y="3116273"/>
          <a:ext cx="2472970" cy="1310640"/>
        </p:xfrm>
        <a:graphic>
          <a:graphicData uri="http://schemas.openxmlformats.org/drawingml/2006/table">
            <a:tbl>
              <a:tblPr/>
              <a:tblGrid>
                <a:gridCol w="2472970">
                  <a:extLst>
                    <a:ext uri="{9D8B030D-6E8A-4147-A177-3AD203B41FA5}">
                      <a16:colId xmlns:a16="http://schemas.microsoft.com/office/drawing/2014/main" val="1617002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Add real-time data ingestion, low-latency queries, and live dashboards to unlock new, high-speed use cases.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51116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AF7E4E9B-C577-CA2E-5A61-45D8AAF7A912}"/>
              </a:ext>
            </a:extLst>
          </p:cNvPr>
          <p:cNvGrpSpPr/>
          <p:nvPr/>
        </p:nvGrpSpPr>
        <p:grpSpPr>
          <a:xfrm>
            <a:off x="3509793" y="866607"/>
            <a:ext cx="1641464" cy="3319378"/>
            <a:chOff x="3508218" y="866607"/>
            <a:chExt cx="1641464" cy="331937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EAA51ED-DCA4-7C5C-0ACA-7689D0AA23BB}"/>
                </a:ext>
              </a:extLst>
            </p:cNvPr>
            <p:cNvSpPr/>
            <p:nvPr/>
          </p:nvSpPr>
          <p:spPr>
            <a:xfrm>
              <a:off x="3919627" y="866607"/>
              <a:ext cx="838200" cy="838200"/>
            </a:xfrm>
            <a:prstGeom prst="ellipse">
              <a:avLst/>
            </a:prstGeom>
            <a:solidFill>
              <a:srgbClr val="1157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2"/>
                </a:solidFill>
              </a:endParaRPr>
            </a:p>
          </p:txBody>
        </p:sp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16ADC23E-AA15-3C11-BE90-DA8D4F1E8808}"/>
                </a:ext>
              </a:extLst>
            </p:cNvPr>
            <p:cNvSpPr txBox="1"/>
            <p:nvPr/>
          </p:nvSpPr>
          <p:spPr>
            <a:xfrm>
              <a:off x="3527772" y="2449612"/>
              <a:ext cx="1621910" cy="17363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Integrate Kafka and </a:t>
              </a:r>
              <a:r>
                <a:rPr lang="en-US" sz="1600" dirty="0" err="1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Snowpipe</a:t>
              </a: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 to enable sub-second ingestion of high-frequency data from diverse sources.</a:t>
              </a:r>
              <a:endParaRPr lang="en-US" sz="1600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488B30B8-693C-CF37-B2CC-1E2F0A388B6C}"/>
                </a:ext>
              </a:extLst>
            </p:cNvPr>
            <p:cNvSpPr txBox="1"/>
            <p:nvPr/>
          </p:nvSpPr>
          <p:spPr>
            <a:xfrm>
              <a:off x="3508218" y="1855354"/>
              <a:ext cx="1641464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400" b="1" cap="all" dirty="0">
                  <a:solidFill>
                    <a:srgbClr val="11577F"/>
                  </a:solidFill>
                  <a:latin typeface="Arial"/>
                  <a:cs typeface="Arial"/>
                </a:rPr>
                <a:t>STREAMING INGESTION</a:t>
              </a:r>
              <a:endParaRPr lang="en-IN" sz="1400" cap="all" dirty="0">
                <a:latin typeface="Arial"/>
                <a:cs typeface="Arial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F5148F-929E-F2FE-D0E3-432743C82AD0}"/>
              </a:ext>
            </a:extLst>
          </p:cNvPr>
          <p:cNvGrpSpPr/>
          <p:nvPr/>
        </p:nvGrpSpPr>
        <p:grpSpPr>
          <a:xfrm>
            <a:off x="7234685" y="866607"/>
            <a:ext cx="1756915" cy="3565599"/>
            <a:chOff x="3500196" y="866607"/>
            <a:chExt cx="1756915" cy="356559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4443512-CAB2-A7CB-BE18-E9599CBF2B89}"/>
                </a:ext>
              </a:extLst>
            </p:cNvPr>
            <p:cNvSpPr/>
            <p:nvPr/>
          </p:nvSpPr>
          <p:spPr>
            <a:xfrm>
              <a:off x="3919627" y="866607"/>
              <a:ext cx="838200" cy="838200"/>
            </a:xfrm>
            <a:prstGeom prst="ellipse">
              <a:avLst/>
            </a:prstGeom>
            <a:solidFill>
              <a:srgbClr val="1157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2"/>
                </a:solidFill>
              </a:endParaRPr>
            </a:p>
          </p:txBody>
        </p:sp>
        <p:sp>
          <p:nvSpPr>
            <p:cNvPr id="56" name="object 14">
              <a:extLst>
                <a:ext uri="{FF2B5EF4-FFF2-40B4-BE49-F238E27FC236}">
                  <a16:creationId xmlns:a16="http://schemas.microsoft.com/office/drawing/2014/main" id="{601F3C4E-2C21-CBA1-90E6-0BDAE1A408E0}"/>
                </a:ext>
              </a:extLst>
            </p:cNvPr>
            <p:cNvSpPr txBox="1"/>
            <p:nvPr/>
          </p:nvSpPr>
          <p:spPr>
            <a:xfrm>
              <a:off x="3527772" y="2449612"/>
              <a:ext cx="1621910" cy="19825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Develop real-time visualization and automated anomaly alerts to support operations, fraud teams, and trading systems.</a:t>
              </a:r>
              <a:endParaRPr lang="en-US" sz="1600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  <p:sp>
          <p:nvSpPr>
            <p:cNvPr id="57" name="object 8">
              <a:extLst>
                <a:ext uri="{FF2B5EF4-FFF2-40B4-BE49-F238E27FC236}">
                  <a16:creationId xmlns:a16="http://schemas.microsoft.com/office/drawing/2014/main" id="{568ADE23-2781-C44C-244F-45D8F10C0B6C}"/>
                </a:ext>
              </a:extLst>
            </p:cNvPr>
            <p:cNvSpPr txBox="1"/>
            <p:nvPr/>
          </p:nvSpPr>
          <p:spPr>
            <a:xfrm>
              <a:off x="3500196" y="1855354"/>
              <a:ext cx="1756915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400" b="1" cap="all" dirty="0">
                  <a:solidFill>
                    <a:srgbClr val="11577F"/>
                  </a:solidFill>
                  <a:latin typeface="Arial"/>
                  <a:cs typeface="Arial"/>
                </a:rPr>
                <a:t>LIVE DASHBOARDS &amp; ALERTS</a:t>
              </a:r>
              <a:endParaRPr lang="en-IN" sz="1400" cap="all" dirty="0">
                <a:latin typeface="Arial"/>
                <a:cs typeface="Arial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A374B50-D70B-6194-B8F9-AE22BCBAFBB9}"/>
              </a:ext>
            </a:extLst>
          </p:cNvPr>
          <p:cNvGrpSpPr/>
          <p:nvPr/>
        </p:nvGrpSpPr>
        <p:grpSpPr>
          <a:xfrm>
            <a:off x="5395804" y="866607"/>
            <a:ext cx="1756915" cy="3319378"/>
            <a:chOff x="3527772" y="866607"/>
            <a:chExt cx="1756915" cy="331937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54D271E-0CDB-E604-A182-3A88C0391852}"/>
                </a:ext>
              </a:extLst>
            </p:cNvPr>
            <p:cNvSpPr/>
            <p:nvPr/>
          </p:nvSpPr>
          <p:spPr>
            <a:xfrm>
              <a:off x="3919627" y="866607"/>
              <a:ext cx="838200" cy="838200"/>
            </a:xfrm>
            <a:prstGeom prst="ellipse">
              <a:avLst/>
            </a:prstGeom>
            <a:solidFill>
              <a:srgbClr val="1157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2"/>
                </a:solidFill>
              </a:endParaRPr>
            </a:p>
          </p:txBody>
        </p:sp>
        <p:sp>
          <p:nvSpPr>
            <p:cNvPr id="60" name="object 14">
              <a:extLst>
                <a:ext uri="{FF2B5EF4-FFF2-40B4-BE49-F238E27FC236}">
                  <a16:creationId xmlns:a16="http://schemas.microsoft.com/office/drawing/2014/main" id="{D36AF36B-CAD4-4543-D4EB-83A55A205C08}"/>
                </a:ext>
              </a:extLst>
            </p:cNvPr>
            <p:cNvSpPr txBox="1"/>
            <p:nvPr/>
          </p:nvSpPr>
          <p:spPr>
            <a:xfrm>
              <a:off x="3527772" y="2449612"/>
              <a:ext cx="1621910" cy="17363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Optimize query execution with adaptive caching and in-memory processing for real-time analytics at scale.</a:t>
              </a:r>
              <a:endParaRPr lang="en-US" sz="1600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  <p:sp>
          <p:nvSpPr>
            <p:cNvPr id="61" name="object 8">
              <a:extLst>
                <a:ext uri="{FF2B5EF4-FFF2-40B4-BE49-F238E27FC236}">
                  <a16:creationId xmlns:a16="http://schemas.microsoft.com/office/drawing/2014/main" id="{5E4C40A2-2F5D-0F8A-EB12-C1134AB26CCB}"/>
                </a:ext>
              </a:extLst>
            </p:cNvPr>
            <p:cNvSpPr txBox="1"/>
            <p:nvPr/>
          </p:nvSpPr>
          <p:spPr>
            <a:xfrm>
              <a:off x="3527772" y="1855354"/>
              <a:ext cx="1756915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400" b="1" cap="all" dirty="0">
                  <a:solidFill>
                    <a:srgbClr val="11577F"/>
                  </a:solidFill>
                  <a:latin typeface="Arial"/>
                  <a:cs typeface="Arial"/>
                </a:rPr>
                <a:t>LOW-LATENCY QUERY ENGINE</a:t>
              </a:r>
              <a:endParaRPr lang="en-IN" sz="1400" cap="all" dirty="0">
                <a:latin typeface="Arial"/>
                <a:cs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7AE1E63-5B20-C7A4-752D-EC292576BEB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066913" y="996906"/>
            <a:ext cx="563627" cy="56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01AC2-0E2A-21FB-4A1B-F76F3822ADD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939972" y="1063175"/>
            <a:ext cx="533574" cy="533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349D9-ED32-A4C8-6CDC-EA813C196C1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772400" y="1027490"/>
            <a:ext cx="541526" cy="5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">
            <a:extLst>
              <a:ext uri="{FF2B5EF4-FFF2-40B4-BE49-F238E27FC236}">
                <a16:creationId xmlns:a16="http://schemas.microsoft.com/office/drawing/2014/main" id="{A089C675-86AA-D521-4354-9E107AA8B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" y="118526"/>
            <a:ext cx="91059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262626"/>
                </a:solidFill>
              </a:rPr>
              <a:t>Powering Speed at Scale</a:t>
            </a:r>
            <a:endParaRPr lang="en-US" sz="26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B86118-8E38-08EF-E248-FEAC99A1A1F0}"/>
              </a:ext>
            </a:extLst>
          </p:cNvPr>
          <p:cNvGrpSpPr/>
          <p:nvPr/>
        </p:nvGrpSpPr>
        <p:grpSpPr>
          <a:xfrm>
            <a:off x="838200" y="1908448"/>
            <a:ext cx="7418463" cy="854973"/>
            <a:chOff x="450000" y="624036"/>
            <a:chExt cx="7418463" cy="85497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3FB52A7-9F23-19B3-3727-1EF588B39CAB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3EFF17B-E7D8-FD2C-55D4-BD36E418EC41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4" name="Rectangle: Rounded Corners 2">
                <a:extLst>
                  <a:ext uri="{FF2B5EF4-FFF2-40B4-BE49-F238E27FC236}">
                    <a16:creationId xmlns:a16="http://schemas.microsoft.com/office/drawing/2014/main" id="{17E10867-1A4B-3491-C2B8-9757E9877CF6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185C7D-EDAE-59D5-2CDB-482137551BEE}"/>
                </a:ext>
              </a:extLst>
            </p:cNvPr>
            <p:cNvSpPr txBox="1"/>
            <p:nvPr/>
          </p:nvSpPr>
          <p:spPr>
            <a:xfrm>
              <a:off x="1970082" y="955789"/>
              <a:ext cx="54975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Collaborate with financial and cybersecurity partners to test and refine real-time features.	</a:t>
              </a:r>
              <a:endParaRPr lang="en-IN" sz="14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876FCE-E3AA-0646-7ABF-D453B36E918B}"/>
              </a:ext>
            </a:extLst>
          </p:cNvPr>
          <p:cNvGrpSpPr/>
          <p:nvPr/>
        </p:nvGrpSpPr>
        <p:grpSpPr>
          <a:xfrm>
            <a:off x="838200" y="2921546"/>
            <a:ext cx="7418463" cy="863741"/>
            <a:chOff x="450000" y="624036"/>
            <a:chExt cx="7418463" cy="86374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20A2232-6822-46E2-D0F7-EA3841920A25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4F6B474-1D87-A522-DF07-95B349E3EC0D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Rectangle: Rounded Corners 2">
                <a:extLst>
                  <a:ext uri="{FF2B5EF4-FFF2-40B4-BE49-F238E27FC236}">
                    <a16:creationId xmlns:a16="http://schemas.microsoft.com/office/drawing/2014/main" id="{D441297C-EC2E-C3E6-B12E-795E243F32E3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CFE277-1A9F-690D-3916-A290FF057C6D}"/>
                </a:ext>
              </a:extLst>
            </p:cNvPr>
            <p:cNvSpPr txBox="1"/>
            <p:nvPr/>
          </p:nvSpPr>
          <p:spPr>
            <a:xfrm>
              <a:off x="1970082" y="964557"/>
              <a:ext cx="57951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Create best practices, dashboard templates, and alert logic for fast deployment by clients.	</a:t>
              </a:r>
              <a:endParaRPr lang="en-IN" sz="14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70D4388-E942-61AC-EC7A-BEEA92CB9E8C}"/>
              </a:ext>
            </a:extLst>
          </p:cNvPr>
          <p:cNvGrpSpPr/>
          <p:nvPr/>
        </p:nvGrpSpPr>
        <p:grpSpPr>
          <a:xfrm>
            <a:off x="838200" y="3934644"/>
            <a:ext cx="7418463" cy="876771"/>
            <a:chOff x="450000" y="624036"/>
            <a:chExt cx="7418463" cy="87677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E45B6F-DC21-651D-D6CA-72E52D953029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2C2D0DE-DCCC-DD61-E6AE-69F2E258E186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ectangle: Rounded Corners 2">
                <a:extLst>
                  <a:ext uri="{FF2B5EF4-FFF2-40B4-BE49-F238E27FC236}">
                    <a16:creationId xmlns:a16="http://schemas.microsoft.com/office/drawing/2014/main" id="{7126B460-EF0A-43F9-463F-6F007FCF390B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04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A3F549-A787-AB14-9B95-5293F1B92689}"/>
                </a:ext>
              </a:extLst>
            </p:cNvPr>
            <p:cNvSpPr txBox="1"/>
            <p:nvPr/>
          </p:nvSpPr>
          <p:spPr>
            <a:xfrm>
              <a:off x="2000562" y="977587"/>
              <a:ext cx="54975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Train customer success teams and provide onboarding materials to drive adoption.	</a:t>
              </a:r>
              <a:endParaRPr lang="en-IN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5513E1-8911-EAB0-9A4D-A572A7FD94DD}"/>
              </a:ext>
            </a:extLst>
          </p:cNvPr>
          <p:cNvGrpSpPr/>
          <p:nvPr/>
        </p:nvGrpSpPr>
        <p:grpSpPr>
          <a:xfrm>
            <a:off x="838200" y="895350"/>
            <a:ext cx="7448943" cy="854973"/>
            <a:chOff x="450000" y="624036"/>
            <a:chExt cx="7448943" cy="85497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B7317F-C9EE-CCE2-DB81-0FBD34F63600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4AF382-089D-136B-4D86-F90C151AEA81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Rectangle: Rounded Corners 2">
                <a:extLst>
                  <a:ext uri="{FF2B5EF4-FFF2-40B4-BE49-F238E27FC236}">
                    <a16:creationId xmlns:a16="http://schemas.microsoft.com/office/drawing/2014/main" id="{404CE053-6EDD-64B8-99B9-D8025B98D648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4AB75A-6EEC-986A-BBDE-73D2E7690DC0}"/>
                </a:ext>
              </a:extLst>
            </p:cNvPr>
            <p:cNvSpPr txBox="1"/>
            <p:nvPr/>
          </p:nvSpPr>
          <p:spPr>
            <a:xfrm>
              <a:off x="2000562" y="943107"/>
              <a:ext cx="58983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Launch a real-time engineering taskforce focused on stream ingestion and low-latency performance.</a:t>
              </a:r>
              <a:endParaRPr lang="en-I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048486E-9EDB-EA38-2017-54D8E23A33BB}"/>
              </a:ext>
            </a:extLst>
          </p:cNvPr>
          <p:cNvSpPr txBox="1"/>
          <p:nvPr/>
        </p:nvSpPr>
        <p:spPr>
          <a:xfrm>
            <a:off x="2388762" y="957810"/>
            <a:ext cx="54975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Form a Real time Ops Team</a:t>
            </a:r>
            <a:endParaRPr lang="en-I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D1DD2FFB-6CCD-5600-1C43-261CD7ED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9228"/>
              </p:ext>
            </p:extLst>
          </p:nvPr>
        </p:nvGraphicFramePr>
        <p:xfrm>
          <a:off x="2365902" y="1978412"/>
          <a:ext cx="3827463" cy="335280"/>
        </p:xfrm>
        <a:graphic>
          <a:graphicData uri="http://schemas.openxmlformats.org/drawingml/2006/table">
            <a:tbl>
              <a:tblPr/>
              <a:tblGrid>
                <a:gridCol w="3827463">
                  <a:extLst>
                    <a:ext uri="{9D8B030D-6E8A-4147-A177-3AD203B41FA5}">
                      <a16:colId xmlns:a16="http://schemas.microsoft.com/office/drawing/2014/main" val="2167336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Pilot with High-Frequency Industries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7961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B6652536-94AA-266F-1D9D-2D063DA7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85844"/>
              </p:ext>
            </p:extLst>
          </p:nvPr>
        </p:nvGraphicFramePr>
        <p:xfrm>
          <a:off x="2388762" y="2989684"/>
          <a:ext cx="3827463" cy="335280"/>
        </p:xfrm>
        <a:graphic>
          <a:graphicData uri="http://schemas.openxmlformats.org/drawingml/2006/table">
            <a:tbl>
              <a:tblPr/>
              <a:tblGrid>
                <a:gridCol w="3827463">
                  <a:extLst>
                    <a:ext uri="{9D8B030D-6E8A-4147-A177-3AD203B41FA5}">
                      <a16:colId xmlns:a16="http://schemas.microsoft.com/office/drawing/2014/main" val="3679845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Develop Toolkits &amp; Templates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228493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2AAD5C5-A652-424F-6F28-9018A5AF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66787"/>
              </p:ext>
            </p:extLst>
          </p:nvPr>
        </p:nvGraphicFramePr>
        <p:xfrm>
          <a:off x="2388761" y="4018050"/>
          <a:ext cx="3827463" cy="335280"/>
        </p:xfrm>
        <a:graphic>
          <a:graphicData uri="http://schemas.openxmlformats.org/drawingml/2006/table">
            <a:tbl>
              <a:tblPr/>
              <a:tblGrid>
                <a:gridCol w="3827463">
                  <a:extLst>
                    <a:ext uri="{9D8B030D-6E8A-4147-A177-3AD203B41FA5}">
                      <a16:colId xmlns:a16="http://schemas.microsoft.com/office/drawing/2014/main" val="414813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Launch Enablement Programs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956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92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05A9E-E5FD-DFB7-29FF-1CD5A14C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AF04AC-E845-8902-34C7-C65569104940}"/>
              </a:ext>
            </a:extLst>
          </p:cNvPr>
          <p:cNvSpPr/>
          <p:nvPr/>
        </p:nvSpPr>
        <p:spPr>
          <a:xfrm>
            <a:off x="152400" y="819150"/>
            <a:ext cx="3277612" cy="3925570"/>
          </a:xfrm>
          <a:prstGeom prst="roundRect">
            <a:avLst>
              <a:gd name="adj" fmla="val 1182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8CBB"/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4B2B868-351E-3C4A-511C-103B6959E25B}"/>
              </a:ext>
            </a:extLst>
          </p:cNvPr>
          <p:cNvSpPr txBox="1"/>
          <p:nvPr/>
        </p:nvSpPr>
        <p:spPr>
          <a:xfrm>
            <a:off x="552630" y="4885435"/>
            <a:ext cx="14839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©</a:t>
            </a:r>
            <a:r>
              <a:rPr sz="600" spc="-2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2021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Snowflake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Inc.</a:t>
            </a:r>
            <a:r>
              <a:rPr sz="600" spc="-15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All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Rights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Reserved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A58FA5-7CF0-DF9B-86BD-CDD39205D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" y="118526"/>
            <a:ext cx="91059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262626"/>
                </a:solidFill>
              </a:rPr>
              <a:t>Opportunity 2: Transform with AI/ML Platform Expansion</a:t>
            </a:r>
            <a:endParaRPr lang="en-US" sz="2600" dirty="0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65B1A16-758F-D40F-FD3F-1131A50E1FE0}"/>
              </a:ext>
            </a:extLst>
          </p:cNvPr>
          <p:cNvSpPr txBox="1"/>
          <p:nvPr/>
        </p:nvSpPr>
        <p:spPr>
          <a:xfrm>
            <a:off x="949422" y="1360171"/>
            <a:ext cx="2371048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Snowflake lacks in-platform support for building, training, and deploying machine learning models. </a:t>
            </a:r>
            <a:endParaRPr lang="en-US" sz="700" dirty="0">
              <a:latin typeface="Arial"/>
              <a:cs typeface="Arial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5C597D0F-3BEE-6714-2D0A-F05EC69E8DBC}"/>
              </a:ext>
            </a:extLst>
          </p:cNvPr>
          <p:cNvGrpSpPr/>
          <p:nvPr/>
        </p:nvGrpSpPr>
        <p:grpSpPr>
          <a:xfrm>
            <a:off x="259266" y="1007134"/>
            <a:ext cx="533400" cy="631959"/>
            <a:chOff x="6894575" y="1840991"/>
            <a:chExt cx="1447800" cy="1780031"/>
          </a:xfrm>
        </p:grpSpPr>
        <p:pic>
          <p:nvPicPr>
            <p:cNvPr id="25" name="object 3">
              <a:extLst>
                <a:ext uri="{FF2B5EF4-FFF2-40B4-BE49-F238E27FC236}">
                  <a16:creationId xmlns:a16="http://schemas.microsoft.com/office/drawing/2014/main" id="{2C93E395-64DA-BB7C-E4CE-47836977EC6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575" y="1840991"/>
              <a:ext cx="1447800" cy="1450848"/>
            </a:xfrm>
            <a:prstGeom prst="rect">
              <a:avLst/>
            </a:prstGeom>
          </p:spPr>
        </p:pic>
        <p:pic>
          <p:nvPicPr>
            <p:cNvPr id="28" name="object 6">
              <a:extLst>
                <a:ext uri="{FF2B5EF4-FFF2-40B4-BE49-F238E27FC236}">
                  <a16:creationId xmlns:a16="http://schemas.microsoft.com/office/drawing/2014/main" id="{5B478504-49FE-8363-501C-559DDD08A9E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967" y="3288791"/>
              <a:ext cx="1271016" cy="332231"/>
            </a:xfrm>
            <a:prstGeom prst="rect">
              <a:avLst/>
            </a:prstGeom>
          </p:spPr>
        </p:pic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2D264FD8-0E51-3BBE-BB45-8C5E3515BD6F}"/>
                </a:ext>
              </a:extLst>
            </p:cNvPr>
            <p:cNvSpPr/>
            <p:nvPr/>
          </p:nvSpPr>
          <p:spPr>
            <a:xfrm>
              <a:off x="7276875" y="2226050"/>
              <a:ext cx="704215" cy="630555"/>
            </a:xfrm>
            <a:custGeom>
              <a:avLst/>
              <a:gdLst/>
              <a:ahLst/>
              <a:cxnLst/>
              <a:rect l="l" t="t" r="r" b="b"/>
              <a:pathLst>
                <a:path w="704215" h="630555">
                  <a:moveTo>
                    <a:pt x="343449" y="0"/>
                  </a:moveTo>
                  <a:lnTo>
                    <a:pt x="303798" y="19586"/>
                  </a:lnTo>
                  <a:lnTo>
                    <a:pt x="9340" y="526878"/>
                  </a:lnTo>
                  <a:lnTo>
                    <a:pt x="0" y="561245"/>
                  </a:lnTo>
                  <a:lnTo>
                    <a:pt x="2335" y="578908"/>
                  </a:lnTo>
                  <a:lnTo>
                    <a:pt x="34372" y="620875"/>
                  </a:lnTo>
                  <a:lnTo>
                    <a:pt x="68684" y="629978"/>
                  </a:lnTo>
                  <a:lnTo>
                    <a:pt x="635701" y="629978"/>
                  </a:lnTo>
                  <a:lnTo>
                    <a:pt x="662336" y="624556"/>
                  </a:lnTo>
                  <a:lnTo>
                    <a:pt x="684079" y="609809"/>
                  </a:lnTo>
                  <a:lnTo>
                    <a:pt x="698731" y="587951"/>
                  </a:lnTo>
                  <a:lnTo>
                    <a:pt x="701250" y="575372"/>
                  </a:lnTo>
                  <a:lnTo>
                    <a:pt x="63645" y="575372"/>
                  </a:lnTo>
                  <a:lnTo>
                    <a:pt x="58973" y="572736"/>
                  </a:lnTo>
                  <a:lnTo>
                    <a:pt x="56339" y="568422"/>
                  </a:lnTo>
                  <a:lnTo>
                    <a:pt x="53740" y="563994"/>
                  </a:lnTo>
                  <a:lnTo>
                    <a:pt x="53740" y="558495"/>
                  </a:lnTo>
                  <a:lnTo>
                    <a:pt x="56339" y="554067"/>
                  </a:lnTo>
                  <a:lnTo>
                    <a:pt x="339847" y="60760"/>
                  </a:lnTo>
                  <a:lnTo>
                    <a:pt x="344061" y="53912"/>
                  </a:lnTo>
                  <a:lnTo>
                    <a:pt x="352999" y="51790"/>
                  </a:lnTo>
                  <a:lnTo>
                    <a:pt x="421792" y="51790"/>
                  </a:lnTo>
                  <a:lnTo>
                    <a:pt x="411319" y="33573"/>
                  </a:lnTo>
                  <a:lnTo>
                    <a:pt x="393256" y="13179"/>
                  </a:lnTo>
                  <a:lnTo>
                    <a:pt x="369629" y="1722"/>
                  </a:lnTo>
                  <a:lnTo>
                    <a:pt x="343449" y="0"/>
                  </a:lnTo>
                  <a:close/>
                </a:path>
                <a:path w="704215" h="630555">
                  <a:moveTo>
                    <a:pt x="421792" y="51790"/>
                  </a:moveTo>
                  <a:lnTo>
                    <a:pt x="352999" y="51790"/>
                  </a:lnTo>
                  <a:lnTo>
                    <a:pt x="361737" y="57212"/>
                  </a:lnTo>
                  <a:lnTo>
                    <a:pt x="363352" y="58835"/>
                  </a:lnTo>
                  <a:lnTo>
                    <a:pt x="364538" y="60760"/>
                  </a:lnTo>
                  <a:lnTo>
                    <a:pt x="648047" y="554067"/>
                  </a:lnTo>
                  <a:lnTo>
                    <a:pt x="650644" y="558495"/>
                  </a:lnTo>
                  <a:lnTo>
                    <a:pt x="650644" y="563994"/>
                  </a:lnTo>
                  <a:lnTo>
                    <a:pt x="648047" y="568422"/>
                  </a:lnTo>
                  <a:lnTo>
                    <a:pt x="645413" y="572736"/>
                  </a:lnTo>
                  <a:lnTo>
                    <a:pt x="640739" y="575372"/>
                  </a:lnTo>
                  <a:lnTo>
                    <a:pt x="701250" y="575372"/>
                  </a:lnTo>
                  <a:lnTo>
                    <a:pt x="704079" y="561245"/>
                  </a:lnTo>
                  <a:lnTo>
                    <a:pt x="703622" y="554067"/>
                  </a:lnTo>
                  <a:lnTo>
                    <a:pt x="703504" y="552279"/>
                  </a:lnTo>
                  <a:lnTo>
                    <a:pt x="701788" y="543582"/>
                  </a:lnTo>
                  <a:lnTo>
                    <a:pt x="698952" y="535121"/>
                  </a:lnTo>
                  <a:lnTo>
                    <a:pt x="695043" y="527096"/>
                  </a:lnTo>
                  <a:lnTo>
                    <a:pt x="421792" y="517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56EE3DF4-8262-F8FB-B114-E57F38DBDAFC}"/>
                </a:ext>
              </a:extLst>
            </p:cNvPr>
            <p:cNvSpPr/>
            <p:nvPr/>
          </p:nvSpPr>
          <p:spPr>
            <a:xfrm>
              <a:off x="7276875" y="2226050"/>
              <a:ext cx="704215" cy="630555"/>
            </a:xfrm>
            <a:custGeom>
              <a:avLst/>
              <a:gdLst/>
              <a:ahLst/>
              <a:cxnLst/>
              <a:rect l="l" t="t" r="r" b="b"/>
              <a:pathLst>
                <a:path w="704215" h="630555">
                  <a:moveTo>
                    <a:pt x="411319" y="33573"/>
                  </a:moveTo>
                  <a:lnTo>
                    <a:pt x="393256" y="13179"/>
                  </a:lnTo>
                  <a:lnTo>
                    <a:pt x="369629" y="1722"/>
                  </a:lnTo>
                  <a:lnTo>
                    <a:pt x="343448" y="0"/>
                  </a:lnTo>
                  <a:lnTo>
                    <a:pt x="317725" y="8807"/>
                  </a:lnTo>
                  <a:lnTo>
                    <a:pt x="9340" y="526878"/>
                  </a:lnTo>
                  <a:lnTo>
                    <a:pt x="0" y="561245"/>
                  </a:lnTo>
                  <a:lnTo>
                    <a:pt x="2335" y="578908"/>
                  </a:lnTo>
                  <a:lnTo>
                    <a:pt x="34372" y="620875"/>
                  </a:lnTo>
                  <a:lnTo>
                    <a:pt x="68685" y="629978"/>
                  </a:lnTo>
                  <a:lnTo>
                    <a:pt x="635700" y="629978"/>
                  </a:lnTo>
                  <a:lnTo>
                    <a:pt x="662336" y="624556"/>
                  </a:lnTo>
                  <a:lnTo>
                    <a:pt x="684080" y="609810"/>
                  </a:lnTo>
                  <a:lnTo>
                    <a:pt x="698731" y="587951"/>
                  </a:lnTo>
                  <a:lnTo>
                    <a:pt x="704089" y="561193"/>
                  </a:lnTo>
                  <a:lnTo>
                    <a:pt x="703504" y="552279"/>
                  </a:lnTo>
                  <a:lnTo>
                    <a:pt x="701782" y="543552"/>
                  </a:lnTo>
                  <a:lnTo>
                    <a:pt x="698952" y="535121"/>
                  </a:lnTo>
                  <a:lnTo>
                    <a:pt x="695043" y="527097"/>
                  </a:lnTo>
                  <a:lnTo>
                    <a:pt x="411319" y="33573"/>
                  </a:lnTo>
                  <a:close/>
                </a:path>
                <a:path w="704215" h="630555">
                  <a:moveTo>
                    <a:pt x="648046" y="568423"/>
                  </a:moveTo>
                  <a:lnTo>
                    <a:pt x="645413" y="572737"/>
                  </a:lnTo>
                  <a:lnTo>
                    <a:pt x="640740" y="575372"/>
                  </a:lnTo>
                  <a:lnTo>
                    <a:pt x="635700" y="575382"/>
                  </a:lnTo>
                  <a:lnTo>
                    <a:pt x="68685" y="575382"/>
                  </a:lnTo>
                  <a:lnTo>
                    <a:pt x="63645" y="575372"/>
                  </a:lnTo>
                  <a:lnTo>
                    <a:pt x="58972" y="572737"/>
                  </a:lnTo>
                  <a:lnTo>
                    <a:pt x="56339" y="568423"/>
                  </a:lnTo>
                  <a:lnTo>
                    <a:pt x="53741" y="563993"/>
                  </a:lnTo>
                  <a:lnTo>
                    <a:pt x="53741" y="558495"/>
                  </a:lnTo>
                  <a:lnTo>
                    <a:pt x="56339" y="554068"/>
                  </a:lnTo>
                  <a:lnTo>
                    <a:pt x="339847" y="60761"/>
                  </a:lnTo>
                  <a:lnTo>
                    <a:pt x="344060" y="53913"/>
                  </a:lnTo>
                  <a:lnTo>
                    <a:pt x="352999" y="51791"/>
                  </a:lnTo>
                  <a:lnTo>
                    <a:pt x="359818" y="56023"/>
                  </a:lnTo>
                  <a:lnTo>
                    <a:pt x="361736" y="57212"/>
                  </a:lnTo>
                  <a:lnTo>
                    <a:pt x="363352" y="58834"/>
                  </a:lnTo>
                  <a:lnTo>
                    <a:pt x="364538" y="60761"/>
                  </a:lnTo>
                  <a:lnTo>
                    <a:pt x="648046" y="554068"/>
                  </a:lnTo>
                  <a:lnTo>
                    <a:pt x="650644" y="558495"/>
                  </a:lnTo>
                  <a:lnTo>
                    <a:pt x="650644" y="563993"/>
                  </a:lnTo>
                  <a:lnTo>
                    <a:pt x="648046" y="56842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9">
              <a:extLst>
                <a:ext uri="{FF2B5EF4-FFF2-40B4-BE49-F238E27FC236}">
                  <a16:creationId xmlns:a16="http://schemas.microsoft.com/office/drawing/2014/main" id="{621DF99D-0793-9327-A56C-D202604BB9C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7883" y="2684873"/>
              <a:ext cx="64320" cy="65423"/>
            </a:xfrm>
            <a:prstGeom prst="rect">
              <a:avLst/>
            </a:prstGeom>
          </p:spPr>
        </p:pic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1EE0BE56-6081-43D4-AB6C-53967F5F3997}"/>
                </a:ext>
              </a:extLst>
            </p:cNvPr>
            <p:cNvSpPr/>
            <p:nvPr/>
          </p:nvSpPr>
          <p:spPr>
            <a:xfrm>
              <a:off x="7602645" y="2426668"/>
              <a:ext cx="53340" cy="234315"/>
            </a:xfrm>
            <a:custGeom>
              <a:avLst/>
              <a:gdLst/>
              <a:ahLst/>
              <a:cxnLst/>
              <a:rect l="l" t="t" r="r" b="b"/>
              <a:pathLst>
                <a:path w="53340" h="234314">
                  <a:moveTo>
                    <a:pt x="52847" y="0"/>
                  </a:moveTo>
                  <a:lnTo>
                    <a:pt x="0" y="0"/>
                  </a:lnTo>
                  <a:lnTo>
                    <a:pt x="9312" y="234256"/>
                  </a:lnTo>
                  <a:lnTo>
                    <a:pt x="43533" y="234256"/>
                  </a:lnTo>
                  <a:lnTo>
                    <a:pt x="52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140ACF14-9E0E-EE27-3F36-C834E4445C87}"/>
                </a:ext>
              </a:extLst>
            </p:cNvPr>
            <p:cNvSpPr/>
            <p:nvPr/>
          </p:nvSpPr>
          <p:spPr>
            <a:xfrm>
              <a:off x="7602645" y="2426668"/>
              <a:ext cx="53340" cy="234315"/>
            </a:xfrm>
            <a:custGeom>
              <a:avLst/>
              <a:gdLst/>
              <a:ahLst/>
              <a:cxnLst/>
              <a:rect l="l" t="t" r="r" b="b"/>
              <a:pathLst>
                <a:path w="53340" h="234314">
                  <a:moveTo>
                    <a:pt x="43533" y="234256"/>
                  </a:moveTo>
                  <a:lnTo>
                    <a:pt x="52847" y="0"/>
                  </a:lnTo>
                  <a:lnTo>
                    <a:pt x="0" y="0"/>
                  </a:lnTo>
                  <a:lnTo>
                    <a:pt x="9314" y="234256"/>
                  </a:lnTo>
                  <a:lnTo>
                    <a:pt x="43533" y="23425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2">
            <a:extLst>
              <a:ext uri="{FF2B5EF4-FFF2-40B4-BE49-F238E27FC236}">
                <a16:creationId xmlns:a16="http://schemas.microsoft.com/office/drawing/2014/main" id="{0C802B90-709B-0E8B-6FAD-A60F1278355F}"/>
              </a:ext>
            </a:extLst>
          </p:cNvPr>
          <p:cNvGrpSpPr/>
          <p:nvPr/>
        </p:nvGrpSpPr>
        <p:grpSpPr>
          <a:xfrm>
            <a:off x="227300" y="2739565"/>
            <a:ext cx="532800" cy="633600"/>
            <a:chOff x="6894576" y="1840992"/>
            <a:chExt cx="1447800" cy="1780539"/>
          </a:xfrm>
        </p:grpSpPr>
        <p:pic>
          <p:nvPicPr>
            <p:cNvPr id="35" name="object 13">
              <a:extLst>
                <a:ext uri="{FF2B5EF4-FFF2-40B4-BE49-F238E27FC236}">
                  <a16:creationId xmlns:a16="http://schemas.microsoft.com/office/drawing/2014/main" id="{B4B9AB31-BA47-4407-A68D-A4F48281642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576" y="1840992"/>
              <a:ext cx="1447800" cy="1450848"/>
            </a:xfrm>
            <a:prstGeom prst="rect">
              <a:avLst/>
            </a:prstGeom>
          </p:spPr>
        </p:pic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D84EB464-AD46-3346-E868-D150D7EEE699}"/>
                </a:ext>
              </a:extLst>
            </p:cNvPr>
            <p:cNvSpPr/>
            <p:nvPr/>
          </p:nvSpPr>
          <p:spPr>
            <a:xfrm>
              <a:off x="7298042" y="2105228"/>
              <a:ext cx="701040" cy="794385"/>
            </a:xfrm>
            <a:custGeom>
              <a:avLst/>
              <a:gdLst/>
              <a:ahLst/>
              <a:cxnLst/>
              <a:rect l="l" t="t" r="r" b="b"/>
              <a:pathLst>
                <a:path w="701040" h="794385">
                  <a:moveTo>
                    <a:pt x="452069" y="371449"/>
                  </a:moveTo>
                  <a:lnTo>
                    <a:pt x="451980" y="363651"/>
                  </a:lnTo>
                  <a:lnTo>
                    <a:pt x="451904" y="356946"/>
                  </a:lnTo>
                  <a:lnTo>
                    <a:pt x="445185" y="338201"/>
                  </a:lnTo>
                  <a:lnTo>
                    <a:pt x="429971" y="316077"/>
                  </a:lnTo>
                  <a:lnTo>
                    <a:pt x="429374" y="315201"/>
                  </a:lnTo>
                  <a:lnTo>
                    <a:pt x="424624" y="309346"/>
                  </a:lnTo>
                  <a:lnTo>
                    <a:pt x="424624" y="363651"/>
                  </a:lnTo>
                  <a:lnTo>
                    <a:pt x="424103" y="366864"/>
                  </a:lnTo>
                  <a:lnTo>
                    <a:pt x="424002" y="367525"/>
                  </a:lnTo>
                  <a:lnTo>
                    <a:pt x="422122" y="369570"/>
                  </a:lnTo>
                  <a:lnTo>
                    <a:pt x="419595" y="370954"/>
                  </a:lnTo>
                  <a:lnTo>
                    <a:pt x="416826" y="371449"/>
                  </a:lnTo>
                  <a:lnTo>
                    <a:pt x="407403" y="371449"/>
                  </a:lnTo>
                  <a:lnTo>
                    <a:pt x="369290" y="364032"/>
                  </a:lnTo>
                  <a:lnTo>
                    <a:pt x="369735" y="357873"/>
                  </a:lnTo>
                  <a:lnTo>
                    <a:pt x="369849" y="356247"/>
                  </a:lnTo>
                  <a:lnTo>
                    <a:pt x="369874" y="356044"/>
                  </a:lnTo>
                  <a:lnTo>
                    <a:pt x="371195" y="347853"/>
                  </a:lnTo>
                  <a:lnTo>
                    <a:pt x="372694" y="339623"/>
                  </a:lnTo>
                  <a:lnTo>
                    <a:pt x="373608" y="332651"/>
                  </a:lnTo>
                  <a:lnTo>
                    <a:pt x="373659" y="332206"/>
                  </a:lnTo>
                  <a:lnTo>
                    <a:pt x="373773" y="331343"/>
                  </a:lnTo>
                  <a:lnTo>
                    <a:pt x="393509" y="316077"/>
                  </a:lnTo>
                  <a:lnTo>
                    <a:pt x="398881" y="321310"/>
                  </a:lnTo>
                  <a:lnTo>
                    <a:pt x="403364" y="326110"/>
                  </a:lnTo>
                  <a:lnTo>
                    <a:pt x="407860" y="331343"/>
                  </a:lnTo>
                  <a:lnTo>
                    <a:pt x="417817" y="345757"/>
                  </a:lnTo>
                  <a:lnTo>
                    <a:pt x="422783" y="356044"/>
                  </a:lnTo>
                  <a:lnTo>
                    <a:pt x="422884" y="356247"/>
                  </a:lnTo>
                  <a:lnTo>
                    <a:pt x="422986" y="356463"/>
                  </a:lnTo>
                  <a:lnTo>
                    <a:pt x="424624" y="363651"/>
                  </a:lnTo>
                  <a:lnTo>
                    <a:pt x="424624" y="309346"/>
                  </a:lnTo>
                  <a:lnTo>
                    <a:pt x="424522" y="309219"/>
                  </a:lnTo>
                  <a:lnTo>
                    <a:pt x="419277" y="303542"/>
                  </a:lnTo>
                  <a:lnTo>
                    <a:pt x="413677" y="298208"/>
                  </a:lnTo>
                  <a:lnTo>
                    <a:pt x="419506" y="292531"/>
                  </a:lnTo>
                  <a:lnTo>
                    <a:pt x="445096" y="258267"/>
                  </a:lnTo>
                  <a:lnTo>
                    <a:pt x="451573" y="239572"/>
                  </a:lnTo>
                  <a:lnTo>
                    <a:pt x="451459" y="233248"/>
                  </a:lnTo>
                  <a:lnTo>
                    <a:pt x="451332" y="226098"/>
                  </a:lnTo>
                  <a:lnTo>
                    <a:pt x="451218" y="224866"/>
                  </a:lnTo>
                  <a:lnTo>
                    <a:pt x="451065" y="224523"/>
                  </a:lnTo>
                  <a:lnTo>
                    <a:pt x="446862" y="214503"/>
                  </a:lnTo>
                  <a:lnTo>
                    <a:pt x="423545" y="199491"/>
                  </a:lnTo>
                  <a:lnTo>
                    <a:pt x="423545" y="228015"/>
                  </a:lnTo>
                  <a:lnTo>
                    <a:pt x="423519" y="228447"/>
                  </a:lnTo>
                  <a:lnTo>
                    <a:pt x="407403" y="263766"/>
                  </a:lnTo>
                  <a:lnTo>
                    <a:pt x="393509" y="279019"/>
                  </a:lnTo>
                  <a:lnTo>
                    <a:pt x="373773" y="264198"/>
                  </a:lnTo>
                  <a:lnTo>
                    <a:pt x="373418" y="258267"/>
                  </a:lnTo>
                  <a:lnTo>
                    <a:pt x="373405" y="258102"/>
                  </a:lnTo>
                  <a:lnTo>
                    <a:pt x="373392" y="257886"/>
                  </a:lnTo>
                  <a:lnTo>
                    <a:pt x="373265" y="255879"/>
                  </a:lnTo>
                  <a:lnTo>
                    <a:pt x="372706" y="249834"/>
                  </a:lnTo>
                  <a:lnTo>
                    <a:pt x="372681" y="249491"/>
                  </a:lnTo>
                  <a:lnTo>
                    <a:pt x="372554" y="248119"/>
                  </a:lnTo>
                  <a:lnTo>
                    <a:pt x="372503" y="247573"/>
                  </a:lnTo>
                  <a:lnTo>
                    <a:pt x="371513" y="239572"/>
                  </a:lnTo>
                  <a:lnTo>
                    <a:pt x="370192" y="231063"/>
                  </a:lnTo>
                  <a:lnTo>
                    <a:pt x="379298" y="228447"/>
                  </a:lnTo>
                  <a:lnTo>
                    <a:pt x="385432" y="227139"/>
                  </a:lnTo>
                  <a:lnTo>
                    <a:pt x="388556" y="226479"/>
                  </a:lnTo>
                  <a:lnTo>
                    <a:pt x="397941" y="225171"/>
                  </a:lnTo>
                  <a:lnTo>
                    <a:pt x="407403" y="224523"/>
                  </a:lnTo>
                  <a:lnTo>
                    <a:pt x="416369" y="224523"/>
                  </a:lnTo>
                  <a:lnTo>
                    <a:pt x="419100" y="224866"/>
                  </a:lnTo>
                  <a:lnTo>
                    <a:pt x="421627" y="226098"/>
                  </a:lnTo>
                  <a:lnTo>
                    <a:pt x="423545" y="228015"/>
                  </a:lnTo>
                  <a:lnTo>
                    <a:pt x="423545" y="199491"/>
                  </a:lnTo>
                  <a:lnTo>
                    <a:pt x="422808" y="199288"/>
                  </a:lnTo>
                  <a:lnTo>
                    <a:pt x="423189" y="199288"/>
                  </a:lnTo>
                  <a:lnTo>
                    <a:pt x="407873" y="198056"/>
                  </a:lnTo>
                  <a:lnTo>
                    <a:pt x="393103" y="198691"/>
                  </a:lnTo>
                  <a:lnTo>
                    <a:pt x="378142" y="201193"/>
                  </a:lnTo>
                  <a:lnTo>
                    <a:pt x="378320" y="201193"/>
                  </a:lnTo>
                  <a:lnTo>
                    <a:pt x="364363" y="205346"/>
                  </a:lnTo>
                  <a:lnTo>
                    <a:pt x="355498" y="179489"/>
                  </a:lnTo>
                  <a:lnTo>
                    <a:pt x="355371" y="179120"/>
                  </a:lnTo>
                  <a:lnTo>
                    <a:pt x="349123" y="167855"/>
                  </a:lnTo>
                  <a:lnTo>
                    <a:pt x="349123" y="279450"/>
                  </a:lnTo>
                  <a:lnTo>
                    <a:pt x="349123" y="317817"/>
                  </a:lnTo>
                  <a:lnTo>
                    <a:pt x="339255" y="323672"/>
                  </a:lnTo>
                  <a:lnTo>
                    <a:pt x="339255" y="381914"/>
                  </a:lnTo>
                  <a:lnTo>
                    <a:pt x="331825" y="400685"/>
                  </a:lnTo>
                  <a:lnTo>
                    <a:pt x="331724" y="400926"/>
                  </a:lnTo>
                  <a:lnTo>
                    <a:pt x="324421" y="414769"/>
                  </a:lnTo>
                  <a:lnTo>
                    <a:pt x="318185" y="423113"/>
                  </a:lnTo>
                  <a:lnTo>
                    <a:pt x="313690" y="425945"/>
                  </a:lnTo>
                  <a:lnTo>
                    <a:pt x="307746" y="423113"/>
                  </a:lnTo>
                  <a:lnTo>
                    <a:pt x="301028" y="414769"/>
                  </a:lnTo>
                  <a:lnTo>
                    <a:pt x="294157" y="401116"/>
                  </a:lnTo>
                  <a:lnTo>
                    <a:pt x="290398" y="390194"/>
                  </a:lnTo>
                  <a:lnTo>
                    <a:pt x="287693" y="382346"/>
                  </a:lnTo>
                  <a:lnTo>
                    <a:pt x="294093" y="379577"/>
                  </a:lnTo>
                  <a:lnTo>
                    <a:pt x="300520" y="376567"/>
                  </a:lnTo>
                  <a:lnTo>
                    <a:pt x="309156" y="372351"/>
                  </a:lnTo>
                  <a:lnTo>
                    <a:pt x="313690" y="370141"/>
                  </a:lnTo>
                  <a:lnTo>
                    <a:pt x="339255" y="381914"/>
                  </a:lnTo>
                  <a:lnTo>
                    <a:pt x="339255" y="323672"/>
                  </a:lnTo>
                  <a:lnTo>
                    <a:pt x="330733" y="328726"/>
                  </a:lnTo>
                  <a:lnTo>
                    <a:pt x="313690" y="339623"/>
                  </a:lnTo>
                  <a:lnTo>
                    <a:pt x="294424" y="328282"/>
                  </a:lnTo>
                  <a:lnTo>
                    <a:pt x="277825" y="317817"/>
                  </a:lnTo>
                  <a:lnTo>
                    <a:pt x="277825" y="317385"/>
                  </a:lnTo>
                  <a:lnTo>
                    <a:pt x="277825" y="281203"/>
                  </a:lnTo>
                  <a:lnTo>
                    <a:pt x="277825" y="279895"/>
                  </a:lnTo>
                  <a:lnTo>
                    <a:pt x="293966" y="268998"/>
                  </a:lnTo>
                  <a:lnTo>
                    <a:pt x="313245" y="258102"/>
                  </a:lnTo>
                  <a:lnTo>
                    <a:pt x="326694" y="265074"/>
                  </a:lnTo>
                  <a:lnTo>
                    <a:pt x="332981" y="268998"/>
                  </a:lnTo>
                  <a:lnTo>
                    <a:pt x="349123" y="279450"/>
                  </a:lnTo>
                  <a:lnTo>
                    <a:pt x="349123" y="167855"/>
                  </a:lnTo>
                  <a:lnTo>
                    <a:pt x="348881" y="167411"/>
                  </a:lnTo>
                  <a:lnTo>
                    <a:pt x="344030" y="158648"/>
                  </a:lnTo>
                  <a:lnTo>
                    <a:pt x="343903" y="158419"/>
                  </a:lnTo>
                  <a:lnTo>
                    <a:pt x="340156" y="154762"/>
                  </a:lnTo>
                  <a:lnTo>
                    <a:pt x="340156" y="214934"/>
                  </a:lnTo>
                  <a:lnTo>
                    <a:pt x="333540" y="217703"/>
                  </a:lnTo>
                  <a:lnTo>
                    <a:pt x="327037" y="220548"/>
                  </a:lnTo>
                  <a:lnTo>
                    <a:pt x="320230" y="223697"/>
                  </a:lnTo>
                  <a:lnTo>
                    <a:pt x="313245" y="227139"/>
                  </a:lnTo>
                  <a:lnTo>
                    <a:pt x="310553" y="225831"/>
                  </a:lnTo>
                  <a:lnTo>
                    <a:pt x="299847" y="220713"/>
                  </a:lnTo>
                  <a:lnTo>
                    <a:pt x="293255" y="217703"/>
                  </a:lnTo>
                  <a:lnTo>
                    <a:pt x="286791" y="214934"/>
                  </a:lnTo>
                  <a:lnTo>
                    <a:pt x="289128" y="205778"/>
                  </a:lnTo>
                  <a:lnTo>
                    <a:pt x="306146" y="170421"/>
                  </a:lnTo>
                  <a:lnTo>
                    <a:pt x="313690" y="167411"/>
                  </a:lnTo>
                  <a:lnTo>
                    <a:pt x="319786" y="170421"/>
                  </a:lnTo>
                  <a:lnTo>
                    <a:pt x="326542" y="179120"/>
                  </a:lnTo>
                  <a:lnTo>
                    <a:pt x="326796" y="179489"/>
                  </a:lnTo>
                  <a:lnTo>
                    <a:pt x="333806" y="194271"/>
                  </a:lnTo>
                  <a:lnTo>
                    <a:pt x="340156" y="214934"/>
                  </a:lnTo>
                  <a:lnTo>
                    <a:pt x="340156" y="154762"/>
                  </a:lnTo>
                  <a:lnTo>
                    <a:pt x="330073" y="144907"/>
                  </a:lnTo>
                  <a:lnTo>
                    <a:pt x="330225" y="144907"/>
                  </a:lnTo>
                  <a:lnTo>
                    <a:pt x="313690" y="139954"/>
                  </a:lnTo>
                  <a:lnTo>
                    <a:pt x="296684" y="144907"/>
                  </a:lnTo>
                  <a:lnTo>
                    <a:pt x="281190" y="158648"/>
                  </a:lnTo>
                  <a:lnTo>
                    <a:pt x="268046" y="179489"/>
                  </a:lnTo>
                  <a:lnTo>
                    <a:pt x="258102" y="205778"/>
                  </a:lnTo>
                  <a:lnTo>
                    <a:pt x="253174" y="204368"/>
                  </a:lnTo>
                  <a:lnTo>
                    <a:pt x="253174" y="365340"/>
                  </a:lnTo>
                  <a:lnTo>
                    <a:pt x="243649" y="368388"/>
                  </a:lnTo>
                  <a:lnTo>
                    <a:pt x="241554" y="369036"/>
                  </a:lnTo>
                  <a:lnTo>
                    <a:pt x="229400" y="371449"/>
                  </a:lnTo>
                  <a:lnTo>
                    <a:pt x="228498" y="371449"/>
                  </a:lnTo>
                  <a:lnTo>
                    <a:pt x="218084" y="372300"/>
                  </a:lnTo>
                  <a:lnTo>
                    <a:pt x="206082" y="371881"/>
                  </a:lnTo>
                  <a:lnTo>
                    <a:pt x="203454" y="371640"/>
                  </a:lnTo>
                  <a:lnTo>
                    <a:pt x="201028" y="370382"/>
                  </a:lnTo>
                  <a:lnTo>
                    <a:pt x="199364" y="368388"/>
                  </a:lnTo>
                  <a:lnTo>
                    <a:pt x="199453" y="366864"/>
                  </a:lnTo>
                  <a:lnTo>
                    <a:pt x="199555" y="365340"/>
                  </a:lnTo>
                  <a:lnTo>
                    <a:pt x="199605" y="364464"/>
                  </a:lnTo>
                  <a:lnTo>
                    <a:pt x="219354" y="327139"/>
                  </a:lnTo>
                  <a:lnTo>
                    <a:pt x="229400" y="317385"/>
                  </a:lnTo>
                  <a:lnTo>
                    <a:pt x="235686" y="322186"/>
                  </a:lnTo>
                  <a:lnTo>
                    <a:pt x="241960" y="327418"/>
                  </a:lnTo>
                  <a:lnTo>
                    <a:pt x="249135" y="332206"/>
                  </a:lnTo>
                  <a:lnTo>
                    <a:pt x="252539" y="337883"/>
                  </a:lnTo>
                  <a:lnTo>
                    <a:pt x="253111" y="345757"/>
                  </a:lnTo>
                  <a:lnTo>
                    <a:pt x="253111" y="347853"/>
                  </a:lnTo>
                  <a:lnTo>
                    <a:pt x="252920" y="352704"/>
                  </a:lnTo>
                  <a:lnTo>
                    <a:pt x="252857" y="357873"/>
                  </a:lnTo>
                  <a:lnTo>
                    <a:pt x="253098" y="363651"/>
                  </a:lnTo>
                  <a:lnTo>
                    <a:pt x="253174" y="365340"/>
                  </a:lnTo>
                  <a:lnTo>
                    <a:pt x="253174" y="204368"/>
                  </a:lnTo>
                  <a:lnTo>
                    <a:pt x="252272" y="204114"/>
                  </a:lnTo>
                  <a:lnTo>
                    <a:pt x="252272" y="233248"/>
                  </a:lnTo>
                  <a:lnTo>
                    <a:pt x="251942" y="239344"/>
                  </a:lnTo>
                  <a:lnTo>
                    <a:pt x="251841" y="241249"/>
                  </a:lnTo>
                  <a:lnTo>
                    <a:pt x="250812" y="249491"/>
                  </a:lnTo>
                  <a:lnTo>
                    <a:pt x="249618" y="257886"/>
                  </a:lnTo>
                  <a:lnTo>
                    <a:pt x="248678" y="266382"/>
                  </a:lnTo>
                  <a:lnTo>
                    <a:pt x="229400" y="281203"/>
                  </a:lnTo>
                  <a:lnTo>
                    <a:pt x="213283" y="263169"/>
                  </a:lnTo>
                  <a:lnTo>
                    <a:pt x="203060" y="248119"/>
                  </a:lnTo>
                  <a:lnTo>
                    <a:pt x="198386" y="236753"/>
                  </a:lnTo>
                  <a:lnTo>
                    <a:pt x="198628" y="233540"/>
                  </a:lnTo>
                  <a:lnTo>
                    <a:pt x="198729" y="232130"/>
                  </a:lnTo>
                  <a:lnTo>
                    <a:pt x="198818" y="231063"/>
                  </a:lnTo>
                  <a:lnTo>
                    <a:pt x="198920" y="229755"/>
                  </a:lnTo>
                  <a:lnTo>
                    <a:pt x="200685" y="227812"/>
                  </a:lnTo>
                  <a:lnTo>
                    <a:pt x="202971" y="226479"/>
                  </a:lnTo>
                  <a:lnTo>
                    <a:pt x="205638" y="225831"/>
                  </a:lnTo>
                  <a:lnTo>
                    <a:pt x="215061" y="225831"/>
                  </a:lnTo>
                  <a:lnTo>
                    <a:pt x="224548" y="226695"/>
                  </a:lnTo>
                  <a:lnTo>
                    <a:pt x="233946" y="228219"/>
                  </a:lnTo>
                  <a:lnTo>
                    <a:pt x="243192" y="230403"/>
                  </a:lnTo>
                  <a:lnTo>
                    <a:pt x="252272" y="233248"/>
                  </a:lnTo>
                  <a:lnTo>
                    <a:pt x="252272" y="204114"/>
                  </a:lnTo>
                  <a:lnTo>
                    <a:pt x="243992" y="201739"/>
                  </a:lnTo>
                  <a:lnTo>
                    <a:pt x="244157" y="201739"/>
                  </a:lnTo>
                  <a:lnTo>
                    <a:pt x="229108" y="199288"/>
                  </a:lnTo>
                  <a:lnTo>
                    <a:pt x="215925" y="198691"/>
                  </a:lnTo>
                  <a:lnTo>
                    <a:pt x="213194" y="198691"/>
                  </a:lnTo>
                  <a:lnTo>
                    <a:pt x="175145" y="215366"/>
                  </a:lnTo>
                  <a:lnTo>
                    <a:pt x="170065" y="233540"/>
                  </a:lnTo>
                  <a:lnTo>
                    <a:pt x="175145" y="254114"/>
                  </a:lnTo>
                  <a:lnTo>
                    <a:pt x="188645" y="276250"/>
                  </a:lnTo>
                  <a:lnTo>
                    <a:pt x="208775" y="299072"/>
                  </a:lnTo>
                  <a:lnTo>
                    <a:pt x="203327" y="304266"/>
                  </a:lnTo>
                  <a:lnTo>
                    <a:pt x="198234" y="309803"/>
                  </a:lnTo>
                  <a:lnTo>
                    <a:pt x="193535" y="315645"/>
                  </a:lnTo>
                  <a:lnTo>
                    <a:pt x="177558" y="339064"/>
                  </a:lnTo>
                  <a:lnTo>
                    <a:pt x="170942" y="357873"/>
                  </a:lnTo>
                  <a:lnTo>
                    <a:pt x="171030" y="363651"/>
                  </a:lnTo>
                  <a:lnTo>
                    <a:pt x="171145" y="372351"/>
                  </a:lnTo>
                  <a:lnTo>
                    <a:pt x="200253" y="398043"/>
                  </a:lnTo>
                  <a:lnTo>
                    <a:pt x="204876" y="398513"/>
                  </a:lnTo>
                  <a:lnTo>
                    <a:pt x="209537" y="398513"/>
                  </a:lnTo>
                  <a:lnTo>
                    <a:pt x="214160" y="398043"/>
                  </a:lnTo>
                  <a:lnTo>
                    <a:pt x="225564" y="397294"/>
                  </a:lnTo>
                  <a:lnTo>
                    <a:pt x="236880" y="395744"/>
                  </a:lnTo>
                  <a:lnTo>
                    <a:pt x="248031" y="393369"/>
                  </a:lnTo>
                  <a:lnTo>
                    <a:pt x="258991" y="390194"/>
                  </a:lnTo>
                  <a:lnTo>
                    <a:pt x="267919" y="415632"/>
                  </a:lnTo>
                  <a:lnTo>
                    <a:pt x="279958" y="435483"/>
                  </a:lnTo>
                  <a:lnTo>
                    <a:pt x="295325" y="448411"/>
                  </a:lnTo>
                  <a:lnTo>
                    <a:pt x="313690" y="452970"/>
                  </a:lnTo>
                  <a:lnTo>
                    <a:pt x="331368" y="448411"/>
                  </a:lnTo>
                  <a:lnTo>
                    <a:pt x="344805" y="435749"/>
                  </a:lnTo>
                  <a:lnTo>
                    <a:pt x="350075" y="425945"/>
                  </a:lnTo>
                  <a:lnTo>
                    <a:pt x="355117" y="416560"/>
                  </a:lnTo>
                  <a:lnTo>
                    <a:pt x="363461" y="392366"/>
                  </a:lnTo>
                  <a:lnTo>
                    <a:pt x="374421" y="395566"/>
                  </a:lnTo>
                  <a:lnTo>
                    <a:pt x="386003" y="398043"/>
                  </a:lnTo>
                  <a:lnTo>
                    <a:pt x="386245" y="398043"/>
                  </a:lnTo>
                  <a:lnTo>
                    <a:pt x="396887" y="399503"/>
                  </a:lnTo>
                  <a:lnTo>
                    <a:pt x="408305" y="400215"/>
                  </a:lnTo>
                  <a:lnTo>
                    <a:pt x="413219" y="400685"/>
                  </a:lnTo>
                  <a:lnTo>
                    <a:pt x="418172" y="400685"/>
                  </a:lnTo>
                  <a:lnTo>
                    <a:pt x="423100" y="400215"/>
                  </a:lnTo>
                  <a:lnTo>
                    <a:pt x="430720" y="397751"/>
                  </a:lnTo>
                  <a:lnTo>
                    <a:pt x="437591" y="393852"/>
                  </a:lnTo>
                  <a:lnTo>
                    <a:pt x="439280" y="392366"/>
                  </a:lnTo>
                  <a:lnTo>
                    <a:pt x="443484" y="388670"/>
                  </a:lnTo>
                  <a:lnTo>
                    <a:pt x="448208" y="382346"/>
                  </a:lnTo>
                  <a:lnTo>
                    <a:pt x="451980" y="371881"/>
                  </a:lnTo>
                  <a:lnTo>
                    <a:pt x="452069" y="371449"/>
                  </a:lnTo>
                  <a:close/>
                </a:path>
                <a:path w="701040" h="794385">
                  <a:moveTo>
                    <a:pt x="700925" y="491883"/>
                  </a:moveTo>
                  <a:lnTo>
                    <a:pt x="697052" y="479564"/>
                  </a:lnTo>
                  <a:lnTo>
                    <a:pt x="627557" y="343547"/>
                  </a:lnTo>
                  <a:lnTo>
                    <a:pt x="627557" y="307352"/>
                  </a:lnTo>
                  <a:lnTo>
                    <a:pt x="624039" y="260235"/>
                  </a:lnTo>
                  <a:lnTo>
                    <a:pt x="623938" y="258864"/>
                  </a:lnTo>
                  <a:lnTo>
                    <a:pt x="612571" y="211975"/>
                  </a:lnTo>
                  <a:lnTo>
                    <a:pt x="593826" y="167538"/>
                  </a:lnTo>
                  <a:lnTo>
                    <a:pt x="568071" y="126390"/>
                  </a:lnTo>
                  <a:lnTo>
                    <a:pt x="535635" y="89382"/>
                  </a:lnTo>
                  <a:lnTo>
                    <a:pt x="498068" y="57899"/>
                  </a:lnTo>
                  <a:lnTo>
                    <a:pt x="456653" y="33134"/>
                  </a:lnTo>
                  <a:lnTo>
                    <a:pt x="410959" y="14655"/>
                  </a:lnTo>
                  <a:lnTo>
                    <a:pt x="363156" y="3581"/>
                  </a:lnTo>
                  <a:lnTo>
                    <a:pt x="313702" y="0"/>
                  </a:lnTo>
                  <a:lnTo>
                    <a:pt x="267322" y="3340"/>
                  </a:lnTo>
                  <a:lnTo>
                    <a:pt x="223062" y="12966"/>
                  </a:lnTo>
                  <a:lnTo>
                    <a:pt x="181394" y="28435"/>
                  </a:lnTo>
                  <a:lnTo>
                    <a:pt x="142824" y="49250"/>
                  </a:lnTo>
                  <a:lnTo>
                    <a:pt x="107823" y="74955"/>
                  </a:lnTo>
                  <a:lnTo>
                    <a:pt x="76873" y="105079"/>
                  </a:lnTo>
                  <a:lnTo>
                    <a:pt x="50469" y="139141"/>
                  </a:lnTo>
                  <a:lnTo>
                    <a:pt x="29095" y="176657"/>
                  </a:lnTo>
                  <a:lnTo>
                    <a:pt x="13233" y="217182"/>
                  </a:lnTo>
                  <a:lnTo>
                    <a:pt x="3378" y="260235"/>
                  </a:lnTo>
                  <a:lnTo>
                    <a:pt x="88" y="304025"/>
                  </a:lnTo>
                  <a:lnTo>
                    <a:pt x="0" y="305333"/>
                  </a:lnTo>
                  <a:lnTo>
                    <a:pt x="4686" y="357784"/>
                  </a:lnTo>
                  <a:lnTo>
                    <a:pt x="18453" y="408305"/>
                  </a:lnTo>
                  <a:lnTo>
                    <a:pt x="40894" y="455803"/>
                  </a:lnTo>
                  <a:lnTo>
                    <a:pt x="71577" y="499186"/>
                  </a:lnTo>
                  <a:lnTo>
                    <a:pt x="82981" y="514096"/>
                  </a:lnTo>
                  <a:lnTo>
                    <a:pt x="91452" y="530606"/>
                  </a:lnTo>
                  <a:lnTo>
                    <a:pt x="96812" y="548284"/>
                  </a:lnTo>
                  <a:lnTo>
                    <a:pt x="98933" y="566762"/>
                  </a:lnTo>
                  <a:lnTo>
                    <a:pt x="98869" y="596557"/>
                  </a:lnTo>
                  <a:lnTo>
                    <a:pt x="98679" y="603567"/>
                  </a:lnTo>
                  <a:lnTo>
                    <a:pt x="105905" y="610971"/>
                  </a:lnTo>
                  <a:lnTo>
                    <a:pt x="115201" y="611225"/>
                  </a:lnTo>
                  <a:lnTo>
                    <a:pt x="115519" y="611225"/>
                  </a:lnTo>
                  <a:lnTo>
                    <a:pt x="124879" y="612216"/>
                  </a:lnTo>
                  <a:lnTo>
                    <a:pt x="133286" y="605663"/>
                  </a:lnTo>
                  <a:lnTo>
                    <a:pt x="134315" y="596557"/>
                  </a:lnTo>
                  <a:lnTo>
                    <a:pt x="134353" y="566762"/>
                  </a:lnTo>
                  <a:lnTo>
                    <a:pt x="131572" y="542988"/>
                  </a:lnTo>
                  <a:lnTo>
                    <a:pt x="124688" y="520192"/>
                  </a:lnTo>
                  <a:lnTo>
                    <a:pt x="113880" y="498894"/>
                  </a:lnTo>
                  <a:lnTo>
                    <a:pt x="99377" y="479564"/>
                  </a:lnTo>
                  <a:lnTo>
                    <a:pt x="70599" y="439229"/>
                  </a:lnTo>
                  <a:lnTo>
                    <a:pt x="50228" y="395795"/>
                  </a:lnTo>
                  <a:lnTo>
                    <a:pt x="38176" y="350367"/>
                  </a:lnTo>
                  <a:lnTo>
                    <a:pt x="34442" y="305333"/>
                  </a:lnTo>
                  <a:lnTo>
                    <a:pt x="34328" y="304025"/>
                  </a:lnTo>
                  <a:lnTo>
                    <a:pt x="38379" y="260235"/>
                  </a:lnTo>
                  <a:lnTo>
                    <a:pt x="38493" y="258864"/>
                  </a:lnTo>
                  <a:lnTo>
                    <a:pt x="38595" y="257848"/>
                  </a:lnTo>
                  <a:lnTo>
                    <a:pt x="50876" y="212902"/>
                  </a:lnTo>
                  <a:lnTo>
                    <a:pt x="71056" y="170294"/>
                  </a:lnTo>
                  <a:lnTo>
                    <a:pt x="99060" y="131089"/>
                  </a:lnTo>
                  <a:lnTo>
                    <a:pt x="134772" y="96380"/>
                  </a:lnTo>
                  <a:lnTo>
                    <a:pt x="174701" y="69316"/>
                  </a:lnTo>
                  <a:lnTo>
                    <a:pt x="218528" y="49504"/>
                  </a:lnTo>
                  <a:lnTo>
                    <a:pt x="265201" y="37325"/>
                  </a:lnTo>
                  <a:lnTo>
                    <a:pt x="313702" y="33134"/>
                  </a:lnTo>
                  <a:lnTo>
                    <a:pt x="368579" y="38582"/>
                  </a:lnTo>
                  <a:lnTo>
                    <a:pt x="420751" y="54330"/>
                  </a:lnTo>
                  <a:lnTo>
                    <a:pt x="468718" y="79756"/>
                  </a:lnTo>
                  <a:lnTo>
                    <a:pt x="510984" y="114223"/>
                  </a:lnTo>
                  <a:lnTo>
                    <a:pt x="545985" y="155854"/>
                  </a:lnTo>
                  <a:lnTo>
                    <a:pt x="571728" y="202869"/>
                  </a:lnTo>
                  <a:lnTo>
                    <a:pt x="587616" y="253847"/>
                  </a:lnTo>
                  <a:lnTo>
                    <a:pt x="593026" y="307352"/>
                  </a:lnTo>
                  <a:lnTo>
                    <a:pt x="593026" y="348780"/>
                  </a:lnTo>
                  <a:lnTo>
                    <a:pt x="592620" y="351231"/>
                  </a:lnTo>
                  <a:lnTo>
                    <a:pt x="592620" y="353733"/>
                  </a:lnTo>
                  <a:lnTo>
                    <a:pt x="593026" y="356184"/>
                  </a:lnTo>
                  <a:lnTo>
                    <a:pt x="664768" y="495261"/>
                  </a:lnTo>
                  <a:lnTo>
                    <a:pt x="666711" y="497852"/>
                  </a:lnTo>
                  <a:lnTo>
                    <a:pt x="666711" y="501383"/>
                  </a:lnTo>
                  <a:lnTo>
                    <a:pt x="664768" y="503974"/>
                  </a:lnTo>
                  <a:lnTo>
                    <a:pt x="663181" y="505396"/>
                  </a:lnTo>
                  <a:lnTo>
                    <a:pt x="661098" y="506171"/>
                  </a:lnTo>
                  <a:lnTo>
                    <a:pt x="600633" y="506171"/>
                  </a:lnTo>
                  <a:lnTo>
                    <a:pt x="593026" y="513575"/>
                  </a:lnTo>
                  <a:lnTo>
                    <a:pt x="593026" y="638251"/>
                  </a:lnTo>
                  <a:lnTo>
                    <a:pt x="591426" y="646188"/>
                  </a:lnTo>
                  <a:lnTo>
                    <a:pt x="587159" y="652843"/>
                  </a:lnTo>
                  <a:lnTo>
                    <a:pt x="580796" y="657669"/>
                  </a:lnTo>
                  <a:lnTo>
                    <a:pt x="572858" y="660057"/>
                  </a:lnTo>
                  <a:lnTo>
                    <a:pt x="451980" y="663333"/>
                  </a:lnTo>
                  <a:lnTo>
                    <a:pt x="444614" y="670687"/>
                  </a:lnTo>
                  <a:lnTo>
                    <a:pt x="444627" y="786472"/>
                  </a:lnTo>
                  <a:lnTo>
                    <a:pt x="452247" y="793889"/>
                  </a:lnTo>
                  <a:lnTo>
                    <a:pt x="471068" y="793889"/>
                  </a:lnTo>
                  <a:lnTo>
                    <a:pt x="478701" y="786472"/>
                  </a:lnTo>
                  <a:lnTo>
                    <a:pt x="478701" y="694931"/>
                  </a:lnTo>
                  <a:lnTo>
                    <a:pt x="574649" y="692315"/>
                  </a:lnTo>
                  <a:lnTo>
                    <a:pt x="595350" y="686841"/>
                  </a:lnTo>
                  <a:lnTo>
                    <a:pt x="612063" y="674827"/>
                  </a:lnTo>
                  <a:lnTo>
                    <a:pt x="623290" y="657821"/>
                  </a:lnTo>
                  <a:lnTo>
                    <a:pt x="627557" y="637387"/>
                  </a:lnTo>
                  <a:lnTo>
                    <a:pt x="627557" y="537984"/>
                  </a:lnTo>
                  <a:lnTo>
                    <a:pt x="659384" y="537984"/>
                  </a:lnTo>
                  <a:lnTo>
                    <a:pt x="696506" y="516356"/>
                  </a:lnTo>
                  <a:lnTo>
                    <a:pt x="700811" y="497852"/>
                  </a:lnTo>
                  <a:lnTo>
                    <a:pt x="700925" y="491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15">
              <a:extLst>
                <a:ext uri="{FF2B5EF4-FFF2-40B4-BE49-F238E27FC236}">
                  <a16:creationId xmlns:a16="http://schemas.microsoft.com/office/drawing/2014/main" id="{E77625F0-A858-E3D3-A33B-E09BB4B29C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968" y="3288792"/>
              <a:ext cx="1271016" cy="332231"/>
            </a:xfrm>
            <a:prstGeom prst="rect">
              <a:avLst/>
            </a:prstGeom>
          </p:spPr>
        </p:pic>
      </p:grpSp>
      <p:sp>
        <p:nvSpPr>
          <p:cNvPr id="38" name="object 8">
            <a:extLst>
              <a:ext uri="{FF2B5EF4-FFF2-40B4-BE49-F238E27FC236}">
                <a16:creationId xmlns:a16="http://schemas.microsoft.com/office/drawing/2014/main" id="{D0046BC3-62B7-043A-5A13-D06C84B78CAD}"/>
              </a:ext>
            </a:extLst>
          </p:cNvPr>
          <p:cNvSpPr txBox="1"/>
          <p:nvPr/>
        </p:nvSpPr>
        <p:spPr>
          <a:xfrm>
            <a:off x="933450" y="1003804"/>
            <a:ext cx="86796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cap="all" dirty="0">
                <a:solidFill>
                  <a:srgbClr val="008CBB"/>
                </a:solidFill>
                <a:latin typeface="Arial"/>
                <a:cs typeface="Arial"/>
              </a:rPr>
              <a:t>GAP</a:t>
            </a:r>
            <a:endParaRPr lang="en-IN" sz="2000" cap="all" dirty="0">
              <a:solidFill>
                <a:srgbClr val="008CBB"/>
              </a:solidFill>
              <a:latin typeface="Arial"/>
              <a:cs typeface="Arial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7CAB7FDB-DD53-DA5C-BE6C-25D54444CC28}"/>
              </a:ext>
            </a:extLst>
          </p:cNvPr>
          <p:cNvSpPr txBox="1"/>
          <p:nvPr/>
        </p:nvSpPr>
        <p:spPr>
          <a:xfrm>
            <a:off x="957042" y="2739565"/>
            <a:ext cx="24729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cap="all" dirty="0">
                <a:solidFill>
                  <a:srgbClr val="008CBB"/>
                </a:solidFill>
                <a:latin typeface="Arial"/>
                <a:cs typeface="Arial"/>
              </a:rPr>
              <a:t>Opportunity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7B505F8-24F3-032C-A7F7-C7D996985B1A}"/>
              </a:ext>
            </a:extLst>
          </p:cNvPr>
          <p:cNvGraphicFramePr>
            <a:graphicFrameLocks noGrp="1"/>
          </p:cNvGraphicFramePr>
          <p:nvPr/>
        </p:nvGraphicFramePr>
        <p:xfrm>
          <a:off x="933450" y="3116273"/>
          <a:ext cx="2604928" cy="1310640"/>
        </p:xfrm>
        <a:graphic>
          <a:graphicData uri="http://schemas.openxmlformats.org/drawingml/2006/table">
            <a:tbl>
              <a:tblPr/>
              <a:tblGrid>
                <a:gridCol w="2604928">
                  <a:extLst>
                    <a:ext uri="{9D8B030D-6E8A-4147-A177-3AD203B41FA5}">
                      <a16:colId xmlns:a16="http://schemas.microsoft.com/office/drawing/2014/main" val="1617002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Transform Snowflake into a unified AI/ML platform by embedding model lifecycle capabilities and ML framework integrations.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51116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5A1D5EE0-04C5-02E0-AC71-16D410CA879B}"/>
              </a:ext>
            </a:extLst>
          </p:cNvPr>
          <p:cNvGrpSpPr/>
          <p:nvPr/>
        </p:nvGrpSpPr>
        <p:grpSpPr>
          <a:xfrm>
            <a:off x="3509793" y="866607"/>
            <a:ext cx="1641464" cy="3319378"/>
            <a:chOff x="3508218" y="866607"/>
            <a:chExt cx="1641464" cy="331937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F197BDC-64B0-AA2D-E9CE-11A52E20B336}"/>
                </a:ext>
              </a:extLst>
            </p:cNvPr>
            <p:cNvSpPr/>
            <p:nvPr/>
          </p:nvSpPr>
          <p:spPr>
            <a:xfrm>
              <a:off x="3919627" y="866607"/>
              <a:ext cx="838200" cy="838200"/>
            </a:xfrm>
            <a:prstGeom prst="ellipse">
              <a:avLst/>
            </a:prstGeom>
            <a:solidFill>
              <a:srgbClr val="1157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2"/>
                </a:solidFill>
              </a:endParaRPr>
            </a:p>
          </p:txBody>
        </p:sp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4A1B27E5-FFB0-FD33-C32C-F23F852F31FE}"/>
                </a:ext>
              </a:extLst>
            </p:cNvPr>
            <p:cNvSpPr txBox="1"/>
            <p:nvPr/>
          </p:nvSpPr>
          <p:spPr>
            <a:xfrm>
              <a:off x="3527772" y="2449612"/>
              <a:ext cx="1621910" cy="17363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Use smart contracts for usage rights, access control, and data licensing — reducing manual contract friction.</a:t>
              </a:r>
              <a:endParaRPr lang="en-US" sz="1600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9DC085CF-8DF0-F895-9410-3AC8586D7F61}"/>
                </a:ext>
              </a:extLst>
            </p:cNvPr>
            <p:cNvSpPr txBox="1"/>
            <p:nvPr/>
          </p:nvSpPr>
          <p:spPr>
            <a:xfrm>
              <a:off x="3508218" y="1855354"/>
              <a:ext cx="1641464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400" b="1" cap="all" dirty="0">
                  <a:solidFill>
                    <a:srgbClr val="11577F"/>
                  </a:solidFill>
                  <a:latin typeface="Arial"/>
                  <a:cs typeface="Arial"/>
                </a:rPr>
                <a:t>Integrate ML Frameworks</a:t>
              </a:r>
              <a:endParaRPr lang="en-IN" sz="1400" cap="all" dirty="0">
                <a:latin typeface="Arial"/>
                <a:cs typeface="Arial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5AD532-CBD5-A7AB-17DB-17A93E5151A7}"/>
              </a:ext>
            </a:extLst>
          </p:cNvPr>
          <p:cNvGrpSpPr/>
          <p:nvPr/>
        </p:nvGrpSpPr>
        <p:grpSpPr>
          <a:xfrm>
            <a:off x="7262261" y="866607"/>
            <a:ext cx="1621910" cy="3811820"/>
            <a:chOff x="3527772" y="866607"/>
            <a:chExt cx="1621910" cy="38118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D403DA-7F07-9CA5-EFEF-A8289B44A661}"/>
                </a:ext>
              </a:extLst>
            </p:cNvPr>
            <p:cNvSpPr/>
            <p:nvPr/>
          </p:nvSpPr>
          <p:spPr>
            <a:xfrm>
              <a:off x="3919627" y="866607"/>
              <a:ext cx="838200" cy="838200"/>
            </a:xfrm>
            <a:prstGeom prst="ellipse">
              <a:avLst/>
            </a:prstGeom>
            <a:solidFill>
              <a:srgbClr val="1157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2"/>
                </a:solidFill>
              </a:endParaRPr>
            </a:p>
          </p:txBody>
        </p:sp>
        <p:sp>
          <p:nvSpPr>
            <p:cNvPr id="56" name="object 14">
              <a:extLst>
                <a:ext uri="{FF2B5EF4-FFF2-40B4-BE49-F238E27FC236}">
                  <a16:creationId xmlns:a16="http://schemas.microsoft.com/office/drawing/2014/main" id="{83A79033-57BA-8609-CA00-6E9746669607}"/>
                </a:ext>
              </a:extLst>
            </p:cNvPr>
            <p:cNvSpPr txBox="1"/>
            <p:nvPr/>
          </p:nvSpPr>
          <p:spPr>
            <a:xfrm>
              <a:off x="3527772" y="2449612"/>
              <a:ext cx="1621910" cy="22288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Allow pricing models (subscription, per-use), token-based access, and vendor discovery for broader data economy participation.</a:t>
              </a:r>
              <a:endParaRPr lang="en-US" sz="1600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  <p:sp>
          <p:nvSpPr>
            <p:cNvPr id="57" name="object 8">
              <a:extLst>
                <a:ext uri="{FF2B5EF4-FFF2-40B4-BE49-F238E27FC236}">
                  <a16:creationId xmlns:a16="http://schemas.microsoft.com/office/drawing/2014/main" id="{7DD3B170-FBC2-C92C-0E15-D72CCC01B2C2}"/>
                </a:ext>
              </a:extLst>
            </p:cNvPr>
            <p:cNvSpPr txBox="1"/>
            <p:nvPr/>
          </p:nvSpPr>
          <p:spPr>
            <a:xfrm>
              <a:off x="3527772" y="1855354"/>
              <a:ext cx="161287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400" b="1" cap="all" dirty="0">
                  <a:solidFill>
                    <a:srgbClr val="11577F"/>
                  </a:solidFill>
                  <a:latin typeface="Arial"/>
                  <a:cs typeface="Arial"/>
                </a:rPr>
                <a:t>Partner &amp; Upskill</a:t>
              </a:r>
              <a:endParaRPr lang="en-IN" sz="1400" cap="all" dirty="0">
                <a:latin typeface="Arial"/>
                <a:cs typeface="Arial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F0DA00-2073-B717-ADEB-0B500F2A132B}"/>
              </a:ext>
            </a:extLst>
          </p:cNvPr>
          <p:cNvGrpSpPr/>
          <p:nvPr/>
        </p:nvGrpSpPr>
        <p:grpSpPr>
          <a:xfrm>
            <a:off x="5395804" y="866607"/>
            <a:ext cx="1756915" cy="3319378"/>
            <a:chOff x="3527772" y="866607"/>
            <a:chExt cx="1756915" cy="331937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BD3B89-C64E-9D2E-05BD-41AC769CA46E}"/>
                </a:ext>
              </a:extLst>
            </p:cNvPr>
            <p:cNvSpPr/>
            <p:nvPr/>
          </p:nvSpPr>
          <p:spPr>
            <a:xfrm>
              <a:off x="3919627" y="866607"/>
              <a:ext cx="838200" cy="838200"/>
            </a:xfrm>
            <a:prstGeom prst="ellipse">
              <a:avLst/>
            </a:prstGeom>
            <a:solidFill>
              <a:srgbClr val="1157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2"/>
                </a:solidFill>
              </a:endParaRPr>
            </a:p>
          </p:txBody>
        </p:sp>
        <p:sp>
          <p:nvSpPr>
            <p:cNvPr id="60" name="object 14">
              <a:extLst>
                <a:ext uri="{FF2B5EF4-FFF2-40B4-BE49-F238E27FC236}">
                  <a16:creationId xmlns:a16="http://schemas.microsoft.com/office/drawing/2014/main" id="{8DFBA9B8-08F4-3FE0-2E90-B0022C2E2015}"/>
                </a:ext>
              </a:extLst>
            </p:cNvPr>
            <p:cNvSpPr txBox="1"/>
            <p:nvPr/>
          </p:nvSpPr>
          <p:spPr>
            <a:xfrm>
              <a:off x="3527772" y="2449612"/>
              <a:ext cx="1621910" cy="17363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Implement zero-knowledge proofs, data masking, and consent-based sharing to align with GDPR, HIPAA, etc.</a:t>
              </a:r>
              <a:endParaRPr lang="en-US" sz="1600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  <p:sp>
          <p:nvSpPr>
            <p:cNvPr id="61" name="object 8">
              <a:extLst>
                <a:ext uri="{FF2B5EF4-FFF2-40B4-BE49-F238E27FC236}">
                  <a16:creationId xmlns:a16="http://schemas.microsoft.com/office/drawing/2014/main" id="{5B0DE6AF-0906-934A-7447-8EE58852C31A}"/>
                </a:ext>
              </a:extLst>
            </p:cNvPr>
            <p:cNvSpPr txBox="1"/>
            <p:nvPr/>
          </p:nvSpPr>
          <p:spPr>
            <a:xfrm>
              <a:off x="3527772" y="1855354"/>
              <a:ext cx="1756915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400" b="1" cap="all" dirty="0">
                  <a:solidFill>
                    <a:srgbClr val="11577F"/>
                  </a:solidFill>
                  <a:latin typeface="Arial"/>
                  <a:cs typeface="Arial"/>
                </a:rPr>
                <a:t>In-Platform Training </a:t>
              </a:r>
              <a:endParaRPr lang="en-IN" sz="1400" cap="all" dirty="0">
                <a:latin typeface="Arial"/>
                <a:cs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54FB27D-6300-C681-7D45-CF1A881F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076184" y="1017204"/>
            <a:ext cx="545085" cy="545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6A7A1-52C1-3864-9C06-5AFE47817F7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951445" y="1000458"/>
            <a:ext cx="510628" cy="510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F1CD0-B143-5E4F-E23B-180BF202959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772400" y="1032847"/>
            <a:ext cx="529254" cy="5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6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A48F7-1CC3-7A0A-3884-8F17906E0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">
            <a:extLst>
              <a:ext uri="{FF2B5EF4-FFF2-40B4-BE49-F238E27FC236}">
                <a16:creationId xmlns:a16="http://schemas.microsoft.com/office/drawing/2014/main" id="{7833E607-AC0F-5868-C5DF-4FEA2E234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" y="118526"/>
            <a:ext cx="91059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262626"/>
                </a:solidFill>
              </a:rPr>
              <a:t>Embedding Intelligence into the Platform</a:t>
            </a:r>
            <a:endParaRPr lang="en-US" sz="26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71998A-5D75-1216-ADE1-8F5B54FB7523}"/>
              </a:ext>
            </a:extLst>
          </p:cNvPr>
          <p:cNvGrpSpPr/>
          <p:nvPr/>
        </p:nvGrpSpPr>
        <p:grpSpPr>
          <a:xfrm>
            <a:off x="838200" y="1908448"/>
            <a:ext cx="7418463" cy="854973"/>
            <a:chOff x="450000" y="624036"/>
            <a:chExt cx="7418463" cy="85497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F2E8D70-952E-C372-6F81-2B3AC95A7909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EA68833-8C88-F463-8DEF-5B0EB24E15E5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4" name="Rectangle: Rounded Corners 2">
                <a:extLst>
                  <a:ext uri="{FF2B5EF4-FFF2-40B4-BE49-F238E27FC236}">
                    <a16:creationId xmlns:a16="http://schemas.microsoft.com/office/drawing/2014/main" id="{AE23DA9B-67BD-9F91-81D4-835A6340A7C4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77AA5E-7620-BF9B-C851-AEA552F22DB0}"/>
                </a:ext>
              </a:extLst>
            </p:cNvPr>
            <p:cNvSpPr txBox="1"/>
            <p:nvPr/>
          </p:nvSpPr>
          <p:spPr>
            <a:xfrm>
              <a:off x="1970082" y="955789"/>
              <a:ext cx="54975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Partner with early adopters to test model training, deployment, and feedback loops.	</a:t>
              </a:r>
              <a:endParaRPr lang="en-IN" sz="14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D1234B-274B-3FEC-56C5-2D5876EC2467}"/>
              </a:ext>
            </a:extLst>
          </p:cNvPr>
          <p:cNvGrpSpPr/>
          <p:nvPr/>
        </p:nvGrpSpPr>
        <p:grpSpPr>
          <a:xfrm>
            <a:off x="838200" y="2921546"/>
            <a:ext cx="7418463" cy="863741"/>
            <a:chOff x="450000" y="624036"/>
            <a:chExt cx="7418463" cy="86374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670FC62-308A-B604-AD62-26C1274AA99A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1CBE239-21E5-A633-1749-AF276A7C2441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Rectangle: Rounded Corners 2">
                <a:extLst>
                  <a:ext uri="{FF2B5EF4-FFF2-40B4-BE49-F238E27FC236}">
                    <a16:creationId xmlns:a16="http://schemas.microsoft.com/office/drawing/2014/main" id="{EFB25644-4018-CCD9-F066-A7EA803EA3CA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F821B2-8E10-E718-7412-0C767BA7C5C5}"/>
                </a:ext>
              </a:extLst>
            </p:cNvPr>
            <p:cNvSpPr txBox="1"/>
            <p:nvPr/>
          </p:nvSpPr>
          <p:spPr>
            <a:xfrm>
              <a:off x="1970082" y="964557"/>
              <a:ext cx="57951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Package reusable components, sample notebooks, and best practices for in-platform ML.	</a:t>
              </a:r>
              <a:endParaRPr lang="en-IN" sz="14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834888-BBC0-44BF-857C-EF709D874963}"/>
              </a:ext>
            </a:extLst>
          </p:cNvPr>
          <p:cNvGrpSpPr/>
          <p:nvPr/>
        </p:nvGrpSpPr>
        <p:grpSpPr>
          <a:xfrm>
            <a:off x="838200" y="3934644"/>
            <a:ext cx="7418463" cy="876771"/>
            <a:chOff x="450000" y="624036"/>
            <a:chExt cx="7418463" cy="87677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D4C314D-C616-5098-F045-8E0C9341F131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9486B3E-BAEA-5A55-4DFA-67A3071C6B36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ectangle: Rounded Corners 2">
                <a:extLst>
                  <a:ext uri="{FF2B5EF4-FFF2-40B4-BE49-F238E27FC236}">
                    <a16:creationId xmlns:a16="http://schemas.microsoft.com/office/drawing/2014/main" id="{3D57167D-79A5-5FC9-2220-9A8F9F8087E9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04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A92FFD2-C2AB-0EDA-0C49-C8181EBE7579}"/>
                </a:ext>
              </a:extLst>
            </p:cNvPr>
            <p:cNvSpPr txBox="1"/>
            <p:nvPr/>
          </p:nvSpPr>
          <p:spPr>
            <a:xfrm>
              <a:off x="2000562" y="977587"/>
              <a:ext cx="57646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Launch a certification program and AI skill-building tracks for clients and staff.	</a:t>
              </a:r>
              <a:endParaRPr lang="en-IN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7142DD-3CEA-9EF8-491C-FFC41FC081E6}"/>
              </a:ext>
            </a:extLst>
          </p:cNvPr>
          <p:cNvGrpSpPr/>
          <p:nvPr/>
        </p:nvGrpSpPr>
        <p:grpSpPr>
          <a:xfrm>
            <a:off x="838200" y="895350"/>
            <a:ext cx="7448943" cy="854973"/>
            <a:chOff x="450000" y="624036"/>
            <a:chExt cx="7448943" cy="85497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9A7F18D-123E-5A93-04E1-9A4E998EA875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55CF77-47CC-756B-8050-EE8FFC406D38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Rectangle: Rounded Corners 2">
                <a:extLst>
                  <a:ext uri="{FF2B5EF4-FFF2-40B4-BE49-F238E27FC236}">
                    <a16:creationId xmlns:a16="http://schemas.microsoft.com/office/drawing/2014/main" id="{B524AE7F-AC20-56AE-98ED-9548BD8DD0E3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33CFC5-61AF-02C9-20F1-022CA384D669}"/>
                </a:ext>
              </a:extLst>
            </p:cNvPr>
            <p:cNvSpPr txBox="1"/>
            <p:nvPr/>
          </p:nvSpPr>
          <p:spPr>
            <a:xfrm>
              <a:off x="2000562" y="943107"/>
              <a:ext cx="58983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Task internal experts with developing APIs and infrastructure for ML workflows.	</a:t>
              </a:r>
              <a:endParaRPr lang="en-I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821B859-3D90-4023-1738-96787D27BA1C}"/>
              </a:ext>
            </a:extLst>
          </p:cNvPr>
          <p:cNvSpPr txBox="1"/>
          <p:nvPr/>
        </p:nvSpPr>
        <p:spPr>
          <a:xfrm>
            <a:off x="2388762" y="957810"/>
            <a:ext cx="54975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Create an AI/ML Integration Team</a:t>
            </a:r>
            <a:endParaRPr lang="en-I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A56D22B5-3F86-E3F1-3257-131F4D5E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66966"/>
              </p:ext>
            </p:extLst>
          </p:nvPr>
        </p:nvGraphicFramePr>
        <p:xfrm>
          <a:off x="2365902" y="1978412"/>
          <a:ext cx="3827463" cy="335280"/>
        </p:xfrm>
        <a:graphic>
          <a:graphicData uri="http://schemas.openxmlformats.org/drawingml/2006/table">
            <a:tbl>
              <a:tblPr/>
              <a:tblGrid>
                <a:gridCol w="3827463">
                  <a:extLst>
                    <a:ext uri="{9D8B030D-6E8A-4147-A177-3AD203B41FA5}">
                      <a16:colId xmlns:a16="http://schemas.microsoft.com/office/drawing/2014/main" val="2167336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Launch Joint Pilots with Key Clients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7961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B8BECD47-4132-C72C-4694-9A4F07CE5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9811"/>
              </p:ext>
            </p:extLst>
          </p:nvPr>
        </p:nvGraphicFramePr>
        <p:xfrm>
          <a:off x="2388762" y="2989684"/>
          <a:ext cx="3827463" cy="335280"/>
        </p:xfrm>
        <a:graphic>
          <a:graphicData uri="http://schemas.openxmlformats.org/drawingml/2006/table">
            <a:tbl>
              <a:tblPr/>
              <a:tblGrid>
                <a:gridCol w="3827463">
                  <a:extLst>
                    <a:ext uri="{9D8B030D-6E8A-4147-A177-3AD203B41FA5}">
                      <a16:colId xmlns:a16="http://schemas.microsoft.com/office/drawing/2014/main" val="3679845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Build a Snowflake ML Toolkit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228493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E6D255F1-04E8-F774-27D9-CCAA0180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81674"/>
              </p:ext>
            </p:extLst>
          </p:nvPr>
        </p:nvGraphicFramePr>
        <p:xfrm>
          <a:off x="2388761" y="4018050"/>
          <a:ext cx="3827463" cy="335280"/>
        </p:xfrm>
        <a:graphic>
          <a:graphicData uri="http://schemas.openxmlformats.org/drawingml/2006/table">
            <a:tbl>
              <a:tblPr/>
              <a:tblGrid>
                <a:gridCol w="3827463">
                  <a:extLst>
                    <a:ext uri="{9D8B030D-6E8A-4147-A177-3AD203B41FA5}">
                      <a16:colId xmlns:a16="http://schemas.microsoft.com/office/drawing/2014/main" val="414813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Roll Out Internal &amp; External Training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956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12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46FFA-FF15-5245-0C0A-804DF6D9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EA1284-23A8-E91F-4838-40BA0993F3BA}"/>
              </a:ext>
            </a:extLst>
          </p:cNvPr>
          <p:cNvSpPr/>
          <p:nvPr/>
        </p:nvSpPr>
        <p:spPr>
          <a:xfrm>
            <a:off x="152400" y="819150"/>
            <a:ext cx="3277612" cy="3925570"/>
          </a:xfrm>
          <a:prstGeom prst="roundRect">
            <a:avLst>
              <a:gd name="adj" fmla="val 1182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8CBB"/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0D66EFA-9D68-A57C-C9C8-40090108D319}"/>
              </a:ext>
            </a:extLst>
          </p:cNvPr>
          <p:cNvSpPr txBox="1"/>
          <p:nvPr/>
        </p:nvSpPr>
        <p:spPr>
          <a:xfrm>
            <a:off x="552630" y="4885435"/>
            <a:ext cx="14839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©</a:t>
            </a:r>
            <a:r>
              <a:rPr sz="600" spc="-2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2021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Snowflake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Inc.</a:t>
            </a:r>
            <a:r>
              <a:rPr sz="600" spc="-15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All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29292"/>
                </a:solidFill>
                <a:latin typeface="Arial MT"/>
                <a:cs typeface="Arial MT"/>
              </a:rPr>
              <a:t>Rights</a:t>
            </a:r>
            <a:r>
              <a:rPr sz="600" spc="-10" dirty="0">
                <a:solidFill>
                  <a:srgbClr val="929292"/>
                </a:solidFill>
                <a:latin typeface="Arial MT"/>
                <a:cs typeface="Arial MT"/>
              </a:rPr>
              <a:t> Reserved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1B15869-2E8F-608E-F78C-F8393E581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" y="118526"/>
            <a:ext cx="91059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262626"/>
                </a:solidFill>
              </a:rPr>
              <a:t>Opportunity 3: Innovate with Decentralized Marketplace</a:t>
            </a:r>
            <a:endParaRPr lang="en-US" sz="2600" dirty="0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3C329B6-D811-8E47-EBE6-52C2EAEEFA4C}"/>
              </a:ext>
            </a:extLst>
          </p:cNvPr>
          <p:cNvSpPr txBox="1"/>
          <p:nvPr/>
        </p:nvSpPr>
        <p:spPr>
          <a:xfrm>
            <a:off x="949422" y="1360171"/>
            <a:ext cx="237104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Snowflake’s current data sharing is centralized and lacks monetization controls, trust layers, or decentralized access.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178FF75F-D31E-B52D-5C0F-ECF1B3739438}"/>
              </a:ext>
            </a:extLst>
          </p:cNvPr>
          <p:cNvGrpSpPr/>
          <p:nvPr/>
        </p:nvGrpSpPr>
        <p:grpSpPr>
          <a:xfrm>
            <a:off x="259266" y="1007134"/>
            <a:ext cx="533400" cy="631959"/>
            <a:chOff x="6894575" y="1840991"/>
            <a:chExt cx="1447800" cy="1780031"/>
          </a:xfrm>
        </p:grpSpPr>
        <p:pic>
          <p:nvPicPr>
            <p:cNvPr id="25" name="object 3">
              <a:extLst>
                <a:ext uri="{FF2B5EF4-FFF2-40B4-BE49-F238E27FC236}">
                  <a16:creationId xmlns:a16="http://schemas.microsoft.com/office/drawing/2014/main" id="{68137269-DAA5-88B4-CD26-5E67C4EC1BE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575" y="1840991"/>
              <a:ext cx="1447800" cy="1450848"/>
            </a:xfrm>
            <a:prstGeom prst="rect">
              <a:avLst/>
            </a:prstGeom>
          </p:spPr>
        </p:pic>
        <p:pic>
          <p:nvPicPr>
            <p:cNvPr id="28" name="object 6">
              <a:extLst>
                <a:ext uri="{FF2B5EF4-FFF2-40B4-BE49-F238E27FC236}">
                  <a16:creationId xmlns:a16="http://schemas.microsoft.com/office/drawing/2014/main" id="{566B8C96-A8B0-23A6-83C5-610DBD3820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967" y="3288791"/>
              <a:ext cx="1271016" cy="332231"/>
            </a:xfrm>
            <a:prstGeom prst="rect">
              <a:avLst/>
            </a:prstGeom>
          </p:spPr>
        </p:pic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63567296-6FE0-4108-7C60-3603779FFD3B}"/>
                </a:ext>
              </a:extLst>
            </p:cNvPr>
            <p:cNvSpPr/>
            <p:nvPr/>
          </p:nvSpPr>
          <p:spPr>
            <a:xfrm>
              <a:off x="7276875" y="2226050"/>
              <a:ext cx="704215" cy="630555"/>
            </a:xfrm>
            <a:custGeom>
              <a:avLst/>
              <a:gdLst/>
              <a:ahLst/>
              <a:cxnLst/>
              <a:rect l="l" t="t" r="r" b="b"/>
              <a:pathLst>
                <a:path w="704215" h="630555">
                  <a:moveTo>
                    <a:pt x="343449" y="0"/>
                  </a:moveTo>
                  <a:lnTo>
                    <a:pt x="303798" y="19586"/>
                  </a:lnTo>
                  <a:lnTo>
                    <a:pt x="9340" y="526878"/>
                  </a:lnTo>
                  <a:lnTo>
                    <a:pt x="0" y="561245"/>
                  </a:lnTo>
                  <a:lnTo>
                    <a:pt x="2335" y="578908"/>
                  </a:lnTo>
                  <a:lnTo>
                    <a:pt x="34372" y="620875"/>
                  </a:lnTo>
                  <a:lnTo>
                    <a:pt x="68684" y="629978"/>
                  </a:lnTo>
                  <a:lnTo>
                    <a:pt x="635701" y="629978"/>
                  </a:lnTo>
                  <a:lnTo>
                    <a:pt x="662336" y="624556"/>
                  </a:lnTo>
                  <a:lnTo>
                    <a:pt x="684079" y="609809"/>
                  </a:lnTo>
                  <a:lnTo>
                    <a:pt x="698731" y="587951"/>
                  </a:lnTo>
                  <a:lnTo>
                    <a:pt x="701250" y="575372"/>
                  </a:lnTo>
                  <a:lnTo>
                    <a:pt x="63645" y="575372"/>
                  </a:lnTo>
                  <a:lnTo>
                    <a:pt x="58973" y="572736"/>
                  </a:lnTo>
                  <a:lnTo>
                    <a:pt x="56339" y="568422"/>
                  </a:lnTo>
                  <a:lnTo>
                    <a:pt x="53740" y="563994"/>
                  </a:lnTo>
                  <a:lnTo>
                    <a:pt x="53740" y="558495"/>
                  </a:lnTo>
                  <a:lnTo>
                    <a:pt x="56339" y="554067"/>
                  </a:lnTo>
                  <a:lnTo>
                    <a:pt x="339847" y="60760"/>
                  </a:lnTo>
                  <a:lnTo>
                    <a:pt x="344061" y="53912"/>
                  </a:lnTo>
                  <a:lnTo>
                    <a:pt x="352999" y="51790"/>
                  </a:lnTo>
                  <a:lnTo>
                    <a:pt x="421792" y="51790"/>
                  </a:lnTo>
                  <a:lnTo>
                    <a:pt x="411319" y="33573"/>
                  </a:lnTo>
                  <a:lnTo>
                    <a:pt x="393256" y="13179"/>
                  </a:lnTo>
                  <a:lnTo>
                    <a:pt x="369629" y="1722"/>
                  </a:lnTo>
                  <a:lnTo>
                    <a:pt x="343449" y="0"/>
                  </a:lnTo>
                  <a:close/>
                </a:path>
                <a:path w="704215" h="630555">
                  <a:moveTo>
                    <a:pt x="421792" y="51790"/>
                  </a:moveTo>
                  <a:lnTo>
                    <a:pt x="352999" y="51790"/>
                  </a:lnTo>
                  <a:lnTo>
                    <a:pt x="361737" y="57212"/>
                  </a:lnTo>
                  <a:lnTo>
                    <a:pt x="363352" y="58835"/>
                  </a:lnTo>
                  <a:lnTo>
                    <a:pt x="364538" y="60760"/>
                  </a:lnTo>
                  <a:lnTo>
                    <a:pt x="648047" y="554067"/>
                  </a:lnTo>
                  <a:lnTo>
                    <a:pt x="650644" y="558495"/>
                  </a:lnTo>
                  <a:lnTo>
                    <a:pt x="650644" y="563994"/>
                  </a:lnTo>
                  <a:lnTo>
                    <a:pt x="648047" y="568422"/>
                  </a:lnTo>
                  <a:lnTo>
                    <a:pt x="645413" y="572736"/>
                  </a:lnTo>
                  <a:lnTo>
                    <a:pt x="640739" y="575372"/>
                  </a:lnTo>
                  <a:lnTo>
                    <a:pt x="701250" y="575372"/>
                  </a:lnTo>
                  <a:lnTo>
                    <a:pt x="704079" y="561245"/>
                  </a:lnTo>
                  <a:lnTo>
                    <a:pt x="703622" y="554067"/>
                  </a:lnTo>
                  <a:lnTo>
                    <a:pt x="703504" y="552279"/>
                  </a:lnTo>
                  <a:lnTo>
                    <a:pt x="701788" y="543582"/>
                  </a:lnTo>
                  <a:lnTo>
                    <a:pt x="698952" y="535121"/>
                  </a:lnTo>
                  <a:lnTo>
                    <a:pt x="695043" y="527096"/>
                  </a:lnTo>
                  <a:lnTo>
                    <a:pt x="421792" y="517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F1F2FF46-AFBD-95E0-EE36-62BF2A8EAF20}"/>
                </a:ext>
              </a:extLst>
            </p:cNvPr>
            <p:cNvSpPr/>
            <p:nvPr/>
          </p:nvSpPr>
          <p:spPr>
            <a:xfrm>
              <a:off x="7276875" y="2226050"/>
              <a:ext cx="704215" cy="630555"/>
            </a:xfrm>
            <a:custGeom>
              <a:avLst/>
              <a:gdLst/>
              <a:ahLst/>
              <a:cxnLst/>
              <a:rect l="l" t="t" r="r" b="b"/>
              <a:pathLst>
                <a:path w="704215" h="630555">
                  <a:moveTo>
                    <a:pt x="411319" y="33573"/>
                  </a:moveTo>
                  <a:lnTo>
                    <a:pt x="393256" y="13179"/>
                  </a:lnTo>
                  <a:lnTo>
                    <a:pt x="369629" y="1722"/>
                  </a:lnTo>
                  <a:lnTo>
                    <a:pt x="343448" y="0"/>
                  </a:lnTo>
                  <a:lnTo>
                    <a:pt x="317725" y="8807"/>
                  </a:lnTo>
                  <a:lnTo>
                    <a:pt x="9340" y="526878"/>
                  </a:lnTo>
                  <a:lnTo>
                    <a:pt x="0" y="561245"/>
                  </a:lnTo>
                  <a:lnTo>
                    <a:pt x="2335" y="578908"/>
                  </a:lnTo>
                  <a:lnTo>
                    <a:pt x="34372" y="620875"/>
                  </a:lnTo>
                  <a:lnTo>
                    <a:pt x="68685" y="629978"/>
                  </a:lnTo>
                  <a:lnTo>
                    <a:pt x="635700" y="629978"/>
                  </a:lnTo>
                  <a:lnTo>
                    <a:pt x="662336" y="624556"/>
                  </a:lnTo>
                  <a:lnTo>
                    <a:pt x="684080" y="609810"/>
                  </a:lnTo>
                  <a:lnTo>
                    <a:pt x="698731" y="587951"/>
                  </a:lnTo>
                  <a:lnTo>
                    <a:pt x="704089" y="561193"/>
                  </a:lnTo>
                  <a:lnTo>
                    <a:pt x="703504" y="552279"/>
                  </a:lnTo>
                  <a:lnTo>
                    <a:pt x="701782" y="543552"/>
                  </a:lnTo>
                  <a:lnTo>
                    <a:pt x="698952" y="535121"/>
                  </a:lnTo>
                  <a:lnTo>
                    <a:pt x="695043" y="527097"/>
                  </a:lnTo>
                  <a:lnTo>
                    <a:pt x="411319" y="33573"/>
                  </a:lnTo>
                  <a:close/>
                </a:path>
                <a:path w="704215" h="630555">
                  <a:moveTo>
                    <a:pt x="648046" y="568423"/>
                  </a:moveTo>
                  <a:lnTo>
                    <a:pt x="645413" y="572737"/>
                  </a:lnTo>
                  <a:lnTo>
                    <a:pt x="640740" y="575372"/>
                  </a:lnTo>
                  <a:lnTo>
                    <a:pt x="635700" y="575382"/>
                  </a:lnTo>
                  <a:lnTo>
                    <a:pt x="68685" y="575382"/>
                  </a:lnTo>
                  <a:lnTo>
                    <a:pt x="63645" y="575372"/>
                  </a:lnTo>
                  <a:lnTo>
                    <a:pt x="58972" y="572737"/>
                  </a:lnTo>
                  <a:lnTo>
                    <a:pt x="56339" y="568423"/>
                  </a:lnTo>
                  <a:lnTo>
                    <a:pt x="53741" y="563993"/>
                  </a:lnTo>
                  <a:lnTo>
                    <a:pt x="53741" y="558495"/>
                  </a:lnTo>
                  <a:lnTo>
                    <a:pt x="56339" y="554068"/>
                  </a:lnTo>
                  <a:lnTo>
                    <a:pt x="339847" y="60761"/>
                  </a:lnTo>
                  <a:lnTo>
                    <a:pt x="344060" y="53913"/>
                  </a:lnTo>
                  <a:lnTo>
                    <a:pt x="352999" y="51791"/>
                  </a:lnTo>
                  <a:lnTo>
                    <a:pt x="359818" y="56023"/>
                  </a:lnTo>
                  <a:lnTo>
                    <a:pt x="361736" y="57212"/>
                  </a:lnTo>
                  <a:lnTo>
                    <a:pt x="363352" y="58834"/>
                  </a:lnTo>
                  <a:lnTo>
                    <a:pt x="364538" y="60761"/>
                  </a:lnTo>
                  <a:lnTo>
                    <a:pt x="648046" y="554068"/>
                  </a:lnTo>
                  <a:lnTo>
                    <a:pt x="650644" y="558495"/>
                  </a:lnTo>
                  <a:lnTo>
                    <a:pt x="650644" y="563993"/>
                  </a:lnTo>
                  <a:lnTo>
                    <a:pt x="648046" y="56842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9">
              <a:extLst>
                <a:ext uri="{FF2B5EF4-FFF2-40B4-BE49-F238E27FC236}">
                  <a16:creationId xmlns:a16="http://schemas.microsoft.com/office/drawing/2014/main" id="{A75BBF80-C679-9DF7-88ED-D18122D8673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7883" y="2684873"/>
              <a:ext cx="64320" cy="65423"/>
            </a:xfrm>
            <a:prstGeom prst="rect">
              <a:avLst/>
            </a:prstGeom>
          </p:spPr>
        </p:pic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0847F7E9-BC15-3E0D-69FF-7F0768CBF943}"/>
                </a:ext>
              </a:extLst>
            </p:cNvPr>
            <p:cNvSpPr/>
            <p:nvPr/>
          </p:nvSpPr>
          <p:spPr>
            <a:xfrm>
              <a:off x="7602645" y="2426668"/>
              <a:ext cx="53340" cy="234315"/>
            </a:xfrm>
            <a:custGeom>
              <a:avLst/>
              <a:gdLst/>
              <a:ahLst/>
              <a:cxnLst/>
              <a:rect l="l" t="t" r="r" b="b"/>
              <a:pathLst>
                <a:path w="53340" h="234314">
                  <a:moveTo>
                    <a:pt x="52847" y="0"/>
                  </a:moveTo>
                  <a:lnTo>
                    <a:pt x="0" y="0"/>
                  </a:lnTo>
                  <a:lnTo>
                    <a:pt x="9312" y="234256"/>
                  </a:lnTo>
                  <a:lnTo>
                    <a:pt x="43533" y="234256"/>
                  </a:lnTo>
                  <a:lnTo>
                    <a:pt x="52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C3D7E111-D472-6ED6-F355-30796E862EBA}"/>
                </a:ext>
              </a:extLst>
            </p:cNvPr>
            <p:cNvSpPr/>
            <p:nvPr/>
          </p:nvSpPr>
          <p:spPr>
            <a:xfrm>
              <a:off x="7602645" y="2426668"/>
              <a:ext cx="53340" cy="234315"/>
            </a:xfrm>
            <a:custGeom>
              <a:avLst/>
              <a:gdLst/>
              <a:ahLst/>
              <a:cxnLst/>
              <a:rect l="l" t="t" r="r" b="b"/>
              <a:pathLst>
                <a:path w="53340" h="234314">
                  <a:moveTo>
                    <a:pt x="43533" y="234256"/>
                  </a:moveTo>
                  <a:lnTo>
                    <a:pt x="52847" y="0"/>
                  </a:lnTo>
                  <a:lnTo>
                    <a:pt x="0" y="0"/>
                  </a:lnTo>
                  <a:lnTo>
                    <a:pt x="9314" y="234256"/>
                  </a:lnTo>
                  <a:lnTo>
                    <a:pt x="43533" y="23425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2">
            <a:extLst>
              <a:ext uri="{FF2B5EF4-FFF2-40B4-BE49-F238E27FC236}">
                <a16:creationId xmlns:a16="http://schemas.microsoft.com/office/drawing/2014/main" id="{5B5A1BA7-0265-2E57-37D8-5DB33A2595D3}"/>
              </a:ext>
            </a:extLst>
          </p:cNvPr>
          <p:cNvGrpSpPr/>
          <p:nvPr/>
        </p:nvGrpSpPr>
        <p:grpSpPr>
          <a:xfrm>
            <a:off x="227300" y="2739565"/>
            <a:ext cx="532800" cy="633600"/>
            <a:chOff x="6894576" y="1840992"/>
            <a:chExt cx="1447800" cy="1780539"/>
          </a:xfrm>
        </p:grpSpPr>
        <p:pic>
          <p:nvPicPr>
            <p:cNvPr id="35" name="object 13">
              <a:extLst>
                <a:ext uri="{FF2B5EF4-FFF2-40B4-BE49-F238E27FC236}">
                  <a16:creationId xmlns:a16="http://schemas.microsoft.com/office/drawing/2014/main" id="{F7700341-6999-5274-D006-0F74D303AA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576" y="1840992"/>
              <a:ext cx="1447800" cy="1450848"/>
            </a:xfrm>
            <a:prstGeom prst="rect">
              <a:avLst/>
            </a:prstGeom>
          </p:spPr>
        </p:pic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F3BFEFB6-D3BD-261B-1D35-DD0B42A08F69}"/>
                </a:ext>
              </a:extLst>
            </p:cNvPr>
            <p:cNvSpPr/>
            <p:nvPr/>
          </p:nvSpPr>
          <p:spPr>
            <a:xfrm>
              <a:off x="7298042" y="2105228"/>
              <a:ext cx="701040" cy="794385"/>
            </a:xfrm>
            <a:custGeom>
              <a:avLst/>
              <a:gdLst/>
              <a:ahLst/>
              <a:cxnLst/>
              <a:rect l="l" t="t" r="r" b="b"/>
              <a:pathLst>
                <a:path w="701040" h="794385">
                  <a:moveTo>
                    <a:pt x="452069" y="371449"/>
                  </a:moveTo>
                  <a:lnTo>
                    <a:pt x="451980" y="363651"/>
                  </a:lnTo>
                  <a:lnTo>
                    <a:pt x="451904" y="356946"/>
                  </a:lnTo>
                  <a:lnTo>
                    <a:pt x="445185" y="338201"/>
                  </a:lnTo>
                  <a:lnTo>
                    <a:pt x="429971" y="316077"/>
                  </a:lnTo>
                  <a:lnTo>
                    <a:pt x="429374" y="315201"/>
                  </a:lnTo>
                  <a:lnTo>
                    <a:pt x="424624" y="309346"/>
                  </a:lnTo>
                  <a:lnTo>
                    <a:pt x="424624" y="363651"/>
                  </a:lnTo>
                  <a:lnTo>
                    <a:pt x="424103" y="366864"/>
                  </a:lnTo>
                  <a:lnTo>
                    <a:pt x="424002" y="367525"/>
                  </a:lnTo>
                  <a:lnTo>
                    <a:pt x="422122" y="369570"/>
                  </a:lnTo>
                  <a:lnTo>
                    <a:pt x="419595" y="370954"/>
                  </a:lnTo>
                  <a:lnTo>
                    <a:pt x="416826" y="371449"/>
                  </a:lnTo>
                  <a:lnTo>
                    <a:pt x="407403" y="371449"/>
                  </a:lnTo>
                  <a:lnTo>
                    <a:pt x="369290" y="364032"/>
                  </a:lnTo>
                  <a:lnTo>
                    <a:pt x="369735" y="357873"/>
                  </a:lnTo>
                  <a:lnTo>
                    <a:pt x="369849" y="356247"/>
                  </a:lnTo>
                  <a:lnTo>
                    <a:pt x="369874" y="356044"/>
                  </a:lnTo>
                  <a:lnTo>
                    <a:pt x="371195" y="347853"/>
                  </a:lnTo>
                  <a:lnTo>
                    <a:pt x="372694" y="339623"/>
                  </a:lnTo>
                  <a:lnTo>
                    <a:pt x="373608" y="332651"/>
                  </a:lnTo>
                  <a:lnTo>
                    <a:pt x="373659" y="332206"/>
                  </a:lnTo>
                  <a:lnTo>
                    <a:pt x="373773" y="331343"/>
                  </a:lnTo>
                  <a:lnTo>
                    <a:pt x="393509" y="316077"/>
                  </a:lnTo>
                  <a:lnTo>
                    <a:pt x="398881" y="321310"/>
                  </a:lnTo>
                  <a:lnTo>
                    <a:pt x="403364" y="326110"/>
                  </a:lnTo>
                  <a:lnTo>
                    <a:pt x="407860" y="331343"/>
                  </a:lnTo>
                  <a:lnTo>
                    <a:pt x="417817" y="345757"/>
                  </a:lnTo>
                  <a:lnTo>
                    <a:pt x="422783" y="356044"/>
                  </a:lnTo>
                  <a:lnTo>
                    <a:pt x="422884" y="356247"/>
                  </a:lnTo>
                  <a:lnTo>
                    <a:pt x="422986" y="356463"/>
                  </a:lnTo>
                  <a:lnTo>
                    <a:pt x="424624" y="363651"/>
                  </a:lnTo>
                  <a:lnTo>
                    <a:pt x="424624" y="309346"/>
                  </a:lnTo>
                  <a:lnTo>
                    <a:pt x="424522" y="309219"/>
                  </a:lnTo>
                  <a:lnTo>
                    <a:pt x="419277" y="303542"/>
                  </a:lnTo>
                  <a:lnTo>
                    <a:pt x="413677" y="298208"/>
                  </a:lnTo>
                  <a:lnTo>
                    <a:pt x="419506" y="292531"/>
                  </a:lnTo>
                  <a:lnTo>
                    <a:pt x="445096" y="258267"/>
                  </a:lnTo>
                  <a:lnTo>
                    <a:pt x="451573" y="239572"/>
                  </a:lnTo>
                  <a:lnTo>
                    <a:pt x="451459" y="233248"/>
                  </a:lnTo>
                  <a:lnTo>
                    <a:pt x="451332" y="226098"/>
                  </a:lnTo>
                  <a:lnTo>
                    <a:pt x="451218" y="224866"/>
                  </a:lnTo>
                  <a:lnTo>
                    <a:pt x="451065" y="224523"/>
                  </a:lnTo>
                  <a:lnTo>
                    <a:pt x="446862" y="214503"/>
                  </a:lnTo>
                  <a:lnTo>
                    <a:pt x="423545" y="199491"/>
                  </a:lnTo>
                  <a:lnTo>
                    <a:pt x="423545" y="228015"/>
                  </a:lnTo>
                  <a:lnTo>
                    <a:pt x="423519" y="228447"/>
                  </a:lnTo>
                  <a:lnTo>
                    <a:pt x="407403" y="263766"/>
                  </a:lnTo>
                  <a:lnTo>
                    <a:pt x="393509" y="279019"/>
                  </a:lnTo>
                  <a:lnTo>
                    <a:pt x="373773" y="264198"/>
                  </a:lnTo>
                  <a:lnTo>
                    <a:pt x="373418" y="258267"/>
                  </a:lnTo>
                  <a:lnTo>
                    <a:pt x="373405" y="258102"/>
                  </a:lnTo>
                  <a:lnTo>
                    <a:pt x="373392" y="257886"/>
                  </a:lnTo>
                  <a:lnTo>
                    <a:pt x="373265" y="255879"/>
                  </a:lnTo>
                  <a:lnTo>
                    <a:pt x="372706" y="249834"/>
                  </a:lnTo>
                  <a:lnTo>
                    <a:pt x="372681" y="249491"/>
                  </a:lnTo>
                  <a:lnTo>
                    <a:pt x="372554" y="248119"/>
                  </a:lnTo>
                  <a:lnTo>
                    <a:pt x="372503" y="247573"/>
                  </a:lnTo>
                  <a:lnTo>
                    <a:pt x="371513" y="239572"/>
                  </a:lnTo>
                  <a:lnTo>
                    <a:pt x="370192" y="231063"/>
                  </a:lnTo>
                  <a:lnTo>
                    <a:pt x="379298" y="228447"/>
                  </a:lnTo>
                  <a:lnTo>
                    <a:pt x="385432" y="227139"/>
                  </a:lnTo>
                  <a:lnTo>
                    <a:pt x="388556" y="226479"/>
                  </a:lnTo>
                  <a:lnTo>
                    <a:pt x="397941" y="225171"/>
                  </a:lnTo>
                  <a:lnTo>
                    <a:pt x="407403" y="224523"/>
                  </a:lnTo>
                  <a:lnTo>
                    <a:pt x="416369" y="224523"/>
                  </a:lnTo>
                  <a:lnTo>
                    <a:pt x="419100" y="224866"/>
                  </a:lnTo>
                  <a:lnTo>
                    <a:pt x="421627" y="226098"/>
                  </a:lnTo>
                  <a:lnTo>
                    <a:pt x="423545" y="228015"/>
                  </a:lnTo>
                  <a:lnTo>
                    <a:pt x="423545" y="199491"/>
                  </a:lnTo>
                  <a:lnTo>
                    <a:pt x="422808" y="199288"/>
                  </a:lnTo>
                  <a:lnTo>
                    <a:pt x="423189" y="199288"/>
                  </a:lnTo>
                  <a:lnTo>
                    <a:pt x="407873" y="198056"/>
                  </a:lnTo>
                  <a:lnTo>
                    <a:pt x="393103" y="198691"/>
                  </a:lnTo>
                  <a:lnTo>
                    <a:pt x="378142" y="201193"/>
                  </a:lnTo>
                  <a:lnTo>
                    <a:pt x="378320" y="201193"/>
                  </a:lnTo>
                  <a:lnTo>
                    <a:pt x="364363" y="205346"/>
                  </a:lnTo>
                  <a:lnTo>
                    <a:pt x="355498" y="179489"/>
                  </a:lnTo>
                  <a:lnTo>
                    <a:pt x="355371" y="179120"/>
                  </a:lnTo>
                  <a:lnTo>
                    <a:pt x="349123" y="167855"/>
                  </a:lnTo>
                  <a:lnTo>
                    <a:pt x="349123" y="279450"/>
                  </a:lnTo>
                  <a:lnTo>
                    <a:pt x="349123" y="317817"/>
                  </a:lnTo>
                  <a:lnTo>
                    <a:pt x="339255" y="323672"/>
                  </a:lnTo>
                  <a:lnTo>
                    <a:pt x="339255" y="381914"/>
                  </a:lnTo>
                  <a:lnTo>
                    <a:pt x="331825" y="400685"/>
                  </a:lnTo>
                  <a:lnTo>
                    <a:pt x="331724" y="400926"/>
                  </a:lnTo>
                  <a:lnTo>
                    <a:pt x="324421" y="414769"/>
                  </a:lnTo>
                  <a:lnTo>
                    <a:pt x="318185" y="423113"/>
                  </a:lnTo>
                  <a:lnTo>
                    <a:pt x="313690" y="425945"/>
                  </a:lnTo>
                  <a:lnTo>
                    <a:pt x="307746" y="423113"/>
                  </a:lnTo>
                  <a:lnTo>
                    <a:pt x="301028" y="414769"/>
                  </a:lnTo>
                  <a:lnTo>
                    <a:pt x="294157" y="401116"/>
                  </a:lnTo>
                  <a:lnTo>
                    <a:pt x="290398" y="390194"/>
                  </a:lnTo>
                  <a:lnTo>
                    <a:pt x="287693" y="382346"/>
                  </a:lnTo>
                  <a:lnTo>
                    <a:pt x="294093" y="379577"/>
                  </a:lnTo>
                  <a:lnTo>
                    <a:pt x="300520" y="376567"/>
                  </a:lnTo>
                  <a:lnTo>
                    <a:pt x="309156" y="372351"/>
                  </a:lnTo>
                  <a:lnTo>
                    <a:pt x="313690" y="370141"/>
                  </a:lnTo>
                  <a:lnTo>
                    <a:pt x="339255" y="381914"/>
                  </a:lnTo>
                  <a:lnTo>
                    <a:pt x="339255" y="323672"/>
                  </a:lnTo>
                  <a:lnTo>
                    <a:pt x="330733" y="328726"/>
                  </a:lnTo>
                  <a:lnTo>
                    <a:pt x="313690" y="339623"/>
                  </a:lnTo>
                  <a:lnTo>
                    <a:pt x="294424" y="328282"/>
                  </a:lnTo>
                  <a:lnTo>
                    <a:pt x="277825" y="317817"/>
                  </a:lnTo>
                  <a:lnTo>
                    <a:pt x="277825" y="317385"/>
                  </a:lnTo>
                  <a:lnTo>
                    <a:pt x="277825" y="281203"/>
                  </a:lnTo>
                  <a:lnTo>
                    <a:pt x="277825" y="279895"/>
                  </a:lnTo>
                  <a:lnTo>
                    <a:pt x="293966" y="268998"/>
                  </a:lnTo>
                  <a:lnTo>
                    <a:pt x="313245" y="258102"/>
                  </a:lnTo>
                  <a:lnTo>
                    <a:pt x="326694" y="265074"/>
                  </a:lnTo>
                  <a:lnTo>
                    <a:pt x="332981" y="268998"/>
                  </a:lnTo>
                  <a:lnTo>
                    <a:pt x="349123" y="279450"/>
                  </a:lnTo>
                  <a:lnTo>
                    <a:pt x="349123" y="167855"/>
                  </a:lnTo>
                  <a:lnTo>
                    <a:pt x="348881" y="167411"/>
                  </a:lnTo>
                  <a:lnTo>
                    <a:pt x="344030" y="158648"/>
                  </a:lnTo>
                  <a:lnTo>
                    <a:pt x="343903" y="158419"/>
                  </a:lnTo>
                  <a:lnTo>
                    <a:pt x="340156" y="154762"/>
                  </a:lnTo>
                  <a:lnTo>
                    <a:pt x="340156" y="214934"/>
                  </a:lnTo>
                  <a:lnTo>
                    <a:pt x="333540" y="217703"/>
                  </a:lnTo>
                  <a:lnTo>
                    <a:pt x="327037" y="220548"/>
                  </a:lnTo>
                  <a:lnTo>
                    <a:pt x="320230" y="223697"/>
                  </a:lnTo>
                  <a:lnTo>
                    <a:pt x="313245" y="227139"/>
                  </a:lnTo>
                  <a:lnTo>
                    <a:pt x="310553" y="225831"/>
                  </a:lnTo>
                  <a:lnTo>
                    <a:pt x="299847" y="220713"/>
                  </a:lnTo>
                  <a:lnTo>
                    <a:pt x="293255" y="217703"/>
                  </a:lnTo>
                  <a:lnTo>
                    <a:pt x="286791" y="214934"/>
                  </a:lnTo>
                  <a:lnTo>
                    <a:pt x="289128" y="205778"/>
                  </a:lnTo>
                  <a:lnTo>
                    <a:pt x="306146" y="170421"/>
                  </a:lnTo>
                  <a:lnTo>
                    <a:pt x="313690" y="167411"/>
                  </a:lnTo>
                  <a:lnTo>
                    <a:pt x="319786" y="170421"/>
                  </a:lnTo>
                  <a:lnTo>
                    <a:pt x="326542" y="179120"/>
                  </a:lnTo>
                  <a:lnTo>
                    <a:pt x="326796" y="179489"/>
                  </a:lnTo>
                  <a:lnTo>
                    <a:pt x="333806" y="194271"/>
                  </a:lnTo>
                  <a:lnTo>
                    <a:pt x="340156" y="214934"/>
                  </a:lnTo>
                  <a:lnTo>
                    <a:pt x="340156" y="154762"/>
                  </a:lnTo>
                  <a:lnTo>
                    <a:pt x="330073" y="144907"/>
                  </a:lnTo>
                  <a:lnTo>
                    <a:pt x="330225" y="144907"/>
                  </a:lnTo>
                  <a:lnTo>
                    <a:pt x="313690" y="139954"/>
                  </a:lnTo>
                  <a:lnTo>
                    <a:pt x="296684" y="144907"/>
                  </a:lnTo>
                  <a:lnTo>
                    <a:pt x="281190" y="158648"/>
                  </a:lnTo>
                  <a:lnTo>
                    <a:pt x="268046" y="179489"/>
                  </a:lnTo>
                  <a:lnTo>
                    <a:pt x="258102" y="205778"/>
                  </a:lnTo>
                  <a:lnTo>
                    <a:pt x="253174" y="204368"/>
                  </a:lnTo>
                  <a:lnTo>
                    <a:pt x="253174" y="365340"/>
                  </a:lnTo>
                  <a:lnTo>
                    <a:pt x="243649" y="368388"/>
                  </a:lnTo>
                  <a:lnTo>
                    <a:pt x="241554" y="369036"/>
                  </a:lnTo>
                  <a:lnTo>
                    <a:pt x="229400" y="371449"/>
                  </a:lnTo>
                  <a:lnTo>
                    <a:pt x="228498" y="371449"/>
                  </a:lnTo>
                  <a:lnTo>
                    <a:pt x="218084" y="372300"/>
                  </a:lnTo>
                  <a:lnTo>
                    <a:pt x="206082" y="371881"/>
                  </a:lnTo>
                  <a:lnTo>
                    <a:pt x="203454" y="371640"/>
                  </a:lnTo>
                  <a:lnTo>
                    <a:pt x="201028" y="370382"/>
                  </a:lnTo>
                  <a:lnTo>
                    <a:pt x="199364" y="368388"/>
                  </a:lnTo>
                  <a:lnTo>
                    <a:pt x="199453" y="366864"/>
                  </a:lnTo>
                  <a:lnTo>
                    <a:pt x="199555" y="365340"/>
                  </a:lnTo>
                  <a:lnTo>
                    <a:pt x="199605" y="364464"/>
                  </a:lnTo>
                  <a:lnTo>
                    <a:pt x="219354" y="327139"/>
                  </a:lnTo>
                  <a:lnTo>
                    <a:pt x="229400" y="317385"/>
                  </a:lnTo>
                  <a:lnTo>
                    <a:pt x="235686" y="322186"/>
                  </a:lnTo>
                  <a:lnTo>
                    <a:pt x="241960" y="327418"/>
                  </a:lnTo>
                  <a:lnTo>
                    <a:pt x="249135" y="332206"/>
                  </a:lnTo>
                  <a:lnTo>
                    <a:pt x="252539" y="337883"/>
                  </a:lnTo>
                  <a:lnTo>
                    <a:pt x="253111" y="345757"/>
                  </a:lnTo>
                  <a:lnTo>
                    <a:pt x="253111" y="347853"/>
                  </a:lnTo>
                  <a:lnTo>
                    <a:pt x="252920" y="352704"/>
                  </a:lnTo>
                  <a:lnTo>
                    <a:pt x="252857" y="357873"/>
                  </a:lnTo>
                  <a:lnTo>
                    <a:pt x="253098" y="363651"/>
                  </a:lnTo>
                  <a:lnTo>
                    <a:pt x="253174" y="365340"/>
                  </a:lnTo>
                  <a:lnTo>
                    <a:pt x="253174" y="204368"/>
                  </a:lnTo>
                  <a:lnTo>
                    <a:pt x="252272" y="204114"/>
                  </a:lnTo>
                  <a:lnTo>
                    <a:pt x="252272" y="233248"/>
                  </a:lnTo>
                  <a:lnTo>
                    <a:pt x="251942" y="239344"/>
                  </a:lnTo>
                  <a:lnTo>
                    <a:pt x="251841" y="241249"/>
                  </a:lnTo>
                  <a:lnTo>
                    <a:pt x="250812" y="249491"/>
                  </a:lnTo>
                  <a:lnTo>
                    <a:pt x="249618" y="257886"/>
                  </a:lnTo>
                  <a:lnTo>
                    <a:pt x="248678" y="266382"/>
                  </a:lnTo>
                  <a:lnTo>
                    <a:pt x="229400" y="281203"/>
                  </a:lnTo>
                  <a:lnTo>
                    <a:pt x="213283" y="263169"/>
                  </a:lnTo>
                  <a:lnTo>
                    <a:pt x="203060" y="248119"/>
                  </a:lnTo>
                  <a:lnTo>
                    <a:pt x="198386" y="236753"/>
                  </a:lnTo>
                  <a:lnTo>
                    <a:pt x="198628" y="233540"/>
                  </a:lnTo>
                  <a:lnTo>
                    <a:pt x="198729" y="232130"/>
                  </a:lnTo>
                  <a:lnTo>
                    <a:pt x="198818" y="231063"/>
                  </a:lnTo>
                  <a:lnTo>
                    <a:pt x="198920" y="229755"/>
                  </a:lnTo>
                  <a:lnTo>
                    <a:pt x="200685" y="227812"/>
                  </a:lnTo>
                  <a:lnTo>
                    <a:pt x="202971" y="226479"/>
                  </a:lnTo>
                  <a:lnTo>
                    <a:pt x="205638" y="225831"/>
                  </a:lnTo>
                  <a:lnTo>
                    <a:pt x="215061" y="225831"/>
                  </a:lnTo>
                  <a:lnTo>
                    <a:pt x="224548" y="226695"/>
                  </a:lnTo>
                  <a:lnTo>
                    <a:pt x="233946" y="228219"/>
                  </a:lnTo>
                  <a:lnTo>
                    <a:pt x="243192" y="230403"/>
                  </a:lnTo>
                  <a:lnTo>
                    <a:pt x="252272" y="233248"/>
                  </a:lnTo>
                  <a:lnTo>
                    <a:pt x="252272" y="204114"/>
                  </a:lnTo>
                  <a:lnTo>
                    <a:pt x="243992" y="201739"/>
                  </a:lnTo>
                  <a:lnTo>
                    <a:pt x="244157" y="201739"/>
                  </a:lnTo>
                  <a:lnTo>
                    <a:pt x="229108" y="199288"/>
                  </a:lnTo>
                  <a:lnTo>
                    <a:pt x="215925" y="198691"/>
                  </a:lnTo>
                  <a:lnTo>
                    <a:pt x="213194" y="198691"/>
                  </a:lnTo>
                  <a:lnTo>
                    <a:pt x="175145" y="215366"/>
                  </a:lnTo>
                  <a:lnTo>
                    <a:pt x="170065" y="233540"/>
                  </a:lnTo>
                  <a:lnTo>
                    <a:pt x="175145" y="254114"/>
                  </a:lnTo>
                  <a:lnTo>
                    <a:pt x="188645" y="276250"/>
                  </a:lnTo>
                  <a:lnTo>
                    <a:pt x="208775" y="299072"/>
                  </a:lnTo>
                  <a:lnTo>
                    <a:pt x="203327" y="304266"/>
                  </a:lnTo>
                  <a:lnTo>
                    <a:pt x="198234" y="309803"/>
                  </a:lnTo>
                  <a:lnTo>
                    <a:pt x="193535" y="315645"/>
                  </a:lnTo>
                  <a:lnTo>
                    <a:pt x="177558" y="339064"/>
                  </a:lnTo>
                  <a:lnTo>
                    <a:pt x="170942" y="357873"/>
                  </a:lnTo>
                  <a:lnTo>
                    <a:pt x="171030" y="363651"/>
                  </a:lnTo>
                  <a:lnTo>
                    <a:pt x="171145" y="372351"/>
                  </a:lnTo>
                  <a:lnTo>
                    <a:pt x="200253" y="398043"/>
                  </a:lnTo>
                  <a:lnTo>
                    <a:pt x="204876" y="398513"/>
                  </a:lnTo>
                  <a:lnTo>
                    <a:pt x="209537" y="398513"/>
                  </a:lnTo>
                  <a:lnTo>
                    <a:pt x="214160" y="398043"/>
                  </a:lnTo>
                  <a:lnTo>
                    <a:pt x="225564" y="397294"/>
                  </a:lnTo>
                  <a:lnTo>
                    <a:pt x="236880" y="395744"/>
                  </a:lnTo>
                  <a:lnTo>
                    <a:pt x="248031" y="393369"/>
                  </a:lnTo>
                  <a:lnTo>
                    <a:pt x="258991" y="390194"/>
                  </a:lnTo>
                  <a:lnTo>
                    <a:pt x="267919" y="415632"/>
                  </a:lnTo>
                  <a:lnTo>
                    <a:pt x="279958" y="435483"/>
                  </a:lnTo>
                  <a:lnTo>
                    <a:pt x="295325" y="448411"/>
                  </a:lnTo>
                  <a:lnTo>
                    <a:pt x="313690" y="452970"/>
                  </a:lnTo>
                  <a:lnTo>
                    <a:pt x="331368" y="448411"/>
                  </a:lnTo>
                  <a:lnTo>
                    <a:pt x="344805" y="435749"/>
                  </a:lnTo>
                  <a:lnTo>
                    <a:pt x="350075" y="425945"/>
                  </a:lnTo>
                  <a:lnTo>
                    <a:pt x="355117" y="416560"/>
                  </a:lnTo>
                  <a:lnTo>
                    <a:pt x="363461" y="392366"/>
                  </a:lnTo>
                  <a:lnTo>
                    <a:pt x="374421" y="395566"/>
                  </a:lnTo>
                  <a:lnTo>
                    <a:pt x="386003" y="398043"/>
                  </a:lnTo>
                  <a:lnTo>
                    <a:pt x="386245" y="398043"/>
                  </a:lnTo>
                  <a:lnTo>
                    <a:pt x="396887" y="399503"/>
                  </a:lnTo>
                  <a:lnTo>
                    <a:pt x="408305" y="400215"/>
                  </a:lnTo>
                  <a:lnTo>
                    <a:pt x="413219" y="400685"/>
                  </a:lnTo>
                  <a:lnTo>
                    <a:pt x="418172" y="400685"/>
                  </a:lnTo>
                  <a:lnTo>
                    <a:pt x="423100" y="400215"/>
                  </a:lnTo>
                  <a:lnTo>
                    <a:pt x="430720" y="397751"/>
                  </a:lnTo>
                  <a:lnTo>
                    <a:pt x="437591" y="393852"/>
                  </a:lnTo>
                  <a:lnTo>
                    <a:pt x="439280" y="392366"/>
                  </a:lnTo>
                  <a:lnTo>
                    <a:pt x="443484" y="388670"/>
                  </a:lnTo>
                  <a:lnTo>
                    <a:pt x="448208" y="382346"/>
                  </a:lnTo>
                  <a:lnTo>
                    <a:pt x="451980" y="371881"/>
                  </a:lnTo>
                  <a:lnTo>
                    <a:pt x="452069" y="371449"/>
                  </a:lnTo>
                  <a:close/>
                </a:path>
                <a:path w="701040" h="794385">
                  <a:moveTo>
                    <a:pt x="700925" y="491883"/>
                  </a:moveTo>
                  <a:lnTo>
                    <a:pt x="697052" y="479564"/>
                  </a:lnTo>
                  <a:lnTo>
                    <a:pt x="627557" y="343547"/>
                  </a:lnTo>
                  <a:lnTo>
                    <a:pt x="627557" y="307352"/>
                  </a:lnTo>
                  <a:lnTo>
                    <a:pt x="624039" y="260235"/>
                  </a:lnTo>
                  <a:lnTo>
                    <a:pt x="623938" y="258864"/>
                  </a:lnTo>
                  <a:lnTo>
                    <a:pt x="612571" y="211975"/>
                  </a:lnTo>
                  <a:lnTo>
                    <a:pt x="593826" y="167538"/>
                  </a:lnTo>
                  <a:lnTo>
                    <a:pt x="568071" y="126390"/>
                  </a:lnTo>
                  <a:lnTo>
                    <a:pt x="535635" y="89382"/>
                  </a:lnTo>
                  <a:lnTo>
                    <a:pt x="498068" y="57899"/>
                  </a:lnTo>
                  <a:lnTo>
                    <a:pt x="456653" y="33134"/>
                  </a:lnTo>
                  <a:lnTo>
                    <a:pt x="410959" y="14655"/>
                  </a:lnTo>
                  <a:lnTo>
                    <a:pt x="363156" y="3581"/>
                  </a:lnTo>
                  <a:lnTo>
                    <a:pt x="313702" y="0"/>
                  </a:lnTo>
                  <a:lnTo>
                    <a:pt x="267322" y="3340"/>
                  </a:lnTo>
                  <a:lnTo>
                    <a:pt x="223062" y="12966"/>
                  </a:lnTo>
                  <a:lnTo>
                    <a:pt x="181394" y="28435"/>
                  </a:lnTo>
                  <a:lnTo>
                    <a:pt x="142824" y="49250"/>
                  </a:lnTo>
                  <a:lnTo>
                    <a:pt x="107823" y="74955"/>
                  </a:lnTo>
                  <a:lnTo>
                    <a:pt x="76873" y="105079"/>
                  </a:lnTo>
                  <a:lnTo>
                    <a:pt x="50469" y="139141"/>
                  </a:lnTo>
                  <a:lnTo>
                    <a:pt x="29095" y="176657"/>
                  </a:lnTo>
                  <a:lnTo>
                    <a:pt x="13233" y="217182"/>
                  </a:lnTo>
                  <a:lnTo>
                    <a:pt x="3378" y="260235"/>
                  </a:lnTo>
                  <a:lnTo>
                    <a:pt x="88" y="304025"/>
                  </a:lnTo>
                  <a:lnTo>
                    <a:pt x="0" y="305333"/>
                  </a:lnTo>
                  <a:lnTo>
                    <a:pt x="4686" y="357784"/>
                  </a:lnTo>
                  <a:lnTo>
                    <a:pt x="18453" y="408305"/>
                  </a:lnTo>
                  <a:lnTo>
                    <a:pt x="40894" y="455803"/>
                  </a:lnTo>
                  <a:lnTo>
                    <a:pt x="71577" y="499186"/>
                  </a:lnTo>
                  <a:lnTo>
                    <a:pt x="82981" y="514096"/>
                  </a:lnTo>
                  <a:lnTo>
                    <a:pt x="91452" y="530606"/>
                  </a:lnTo>
                  <a:lnTo>
                    <a:pt x="96812" y="548284"/>
                  </a:lnTo>
                  <a:lnTo>
                    <a:pt x="98933" y="566762"/>
                  </a:lnTo>
                  <a:lnTo>
                    <a:pt x="98869" y="596557"/>
                  </a:lnTo>
                  <a:lnTo>
                    <a:pt x="98679" y="603567"/>
                  </a:lnTo>
                  <a:lnTo>
                    <a:pt x="105905" y="610971"/>
                  </a:lnTo>
                  <a:lnTo>
                    <a:pt x="115201" y="611225"/>
                  </a:lnTo>
                  <a:lnTo>
                    <a:pt x="115519" y="611225"/>
                  </a:lnTo>
                  <a:lnTo>
                    <a:pt x="124879" y="612216"/>
                  </a:lnTo>
                  <a:lnTo>
                    <a:pt x="133286" y="605663"/>
                  </a:lnTo>
                  <a:lnTo>
                    <a:pt x="134315" y="596557"/>
                  </a:lnTo>
                  <a:lnTo>
                    <a:pt x="134353" y="566762"/>
                  </a:lnTo>
                  <a:lnTo>
                    <a:pt x="131572" y="542988"/>
                  </a:lnTo>
                  <a:lnTo>
                    <a:pt x="124688" y="520192"/>
                  </a:lnTo>
                  <a:lnTo>
                    <a:pt x="113880" y="498894"/>
                  </a:lnTo>
                  <a:lnTo>
                    <a:pt x="99377" y="479564"/>
                  </a:lnTo>
                  <a:lnTo>
                    <a:pt x="70599" y="439229"/>
                  </a:lnTo>
                  <a:lnTo>
                    <a:pt x="50228" y="395795"/>
                  </a:lnTo>
                  <a:lnTo>
                    <a:pt x="38176" y="350367"/>
                  </a:lnTo>
                  <a:lnTo>
                    <a:pt x="34442" y="305333"/>
                  </a:lnTo>
                  <a:lnTo>
                    <a:pt x="34328" y="304025"/>
                  </a:lnTo>
                  <a:lnTo>
                    <a:pt x="38379" y="260235"/>
                  </a:lnTo>
                  <a:lnTo>
                    <a:pt x="38493" y="258864"/>
                  </a:lnTo>
                  <a:lnTo>
                    <a:pt x="38595" y="257848"/>
                  </a:lnTo>
                  <a:lnTo>
                    <a:pt x="50876" y="212902"/>
                  </a:lnTo>
                  <a:lnTo>
                    <a:pt x="71056" y="170294"/>
                  </a:lnTo>
                  <a:lnTo>
                    <a:pt x="99060" y="131089"/>
                  </a:lnTo>
                  <a:lnTo>
                    <a:pt x="134772" y="96380"/>
                  </a:lnTo>
                  <a:lnTo>
                    <a:pt x="174701" y="69316"/>
                  </a:lnTo>
                  <a:lnTo>
                    <a:pt x="218528" y="49504"/>
                  </a:lnTo>
                  <a:lnTo>
                    <a:pt x="265201" y="37325"/>
                  </a:lnTo>
                  <a:lnTo>
                    <a:pt x="313702" y="33134"/>
                  </a:lnTo>
                  <a:lnTo>
                    <a:pt x="368579" y="38582"/>
                  </a:lnTo>
                  <a:lnTo>
                    <a:pt x="420751" y="54330"/>
                  </a:lnTo>
                  <a:lnTo>
                    <a:pt x="468718" y="79756"/>
                  </a:lnTo>
                  <a:lnTo>
                    <a:pt x="510984" y="114223"/>
                  </a:lnTo>
                  <a:lnTo>
                    <a:pt x="545985" y="155854"/>
                  </a:lnTo>
                  <a:lnTo>
                    <a:pt x="571728" y="202869"/>
                  </a:lnTo>
                  <a:lnTo>
                    <a:pt x="587616" y="253847"/>
                  </a:lnTo>
                  <a:lnTo>
                    <a:pt x="593026" y="307352"/>
                  </a:lnTo>
                  <a:lnTo>
                    <a:pt x="593026" y="348780"/>
                  </a:lnTo>
                  <a:lnTo>
                    <a:pt x="592620" y="351231"/>
                  </a:lnTo>
                  <a:lnTo>
                    <a:pt x="592620" y="353733"/>
                  </a:lnTo>
                  <a:lnTo>
                    <a:pt x="593026" y="356184"/>
                  </a:lnTo>
                  <a:lnTo>
                    <a:pt x="664768" y="495261"/>
                  </a:lnTo>
                  <a:lnTo>
                    <a:pt x="666711" y="497852"/>
                  </a:lnTo>
                  <a:lnTo>
                    <a:pt x="666711" y="501383"/>
                  </a:lnTo>
                  <a:lnTo>
                    <a:pt x="664768" y="503974"/>
                  </a:lnTo>
                  <a:lnTo>
                    <a:pt x="663181" y="505396"/>
                  </a:lnTo>
                  <a:lnTo>
                    <a:pt x="661098" y="506171"/>
                  </a:lnTo>
                  <a:lnTo>
                    <a:pt x="600633" y="506171"/>
                  </a:lnTo>
                  <a:lnTo>
                    <a:pt x="593026" y="513575"/>
                  </a:lnTo>
                  <a:lnTo>
                    <a:pt x="593026" y="638251"/>
                  </a:lnTo>
                  <a:lnTo>
                    <a:pt x="591426" y="646188"/>
                  </a:lnTo>
                  <a:lnTo>
                    <a:pt x="587159" y="652843"/>
                  </a:lnTo>
                  <a:lnTo>
                    <a:pt x="580796" y="657669"/>
                  </a:lnTo>
                  <a:lnTo>
                    <a:pt x="572858" y="660057"/>
                  </a:lnTo>
                  <a:lnTo>
                    <a:pt x="451980" y="663333"/>
                  </a:lnTo>
                  <a:lnTo>
                    <a:pt x="444614" y="670687"/>
                  </a:lnTo>
                  <a:lnTo>
                    <a:pt x="444627" y="786472"/>
                  </a:lnTo>
                  <a:lnTo>
                    <a:pt x="452247" y="793889"/>
                  </a:lnTo>
                  <a:lnTo>
                    <a:pt x="471068" y="793889"/>
                  </a:lnTo>
                  <a:lnTo>
                    <a:pt x="478701" y="786472"/>
                  </a:lnTo>
                  <a:lnTo>
                    <a:pt x="478701" y="694931"/>
                  </a:lnTo>
                  <a:lnTo>
                    <a:pt x="574649" y="692315"/>
                  </a:lnTo>
                  <a:lnTo>
                    <a:pt x="595350" y="686841"/>
                  </a:lnTo>
                  <a:lnTo>
                    <a:pt x="612063" y="674827"/>
                  </a:lnTo>
                  <a:lnTo>
                    <a:pt x="623290" y="657821"/>
                  </a:lnTo>
                  <a:lnTo>
                    <a:pt x="627557" y="637387"/>
                  </a:lnTo>
                  <a:lnTo>
                    <a:pt x="627557" y="537984"/>
                  </a:lnTo>
                  <a:lnTo>
                    <a:pt x="659384" y="537984"/>
                  </a:lnTo>
                  <a:lnTo>
                    <a:pt x="696506" y="516356"/>
                  </a:lnTo>
                  <a:lnTo>
                    <a:pt x="700811" y="497852"/>
                  </a:lnTo>
                  <a:lnTo>
                    <a:pt x="700925" y="491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15">
              <a:extLst>
                <a:ext uri="{FF2B5EF4-FFF2-40B4-BE49-F238E27FC236}">
                  <a16:creationId xmlns:a16="http://schemas.microsoft.com/office/drawing/2014/main" id="{1689C45B-E46C-C67B-2BFE-74F74715913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968" y="3288792"/>
              <a:ext cx="1271016" cy="332231"/>
            </a:xfrm>
            <a:prstGeom prst="rect">
              <a:avLst/>
            </a:prstGeom>
          </p:spPr>
        </p:pic>
      </p:grpSp>
      <p:sp>
        <p:nvSpPr>
          <p:cNvPr id="38" name="object 8">
            <a:extLst>
              <a:ext uri="{FF2B5EF4-FFF2-40B4-BE49-F238E27FC236}">
                <a16:creationId xmlns:a16="http://schemas.microsoft.com/office/drawing/2014/main" id="{4C079F66-1FEC-49BD-D928-23A7B8526BE2}"/>
              </a:ext>
            </a:extLst>
          </p:cNvPr>
          <p:cNvSpPr txBox="1"/>
          <p:nvPr/>
        </p:nvSpPr>
        <p:spPr>
          <a:xfrm>
            <a:off x="933450" y="1003804"/>
            <a:ext cx="86796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cap="all" dirty="0">
                <a:solidFill>
                  <a:srgbClr val="008CBB"/>
                </a:solidFill>
                <a:latin typeface="Arial"/>
                <a:cs typeface="Arial"/>
              </a:rPr>
              <a:t>GAP</a:t>
            </a:r>
            <a:endParaRPr lang="en-IN" sz="2000" cap="all" dirty="0">
              <a:solidFill>
                <a:srgbClr val="008CBB"/>
              </a:solidFill>
              <a:latin typeface="Arial"/>
              <a:cs typeface="Arial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513BB247-2141-3011-26FE-37E3125B3C46}"/>
              </a:ext>
            </a:extLst>
          </p:cNvPr>
          <p:cNvSpPr txBox="1"/>
          <p:nvPr/>
        </p:nvSpPr>
        <p:spPr>
          <a:xfrm>
            <a:off x="957042" y="2739565"/>
            <a:ext cx="24729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b="1" cap="all" dirty="0">
                <a:solidFill>
                  <a:srgbClr val="008CBB"/>
                </a:solidFill>
                <a:latin typeface="Arial"/>
                <a:cs typeface="Arial"/>
              </a:rPr>
              <a:t>Opportunity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0C602CE-B0C6-EF3D-C182-BA3ADF6DE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92294"/>
              </p:ext>
            </p:extLst>
          </p:nvPr>
        </p:nvGraphicFramePr>
        <p:xfrm>
          <a:off x="933450" y="3116273"/>
          <a:ext cx="2351350" cy="1310640"/>
        </p:xfrm>
        <a:graphic>
          <a:graphicData uri="http://schemas.openxmlformats.org/drawingml/2006/table">
            <a:tbl>
              <a:tblPr/>
              <a:tblGrid>
                <a:gridCol w="2351350">
                  <a:extLst>
                    <a:ext uri="{9D8B030D-6E8A-4147-A177-3AD203B41FA5}">
                      <a16:colId xmlns:a16="http://schemas.microsoft.com/office/drawing/2014/main" val="1617002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6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Build a blockchain-based data marketplace to enable secure, transparent, and compliant data exchange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51116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1AE600C5-9C79-03BE-B054-02C8945F0C31}"/>
              </a:ext>
            </a:extLst>
          </p:cNvPr>
          <p:cNvGrpSpPr/>
          <p:nvPr/>
        </p:nvGrpSpPr>
        <p:grpSpPr>
          <a:xfrm>
            <a:off x="3529347" y="866607"/>
            <a:ext cx="1621910" cy="3319378"/>
            <a:chOff x="3527772" y="866607"/>
            <a:chExt cx="1621910" cy="331937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907EE5-9CC8-8826-A081-6CED28BA1C59}"/>
                </a:ext>
              </a:extLst>
            </p:cNvPr>
            <p:cNvSpPr/>
            <p:nvPr/>
          </p:nvSpPr>
          <p:spPr>
            <a:xfrm>
              <a:off x="3919627" y="866607"/>
              <a:ext cx="838200" cy="838200"/>
            </a:xfrm>
            <a:prstGeom prst="ellipse">
              <a:avLst/>
            </a:prstGeom>
            <a:solidFill>
              <a:srgbClr val="1157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11577F"/>
                </a:solidFill>
              </a:endParaRPr>
            </a:p>
          </p:txBody>
        </p:sp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2C247636-B63E-E3F1-8255-B8B7CDFAA2C2}"/>
                </a:ext>
              </a:extLst>
            </p:cNvPr>
            <p:cNvSpPr txBox="1"/>
            <p:nvPr/>
          </p:nvSpPr>
          <p:spPr>
            <a:xfrm>
              <a:off x="3527772" y="2449612"/>
              <a:ext cx="1621910" cy="17363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Use smart contracts for usage rights, access control, and data licensing — reducing manual contract friction.</a:t>
              </a:r>
              <a:endParaRPr lang="en-US" sz="1600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3F99483B-814E-E872-5113-3F7A65C95E31}"/>
                </a:ext>
              </a:extLst>
            </p:cNvPr>
            <p:cNvSpPr txBox="1"/>
            <p:nvPr/>
          </p:nvSpPr>
          <p:spPr>
            <a:xfrm>
              <a:off x="3713805" y="1855354"/>
              <a:ext cx="1249845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400" b="1" cap="all" dirty="0">
                  <a:solidFill>
                    <a:srgbClr val="11577F"/>
                  </a:solidFill>
                  <a:latin typeface="Arial"/>
                  <a:cs typeface="Arial"/>
                </a:rPr>
                <a:t>Blockchain Integration</a:t>
              </a:r>
              <a:endParaRPr lang="en-IN" sz="1400" cap="all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9DAD7B-4235-269A-BCC3-4FCA2891BBDD}"/>
              </a:ext>
            </a:extLst>
          </p:cNvPr>
          <p:cNvGrpSpPr/>
          <p:nvPr/>
        </p:nvGrpSpPr>
        <p:grpSpPr>
          <a:xfrm>
            <a:off x="7262261" y="866607"/>
            <a:ext cx="1621910" cy="3811820"/>
            <a:chOff x="3527772" y="866607"/>
            <a:chExt cx="1621910" cy="38118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A6B6B92-9385-FC31-53DB-38662A98E224}"/>
                </a:ext>
              </a:extLst>
            </p:cNvPr>
            <p:cNvSpPr/>
            <p:nvPr/>
          </p:nvSpPr>
          <p:spPr>
            <a:xfrm>
              <a:off x="3919627" y="866607"/>
              <a:ext cx="838200" cy="838200"/>
            </a:xfrm>
            <a:prstGeom prst="ellipse">
              <a:avLst/>
            </a:prstGeom>
            <a:solidFill>
              <a:srgbClr val="1157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11577F"/>
                </a:solidFill>
              </a:endParaRPr>
            </a:p>
          </p:txBody>
        </p:sp>
        <p:sp>
          <p:nvSpPr>
            <p:cNvPr id="56" name="object 14">
              <a:extLst>
                <a:ext uri="{FF2B5EF4-FFF2-40B4-BE49-F238E27FC236}">
                  <a16:creationId xmlns:a16="http://schemas.microsoft.com/office/drawing/2014/main" id="{D0025183-4DBB-D881-0E60-4835C3F04084}"/>
                </a:ext>
              </a:extLst>
            </p:cNvPr>
            <p:cNvSpPr txBox="1"/>
            <p:nvPr/>
          </p:nvSpPr>
          <p:spPr>
            <a:xfrm>
              <a:off x="3527772" y="2449612"/>
              <a:ext cx="1621910" cy="22288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Allow pricing models (subscription, per-use), token-based access, and vendor discovery for broader data economy participation.</a:t>
              </a:r>
              <a:endParaRPr lang="en-US" sz="1600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  <p:sp>
          <p:nvSpPr>
            <p:cNvPr id="57" name="object 8">
              <a:extLst>
                <a:ext uri="{FF2B5EF4-FFF2-40B4-BE49-F238E27FC236}">
                  <a16:creationId xmlns:a16="http://schemas.microsoft.com/office/drawing/2014/main" id="{3AE1D995-B3AC-A264-ED75-23DA5D3AEAD9}"/>
                </a:ext>
              </a:extLst>
            </p:cNvPr>
            <p:cNvSpPr txBox="1"/>
            <p:nvPr/>
          </p:nvSpPr>
          <p:spPr>
            <a:xfrm>
              <a:off x="3527772" y="1855354"/>
              <a:ext cx="1612879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400" b="1" cap="all" dirty="0">
                  <a:solidFill>
                    <a:srgbClr val="11577F"/>
                  </a:solidFill>
                  <a:latin typeface="Arial"/>
                  <a:cs typeface="Arial"/>
                </a:rPr>
                <a:t>Monetization &amp; Ecosystem</a:t>
              </a:r>
              <a:endParaRPr lang="en-IN" sz="1400" cap="all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D339D0-4753-CC48-E612-62518EEA20E2}"/>
              </a:ext>
            </a:extLst>
          </p:cNvPr>
          <p:cNvGrpSpPr/>
          <p:nvPr/>
        </p:nvGrpSpPr>
        <p:grpSpPr>
          <a:xfrm>
            <a:off x="5395804" y="866607"/>
            <a:ext cx="1621910" cy="3319378"/>
            <a:chOff x="3527772" y="866607"/>
            <a:chExt cx="1621910" cy="331937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4EA6C05-A81A-FBE4-2424-7FCCDB280C00}"/>
                </a:ext>
              </a:extLst>
            </p:cNvPr>
            <p:cNvSpPr/>
            <p:nvPr/>
          </p:nvSpPr>
          <p:spPr>
            <a:xfrm>
              <a:off x="3919627" y="866607"/>
              <a:ext cx="838200" cy="838200"/>
            </a:xfrm>
            <a:prstGeom prst="ellipse">
              <a:avLst/>
            </a:prstGeom>
            <a:solidFill>
              <a:srgbClr val="1157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11577F"/>
                </a:solidFill>
              </a:endParaRPr>
            </a:p>
          </p:txBody>
        </p:sp>
        <p:sp>
          <p:nvSpPr>
            <p:cNvPr id="60" name="object 14">
              <a:extLst>
                <a:ext uri="{FF2B5EF4-FFF2-40B4-BE49-F238E27FC236}">
                  <a16:creationId xmlns:a16="http://schemas.microsoft.com/office/drawing/2014/main" id="{24E24AB5-F158-BEAE-4456-50DB52AE8FDD}"/>
                </a:ext>
              </a:extLst>
            </p:cNvPr>
            <p:cNvSpPr txBox="1"/>
            <p:nvPr/>
          </p:nvSpPr>
          <p:spPr>
            <a:xfrm>
              <a:off x="3527772" y="2449612"/>
              <a:ext cx="1621910" cy="17363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dirty="0">
                  <a:solidFill>
                    <a:srgbClr val="11577F"/>
                  </a:solidFill>
                  <a:latin typeface="+mn-lt"/>
                  <a:ea typeface="+mn-ea"/>
                  <a:cs typeface="+mn-cs"/>
                </a:rPr>
                <a:t>Implement zero-knowledge proofs, data masking, and consent-based sharing to align with GDPR, HIPAA, etc.</a:t>
              </a:r>
              <a:endParaRPr lang="en-US" sz="1600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  <p:sp>
          <p:nvSpPr>
            <p:cNvPr id="61" name="object 8">
              <a:extLst>
                <a:ext uri="{FF2B5EF4-FFF2-40B4-BE49-F238E27FC236}">
                  <a16:creationId xmlns:a16="http://schemas.microsoft.com/office/drawing/2014/main" id="{B5F0903C-BA09-EE6E-FC31-FD6617288A0F}"/>
                </a:ext>
              </a:extLst>
            </p:cNvPr>
            <p:cNvSpPr txBox="1"/>
            <p:nvPr/>
          </p:nvSpPr>
          <p:spPr>
            <a:xfrm>
              <a:off x="3713805" y="1855354"/>
              <a:ext cx="1249845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IN" sz="1400" b="1" cap="all" dirty="0">
                  <a:solidFill>
                    <a:srgbClr val="11577F"/>
                  </a:solidFill>
                  <a:latin typeface="Arial"/>
                  <a:cs typeface="Arial"/>
                </a:rPr>
                <a:t>Privacy &amp; Compliance</a:t>
              </a:r>
              <a:endParaRPr lang="en-IN" sz="1400" cap="all" dirty="0">
                <a:solidFill>
                  <a:srgbClr val="11577F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5ECE1D4F-CD26-A634-8BE9-76954A55F3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097695" y="988472"/>
            <a:ext cx="502064" cy="50206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8F64940-E3BC-B30D-B1DB-A148CF1149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943600" y="1034217"/>
            <a:ext cx="528072" cy="52807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CB75A25-F552-F467-C9A0-ABC541FBD4B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772400" y="1034217"/>
            <a:ext cx="517338" cy="51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7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3E00C-AC0F-707D-9F70-7096592AF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">
            <a:extLst>
              <a:ext uri="{FF2B5EF4-FFF2-40B4-BE49-F238E27FC236}">
                <a16:creationId xmlns:a16="http://schemas.microsoft.com/office/drawing/2014/main" id="{B2E2CA55-88B5-5CAB-EC57-197B46BD9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" y="118526"/>
            <a:ext cx="91059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600" dirty="0">
                <a:solidFill>
                  <a:srgbClr val="262626"/>
                </a:solidFill>
              </a:rPr>
              <a:t>Building Trust Through Secure Exchange</a:t>
            </a:r>
            <a:endParaRPr lang="en-US" sz="26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B76C12-BC74-2965-B5C8-DE1842D7F6EB}"/>
              </a:ext>
            </a:extLst>
          </p:cNvPr>
          <p:cNvGrpSpPr/>
          <p:nvPr/>
        </p:nvGrpSpPr>
        <p:grpSpPr>
          <a:xfrm>
            <a:off x="838200" y="1908448"/>
            <a:ext cx="7418463" cy="854973"/>
            <a:chOff x="450000" y="624036"/>
            <a:chExt cx="7418463" cy="85497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4DAB046-E2B2-B08D-7BC0-208562C274E4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D05B93E-C6B4-90A7-AD15-5A86A58F3705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4" name="Rectangle: Rounded Corners 2">
                <a:extLst>
                  <a:ext uri="{FF2B5EF4-FFF2-40B4-BE49-F238E27FC236}">
                    <a16:creationId xmlns:a16="http://schemas.microsoft.com/office/drawing/2014/main" id="{55EF937A-31A3-FAE5-60F9-CAF238DA9EC0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A5DC290-9A04-C857-5C60-C3126A4E9E5A}"/>
                </a:ext>
              </a:extLst>
            </p:cNvPr>
            <p:cNvSpPr txBox="1"/>
            <p:nvPr/>
          </p:nvSpPr>
          <p:spPr>
            <a:xfrm>
              <a:off x="1970082" y="955789"/>
              <a:ext cx="54975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Test data tokenization and access controls with select providers and buyers.	</a:t>
              </a:r>
              <a:endParaRPr lang="en-IN" sz="14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B24C0CB-2FC3-6432-74CF-CD85D0FDF513}"/>
              </a:ext>
            </a:extLst>
          </p:cNvPr>
          <p:cNvGrpSpPr/>
          <p:nvPr/>
        </p:nvGrpSpPr>
        <p:grpSpPr>
          <a:xfrm>
            <a:off x="838200" y="2921546"/>
            <a:ext cx="7418463" cy="863741"/>
            <a:chOff x="450000" y="624036"/>
            <a:chExt cx="7418463" cy="86374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370B36B-C98A-0E3E-69F1-93B0BE269E77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87142E6-F90D-C147-63B0-4BBDB51359D7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Rectangle: Rounded Corners 2">
                <a:extLst>
                  <a:ext uri="{FF2B5EF4-FFF2-40B4-BE49-F238E27FC236}">
                    <a16:creationId xmlns:a16="http://schemas.microsoft.com/office/drawing/2014/main" id="{FDFFAA09-80B6-85EB-D85A-7E01E80D0ED6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6D845B-E746-3A30-421D-AF589D6AF7CB}"/>
                </a:ext>
              </a:extLst>
            </p:cNvPr>
            <p:cNvSpPr txBox="1"/>
            <p:nvPr/>
          </p:nvSpPr>
          <p:spPr>
            <a:xfrm>
              <a:off x="1970082" y="964557"/>
              <a:ext cx="57951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Develop an intuitive marketplace UI and define pricing models (tokenized, subscription).	</a:t>
              </a:r>
              <a:endParaRPr lang="en-IN" sz="14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F4FE5EF-D631-422A-7A83-2C413221DA9C}"/>
              </a:ext>
            </a:extLst>
          </p:cNvPr>
          <p:cNvGrpSpPr/>
          <p:nvPr/>
        </p:nvGrpSpPr>
        <p:grpSpPr>
          <a:xfrm>
            <a:off x="838200" y="3934644"/>
            <a:ext cx="7418463" cy="870665"/>
            <a:chOff x="450000" y="624036"/>
            <a:chExt cx="7418463" cy="87066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0FE3CEF-F8BB-6761-4538-D5597BCABC69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8DEDB23-FE41-FFD8-2E28-75602D1D5AB2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ectangle: Rounded Corners 2">
                <a:extLst>
                  <a:ext uri="{FF2B5EF4-FFF2-40B4-BE49-F238E27FC236}">
                    <a16:creationId xmlns:a16="http://schemas.microsoft.com/office/drawing/2014/main" id="{9CAB8034-1565-995F-7E85-DC146AE28584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04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4B823C-01EF-8430-2703-E807F148EB72}"/>
                </a:ext>
              </a:extLst>
            </p:cNvPr>
            <p:cNvSpPr txBox="1"/>
            <p:nvPr/>
          </p:nvSpPr>
          <p:spPr>
            <a:xfrm>
              <a:off x="2000562" y="971481"/>
              <a:ext cx="54975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Work with regulators and legal teams to ensure alignment with data privacy laws (GDPR, HIPAA).	</a:t>
              </a:r>
              <a:endParaRPr lang="en-IN" sz="1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73552EF-9C0E-0259-E778-E784C39D24BC}"/>
              </a:ext>
            </a:extLst>
          </p:cNvPr>
          <p:cNvGrpSpPr/>
          <p:nvPr/>
        </p:nvGrpSpPr>
        <p:grpSpPr>
          <a:xfrm>
            <a:off x="838200" y="895350"/>
            <a:ext cx="7448943" cy="854973"/>
            <a:chOff x="450000" y="624036"/>
            <a:chExt cx="7448943" cy="85497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B860B65-2D03-A8C1-F709-9F5600FEF25B}"/>
                </a:ext>
              </a:extLst>
            </p:cNvPr>
            <p:cNvGrpSpPr/>
            <p:nvPr/>
          </p:nvGrpSpPr>
          <p:grpSpPr>
            <a:xfrm>
              <a:off x="450000" y="624036"/>
              <a:ext cx="7418463" cy="854973"/>
              <a:chOff x="924309" y="666750"/>
              <a:chExt cx="6408497" cy="85497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E1DC89-8E7B-4058-5885-17B80ED898BE}"/>
                  </a:ext>
                </a:extLst>
              </p:cNvPr>
              <p:cNvSpPr/>
              <p:nvPr/>
            </p:nvSpPr>
            <p:spPr>
              <a:xfrm>
                <a:off x="1771910" y="743656"/>
                <a:ext cx="5560896" cy="760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651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Rectangle: Rounded Corners 2">
                <a:extLst>
                  <a:ext uri="{FF2B5EF4-FFF2-40B4-BE49-F238E27FC236}">
                    <a16:creationId xmlns:a16="http://schemas.microsoft.com/office/drawing/2014/main" id="{51E89A17-1B01-5C17-93D8-D6B5F4400DC6}"/>
                  </a:ext>
                </a:extLst>
              </p:cNvPr>
              <p:cNvSpPr/>
              <p:nvPr/>
            </p:nvSpPr>
            <p:spPr>
              <a:xfrm>
                <a:off x="924309" y="666750"/>
                <a:ext cx="1232849" cy="854973"/>
              </a:xfrm>
              <a:custGeom>
                <a:avLst/>
                <a:gdLst>
                  <a:gd name="connsiteX0" fmla="*/ 0 w 1720311"/>
                  <a:gd name="connsiteY0" fmla="*/ 182826 h 1096935"/>
                  <a:gd name="connsiteX1" fmla="*/ 182826 w 1720311"/>
                  <a:gd name="connsiteY1" fmla="*/ 0 h 1096935"/>
                  <a:gd name="connsiteX2" fmla="*/ 1537485 w 1720311"/>
                  <a:gd name="connsiteY2" fmla="*/ 0 h 1096935"/>
                  <a:gd name="connsiteX3" fmla="*/ 1720311 w 1720311"/>
                  <a:gd name="connsiteY3" fmla="*/ 182826 h 1096935"/>
                  <a:gd name="connsiteX4" fmla="*/ 1720311 w 1720311"/>
                  <a:gd name="connsiteY4" fmla="*/ 914109 h 1096935"/>
                  <a:gd name="connsiteX5" fmla="*/ 1537485 w 1720311"/>
                  <a:gd name="connsiteY5" fmla="*/ 1096935 h 1096935"/>
                  <a:gd name="connsiteX6" fmla="*/ 182826 w 1720311"/>
                  <a:gd name="connsiteY6" fmla="*/ 1096935 h 1096935"/>
                  <a:gd name="connsiteX7" fmla="*/ 0 w 1720311"/>
                  <a:gd name="connsiteY7" fmla="*/ 914109 h 1096935"/>
                  <a:gd name="connsiteX8" fmla="*/ 0 w 1720311"/>
                  <a:gd name="connsiteY8" fmla="*/ 182826 h 109693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537485 w 1720311"/>
                  <a:gd name="connsiteY5" fmla="*/ 1096935 h 1099315"/>
                  <a:gd name="connsiteX6" fmla="*/ 1097796 w 1720311"/>
                  <a:gd name="connsiteY6" fmla="*/ 1099315 h 1099315"/>
                  <a:gd name="connsiteX7" fmla="*/ 182826 w 1720311"/>
                  <a:gd name="connsiteY7" fmla="*/ 1096935 h 1099315"/>
                  <a:gd name="connsiteX8" fmla="*/ 0 w 1720311"/>
                  <a:gd name="connsiteY8" fmla="*/ 914109 h 1099315"/>
                  <a:gd name="connsiteX9" fmla="*/ 0 w 1720311"/>
                  <a:gd name="connsiteY9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720311 w 1720311"/>
                  <a:gd name="connsiteY4" fmla="*/ 914109 h 1099315"/>
                  <a:gd name="connsiteX5" fmla="*/ 1097796 w 1720311"/>
                  <a:gd name="connsiteY5" fmla="*/ 1099315 h 1099315"/>
                  <a:gd name="connsiteX6" fmla="*/ 182826 w 1720311"/>
                  <a:gd name="connsiteY6" fmla="*/ 1096935 h 1099315"/>
                  <a:gd name="connsiteX7" fmla="*/ 0 w 1720311"/>
                  <a:gd name="connsiteY7" fmla="*/ 914109 h 1099315"/>
                  <a:gd name="connsiteX8" fmla="*/ 0 w 1720311"/>
                  <a:gd name="connsiteY8" fmla="*/ 182826 h 1099315"/>
                  <a:gd name="connsiteX0" fmla="*/ 0 w 1720311"/>
                  <a:gd name="connsiteY0" fmla="*/ 182826 h 1099315"/>
                  <a:gd name="connsiteX1" fmla="*/ 182826 w 1720311"/>
                  <a:gd name="connsiteY1" fmla="*/ 0 h 1099315"/>
                  <a:gd name="connsiteX2" fmla="*/ 1537485 w 1720311"/>
                  <a:gd name="connsiteY2" fmla="*/ 0 h 1099315"/>
                  <a:gd name="connsiteX3" fmla="*/ 1720311 w 1720311"/>
                  <a:gd name="connsiteY3" fmla="*/ 182826 h 1099315"/>
                  <a:gd name="connsiteX4" fmla="*/ 1097796 w 1720311"/>
                  <a:gd name="connsiteY4" fmla="*/ 1099315 h 1099315"/>
                  <a:gd name="connsiteX5" fmla="*/ 182826 w 1720311"/>
                  <a:gd name="connsiteY5" fmla="*/ 1096935 h 1099315"/>
                  <a:gd name="connsiteX6" fmla="*/ 0 w 1720311"/>
                  <a:gd name="connsiteY6" fmla="*/ 914109 h 1099315"/>
                  <a:gd name="connsiteX7" fmla="*/ 0 w 1720311"/>
                  <a:gd name="connsiteY7" fmla="*/ 182826 h 1099315"/>
                  <a:gd name="connsiteX0" fmla="*/ 0 w 1573552"/>
                  <a:gd name="connsiteY0" fmla="*/ 182826 h 1099315"/>
                  <a:gd name="connsiteX1" fmla="*/ 182826 w 1573552"/>
                  <a:gd name="connsiteY1" fmla="*/ 0 h 1099315"/>
                  <a:gd name="connsiteX2" fmla="*/ 1537485 w 1573552"/>
                  <a:gd name="connsiteY2" fmla="*/ 0 h 1099315"/>
                  <a:gd name="connsiteX3" fmla="*/ 1097796 w 1573552"/>
                  <a:gd name="connsiteY3" fmla="*/ 1099315 h 1099315"/>
                  <a:gd name="connsiteX4" fmla="*/ 182826 w 1573552"/>
                  <a:gd name="connsiteY4" fmla="*/ 1096935 h 1099315"/>
                  <a:gd name="connsiteX5" fmla="*/ 0 w 1573552"/>
                  <a:gd name="connsiteY5" fmla="*/ 914109 h 1099315"/>
                  <a:gd name="connsiteX6" fmla="*/ 0 w 1573552"/>
                  <a:gd name="connsiteY6" fmla="*/ 182826 h 109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552" h="1099315">
                    <a:moveTo>
                      <a:pt x="0" y="182826"/>
                    </a:moveTo>
                    <a:cubicBezTo>
                      <a:pt x="0" y="81854"/>
                      <a:pt x="81854" y="0"/>
                      <a:pt x="182826" y="0"/>
                    </a:cubicBezTo>
                    <a:lnTo>
                      <a:pt x="1537485" y="0"/>
                    </a:lnTo>
                    <a:cubicBezTo>
                      <a:pt x="1689980" y="183219"/>
                      <a:pt x="1323572" y="916493"/>
                      <a:pt x="1097796" y="1099315"/>
                    </a:cubicBezTo>
                    <a:lnTo>
                      <a:pt x="182826" y="1096935"/>
                    </a:lnTo>
                    <a:cubicBezTo>
                      <a:pt x="81854" y="1096935"/>
                      <a:pt x="0" y="1015081"/>
                      <a:pt x="0" y="914109"/>
                    </a:cubicBezTo>
                    <a:lnTo>
                      <a:pt x="0" y="182826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42900" rtlCol="0" anchor="ctr"/>
              <a:lstStyle/>
              <a:p>
                <a:r>
                  <a:rPr lang="en-US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9B77EF-710D-692C-ED33-F9989613BB92}"/>
                </a:ext>
              </a:extLst>
            </p:cNvPr>
            <p:cNvSpPr txBox="1"/>
            <p:nvPr/>
          </p:nvSpPr>
          <p:spPr>
            <a:xfrm>
              <a:off x="2000562" y="943107"/>
              <a:ext cx="58983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Form a cross-functional team to lead blockchain strategy, development, and compliance.</a:t>
              </a:r>
              <a:endParaRPr lang="en-I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9D69AA-0966-D317-C9E8-59480C360370}"/>
              </a:ext>
            </a:extLst>
          </p:cNvPr>
          <p:cNvSpPr txBox="1"/>
          <p:nvPr/>
        </p:nvSpPr>
        <p:spPr>
          <a:xfrm>
            <a:off x="2388762" y="957810"/>
            <a:ext cx="54975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Assemble a Web3 Taskforce</a:t>
            </a:r>
            <a:endParaRPr lang="en-I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C6474E30-ABFF-FCF9-D25F-C261318C8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07420"/>
              </p:ext>
            </p:extLst>
          </p:nvPr>
        </p:nvGraphicFramePr>
        <p:xfrm>
          <a:off x="2365902" y="1978412"/>
          <a:ext cx="3827463" cy="365760"/>
        </p:xfrm>
        <a:graphic>
          <a:graphicData uri="http://schemas.openxmlformats.org/drawingml/2006/table">
            <a:tbl>
              <a:tblPr/>
              <a:tblGrid>
                <a:gridCol w="3827463">
                  <a:extLst>
                    <a:ext uri="{9D8B030D-6E8A-4147-A177-3AD203B41FA5}">
                      <a16:colId xmlns:a16="http://schemas.microsoft.com/office/drawing/2014/main" val="2167336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Run Private Marketplace Pilots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279610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F2229AA2-FF37-0A54-FD9B-57FB0071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43966"/>
              </p:ext>
            </p:extLst>
          </p:nvPr>
        </p:nvGraphicFramePr>
        <p:xfrm>
          <a:off x="2388762" y="2989684"/>
          <a:ext cx="5536038" cy="365760"/>
        </p:xfrm>
        <a:graphic>
          <a:graphicData uri="http://schemas.openxmlformats.org/drawingml/2006/table">
            <a:tbl>
              <a:tblPr/>
              <a:tblGrid>
                <a:gridCol w="5536038">
                  <a:extLst>
                    <a:ext uri="{9D8B030D-6E8A-4147-A177-3AD203B41FA5}">
                      <a16:colId xmlns:a16="http://schemas.microsoft.com/office/drawing/2014/main" val="3679845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Design User Experience &amp; Monetization Model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228493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361CF5BE-C4E5-8573-FF45-5D3F60831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95853"/>
              </p:ext>
            </p:extLst>
          </p:nvPr>
        </p:nvGraphicFramePr>
        <p:xfrm>
          <a:off x="2388761" y="4018050"/>
          <a:ext cx="3827463" cy="335280"/>
        </p:xfrm>
        <a:graphic>
          <a:graphicData uri="http://schemas.openxmlformats.org/drawingml/2006/table">
            <a:tbl>
              <a:tblPr/>
              <a:tblGrid>
                <a:gridCol w="3827463">
                  <a:extLst>
                    <a:ext uri="{9D8B030D-6E8A-4147-A177-3AD203B41FA5}">
                      <a16:colId xmlns:a16="http://schemas.microsoft.com/office/drawing/2014/main" val="4148137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Engage Legal &amp; Compliance Partners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956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6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1446</TotalTime>
  <Words>1514</Words>
  <Application>Microsoft Office PowerPoint</Application>
  <PresentationFormat>On-screen Show (16:9)</PresentationFormat>
  <Paragraphs>220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Template PresentationGO</vt:lpstr>
      <vt:lpstr>STRATEGIC PLANNING FOR</vt:lpstr>
      <vt:lpstr>Meet Snowflake: The Cloud Data Company</vt:lpstr>
      <vt:lpstr>Strategic Planning Canvas: Framework for Innovation</vt:lpstr>
      <vt:lpstr>Opportunity 1: Improve Real-Time Analytics</vt:lpstr>
      <vt:lpstr>Powering Speed at Scale</vt:lpstr>
      <vt:lpstr>Opportunity 2: Transform with AI/ML Platform Expansion</vt:lpstr>
      <vt:lpstr>Embedding Intelligence into the Platform</vt:lpstr>
      <vt:lpstr>Opportunity 3: Innovate with Decentralized Marketplace</vt:lpstr>
      <vt:lpstr>Building Trust Through Secure Exchange</vt:lpstr>
      <vt:lpstr>Building Trust Through Secure Exchange</vt:lpstr>
      <vt:lpstr>PowerPoint Presentation</vt:lpstr>
      <vt:lpstr>PowerPoint Presentation</vt:lpstr>
      <vt:lpstr>PowerPoint Presentation</vt:lpstr>
      <vt:lpstr>Strategic Planning Timeline</vt:lpstr>
      <vt:lpstr>3 PHASE CYCLE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Tejal Sanjay Palwankar</cp:lastModifiedBy>
  <cp:revision>163</cp:revision>
  <dcterms:created xsi:type="dcterms:W3CDTF">2025-04-14T18:27:24Z</dcterms:created>
  <dcterms:modified xsi:type="dcterms:W3CDTF">2025-04-16T15:44:53Z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LastSaved">
    <vt:filetime>2025-04-14T00:00:00Z</vt:filetime>
  </property>
  <property fmtid="{D5CDD505-2E9C-101B-9397-08002B2CF9AE}" pid="4" name="Producer">
    <vt:lpwstr>macOS Version 11.6 (Build 20G165) Quartz PDFContext</vt:lpwstr>
  </property>
</Properties>
</file>