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9" r:id="rId20"/>
    <p:sldId id="277" r:id="rId21"/>
    <p:sldId id="276" r:id="rId22"/>
    <p:sldId id="278" r:id="rId23"/>
    <p:sldId id="258" r:id="rId24"/>
    <p:sldId id="280" r:id="rId25"/>
    <p:sldId id="259" r:id="rId26"/>
  </p:sldIdLst>
  <p:sldSz cx="12192000" cy="6858000"/>
  <p:notesSz cx="6858000" cy="9144000"/>
  <p:embeddedFontLst>
    <p:embeddedFont>
      <p:font typeface="Lato Black" panose="020F0502020204030203" pitchFamily="34" charset="0"/>
      <p:bold r:id="rId28"/>
      <p:boldItalic r:id="rId29"/>
    </p:embeddedFont>
    <p:embeddedFont>
      <p:font typeface="Libre Baskerville" panose="02000000000000000000" pitchFamily="2"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EE702D-BBA2-4EA1-B62F-A815F43546ED}" v="37" dt="2024-11-22T16:39:25.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muriramya07@outlook.com" userId="6014e6d78ff8aaba" providerId="LiveId" clId="{A8EE702D-BBA2-4EA1-B62F-A815F43546ED}"/>
    <pc:docChg chg="undo custSel addSld delSld modSld sldOrd">
      <pc:chgData name="vemuriramya07@outlook.com" userId="6014e6d78ff8aaba" providerId="LiveId" clId="{A8EE702D-BBA2-4EA1-B62F-A815F43546ED}" dt="2024-11-22T16:46:06.264" v="1406" actId="47"/>
      <pc:docMkLst>
        <pc:docMk/>
      </pc:docMkLst>
      <pc:sldChg chg="modSp mod">
        <pc:chgData name="vemuriramya07@outlook.com" userId="6014e6d78ff8aaba" providerId="LiveId" clId="{A8EE702D-BBA2-4EA1-B62F-A815F43546ED}" dt="2024-11-22T14:49:15.921" v="1304" actId="20577"/>
        <pc:sldMkLst>
          <pc:docMk/>
          <pc:sldMk cId="0" sldId="257"/>
        </pc:sldMkLst>
        <pc:spChg chg="mod">
          <ac:chgData name="vemuriramya07@outlook.com" userId="6014e6d78ff8aaba" providerId="LiveId" clId="{A8EE702D-BBA2-4EA1-B62F-A815F43546ED}" dt="2024-11-22T14:49:15.921" v="1304" actId="20577"/>
          <ac:spMkLst>
            <pc:docMk/>
            <pc:sldMk cId="0" sldId="257"/>
            <ac:spMk id="104" creationId="{00000000-0000-0000-0000-000000000000}"/>
          </ac:spMkLst>
        </pc:spChg>
      </pc:sldChg>
      <pc:sldChg chg="modSp mod ord">
        <pc:chgData name="vemuriramya07@outlook.com" userId="6014e6d78ff8aaba" providerId="LiveId" clId="{A8EE702D-BBA2-4EA1-B62F-A815F43546ED}" dt="2024-11-22T14:29:46.659" v="1190" actId="207"/>
        <pc:sldMkLst>
          <pc:docMk/>
          <pc:sldMk cId="0" sldId="258"/>
        </pc:sldMkLst>
        <pc:spChg chg="mod">
          <ac:chgData name="vemuriramya07@outlook.com" userId="6014e6d78ff8aaba" providerId="LiveId" clId="{A8EE702D-BBA2-4EA1-B62F-A815F43546ED}" dt="2024-11-22T14:06:07.856" v="1124" actId="207"/>
          <ac:spMkLst>
            <pc:docMk/>
            <pc:sldMk cId="0" sldId="258"/>
            <ac:spMk id="110" creationId="{00000000-0000-0000-0000-000000000000}"/>
          </ac:spMkLst>
        </pc:spChg>
        <pc:spChg chg="mod">
          <ac:chgData name="vemuriramya07@outlook.com" userId="6014e6d78ff8aaba" providerId="LiveId" clId="{A8EE702D-BBA2-4EA1-B62F-A815F43546ED}" dt="2024-11-22T14:29:46.659" v="1190" actId="207"/>
          <ac:spMkLst>
            <pc:docMk/>
            <pc:sldMk cId="0" sldId="258"/>
            <ac:spMk id="111" creationId="{00000000-0000-0000-0000-000000000000}"/>
          </ac:spMkLst>
        </pc:spChg>
      </pc:sldChg>
      <pc:sldChg chg="modSp mod">
        <pc:chgData name="vemuriramya07@outlook.com" userId="6014e6d78ff8aaba" providerId="LiveId" clId="{A8EE702D-BBA2-4EA1-B62F-A815F43546ED}" dt="2024-11-22T16:46:01.971" v="1405" actId="1076"/>
        <pc:sldMkLst>
          <pc:docMk/>
          <pc:sldMk cId="0" sldId="259"/>
        </pc:sldMkLst>
        <pc:spChg chg="mod">
          <ac:chgData name="vemuriramya07@outlook.com" userId="6014e6d78ff8aaba" providerId="LiveId" clId="{A8EE702D-BBA2-4EA1-B62F-A815F43546ED}" dt="2024-11-22T16:45:57.059" v="1404" actId="1076"/>
          <ac:spMkLst>
            <pc:docMk/>
            <pc:sldMk cId="0" sldId="259"/>
            <ac:spMk id="117" creationId="{00000000-0000-0000-0000-000000000000}"/>
          </ac:spMkLst>
        </pc:spChg>
        <pc:picChg chg="mod">
          <ac:chgData name="vemuriramya07@outlook.com" userId="6014e6d78ff8aaba" providerId="LiveId" clId="{A8EE702D-BBA2-4EA1-B62F-A815F43546ED}" dt="2024-11-22T16:46:01.971" v="1405" actId="1076"/>
          <ac:picMkLst>
            <pc:docMk/>
            <pc:sldMk cId="0" sldId="259"/>
            <ac:picMk id="116" creationId="{00000000-0000-0000-0000-000000000000}"/>
          </ac:picMkLst>
        </pc:picChg>
      </pc:sldChg>
      <pc:sldChg chg="modSp mod">
        <pc:chgData name="vemuriramya07@outlook.com" userId="6014e6d78ff8aaba" providerId="LiveId" clId="{A8EE702D-BBA2-4EA1-B62F-A815F43546ED}" dt="2024-11-22T14:50:32.779" v="1344" actId="20577"/>
        <pc:sldMkLst>
          <pc:docMk/>
          <pc:sldMk cId="169852383" sldId="261"/>
        </pc:sldMkLst>
        <pc:spChg chg="mod">
          <ac:chgData name="vemuriramya07@outlook.com" userId="6014e6d78ff8aaba" providerId="LiveId" clId="{A8EE702D-BBA2-4EA1-B62F-A815F43546ED}" dt="2024-11-22T14:50:32.779" v="1344" actId="20577"/>
          <ac:spMkLst>
            <pc:docMk/>
            <pc:sldMk cId="169852383" sldId="261"/>
            <ac:spMk id="3" creationId="{D895ACC0-E037-C713-B39A-9CB541747A6F}"/>
          </ac:spMkLst>
        </pc:spChg>
      </pc:sldChg>
      <pc:sldChg chg="modSp mod">
        <pc:chgData name="vemuriramya07@outlook.com" userId="6014e6d78ff8aaba" providerId="LiveId" clId="{A8EE702D-BBA2-4EA1-B62F-A815F43546ED}" dt="2024-11-22T14:51:33.846" v="1350" actId="20577"/>
        <pc:sldMkLst>
          <pc:docMk/>
          <pc:sldMk cId="669933517" sldId="262"/>
        </pc:sldMkLst>
        <pc:spChg chg="mod">
          <ac:chgData name="vemuriramya07@outlook.com" userId="6014e6d78ff8aaba" providerId="LiveId" clId="{A8EE702D-BBA2-4EA1-B62F-A815F43546ED}" dt="2024-11-22T14:51:33.846" v="1350" actId="20577"/>
          <ac:spMkLst>
            <pc:docMk/>
            <pc:sldMk cId="669933517" sldId="262"/>
            <ac:spMk id="3" creationId="{60E32800-1626-5D75-9163-4E87E4F7E38A}"/>
          </ac:spMkLst>
        </pc:spChg>
      </pc:sldChg>
      <pc:sldChg chg="modSp mod">
        <pc:chgData name="vemuriramya07@outlook.com" userId="6014e6d78ff8aaba" providerId="LiveId" clId="{A8EE702D-BBA2-4EA1-B62F-A815F43546ED}" dt="2024-11-21T21:53:13.373" v="860" actId="1076"/>
        <pc:sldMkLst>
          <pc:docMk/>
          <pc:sldMk cId="1216573544" sldId="263"/>
        </pc:sldMkLst>
        <pc:spChg chg="mod">
          <ac:chgData name="vemuriramya07@outlook.com" userId="6014e6d78ff8aaba" providerId="LiveId" clId="{A8EE702D-BBA2-4EA1-B62F-A815F43546ED}" dt="2024-11-21T21:53:13.373" v="860" actId="1076"/>
          <ac:spMkLst>
            <pc:docMk/>
            <pc:sldMk cId="1216573544" sldId="263"/>
            <ac:spMk id="3" creationId="{02890189-D6B8-CBD5-2101-2E5B3DDC9DBF}"/>
          </ac:spMkLst>
        </pc:spChg>
      </pc:sldChg>
      <pc:sldChg chg="modSp mod">
        <pc:chgData name="vemuriramya07@outlook.com" userId="6014e6d78ff8aaba" providerId="LiveId" clId="{A8EE702D-BBA2-4EA1-B62F-A815F43546ED}" dt="2024-11-21T21:53:29.822" v="862" actId="14100"/>
        <pc:sldMkLst>
          <pc:docMk/>
          <pc:sldMk cId="3408940503" sldId="265"/>
        </pc:sldMkLst>
        <pc:spChg chg="mod">
          <ac:chgData name="vemuriramya07@outlook.com" userId="6014e6d78ff8aaba" providerId="LiveId" clId="{A8EE702D-BBA2-4EA1-B62F-A815F43546ED}" dt="2024-11-21T21:53:29.822" v="862" actId="14100"/>
          <ac:spMkLst>
            <pc:docMk/>
            <pc:sldMk cId="3408940503" sldId="265"/>
            <ac:spMk id="3" creationId="{9D2AE5B5-A9C1-6530-3123-431821A3F079}"/>
          </ac:spMkLst>
        </pc:spChg>
      </pc:sldChg>
      <pc:sldChg chg="modSp mod">
        <pc:chgData name="vemuriramya07@outlook.com" userId="6014e6d78ff8aaba" providerId="LiveId" clId="{A8EE702D-BBA2-4EA1-B62F-A815F43546ED}" dt="2024-11-21T21:53:42.644" v="864" actId="1076"/>
        <pc:sldMkLst>
          <pc:docMk/>
          <pc:sldMk cId="2990652291" sldId="267"/>
        </pc:sldMkLst>
        <pc:spChg chg="mod">
          <ac:chgData name="vemuriramya07@outlook.com" userId="6014e6d78ff8aaba" providerId="LiveId" clId="{A8EE702D-BBA2-4EA1-B62F-A815F43546ED}" dt="2024-11-21T21:53:42.644" v="864" actId="1076"/>
          <ac:spMkLst>
            <pc:docMk/>
            <pc:sldMk cId="2990652291" sldId="267"/>
            <ac:spMk id="3" creationId="{8069A185-DE82-5CF0-BC15-48C0187539FD}"/>
          </ac:spMkLst>
        </pc:spChg>
      </pc:sldChg>
      <pc:sldChg chg="modSp mod">
        <pc:chgData name="vemuriramya07@outlook.com" userId="6014e6d78ff8aaba" providerId="LiveId" clId="{A8EE702D-BBA2-4EA1-B62F-A815F43546ED}" dt="2024-11-22T13:51:54.522" v="919" actId="1076"/>
        <pc:sldMkLst>
          <pc:docMk/>
          <pc:sldMk cId="642334112" sldId="270"/>
        </pc:sldMkLst>
        <pc:spChg chg="mod">
          <ac:chgData name="vemuriramya07@outlook.com" userId="6014e6d78ff8aaba" providerId="LiveId" clId="{A8EE702D-BBA2-4EA1-B62F-A815F43546ED}" dt="2024-11-22T13:51:54.522" v="919" actId="1076"/>
          <ac:spMkLst>
            <pc:docMk/>
            <pc:sldMk cId="642334112" sldId="270"/>
            <ac:spMk id="2" creationId="{D2D0B9D1-B89A-3497-1E44-DD9A417751B0}"/>
          </ac:spMkLst>
        </pc:spChg>
        <pc:picChg chg="mod">
          <ac:chgData name="vemuriramya07@outlook.com" userId="6014e6d78ff8aaba" providerId="LiveId" clId="{A8EE702D-BBA2-4EA1-B62F-A815F43546ED}" dt="2024-11-22T13:48:50.882" v="904" actId="14100"/>
          <ac:picMkLst>
            <pc:docMk/>
            <pc:sldMk cId="642334112" sldId="270"/>
            <ac:picMk id="7" creationId="{56A64091-171C-C724-86BC-B6186D9A9A38}"/>
          </ac:picMkLst>
        </pc:picChg>
      </pc:sldChg>
      <pc:sldChg chg="addSp modSp mod">
        <pc:chgData name="vemuriramya07@outlook.com" userId="6014e6d78ff8aaba" providerId="LiveId" clId="{A8EE702D-BBA2-4EA1-B62F-A815F43546ED}" dt="2024-11-22T13:53:17.194" v="935" actId="1076"/>
        <pc:sldMkLst>
          <pc:docMk/>
          <pc:sldMk cId="3726362308" sldId="271"/>
        </pc:sldMkLst>
        <pc:spChg chg="mod">
          <ac:chgData name="vemuriramya07@outlook.com" userId="6014e6d78ff8aaba" providerId="LiveId" clId="{A8EE702D-BBA2-4EA1-B62F-A815F43546ED}" dt="2024-11-22T13:52:34.035" v="932" actId="1076"/>
          <ac:spMkLst>
            <pc:docMk/>
            <pc:sldMk cId="3726362308" sldId="271"/>
            <ac:spMk id="2" creationId="{E656DC09-AB6E-18F0-BB56-41BA54B128AF}"/>
          </ac:spMkLst>
        </pc:spChg>
        <pc:spChg chg="mod">
          <ac:chgData name="vemuriramya07@outlook.com" userId="6014e6d78ff8aaba" providerId="LiveId" clId="{A8EE702D-BBA2-4EA1-B62F-A815F43546ED}" dt="2024-11-22T13:53:17.194" v="935" actId="1076"/>
          <ac:spMkLst>
            <pc:docMk/>
            <pc:sldMk cId="3726362308" sldId="271"/>
            <ac:spMk id="3" creationId="{DEE56679-5DA8-DD56-FCA3-B09CD4F46E8F}"/>
          </ac:spMkLst>
        </pc:spChg>
        <pc:picChg chg="add mod">
          <ac:chgData name="vemuriramya07@outlook.com" userId="6014e6d78ff8aaba" providerId="LiveId" clId="{A8EE702D-BBA2-4EA1-B62F-A815F43546ED}" dt="2024-11-22T13:53:09.078" v="934" actId="14100"/>
          <ac:picMkLst>
            <pc:docMk/>
            <pc:sldMk cId="3726362308" sldId="271"/>
            <ac:picMk id="5" creationId="{37AB8449-79DA-CBD1-B7FF-E4293260BEF9}"/>
          </ac:picMkLst>
        </pc:picChg>
      </pc:sldChg>
      <pc:sldChg chg="addSp delSp modSp new mod">
        <pc:chgData name="vemuriramya07@outlook.com" userId="6014e6d78ff8aaba" providerId="LiveId" clId="{A8EE702D-BBA2-4EA1-B62F-A815F43546ED}" dt="2024-11-21T21:09:03.521" v="169" actId="1076"/>
        <pc:sldMkLst>
          <pc:docMk/>
          <pc:sldMk cId="3148894407" sldId="272"/>
        </pc:sldMkLst>
        <pc:spChg chg="mod">
          <ac:chgData name="vemuriramya07@outlook.com" userId="6014e6d78ff8aaba" providerId="LiveId" clId="{A8EE702D-BBA2-4EA1-B62F-A815F43546ED}" dt="2024-11-21T21:09:03.521" v="169" actId="1076"/>
          <ac:spMkLst>
            <pc:docMk/>
            <pc:sldMk cId="3148894407" sldId="272"/>
            <ac:spMk id="2" creationId="{687D9838-2B05-DA99-E07E-031D3B7270C6}"/>
          </ac:spMkLst>
        </pc:spChg>
        <pc:spChg chg="del mod">
          <ac:chgData name="vemuriramya07@outlook.com" userId="6014e6d78ff8aaba" providerId="LiveId" clId="{A8EE702D-BBA2-4EA1-B62F-A815F43546ED}" dt="2024-11-21T21:04:02.993" v="138"/>
          <ac:spMkLst>
            <pc:docMk/>
            <pc:sldMk cId="3148894407" sldId="272"/>
            <ac:spMk id="3" creationId="{E4735534-9192-E0CC-138C-0E9474F1D8F0}"/>
          </ac:spMkLst>
        </pc:spChg>
        <pc:spChg chg="add mod">
          <ac:chgData name="vemuriramya07@outlook.com" userId="6014e6d78ff8aaba" providerId="LiveId" clId="{A8EE702D-BBA2-4EA1-B62F-A815F43546ED}" dt="2024-11-21T21:08:29.613" v="168" actId="1076"/>
          <ac:spMkLst>
            <pc:docMk/>
            <pc:sldMk cId="3148894407" sldId="272"/>
            <ac:spMk id="6" creationId="{B9597B18-5368-EE33-8048-514DD0F201A8}"/>
          </ac:spMkLst>
        </pc:spChg>
        <pc:picChg chg="add mod">
          <ac:chgData name="vemuriramya07@outlook.com" userId="6014e6d78ff8aaba" providerId="LiveId" clId="{A8EE702D-BBA2-4EA1-B62F-A815F43546ED}" dt="2024-11-21T21:03:03.792" v="137" actId="14100"/>
          <ac:picMkLst>
            <pc:docMk/>
            <pc:sldMk cId="3148894407" sldId="272"/>
            <ac:picMk id="5" creationId="{E7051B63-F226-33C1-8530-B806062DE264}"/>
          </ac:picMkLst>
        </pc:picChg>
      </pc:sldChg>
      <pc:sldChg chg="addSp modSp new mod">
        <pc:chgData name="vemuriramya07@outlook.com" userId="6014e6d78ff8aaba" providerId="LiveId" clId="{A8EE702D-BBA2-4EA1-B62F-A815F43546ED}" dt="2024-11-21T21:17:56.321" v="437" actId="255"/>
        <pc:sldMkLst>
          <pc:docMk/>
          <pc:sldMk cId="1314793564" sldId="273"/>
        </pc:sldMkLst>
        <pc:spChg chg="mod">
          <ac:chgData name="vemuriramya07@outlook.com" userId="6014e6d78ff8aaba" providerId="LiveId" clId="{A8EE702D-BBA2-4EA1-B62F-A815F43546ED}" dt="2024-11-21T21:10:20.722" v="188" actId="1076"/>
          <ac:spMkLst>
            <pc:docMk/>
            <pc:sldMk cId="1314793564" sldId="273"/>
            <ac:spMk id="2" creationId="{AA02AC17-DA01-C4C5-4C0B-53D6D3688C59}"/>
          </ac:spMkLst>
        </pc:spChg>
        <pc:spChg chg="mod">
          <ac:chgData name="vemuriramya07@outlook.com" userId="6014e6d78ff8aaba" providerId="LiveId" clId="{A8EE702D-BBA2-4EA1-B62F-A815F43546ED}" dt="2024-11-21T21:17:56.321" v="437" actId="255"/>
          <ac:spMkLst>
            <pc:docMk/>
            <pc:sldMk cId="1314793564" sldId="273"/>
            <ac:spMk id="3" creationId="{D80FCD02-456A-BE9C-D539-D8DD3E397AD1}"/>
          </ac:spMkLst>
        </pc:spChg>
        <pc:picChg chg="add mod">
          <ac:chgData name="vemuriramya07@outlook.com" userId="6014e6d78ff8aaba" providerId="LiveId" clId="{A8EE702D-BBA2-4EA1-B62F-A815F43546ED}" dt="2024-11-21T21:17:31.086" v="424" actId="14100"/>
          <ac:picMkLst>
            <pc:docMk/>
            <pc:sldMk cId="1314793564" sldId="273"/>
            <ac:picMk id="5" creationId="{ED475CF3-550B-DAF0-518B-BE0C3EA72E9C}"/>
          </ac:picMkLst>
        </pc:picChg>
      </pc:sldChg>
      <pc:sldChg chg="addSp modSp new mod">
        <pc:chgData name="vemuriramya07@outlook.com" userId="6014e6d78ff8aaba" providerId="LiveId" clId="{A8EE702D-BBA2-4EA1-B62F-A815F43546ED}" dt="2024-11-22T13:53:47.252" v="951" actId="14100"/>
        <pc:sldMkLst>
          <pc:docMk/>
          <pc:sldMk cId="1472134518" sldId="274"/>
        </pc:sldMkLst>
        <pc:spChg chg="mod">
          <ac:chgData name="vemuriramya07@outlook.com" userId="6014e6d78ff8aaba" providerId="LiveId" clId="{A8EE702D-BBA2-4EA1-B62F-A815F43546ED}" dt="2024-11-22T13:53:47.252" v="951" actId="14100"/>
          <ac:spMkLst>
            <pc:docMk/>
            <pc:sldMk cId="1472134518" sldId="274"/>
            <ac:spMk id="2" creationId="{F5B37534-7062-BC15-957F-2489C51A3EA4}"/>
          </ac:spMkLst>
        </pc:spChg>
        <pc:spChg chg="mod">
          <ac:chgData name="vemuriramya07@outlook.com" userId="6014e6d78ff8aaba" providerId="LiveId" clId="{A8EE702D-BBA2-4EA1-B62F-A815F43546ED}" dt="2024-11-21T21:29:43.210" v="530" actId="1076"/>
          <ac:spMkLst>
            <pc:docMk/>
            <pc:sldMk cId="1472134518" sldId="274"/>
            <ac:spMk id="3" creationId="{89F4968A-3903-8DD2-BFB4-2D1F1C349D9A}"/>
          </ac:spMkLst>
        </pc:spChg>
        <pc:picChg chg="add mod">
          <ac:chgData name="vemuriramya07@outlook.com" userId="6014e6d78ff8aaba" providerId="LiveId" clId="{A8EE702D-BBA2-4EA1-B62F-A815F43546ED}" dt="2024-11-21T21:28:56.955" v="506" actId="14100"/>
          <ac:picMkLst>
            <pc:docMk/>
            <pc:sldMk cId="1472134518" sldId="274"/>
            <ac:picMk id="5" creationId="{0BAC4E3D-D3C5-94F8-ACDA-82A2F705EC92}"/>
          </ac:picMkLst>
        </pc:picChg>
      </pc:sldChg>
      <pc:sldChg chg="addSp modSp new mod">
        <pc:chgData name="vemuriramya07@outlook.com" userId="6014e6d78ff8aaba" providerId="LiveId" clId="{A8EE702D-BBA2-4EA1-B62F-A815F43546ED}" dt="2024-11-22T13:54:12.012" v="970" actId="1076"/>
        <pc:sldMkLst>
          <pc:docMk/>
          <pc:sldMk cId="609500098" sldId="275"/>
        </pc:sldMkLst>
        <pc:spChg chg="mod">
          <ac:chgData name="vemuriramya07@outlook.com" userId="6014e6d78ff8aaba" providerId="LiveId" clId="{A8EE702D-BBA2-4EA1-B62F-A815F43546ED}" dt="2024-11-22T13:54:12.012" v="970" actId="1076"/>
          <ac:spMkLst>
            <pc:docMk/>
            <pc:sldMk cId="609500098" sldId="275"/>
            <ac:spMk id="2" creationId="{9FFBAEDE-00F4-D660-B5E7-F992D601781F}"/>
          </ac:spMkLst>
        </pc:spChg>
        <pc:spChg chg="mod">
          <ac:chgData name="vemuriramya07@outlook.com" userId="6014e6d78ff8aaba" providerId="LiveId" clId="{A8EE702D-BBA2-4EA1-B62F-A815F43546ED}" dt="2024-11-21T21:35:24.602" v="597" actId="1076"/>
          <ac:spMkLst>
            <pc:docMk/>
            <pc:sldMk cId="609500098" sldId="275"/>
            <ac:spMk id="3" creationId="{0AC35E1E-AB41-6ADB-7DFC-F57082FD9657}"/>
          </ac:spMkLst>
        </pc:spChg>
        <pc:picChg chg="add mod">
          <ac:chgData name="vemuriramya07@outlook.com" userId="6014e6d78ff8aaba" providerId="LiveId" clId="{A8EE702D-BBA2-4EA1-B62F-A815F43546ED}" dt="2024-11-21T21:24:53" v="480" actId="14100"/>
          <ac:picMkLst>
            <pc:docMk/>
            <pc:sldMk cId="609500098" sldId="275"/>
            <ac:picMk id="5" creationId="{3BCA935D-56B0-89BA-CA50-D200DD586155}"/>
          </ac:picMkLst>
        </pc:picChg>
      </pc:sldChg>
      <pc:sldChg chg="addSp delSp modSp new mod ord">
        <pc:chgData name="vemuriramya07@outlook.com" userId="6014e6d78ff8aaba" providerId="LiveId" clId="{A8EE702D-BBA2-4EA1-B62F-A815F43546ED}" dt="2024-11-22T14:03:17.316" v="1098"/>
        <pc:sldMkLst>
          <pc:docMk/>
          <pc:sldMk cId="17768193" sldId="276"/>
        </pc:sldMkLst>
        <pc:spChg chg="mod">
          <ac:chgData name="vemuriramya07@outlook.com" userId="6014e6d78ff8aaba" providerId="LiveId" clId="{A8EE702D-BBA2-4EA1-B62F-A815F43546ED}" dt="2024-11-22T14:03:03.848" v="1096" actId="14100"/>
          <ac:spMkLst>
            <pc:docMk/>
            <pc:sldMk cId="17768193" sldId="276"/>
            <ac:spMk id="2" creationId="{19158510-13FB-154B-CDEE-51CFA2723773}"/>
          </ac:spMkLst>
        </pc:spChg>
        <pc:spChg chg="del mod">
          <ac:chgData name="vemuriramya07@outlook.com" userId="6014e6d78ff8aaba" providerId="LiveId" clId="{A8EE702D-BBA2-4EA1-B62F-A815F43546ED}" dt="2024-11-21T21:37:56.822" v="608"/>
          <ac:spMkLst>
            <pc:docMk/>
            <pc:sldMk cId="17768193" sldId="276"/>
            <ac:spMk id="3" creationId="{E479B2AE-87B8-06D6-DD58-40226D38499D}"/>
          </ac:spMkLst>
        </pc:spChg>
        <pc:spChg chg="add mod">
          <ac:chgData name="vemuriramya07@outlook.com" userId="6014e6d78ff8aaba" providerId="LiveId" clId="{A8EE702D-BBA2-4EA1-B62F-A815F43546ED}" dt="2024-11-21T21:39:21.590" v="632" actId="5793"/>
          <ac:spMkLst>
            <pc:docMk/>
            <pc:sldMk cId="17768193" sldId="276"/>
            <ac:spMk id="8" creationId="{7893DD48-CD5E-AD54-8673-73B8BC5548D6}"/>
          </ac:spMkLst>
        </pc:spChg>
        <pc:picChg chg="add del mod">
          <ac:chgData name="vemuriramya07@outlook.com" userId="6014e6d78ff8aaba" providerId="LiveId" clId="{A8EE702D-BBA2-4EA1-B62F-A815F43546ED}" dt="2024-11-21T21:32:55.852" v="554" actId="478"/>
          <ac:picMkLst>
            <pc:docMk/>
            <pc:sldMk cId="17768193" sldId="276"/>
            <ac:picMk id="5" creationId="{8B45B323-6485-3A76-CAA3-723EE9F0CCAD}"/>
          </ac:picMkLst>
        </pc:picChg>
        <pc:picChg chg="add mod">
          <ac:chgData name="vemuriramya07@outlook.com" userId="6014e6d78ff8aaba" providerId="LiveId" clId="{A8EE702D-BBA2-4EA1-B62F-A815F43546ED}" dt="2024-11-21T21:36:16.312" v="606" actId="14100"/>
          <ac:picMkLst>
            <pc:docMk/>
            <pc:sldMk cId="17768193" sldId="276"/>
            <ac:picMk id="7" creationId="{BD224D75-1CE4-4D36-8A66-8208D6DF71A1}"/>
          </ac:picMkLst>
        </pc:picChg>
      </pc:sldChg>
      <pc:sldChg chg="addSp modSp new mod">
        <pc:chgData name="vemuriramya07@outlook.com" userId="6014e6d78ff8aaba" providerId="LiveId" clId="{A8EE702D-BBA2-4EA1-B62F-A815F43546ED}" dt="2024-11-22T14:03:56.071" v="1105" actId="27636"/>
        <pc:sldMkLst>
          <pc:docMk/>
          <pc:sldMk cId="4280599907" sldId="277"/>
        </pc:sldMkLst>
        <pc:spChg chg="mod">
          <ac:chgData name="vemuriramya07@outlook.com" userId="6014e6d78ff8aaba" providerId="LiveId" clId="{A8EE702D-BBA2-4EA1-B62F-A815F43546ED}" dt="2024-11-22T14:03:56.071" v="1105" actId="27636"/>
          <ac:spMkLst>
            <pc:docMk/>
            <pc:sldMk cId="4280599907" sldId="277"/>
            <ac:spMk id="2" creationId="{7524A2BF-0429-7595-B704-424CADD1BF6A}"/>
          </ac:spMkLst>
        </pc:spChg>
        <pc:spChg chg="mod">
          <ac:chgData name="vemuriramya07@outlook.com" userId="6014e6d78ff8aaba" providerId="LiveId" clId="{A8EE702D-BBA2-4EA1-B62F-A815F43546ED}" dt="2024-11-21T21:46:18.815" v="717" actId="1076"/>
          <ac:spMkLst>
            <pc:docMk/>
            <pc:sldMk cId="4280599907" sldId="277"/>
            <ac:spMk id="3" creationId="{E0A11B31-F6DF-9408-0009-4886A7A3F1C5}"/>
          </ac:spMkLst>
        </pc:spChg>
        <pc:picChg chg="add mod">
          <ac:chgData name="vemuriramya07@outlook.com" userId="6014e6d78ff8aaba" providerId="LiveId" clId="{A8EE702D-BBA2-4EA1-B62F-A815F43546ED}" dt="2024-11-21T21:43:30.172" v="651" actId="14100"/>
          <ac:picMkLst>
            <pc:docMk/>
            <pc:sldMk cId="4280599907" sldId="277"/>
            <ac:picMk id="5" creationId="{BEFA0AC9-8A8E-E8A3-5DEB-4062DB325972}"/>
          </ac:picMkLst>
        </pc:picChg>
        <pc:picChg chg="add mod">
          <ac:chgData name="vemuriramya07@outlook.com" userId="6014e6d78ff8aaba" providerId="LiveId" clId="{A8EE702D-BBA2-4EA1-B62F-A815F43546ED}" dt="2024-11-21T21:44:16.617" v="656" actId="14100"/>
          <ac:picMkLst>
            <pc:docMk/>
            <pc:sldMk cId="4280599907" sldId="277"/>
            <ac:picMk id="7" creationId="{76E58E3C-43B7-6C66-16FA-232BBC5BF1AF}"/>
          </ac:picMkLst>
        </pc:picChg>
      </pc:sldChg>
      <pc:sldChg chg="addSp modSp new mod">
        <pc:chgData name="vemuriramya07@outlook.com" userId="6014e6d78ff8aaba" providerId="LiveId" clId="{A8EE702D-BBA2-4EA1-B62F-A815F43546ED}" dt="2024-11-22T14:11:50.872" v="1128" actId="14100"/>
        <pc:sldMkLst>
          <pc:docMk/>
          <pc:sldMk cId="3748796044" sldId="278"/>
        </pc:sldMkLst>
        <pc:spChg chg="mod">
          <ac:chgData name="vemuriramya07@outlook.com" userId="6014e6d78ff8aaba" providerId="LiveId" clId="{A8EE702D-BBA2-4EA1-B62F-A815F43546ED}" dt="2024-11-21T21:47:45.935" v="732" actId="14100"/>
          <ac:spMkLst>
            <pc:docMk/>
            <pc:sldMk cId="3748796044" sldId="278"/>
            <ac:spMk id="2" creationId="{54B7E64C-E1BC-33CE-083B-A79BB193898B}"/>
          </ac:spMkLst>
        </pc:spChg>
        <pc:spChg chg="mod">
          <ac:chgData name="vemuriramya07@outlook.com" userId="6014e6d78ff8aaba" providerId="LiveId" clId="{A8EE702D-BBA2-4EA1-B62F-A815F43546ED}" dt="2024-11-22T14:11:50.872" v="1128" actId="14100"/>
          <ac:spMkLst>
            <pc:docMk/>
            <pc:sldMk cId="3748796044" sldId="278"/>
            <ac:spMk id="3" creationId="{0A1911E4-C436-FBA9-B251-D279B1F66A7E}"/>
          </ac:spMkLst>
        </pc:spChg>
        <pc:picChg chg="add mod">
          <ac:chgData name="vemuriramya07@outlook.com" userId="6014e6d78ff8aaba" providerId="LiveId" clId="{A8EE702D-BBA2-4EA1-B62F-A815F43546ED}" dt="2024-11-21T21:48:32.765" v="743" actId="14100"/>
          <ac:picMkLst>
            <pc:docMk/>
            <pc:sldMk cId="3748796044" sldId="278"/>
            <ac:picMk id="5" creationId="{3B3D674B-2BC0-C3B4-9E40-5A48C2E364A1}"/>
          </ac:picMkLst>
        </pc:picChg>
      </pc:sldChg>
      <pc:sldChg chg="addSp modSp new mod">
        <pc:chgData name="vemuriramya07@outlook.com" userId="6014e6d78ff8aaba" providerId="LiveId" clId="{A8EE702D-BBA2-4EA1-B62F-A815F43546ED}" dt="2024-11-22T14:00:37.435" v="1071" actId="1076"/>
        <pc:sldMkLst>
          <pc:docMk/>
          <pc:sldMk cId="2327013562" sldId="279"/>
        </pc:sldMkLst>
        <pc:spChg chg="mod">
          <ac:chgData name="vemuriramya07@outlook.com" userId="6014e6d78ff8aaba" providerId="LiveId" clId="{A8EE702D-BBA2-4EA1-B62F-A815F43546ED}" dt="2024-11-22T13:54:40.854" v="989" actId="1076"/>
          <ac:spMkLst>
            <pc:docMk/>
            <pc:sldMk cId="2327013562" sldId="279"/>
            <ac:spMk id="2" creationId="{5204D7BE-762B-0FE8-BB7A-E0957B06CFC4}"/>
          </ac:spMkLst>
        </pc:spChg>
        <pc:spChg chg="mod">
          <ac:chgData name="vemuriramya07@outlook.com" userId="6014e6d78ff8aaba" providerId="LiveId" clId="{A8EE702D-BBA2-4EA1-B62F-A815F43546ED}" dt="2024-11-22T14:00:37.435" v="1071" actId="1076"/>
          <ac:spMkLst>
            <pc:docMk/>
            <pc:sldMk cId="2327013562" sldId="279"/>
            <ac:spMk id="3" creationId="{52A98D00-3B08-EA9A-C190-AE161C22DCAB}"/>
          </ac:spMkLst>
        </pc:spChg>
        <pc:picChg chg="add mod">
          <ac:chgData name="vemuriramya07@outlook.com" userId="6014e6d78ff8aaba" providerId="LiveId" clId="{A8EE702D-BBA2-4EA1-B62F-A815F43546ED}" dt="2024-11-21T21:57:16.923" v="883" actId="14100"/>
          <ac:picMkLst>
            <pc:docMk/>
            <pc:sldMk cId="2327013562" sldId="279"/>
            <ac:picMk id="5" creationId="{85BF09DD-E734-3C5C-080B-2F3374E4A913}"/>
          </ac:picMkLst>
        </pc:picChg>
      </pc:sldChg>
      <pc:sldChg chg="addSp delSp modSp new mod">
        <pc:chgData name="vemuriramya07@outlook.com" userId="6014e6d78ff8aaba" providerId="LiveId" clId="{A8EE702D-BBA2-4EA1-B62F-A815F43546ED}" dt="2024-11-22T14:40:05.295" v="1254" actId="27636"/>
        <pc:sldMkLst>
          <pc:docMk/>
          <pc:sldMk cId="3240418748" sldId="280"/>
        </pc:sldMkLst>
        <pc:spChg chg="mod">
          <ac:chgData name="vemuriramya07@outlook.com" userId="6014e6d78ff8aaba" providerId="LiveId" clId="{A8EE702D-BBA2-4EA1-B62F-A815F43546ED}" dt="2024-11-22T14:40:05.295" v="1254" actId="27636"/>
          <ac:spMkLst>
            <pc:docMk/>
            <pc:sldMk cId="3240418748" sldId="280"/>
            <ac:spMk id="2" creationId="{8FC2F4A2-1A32-66D7-A059-686743FF3011}"/>
          </ac:spMkLst>
        </pc:spChg>
        <pc:spChg chg="del">
          <ac:chgData name="vemuriramya07@outlook.com" userId="6014e6d78ff8aaba" providerId="LiveId" clId="{A8EE702D-BBA2-4EA1-B62F-A815F43546ED}" dt="2024-11-22T14:31:53.128" v="1191"/>
          <ac:spMkLst>
            <pc:docMk/>
            <pc:sldMk cId="3240418748" sldId="280"/>
            <ac:spMk id="3" creationId="{E3BC7209-8C06-0087-1A08-A51233AEEF11}"/>
          </ac:spMkLst>
        </pc:spChg>
        <pc:spChg chg="add mod">
          <ac:chgData name="vemuriramya07@outlook.com" userId="6014e6d78ff8aaba" providerId="LiveId" clId="{A8EE702D-BBA2-4EA1-B62F-A815F43546ED}" dt="2024-11-22T14:39:44.235" v="1250" actId="1076"/>
          <ac:spMkLst>
            <pc:docMk/>
            <pc:sldMk cId="3240418748" sldId="280"/>
            <ac:spMk id="4" creationId="{638632EB-3698-7185-A22B-264244756C05}"/>
          </ac:spMkLst>
        </pc:spChg>
      </pc:sldChg>
      <pc:sldChg chg="addSp delSp modSp new del mod">
        <pc:chgData name="vemuriramya07@outlook.com" userId="6014e6d78ff8aaba" providerId="LiveId" clId="{A8EE702D-BBA2-4EA1-B62F-A815F43546ED}" dt="2024-11-22T15:01:25.749" v="1351" actId="47"/>
        <pc:sldMkLst>
          <pc:docMk/>
          <pc:sldMk cId="1567356767" sldId="281"/>
        </pc:sldMkLst>
        <pc:spChg chg="del">
          <ac:chgData name="vemuriramya07@outlook.com" userId="6014e6d78ff8aaba" providerId="LiveId" clId="{A8EE702D-BBA2-4EA1-B62F-A815F43546ED}" dt="2024-11-22T14:47:33.543" v="1260" actId="478"/>
          <ac:spMkLst>
            <pc:docMk/>
            <pc:sldMk cId="1567356767" sldId="281"/>
            <ac:spMk id="2" creationId="{023681ED-1CBB-2E6C-AC42-91F8A13A27EE}"/>
          </ac:spMkLst>
        </pc:spChg>
        <pc:spChg chg="del">
          <ac:chgData name="vemuriramya07@outlook.com" userId="6014e6d78ff8aaba" providerId="LiveId" clId="{A8EE702D-BBA2-4EA1-B62F-A815F43546ED}" dt="2024-11-22T14:48:03.860" v="1262" actId="478"/>
          <ac:spMkLst>
            <pc:docMk/>
            <pc:sldMk cId="1567356767" sldId="281"/>
            <ac:spMk id="3" creationId="{63B9607D-C81D-DCBF-C0F5-21974FF985B2}"/>
          </ac:spMkLst>
        </pc:spChg>
        <pc:picChg chg="add mod">
          <ac:chgData name="vemuriramya07@outlook.com" userId="6014e6d78ff8aaba" providerId="LiveId" clId="{A8EE702D-BBA2-4EA1-B62F-A815F43546ED}" dt="2024-11-22T14:47:55.124" v="1261" actId="931"/>
          <ac:picMkLst>
            <pc:docMk/>
            <pc:sldMk cId="1567356767" sldId="281"/>
            <ac:picMk id="5" creationId="{E5F6027D-1B57-B000-5540-F51D99A7C715}"/>
          </ac:picMkLst>
        </pc:picChg>
      </pc:sldChg>
      <pc:sldChg chg="delSp modSp new del mod">
        <pc:chgData name="vemuriramya07@outlook.com" userId="6014e6d78ff8aaba" providerId="LiveId" clId="{A8EE702D-BBA2-4EA1-B62F-A815F43546ED}" dt="2024-11-22T16:46:06.264" v="1406" actId="47"/>
        <pc:sldMkLst>
          <pc:docMk/>
          <pc:sldMk cId="3917807419" sldId="281"/>
        </pc:sldMkLst>
        <pc:spChg chg="del">
          <ac:chgData name="vemuriramya07@outlook.com" userId="6014e6d78ff8aaba" providerId="LiveId" clId="{A8EE702D-BBA2-4EA1-B62F-A815F43546ED}" dt="2024-11-22T16:35:19.947" v="1356" actId="478"/>
          <ac:spMkLst>
            <pc:docMk/>
            <pc:sldMk cId="3917807419" sldId="281"/>
            <ac:spMk id="2" creationId="{683824B7-F43C-93BA-D0A3-B36BA472EE6B}"/>
          </ac:spMkLst>
        </pc:spChg>
        <pc:spChg chg="del mod">
          <ac:chgData name="vemuriramya07@outlook.com" userId="6014e6d78ff8aaba" providerId="LiveId" clId="{A8EE702D-BBA2-4EA1-B62F-A815F43546ED}" dt="2024-11-22T16:44:59.387" v="1399" actId="478"/>
          <ac:spMkLst>
            <pc:docMk/>
            <pc:sldMk cId="3917807419" sldId="281"/>
            <ac:spMk id="3" creationId="{80009983-9CF3-65C0-3A99-870FAE02DDA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9</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0332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lipkar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10555" y="3944128"/>
            <a:ext cx="7246189"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ANALYSIS ON AIR CONDITIONERS AVAILABLE</a:t>
            </a:r>
          </a:p>
          <a:p>
            <a:pPr marL="0" marR="0" lvl="0" indent="0" algn="ctr" rtl="0">
              <a:spcBef>
                <a:spcPts val="0"/>
              </a:spcBef>
              <a:spcAft>
                <a:spcPts val="0"/>
              </a:spcAft>
              <a:buNone/>
            </a:pPr>
            <a:r>
              <a:rPr lang="en-US" sz="2800" b="1" dirty="0">
                <a:solidFill>
                  <a:schemeClr val="dk1"/>
                </a:solidFill>
                <a:latin typeface="Calibri"/>
                <a:ea typeface="Calibri"/>
                <a:cs typeface="Calibri"/>
                <a:sym typeface="Calibri"/>
              </a:rPr>
              <a:t> ON FLIPKART WEBSITE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767E-572A-39D7-EBBC-98DDECC01906}"/>
              </a:ext>
            </a:extLst>
          </p:cNvPr>
          <p:cNvSpPr>
            <a:spLocks noGrp="1"/>
          </p:cNvSpPr>
          <p:nvPr>
            <p:ph type="ctrTitle"/>
          </p:nvPr>
        </p:nvSpPr>
        <p:spPr>
          <a:xfrm>
            <a:off x="117988" y="94380"/>
            <a:ext cx="4925961" cy="1089895"/>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Data cleaning steps:</a:t>
            </a:r>
            <a:endParaRPr lang="en-IN" sz="3200" dirty="0"/>
          </a:p>
        </p:txBody>
      </p:sp>
      <p:sp>
        <p:nvSpPr>
          <p:cNvPr id="3" name="Subtitle 2">
            <a:extLst>
              <a:ext uri="{FF2B5EF4-FFF2-40B4-BE49-F238E27FC236}">
                <a16:creationId xmlns:a16="http://schemas.microsoft.com/office/drawing/2014/main" id="{8069A185-DE82-5CF0-BC15-48C0187539FD}"/>
              </a:ext>
            </a:extLst>
          </p:cNvPr>
          <p:cNvSpPr>
            <a:spLocks noGrp="1"/>
          </p:cNvSpPr>
          <p:nvPr>
            <p:ph type="subTitle" idx="1"/>
          </p:nvPr>
        </p:nvSpPr>
        <p:spPr>
          <a:xfrm>
            <a:off x="1809135" y="1484671"/>
            <a:ext cx="9144000" cy="2497394"/>
          </a:xfrm>
        </p:spPr>
        <p:txBody>
          <a:bodyPr>
            <a:normAutofit/>
          </a:bodyPr>
          <a:lstStyle/>
          <a:p>
            <a:pPr marL="342900" indent="-342900" algn="l">
              <a:lnSpc>
                <a:spcPct val="10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Dropping the unnamed column “Unnamed :0”.</a:t>
            </a:r>
          </a:p>
          <a:p>
            <a:pPr marL="342900" indent="-342900" algn="l">
              <a:lnSpc>
                <a:spcPct val="10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Checking for the missing values.</a:t>
            </a:r>
          </a:p>
          <a:p>
            <a:pPr marL="342900" indent="-342900" algn="l">
              <a:lnSpc>
                <a:spcPct val="10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Replacing the special characters with empty string.</a:t>
            </a:r>
          </a:p>
          <a:p>
            <a:pPr marL="342900" indent="-342900" algn="l">
              <a:lnSpc>
                <a:spcPct val="10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Data type conversion.</a:t>
            </a:r>
          </a:p>
          <a:p>
            <a:pPr marL="342900" indent="-342900" algn="l">
              <a:lnSpc>
                <a:spcPct val="100000"/>
              </a:lnSpc>
              <a:buFont typeface="Arial" panose="020B0604020202020204" pitchFamily="34" charset="0"/>
              <a:buChar char="•"/>
            </a:pPr>
            <a:r>
              <a:rPr lang="en-IN" sz="2000" dirty="0">
                <a:solidFill>
                  <a:schemeClr val="dk1"/>
                </a:solidFill>
                <a:latin typeface="Times New Roman" panose="02020603050405020304" pitchFamily="18" charset="0"/>
                <a:cs typeface="Times New Roman" panose="02020603050405020304" pitchFamily="18" charset="0"/>
                <a:sym typeface="Calibri"/>
              </a:rPr>
              <a:t>Final </a:t>
            </a:r>
            <a:r>
              <a:rPr lang="en-IN" sz="2000" dirty="0" err="1">
                <a:solidFill>
                  <a:schemeClr val="dk1"/>
                </a:solidFill>
                <a:latin typeface="Times New Roman" panose="02020603050405020304" pitchFamily="18" charset="0"/>
                <a:cs typeface="Times New Roman" panose="02020603050405020304" pitchFamily="18" charset="0"/>
                <a:sym typeface="Calibri"/>
              </a:rPr>
              <a:t>DataFrame</a:t>
            </a:r>
            <a:r>
              <a:rPr lang="en-IN" sz="2000" dirty="0">
                <a:solidFill>
                  <a:schemeClr val="dk1"/>
                </a:solidFill>
                <a:latin typeface="Times New Roman" panose="02020603050405020304" pitchFamily="18" charset="0"/>
                <a:cs typeface="Times New Roman" panose="02020603050405020304" pitchFamily="18" charset="0"/>
                <a:sym typeface="Calibri"/>
              </a:rPr>
              <a:t> Structure – Shape(476,10)</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9065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464F-FBD1-002B-FA42-88E48DD74464}"/>
              </a:ext>
            </a:extLst>
          </p:cNvPr>
          <p:cNvSpPr>
            <a:spLocks noGrp="1"/>
          </p:cNvSpPr>
          <p:nvPr>
            <p:ph type="ctrTitle"/>
          </p:nvPr>
        </p:nvSpPr>
        <p:spPr>
          <a:xfrm>
            <a:off x="88490" y="54838"/>
            <a:ext cx="4719484" cy="908724"/>
          </a:xfrm>
        </p:spPr>
        <p:txBody>
          <a:bodyPr>
            <a:normAutofit fontScale="90000"/>
          </a:bodyPr>
          <a:lstStyle/>
          <a:p>
            <a: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t>Final Data after cleaning :</a:t>
            </a:r>
            <a:br>
              <a:rPr lang="en-IN" sz="3200" dirty="0">
                <a:solidFill>
                  <a:schemeClr val="tx2">
                    <a:lumMod val="60000"/>
                    <a:lumOff val="40000"/>
                  </a:schemeClr>
                </a:solidFill>
                <a:latin typeface="Times New Roman" panose="02020603050405020304" pitchFamily="18"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2F4ED642-A95F-FD91-DB4B-4D415F0927E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28A9F779-A720-6CB6-E126-0D7A6ED45467}"/>
              </a:ext>
            </a:extLst>
          </p:cNvPr>
          <p:cNvPicPr>
            <a:picLocks noChangeAspect="1"/>
          </p:cNvPicPr>
          <p:nvPr/>
        </p:nvPicPr>
        <p:blipFill>
          <a:blip r:embed="rId2"/>
          <a:stretch>
            <a:fillRect/>
          </a:stretch>
        </p:blipFill>
        <p:spPr>
          <a:xfrm>
            <a:off x="181895" y="666135"/>
            <a:ext cx="11533238" cy="5518355"/>
          </a:xfrm>
          <a:prstGeom prst="rect">
            <a:avLst/>
          </a:prstGeom>
        </p:spPr>
      </p:pic>
    </p:spTree>
    <p:extLst>
      <p:ext uri="{BB962C8B-B14F-4D97-AF65-F5344CB8AC3E}">
        <p14:creationId xmlns:p14="http://schemas.microsoft.com/office/powerpoint/2010/main" val="52599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A582-85F7-D987-E5C6-E1FD48447777}"/>
              </a:ext>
            </a:extLst>
          </p:cNvPr>
          <p:cNvSpPr>
            <a:spLocks noGrp="1"/>
          </p:cNvSpPr>
          <p:nvPr>
            <p:ph type="ctrTitle"/>
          </p:nvPr>
        </p:nvSpPr>
        <p:spPr>
          <a:xfrm>
            <a:off x="98323" y="117987"/>
            <a:ext cx="5653548" cy="1236406"/>
          </a:xfrm>
        </p:spPr>
        <p:txBody>
          <a:bodyPr>
            <a:normAutofit/>
          </a:bodyPr>
          <a:lstStyle/>
          <a:p>
            <a:r>
              <a:rPr lang="en-IN" sz="3200" b="1" dirty="0">
                <a:solidFill>
                  <a:schemeClr val="tx1">
                    <a:lumMod val="85000"/>
                    <a:lumOff val="15000"/>
                  </a:schemeClr>
                </a:solidFill>
                <a:latin typeface="Times New Roman" panose="02020603050405020304" pitchFamily="18" charset="0"/>
                <a:cs typeface="Times New Roman" panose="02020603050405020304" pitchFamily="18" charset="0"/>
              </a:rPr>
              <a:t>Statistical Analysis(Non-Viz) :</a:t>
            </a:r>
            <a:br>
              <a:rPr lang="en-IN" sz="3200" dirty="0">
                <a:solidFill>
                  <a:schemeClr val="tx2">
                    <a:lumMod val="60000"/>
                    <a:lumOff val="40000"/>
                  </a:schemeClr>
                </a:solidFill>
                <a:latin typeface="Times New Roman" panose="02020603050405020304" pitchFamily="18" charset="0"/>
                <a:cs typeface="Times New Roman" panose="02020603050405020304" pitchFamily="18" charset="0"/>
              </a:rPr>
            </a:br>
            <a:endParaRPr lang="en-IN" sz="3200" dirty="0"/>
          </a:p>
        </p:txBody>
      </p:sp>
      <p:sp>
        <p:nvSpPr>
          <p:cNvPr id="3" name="Subtitle 2">
            <a:extLst>
              <a:ext uri="{FF2B5EF4-FFF2-40B4-BE49-F238E27FC236}">
                <a16:creationId xmlns:a16="http://schemas.microsoft.com/office/drawing/2014/main" id="{0C6FF9C7-2AAC-1611-5092-F6028CD3972D}"/>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3E8BC483-4B23-BFB4-EBB9-F32F14F76F19}"/>
              </a:ext>
            </a:extLst>
          </p:cNvPr>
          <p:cNvPicPr>
            <a:picLocks noChangeAspect="1"/>
          </p:cNvPicPr>
          <p:nvPr/>
        </p:nvPicPr>
        <p:blipFill>
          <a:blip r:embed="rId2"/>
          <a:stretch>
            <a:fillRect/>
          </a:stretch>
        </p:blipFill>
        <p:spPr>
          <a:xfrm>
            <a:off x="324465" y="1354394"/>
            <a:ext cx="11346426" cy="4643284"/>
          </a:xfrm>
          <a:prstGeom prst="rect">
            <a:avLst/>
          </a:prstGeom>
        </p:spPr>
      </p:pic>
    </p:spTree>
    <p:extLst>
      <p:ext uri="{BB962C8B-B14F-4D97-AF65-F5344CB8AC3E}">
        <p14:creationId xmlns:p14="http://schemas.microsoft.com/office/powerpoint/2010/main" val="318356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B9D1-B89A-3497-1E44-DD9A417751B0}"/>
              </a:ext>
            </a:extLst>
          </p:cNvPr>
          <p:cNvSpPr>
            <a:spLocks noGrp="1"/>
          </p:cNvSpPr>
          <p:nvPr>
            <p:ph type="ctrTitle"/>
          </p:nvPr>
        </p:nvSpPr>
        <p:spPr>
          <a:xfrm>
            <a:off x="-275302" y="0"/>
            <a:ext cx="5417574" cy="471948"/>
          </a:xfrm>
        </p:spPr>
        <p:txBody>
          <a:bodyPr>
            <a:normAutofit fontScale="90000"/>
          </a:bodyPr>
          <a:lstStyle/>
          <a:p>
            <a:r>
              <a:rPr lang="en-US" sz="3200" b="1" dirty="0">
                <a:latin typeface="Times New Roman" panose="02020603050405020304" pitchFamily="18" charset="0"/>
                <a:cs typeface="Times New Roman" panose="02020603050405020304" pitchFamily="18" charset="0"/>
              </a:rPr>
              <a:t>Univariate Analysis</a:t>
            </a:r>
            <a:r>
              <a:rPr lang="en-US" sz="3200" b="1" dirty="0">
                <a:latin typeface="Times New Roman" panose="02020603050405020304" pitchFamily="18" charset="0"/>
                <a:cs typeface="Times New Roman" panose="02020603050405020304" pitchFamily="18" charset="0"/>
                <a:sym typeface="Wingdings" panose="05000000000000000000" pitchFamily="2" charset="2"/>
              </a:rPr>
              <a:t>:(Subplot)</a:t>
            </a:r>
            <a:endParaRPr lang="en-IN"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6A64091-171C-C724-86BC-B6186D9A9A38}"/>
              </a:ext>
            </a:extLst>
          </p:cNvPr>
          <p:cNvPicPr>
            <a:picLocks noChangeAspect="1"/>
          </p:cNvPicPr>
          <p:nvPr/>
        </p:nvPicPr>
        <p:blipFill>
          <a:blip r:embed="rId2"/>
          <a:stretch>
            <a:fillRect/>
          </a:stretch>
        </p:blipFill>
        <p:spPr>
          <a:xfrm>
            <a:off x="88491" y="471948"/>
            <a:ext cx="12015018" cy="5850194"/>
          </a:xfrm>
          <a:prstGeom prst="rect">
            <a:avLst/>
          </a:prstGeom>
        </p:spPr>
      </p:pic>
    </p:spTree>
    <p:extLst>
      <p:ext uri="{BB962C8B-B14F-4D97-AF65-F5344CB8AC3E}">
        <p14:creationId xmlns:p14="http://schemas.microsoft.com/office/powerpoint/2010/main" val="64233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DC09-AB6E-18F0-BB56-41BA54B128AF}"/>
              </a:ext>
            </a:extLst>
          </p:cNvPr>
          <p:cNvSpPr>
            <a:spLocks noGrp="1"/>
          </p:cNvSpPr>
          <p:nvPr>
            <p:ph type="ctrTitle"/>
          </p:nvPr>
        </p:nvSpPr>
        <p:spPr>
          <a:xfrm>
            <a:off x="0" y="88490"/>
            <a:ext cx="5122607" cy="532427"/>
          </a:xfrm>
        </p:spPr>
        <p:txBody>
          <a:bodyPr>
            <a:normAutofit fontScale="90000"/>
          </a:bodyPr>
          <a:lstStyle/>
          <a:p>
            <a:r>
              <a:rPr lang="en-US" sz="3200" b="1" dirty="0">
                <a:latin typeface="Times New Roman" panose="02020603050405020304" pitchFamily="18" charset="0"/>
                <a:cs typeface="Times New Roman" panose="02020603050405020304" pitchFamily="18" charset="0"/>
              </a:rPr>
              <a:t>Univariate Analysis:(Boxplot)</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EE56679-5DA8-DD56-FCA3-B09CD4F46E8F}"/>
              </a:ext>
            </a:extLst>
          </p:cNvPr>
          <p:cNvSpPr>
            <a:spLocks noGrp="1"/>
          </p:cNvSpPr>
          <p:nvPr>
            <p:ph type="subTitle" idx="1"/>
          </p:nvPr>
        </p:nvSpPr>
        <p:spPr>
          <a:xfrm>
            <a:off x="6607277" y="2373005"/>
            <a:ext cx="5260258" cy="2405472"/>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Insights:</a:t>
            </a:r>
          </a:p>
          <a:p>
            <a:pPr algn="l">
              <a:buFont typeface="Arial" panose="020B0604020202020204" pitchFamily="34" charset="0"/>
              <a:buChar char="•"/>
            </a:pPr>
            <a:r>
              <a:rPr lang="en-US" sz="6400" i="0" dirty="0">
                <a:effectLst/>
                <a:latin typeface="Times New Roman" panose="02020603050405020304" pitchFamily="18" charset="0"/>
                <a:cs typeface="Times New Roman" panose="02020603050405020304" pitchFamily="18" charset="0"/>
              </a:rPr>
              <a:t>2-Star Rating: There is only one data point, so no box is formed.</a:t>
            </a:r>
          </a:p>
          <a:p>
            <a:pPr algn="l">
              <a:buFont typeface="Arial" panose="020B0604020202020204" pitchFamily="34" charset="0"/>
              <a:buChar char="•"/>
            </a:pPr>
            <a:r>
              <a:rPr lang="en-US" sz="6400" i="0" dirty="0">
                <a:effectLst/>
                <a:latin typeface="Times New Roman" panose="02020603050405020304" pitchFamily="18" charset="0"/>
                <a:cs typeface="Times New Roman" panose="02020603050405020304" pitchFamily="18" charset="0"/>
              </a:rPr>
              <a:t> 3-Star Rating: Prices are more spread out, with a median around 40,000 INR.</a:t>
            </a:r>
          </a:p>
          <a:p>
            <a:pPr algn="l">
              <a:buFont typeface="Arial" panose="020B0604020202020204" pitchFamily="34" charset="0"/>
              <a:buChar char="•"/>
            </a:pPr>
            <a:r>
              <a:rPr lang="en-US" sz="6400" i="0" dirty="0">
                <a:effectLst/>
                <a:latin typeface="Times New Roman" panose="02020603050405020304" pitchFamily="18" charset="0"/>
                <a:cs typeface="Times New Roman" panose="02020603050405020304" pitchFamily="18" charset="0"/>
              </a:rPr>
              <a:t>4-Star Rating: Prices are even more spread out, with many outliers.</a:t>
            </a:r>
          </a:p>
          <a:p>
            <a:pPr algn="l">
              <a:buFont typeface="Arial" panose="020B0604020202020204" pitchFamily="34" charset="0"/>
              <a:buChar char="•"/>
            </a:pPr>
            <a:r>
              <a:rPr lang="en-US" sz="6400" i="0" dirty="0">
                <a:effectLst/>
                <a:latin typeface="Times New Roman" panose="02020603050405020304" pitchFamily="18" charset="0"/>
                <a:cs typeface="Times New Roman" panose="02020603050405020304" pitchFamily="18" charset="0"/>
              </a:rPr>
              <a:t> 5-Star Rating: Prices are more concentrated, with a median around 50,000 INR</a:t>
            </a:r>
          </a:p>
          <a:p>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AB8449-79DA-CBD1-B7FF-E4293260BEF9}"/>
              </a:ext>
            </a:extLst>
          </p:cNvPr>
          <p:cNvPicPr>
            <a:picLocks noChangeAspect="1"/>
          </p:cNvPicPr>
          <p:nvPr/>
        </p:nvPicPr>
        <p:blipFill>
          <a:blip r:embed="rId2"/>
          <a:stretch>
            <a:fillRect/>
          </a:stretch>
        </p:blipFill>
        <p:spPr>
          <a:xfrm>
            <a:off x="324465" y="1357879"/>
            <a:ext cx="6056669" cy="5003592"/>
          </a:xfrm>
          <a:prstGeom prst="rect">
            <a:avLst/>
          </a:prstGeom>
        </p:spPr>
      </p:pic>
    </p:spTree>
    <p:extLst>
      <p:ext uri="{BB962C8B-B14F-4D97-AF65-F5344CB8AC3E}">
        <p14:creationId xmlns:p14="http://schemas.microsoft.com/office/powerpoint/2010/main" val="372636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9838-2B05-DA99-E07E-031D3B7270C6}"/>
              </a:ext>
            </a:extLst>
          </p:cNvPr>
          <p:cNvSpPr>
            <a:spLocks noGrp="1"/>
          </p:cNvSpPr>
          <p:nvPr>
            <p:ph type="ctrTitle"/>
          </p:nvPr>
        </p:nvSpPr>
        <p:spPr>
          <a:xfrm>
            <a:off x="58994" y="157316"/>
            <a:ext cx="3873909" cy="560439"/>
          </a:xfrm>
        </p:spPr>
        <p:txBody>
          <a:bodyPr>
            <a:normAutofit/>
          </a:bodyPr>
          <a:lstStyle/>
          <a:p>
            <a:r>
              <a:rPr lang="en-US" sz="3200" b="1" dirty="0">
                <a:latin typeface="Times New Roman" panose="02020603050405020304" pitchFamily="18" charset="0"/>
                <a:cs typeface="Times New Roman" panose="02020603050405020304" pitchFamily="18" charset="0"/>
              </a:rPr>
              <a:t>Univariate Analysis:</a:t>
            </a:r>
            <a:endParaRPr lang="en-IN" sz="3200" dirty="0"/>
          </a:p>
        </p:txBody>
      </p:sp>
      <p:pic>
        <p:nvPicPr>
          <p:cNvPr id="5" name="Picture 4">
            <a:extLst>
              <a:ext uri="{FF2B5EF4-FFF2-40B4-BE49-F238E27FC236}">
                <a16:creationId xmlns:a16="http://schemas.microsoft.com/office/drawing/2014/main" id="{E7051B63-F226-33C1-8530-B806062DE264}"/>
              </a:ext>
            </a:extLst>
          </p:cNvPr>
          <p:cNvPicPr>
            <a:picLocks noChangeAspect="1"/>
          </p:cNvPicPr>
          <p:nvPr/>
        </p:nvPicPr>
        <p:blipFill>
          <a:blip r:embed="rId2"/>
          <a:stretch>
            <a:fillRect/>
          </a:stretch>
        </p:blipFill>
        <p:spPr>
          <a:xfrm>
            <a:off x="1" y="803968"/>
            <a:ext cx="8455742" cy="6054032"/>
          </a:xfrm>
          <a:prstGeom prst="rect">
            <a:avLst/>
          </a:prstGeom>
        </p:spPr>
      </p:pic>
      <p:sp>
        <p:nvSpPr>
          <p:cNvPr id="6" name="Rectangle 1">
            <a:extLst>
              <a:ext uri="{FF2B5EF4-FFF2-40B4-BE49-F238E27FC236}">
                <a16:creationId xmlns:a16="http://schemas.microsoft.com/office/drawing/2014/main" id="{B9597B18-5368-EE33-8048-514DD0F201A8}"/>
              </a:ext>
            </a:extLst>
          </p:cNvPr>
          <p:cNvSpPr>
            <a:spLocks noGrp="1" noChangeArrowheads="1"/>
          </p:cNvSpPr>
          <p:nvPr>
            <p:ph type="subTitle" idx="1"/>
          </p:nvPr>
        </p:nvSpPr>
        <p:spPr bwMode="auto">
          <a:xfrm>
            <a:off x="8603226" y="1859339"/>
            <a:ext cx="321514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 Comparison: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plot allows for a visual comparison of the average prices across different brands.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Range: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average prices range from approximately 30,000 to over 50,000 INR.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Highest and Lowest Prices: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SAMSUNG</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highest average price.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CANDY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lowest average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889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AC17-DA01-C4C5-4C0B-53D6D3688C59}"/>
              </a:ext>
            </a:extLst>
          </p:cNvPr>
          <p:cNvSpPr>
            <a:spLocks noGrp="1"/>
          </p:cNvSpPr>
          <p:nvPr>
            <p:ph type="ctrTitle"/>
          </p:nvPr>
        </p:nvSpPr>
        <p:spPr>
          <a:xfrm flipH="1">
            <a:off x="68826" y="0"/>
            <a:ext cx="3529780" cy="747251"/>
          </a:xfrm>
        </p:spPr>
        <p:txBody>
          <a:bodyPr>
            <a:normAutofit fontScale="90000"/>
          </a:bodyPr>
          <a:lstStyle/>
          <a:p>
            <a:r>
              <a:rPr lang="en-US" sz="3200" b="1" dirty="0">
                <a:latin typeface="Times New Roman" panose="02020603050405020304" pitchFamily="18" charset="0"/>
                <a:cs typeface="Times New Roman" panose="02020603050405020304" pitchFamily="18" charset="0"/>
              </a:rPr>
              <a:t>Univariate Analysis:</a:t>
            </a:r>
            <a:endParaRPr lang="en-IN" sz="3200" dirty="0"/>
          </a:p>
        </p:txBody>
      </p:sp>
      <p:sp>
        <p:nvSpPr>
          <p:cNvPr id="3" name="Subtitle 2">
            <a:extLst>
              <a:ext uri="{FF2B5EF4-FFF2-40B4-BE49-F238E27FC236}">
                <a16:creationId xmlns:a16="http://schemas.microsoft.com/office/drawing/2014/main" id="{D80FCD02-456A-BE9C-D539-D8DD3E397AD1}"/>
              </a:ext>
            </a:extLst>
          </p:cNvPr>
          <p:cNvSpPr>
            <a:spLocks noGrp="1"/>
          </p:cNvSpPr>
          <p:nvPr>
            <p:ph type="subTitle" idx="1"/>
          </p:nvPr>
        </p:nvSpPr>
        <p:spPr>
          <a:xfrm>
            <a:off x="8386916" y="1769806"/>
            <a:ext cx="4070555" cy="2369575"/>
          </a:xfrm>
        </p:spPr>
        <p:txBody>
          <a:bodyPr>
            <a:normAutofit/>
          </a:bodyPr>
          <a:lstStyle/>
          <a:p>
            <a:pPr algn="l"/>
            <a:r>
              <a:rPr lang="en-US" sz="2000" b="1" dirty="0">
                <a:latin typeface="Times New Roman" panose="02020603050405020304" pitchFamily="18" charset="0"/>
                <a:cs typeface="Times New Roman" panose="02020603050405020304" pitchFamily="18" charset="0"/>
              </a:rPr>
              <a:t>Insights:</a:t>
            </a:r>
          </a:p>
          <a:p>
            <a:pPr algn="l"/>
            <a:r>
              <a:rPr lang="en-US" sz="1800" dirty="0">
                <a:latin typeface="Times New Roman" panose="02020603050405020304" pitchFamily="18" charset="0"/>
                <a:cs typeface="Times New Roman" panose="02020603050405020304" pitchFamily="18" charset="0"/>
              </a:rPr>
              <a:t>Godrej has a significantly higher </a:t>
            </a:r>
          </a:p>
          <a:p>
            <a:pPr algn="l"/>
            <a:r>
              <a:rPr lang="en-US" sz="1800" b="0" i="0" dirty="0">
                <a:effectLst/>
                <a:latin typeface="Times New Roman" panose="02020603050405020304" pitchFamily="18" charset="0"/>
                <a:cs typeface="Times New Roman" panose="02020603050405020304" pitchFamily="18" charset="0"/>
              </a:rPr>
              <a:t>Average warranty duration</a:t>
            </a:r>
          </a:p>
          <a:p>
            <a:pPr algn="l"/>
            <a:r>
              <a:rPr lang="en-US" sz="1800" b="0" i="0" dirty="0">
                <a:effectLst/>
                <a:latin typeface="Times New Roman" panose="02020603050405020304" pitchFamily="18" charset="0"/>
                <a:cs typeface="Times New Roman" panose="02020603050405020304" pitchFamily="18" charset="0"/>
              </a:rPr>
              <a:t>Compared to the others, indicating a</a:t>
            </a:r>
            <a:endParaRPr lang="en-US" sz="1800" dirty="0">
              <a:latin typeface="Times New Roman" panose="02020603050405020304" pitchFamily="18" charset="0"/>
              <a:cs typeface="Times New Roman" panose="02020603050405020304" pitchFamily="18" charset="0"/>
            </a:endParaRPr>
          </a:p>
          <a:p>
            <a:pPr algn="l"/>
            <a:r>
              <a:rPr lang="en-US" sz="1800" b="0" i="0" dirty="0">
                <a:effectLst/>
                <a:latin typeface="Times New Roman" panose="02020603050405020304" pitchFamily="18" charset="0"/>
                <a:cs typeface="Times New Roman" panose="02020603050405020304" pitchFamily="18" charset="0"/>
              </a:rPr>
              <a:t>Notable difference in warranty policies</a:t>
            </a:r>
          </a:p>
          <a:p>
            <a:pPr algn="l"/>
            <a:r>
              <a:rPr lang="en-US" sz="1800" b="0" i="0" dirty="0">
                <a:effectLst/>
                <a:latin typeface="Times New Roman" panose="02020603050405020304" pitchFamily="18" charset="0"/>
                <a:cs typeface="Times New Roman" panose="02020603050405020304" pitchFamily="18" charset="0"/>
              </a:rPr>
              <a:t>among the brands</a:t>
            </a:r>
          </a:p>
        </p:txBody>
      </p:sp>
      <p:pic>
        <p:nvPicPr>
          <p:cNvPr id="5" name="Picture 4">
            <a:extLst>
              <a:ext uri="{FF2B5EF4-FFF2-40B4-BE49-F238E27FC236}">
                <a16:creationId xmlns:a16="http://schemas.microsoft.com/office/drawing/2014/main" id="{ED475CF3-550B-DAF0-518B-BE0C3EA72E9C}"/>
              </a:ext>
            </a:extLst>
          </p:cNvPr>
          <p:cNvPicPr>
            <a:picLocks noChangeAspect="1"/>
          </p:cNvPicPr>
          <p:nvPr/>
        </p:nvPicPr>
        <p:blipFill>
          <a:blip r:embed="rId2"/>
          <a:stretch>
            <a:fillRect/>
          </a:stretch>
        </p:blipFill>
        <p:spPr>
          <a:xfrm>
            <a:off x="0" y="855407"/>
            <a:ext cx="8278761" cy="5663379"/>
          </a:xfrm>
          <a:prstGeom prst="rect">
            <a:avLst/>
          </a:prstGeom>
        </p:spPr>
      </p:pic>
    </p:spTree>
    <p:extLst>
      <p:ext uri="{BB962C8B-B14F-4D97-AF65-F5344CB8AC3E}">
        <p14:creationId xmlns:p14="http://schemas.microsoft.com/office/powerpoint/2010/main" val="1314793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7534-7062-BC15-957F-2489C51A3EA4}"/>
              </a:ext>
            </a:extLst>
          </p:cNvPr>
          <p:cNvSpPr>
            <a:spLocks noGrp="1"/>
          </p:cNvSpPr>
          <p:nvPr>
            <p:ph type="ctrTitle"/>
          </p:nvPr>
        </p:nvSpPr>
        <p:spPr>
          <a:xfrm rot="10800000" flipV="1">
            <a:off x="-1" y="196645"/>
            <a:ext cx="5525729" cy="403123"/>
          </a:xfrm>
        </p:spPr>
        <p:txBody>
          <a:bodyPr>
            <a:normAutofit fontScale="90000"/>
          </a:bodyPr>
          <a:lstStyle/>
          <a:p>
            <a:pPr algn="l"/>
            <a:r>
              <a:rPr lang="en-IN" sz="3200" b="1" i="0" dirty="0">
                <a:effectLst/>
                <a:latin typeface="system-ui"/>
              </a:rPr>
              <a:t>Bivariate Analysis</a:t>
            </a:r>
            <a:r>
              <a:rPr lang="en-IN" sz="3600" b="1" i="0" dirty="0">
                <a:effectLst/>
                <a:latin typeface="system-ui"/>
              </a:rPr>
              <a:t>:(Scatterplot)</a:t>
            </a:r>
          </a:p>
        </p:txBody>
      </p:sp>
      <p:sp>
        <p:nvSpPr>
          <p:cNvPr id="3" name="Subtitle 2">
            <a:extLst>
              <a:ext uri="{FF2B5EF4-FFF2-40B4-BE49-F238E27FC236}">
                <a16:creationId xmlns:a16="http://schemas.microsoft.com/office/drawing/2014/main" id="{89F4968A-3903-8DD2-BFB4-2D1F1C349D9A}"/>
              </a:ext>
            </a:extLst>
          </p:cNvPr>
          <p:cNvSpPr>
            <a:spLocks noGrp="1"/>
          </p:cNvSpPr>
          <p:nvPr>
            <p:ph type="subTitle" idx="1"/>
          </p:nvPr>
        </p:nvSpPr>
        <p:spPr>
          <a:xfrm>
            <a:off x="7413522" y="1789472"/>
            <a:ext cx="4011561" cy="2733366"/>
          </a:xfrm>
        </p:spPr>
        <p:txBody>
          <a:bodyPr>
            <a:normAutofit/>
          </a:bodyPr>
          <a:lstStyle/>
          <a:p>
            <a:pPr algn="just"/>
            <a:r>
              <a:rPr lang="en-US" sz="18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Insights:  </a:t>
            </a:r>
          </a:p>
          <a:p>
            <a:pPr algn="just"/>
            <a:r>
              <a:rPr lang="en-US" sz="1800" dirty="0">
                <a:latin typeface="Times New Roman" panose="02020603050405020304" pitchFamily="18" charset="0"/>
                <a:cs typeface="Times New Roman" panose="02020603050405020304" pitchFamily="18" charset="0"/>
              </a:rPr>
              <a:t>       The scatter plot reveals that air conditioners with higher cooling capacities generally use more power annually. There are noticeable clusters at 1.0, 1.4, and 2.0 tons. Some points show zero power usage, which could be outliers or special cases.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AC4E3D-D3C5-94F8-ACDA-82A2F705EC92}"/>
              </a:ext>
            </a:extLst>
          </p:cNvPr>
          <p:cNvPicPr>
            <a:picLocks noChangeAspect="1"/>
          </p:cNvPicPr>
          <p:nvPr/>
        </p:nvPicPr>
        <p:blipFill>
          <a:blip r:embed="rId2"/>
          <a:stretch>
            <a:fillRect/>
          </a:stretch>
        </p:blipFill>
        <p:spPr>
          <a:xfrm>
            <a:off x="-1" y="996247"/>
            <a:ext cx="7049729" cy="5306229"/>
          </a:xfrm>
          <a:prstGeom prst="rect">
            <a:avLst/>
          </a:prstGeom>
        </p:spPr>
      </p:pic>
    </p:spTree>
    <p:extLst>
      <p:ext uri="{BB962C8B-B14F-4D97-AF65-F5344CB8AC3E}">
        <p14:creationId xmlns:p14="http://schemas.microsoft.com/office/powerpoint/2010/main" val="147213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AEDE-00F4-D660-B5E7-F992D601781F}"/>
              </a:ext>
            </a:extLst>
          </p:cNvPr>
          <p:cNvSpPr>
            <a:spLocks noGrp="1"/>
          </p:cNvSpPr>
          <p:nvPr>
            <p:ph type="ctrTitle"/>
          </p:nvPr>
        </p:nvSpPr>
        <p:spPr>
          <a:xfrm>
            <a:off x="176981" y="78658"/>
            <a:ext cx="5447070" cy="717755"/>
          </a:xfrm>
        </p:spPr>
        <p:txBody>
          <a:bodyPr>
            <a:normAutofit/>
          </a:bodyPr>
          <a:lstStyle/>
          <a:p>
            <a:r>
              <a:rPr lang="en-IN" sz="3200" b="1" i="0" dirty="0">
                <a:effectLst/>
                <a:latin typeface="system-ui"/>
              </a:rPr>
              <a:t>Bivariate Analysis:(Scatterplot)</a:t>
            </a:r>
            <a:endParaRPr lang="en-IN" sz="3200" dirty="0"/>
          </a:p>
        </p:txBody>
      </p:sp>
      <p:sp>
        <p:nvSpPr>
          <p:cNvPr id="3" name="Subtitle 2">
            <a:extLst>
              <a:ext uri="{FF2B5EF4-FFF2-40B4-BE49-F238E27FC236}">
                <a16:creationId xmlns:a16="http://schemas.microsoft.com/office/drawing/2014/main" id="{0AC35E1E-AB41-6ADB-7DFC-F57082FD9657}"/>
              </a:ext>
            </a:extLst>
          </p:cNvPr>
          <p:cNvSpPr>
            <a:spLocks noGrp="1"/>
          </p:cNvSpPr>
          <p:nvPr>
            <p:ph type="subTitle" idx="1"/>
          </p:nvPr>
        </p:nvSpPr>
        <p:spPr>
          <a:xfrm>
            <a:off x="7384025" y="993058"/>
            <a:ext cx="4463844" cy="4031225"/>
          </a:xfrm>
        </p:spPr>
        <p:txBody>
          <a:bodyPr>
            <a:normAutofit fontScale="70000" lnSpcReduction="20000"/>
          </a:bodyPr>
          <a:lstStyle/>
          <a:p>
            <a:endParaRPr lang="en-US" sz="26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Insights:</a:t>
            </a:r>
          </a:p>
          <a:p>
            <a:r>
              <a:rPr lang="en-US" sz="2600" dirty="0">
                <a:latin typeface="Times New Roman" panose="02020603050405020304" pitchFamily="18" charset="0"/>
                <a:cs typeface="Times New Roman" panose="02020603050405020304" pitchFamily="18" charset="0"/>
              </a:rPr>
              <a:t>The scatter plot shows how cooling capacity relates to air conditioner prices: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Each dot represents an air conditioner, positioned by its cooling capacity and price.</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Colors indicate star ratings: blue for lower ratings, red for higher ratings.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Higher cooling capacities (around 2.0 tons) generally have higher prices.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Prices cluster around certain capacities, like 1.0, 1.4, and 2.0 tons.</a:t>
            </a: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Higher star ratings (4 and 5 stars) are often linked to higher prices.</a:t>
            </a:r>
          </a:p>
          <a:p>
            <a:endParaRPr lang="en-IN" dirty="0"/>
          </a:p>
        </p:txBody>
      </p:sp>
      <p:pic>
        <p:nvPicPr>
          <p:cNvPr id="5" name="Picture 4">
            <a:extLst>
              <a:ext uri="{FF2B5EF4-FFF2-40B4-BE49-F238E27FC236}">
                <a16:creationId xmlns:a16="http://schemas.microsoft.com/office/drawing/2014/main" id="{3BCA935D-56B0-89BA-CA50-D200DD586155}"/>
              </a:ext>
            </a:extLst>
          </p:cNvPr>
          <p:cNvPicPr>
            <a:picLocks noChangeAspect="1"/>
          </p:cNvPicPr>
          <p:nvPr/>
        </p:nvPicPr>
        <p:blipFill>
          <a:blip r:embed="rId2"/>
          <a:stretch>
            <a:fillRect/>
          </a:stretch>
        </p:blipFill>
        <p:spPr>
          <a:xfrm>
            <a:off x="176981" y="993058"/>
            <a:ext cx="7226709" cy="5299587"/>
          </a:xfrm>
          <a:prstGeom prst="rect">
            <a:avLst/>
          </a:prstGeom>
        </p:spPr>
      </p:pic>
    </p:spTree>
    <p:extLst>
      <p:ext uri="{BB962C8B-B14F-4D97-AF65-F5344CB8AC3E}">
        <p14:creationId xmlns:p14="http://schemas.microsoft.com/office/powerpoint/2010/main" val="609500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D7BE-762B-0FE8-BB7A-E0957B06CFC4}"/>
              </a:ext>
            </a:extLst>
          </p:cNvPr>
          <p:cNvSpPr>
            <a:spLocks noGrp="1"/>
          </p:cNvSpPr>
          <p:nvPr>
            <p:ph type="ctrTitle"/>
          </p:nvPr>
        </p:nvSpPr>
        <p:spPr>
          <a:xfrm>
            <a:off x="-226143" y="-308743"/>
            <a:ext cx="6243484" cy="993058"/>
          </a:xfrm>
        </p:spPr>
        <p:txBody>
          <a:bodyPr>
            <a:normAutofit/>
          </a:bodyPr>
          <a:lstStyle/>
          <a:p>
            <a:r>
              <a:rPr lang="en-IN" sz="3200" b="1" i="0" dirty="0">
                <a:effectLst/>
                <a:latin typeface="Times New Roman" panose="02020603050405020304" pitchFamily="18" charset="0"/>
                <a:cs typeface="Times New Roman" panose="02020603050405020304" pitchFamily="18" charset="0"/>
              </a:rPr>
              <a:t>Bivariate Analysis:(Scatterplot)</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2A98D00-3B08-EA9A-C190-AE161C22DCAB}"/>
              </a:ext>
            </a:extLst>
          </p:cNvPr>
          <p:cNvSpPr>
            <a:spLocks noGrp="1"/>
          </p:cNvSpPr>
          <p:nvPr>
            <p:ph type="subTitle" idx="1"/>
          </p:nvPr>
        </p:nvSpPr>
        <p:spPr>
          <a:xfrm>
            <a:off x="7285703" y="1347019"/>
            <a:ext cx="4778477" cy="4395020"/>
          </a:xfrm>
        </p:spPr>
        <p:txBody>
          <a:bodyPr>
            <a:normAutofit fontScale="55000" lnSpcReduction="20000"/>
          </a:bodyPr>
          <a:lstStyle/>
          <a:p>
            <a:pPr algn="l"/>
            <a:r>
              <a:rPr lang="en-US" b="0" i="0" dirty="0">
                <a:effectLst/>
                <a:latin typeface="system-ui"/>
              </a:rPr>
              <a:t>		</a:t>
            </a:r>
            <a:r>
              <a:rPr lang="en-US" dirty="0">
                <a:latin typeface="system-ui"/>
              </a:rPr>
              <a:t>                </a:t>
            </a:r>
            <a:r>
              <a:rPr lang="en-US" sz="3800" b="1" dirty="0">
                <a:latin typeface="Times New Roman" panose="02020603050405020304" pitchFamily="18" charset="0"/>
                <a:cs typeface="Times New Roman" panose="02020603050405020304" pitchFamily="18" charset="0"/>
              </a:rPr>
              <a:t>Insights</a:t>
            </a:r>
            <a:r>
              <a:rPr lang="en-US" sz="3800" b="1" i="0" dirty="0">
                <a:effectLst/>
                <a:latin typeface="Times New Roman" panose="02020603050405020304" pitchFamily="18" charset="0"/>
                <a:cs typeface="Times New Roman" panose="02020603050405020304" pitchFamily="18" charset="0"/>
              </a:rPr>
              <a:t>:</a:t>
            </a:r>
          </a:p>
          <a:p>
            <a:pPr marL="508000" indent="-457200" algn="l">
              <a:buFont typeface="Arial" panose="020B0604020202020204" pitchFamily="34" charset="0"/>
              <a:buChar char="•"/>
            </a:pPr>
            <a:r>
              <a:rPr lang="en-US" sz="3300" b="0" i="0" dirty="0">
                <a:effectLst/>
                <a:latin typeface="Times New Roman" panose="02020603050405020304" pitchFamily="18" charset="0"/>
                <a:cs typeface="Times New Roman" panose="02020603050405020304" pitchFamily="18" charset="0"/>
              </a:rPr>
              <a:t>This scatter plot shows the relationship between the price of air conditioners and their annual power usage.</a:t>
            </a:r>
          </a:p>
          <a:p>
            <a:pPr marL="508000" indent="-457200" algn="l">
              <a:buFont typeface="Arial" panose="020B0604020202020204" pitchFamily="34" charset="0"/>
              <a:buChar char="•"/>
            </a:pPr>
            <a:r>
              <a:rPr lang="en-US" sz="3300" b="0" i="0" dirty="0">
                <a:effectLst/>
                <a:latin typeface="Times New Roman" panose="02020603050405020304" pitchFamily="18" charset="0"/>
                <a:cs typeface="Times New Roman" panose="02020603050405020304" pitchFamily="18" charset="0"/>
              </a:rPr>
              <a:t>Each point represents an air conditioner, with its position determined by its annual power usage and price.</a:t>
            </a:r>
          </a:p>
          <a:p>
            <a:pPr marL="508000" indent="-457200" algn="l">
              <a:buFont typeface="Arial" panose="020B0604020202020204" pitchFamily="34" charset="0"/>
              <a:buChar char="•"/>
            </a:pPr>
            <a:r>
              <a:rPr lang="en-US" sz="3300" b="0" i="0" dirty="0">
                <a:effectLst/>
                <a:latin typeface="Times New Roman" panose="02020603050405020304" pitchFamily="18" charset="0"/>
                <a:cs typeface="Times New Roman" panose="02020603050405020304" pitchFamily="18" charset="0"/>
              </a:rPr>
              <a:t>The color of the points indicates the star rating of the air conditioner, with blue representing lower star ratings and red representing higher star ratings.</a:t>
            </a:r>
          </a:p>
          <a:p>
            <a:pPr marL="508000" indent="-457200" algn="l">
              <a:buFont typeface="Arial" panose="020B0604020202020204" pitchFamily="34" charset="0"/>
              <a:buChar char="•"/>
            </a:pPr>
            <a:r>
              <a:rPr lang="en-US" sz="3300" b="0" i="0" dirty="0">
                <a:effectLst/>
                <a:latin typeface="Times New Roman" panose="02020603050405020304" pitchFamily="18" charset="0"/>
                <a:cs typeface="Times New Roman" panose="02020603050405020304" pitchFamily="18" charset="0"/>
              </a:rPr>
              <a:t>The plot suggests that there is no clear linear relationship between price and annual power usage. However, higher star ratings (red points) tend to cluster around lower power usage values, indicating better energy efficiency.</a:t>
            </a:r>
          </a:p>
          <a:p>
            <a:endParaRPr lang="en-IN" dirty="0"/>
          </a:p>
        </p:txBody>
      </p:sp>
      <p:pic>
        <p:nvPicPr>
          <p:cNvPr id="5" name="Picture 4">
            <a:extLst>
              <a:ext uri="{FF2B5EF4-FFF2-40B4-BE49-F238E27FC236}">
                <a16:creationId xmlns:a16="http://schemas.microsoft.com/office/drawing/2014/main" id="{85BF09DD-E734-3C5C-080B-2F3374E4A913}"/>
              </a:ext>
            </a:extLst>
          </p:cNvPr>
          <p:cNvPicPr>
            <a:picLocks noChangeAspect="1"/>
          </p:cNvPicPr>
          <p:nvPr/>
        </p:nvPicPr>
        <p:blipFill>
          <a:blip r:embed="rId2"/>
          <a:stretch>
            <a:fillRect/>
          </a:stretch>
        </p:blipFill>
        <p:spPr>
          <a:xfrm>
            <a:off x="127820" y="825910"/>
            <a:ext cx="6794090" cy="5574890"/>
          </a:xfrm>
          <a:prstGeom prst="rect">
            <a:avLst/>
          </a:prstGeom>
        </p:spPr>
      </p:pic>
    </p:spTree>
    <p:extLst>
      <p:ext uri="{BB962C8B-B14F-4D97-AF65-F5344CB8AC3E}">
        <p14:creationId xmlns:p14="http://schemas.microsoft.com/office/powerpoint/2010/main" val="232701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17542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Vemuri Ramya Maheshwari(BTech-Civil Engineering)</a:t>
            </a: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Fresher</a:t>
            </a: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Batch-314</a:t>
            </a: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err="1">
                <a:solidFill>
                  <a:schemeClr val="dk1"/>
                </a:solidFill>
                <a:latin typeface="Calibri"/>
                <a:ea typeface="Calibri"/>
                <a:cs typeface="Calibri"/>
                <a:sym typeface="Calibri"/>
              </a:rPr>
              <a:t>Kumpatla</a:t>
            </a:r>
            <a:r>
              <a:rPr lang="en-IN" sz="1800" b="1" i="0" u="none" strike="noStrike" cap="none" dirty="0">
                <a:solidFill>
                  <a:schemeClr val="dk1"/>
                </a:solidFill>
                <a:latin typeface="Calibri"/>
                <a:ea typeface="Calibri"/>
                <a:cs typeface="Calibri"/>
                <a:sym typeface="Calibri"/>
              </a:rPr>
              <a:t> Uma Lakshmi (</a:t>
            </a:r>
            <a:r>
              <a:rPr lang="en-IN" sz="1800" b="1" i="0" u="none" strike="noStrike" cap="none" dirty="0" err="1">
                <a:solidFill>
                  <a:schemeClr val="dk1"/>
                </a:solidFill>
                <a:latin typeface="Calibri"/>
                <a:ea typeface="Calibri"/>
                <a:cs typeface="Calibri"/>
                <a:sym typeface="Calibri"/>
              </a:rPr>
              <a:t>Btech</a:t>
            </a:r>
            <a:r>
              <a:rPr lang="en-IN" sz="1800" b="1" i="0" u="none" strike="noStrike" cap="none" dirty="0">
                <a:solidFill>
                  <a:schemeClr val="dk1"/>
                </a:solidFill>
                <a:latin typeface="Calibri"/>
                <a:ea typeface="Calibri"/>
                <a:cs typeface="Calibri"/>
                <a:sym typeface="Calibri"/>
              </a:rPr>
              <a:t>-Civil Engineering)</a:t>
            </a: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Fresher</a:t>
            </a: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Batch-314</a:t>
            </a: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a:t>
            </a:r>
            <a:r>
              <a:rPr lang="en-IN" sz="3200" dirty="0">
                <a:solidFill>
                  <a:srgbClr val="FF0000"/>
                </a:solidFill>
                <a:latin typeface="Lato Black"/>
                <a:ea typeface="Lato Black"/>
                <a:cs typeface="Lato Black"/>
                <a:sym typeface="Lato Black"/>
              </a:rPr>
              <a:t>us</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A2BF-0429-7595-B704-424CADD1BF6A}"/>
              </a:ext>
            </a:extLst>
          </p:cNvPr>
          <p:cNvSpPr>
            <a:spLocks noGrp="1"/>
          </p:cNvSpPr>
          <p:nvPr>
            <p:ph type="ctrTitle"/>
          </p:nvPr>
        </p:nvSpPr>
        <p:spPr>
          <a:xfrm>
            <a:off x="-226142" y="0"/>
            <a:ext cx="4041058" cy="619432"/>
          </a:xfrm>
        </p:spPr>
        <p:txBody>
          <a:bodyPr>
            <a:normAutofit fontScale="90000"/>
          </a:bodyPr>
          <a:lstStyle/>
          <a:p>
            <a:r>
              <a:rPr lang="en-IN" sz="3200" b="1" i="0" dirty="0">
                <a:effectLst/>
                <a:latin typeface="Times New Roman" panose="02020603050405020304" pitchFamily="18" charset="0"/>
                <a:cs typeface="Times New Roman" panose="02020603050405020304" pitchFamily="18" charset="0"/>
              </a:rPr>
              <a:t>Multivariate Analysis:</a:t>
            </a:r>
            <a:endParaRPr lang="en-IN"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A11B31-F6DF-9408-0009-4886A7A3F1C5}"/>
              </a:ext>
            </a:extLst>
          </p:cNvPr>
          <p:cNvSpPr>
            <a:spLocks noGrp="1"/>
          </p:cNvSpPr>
          <p:nvPr>
            <p:ph type="subTitle" idx="1"/>
          </p:nvPr>
        </p:nvSpPr>
        <p:spPr>
          <a:xfrm>
            <a:off x="7988141" y="1465007"/>
            <a:ext cx="3962400" cy="3539613"/>
          </a:xfrm>
        </p:spPr>
        <p:txBody>
          <a:bodyPr>
            <a:normAutofit fontScale="77500" lnSpcReduction="20000"/>
          </a:bodyPr>
          <a:lstStyle/>
          <a:p>
            <a:pPr algn="l"/>
            <a:r>
              <a:rPr lang="en-US" sz="2600" b="1" i="0" dirty="0">
                <a:effectLst/>
                <a:latin typeface="Times New Roman" panose="02020603050405020304" pitchFamily="18" charset="0"/>
                <a:cs typeface="Times New Roman" panose="02020603050405020304" pitchFamily="18" charset="0"/>
              </a:rPr>
              <a:t>Insights:</a:t>
            </a:r>
          </a:p>
          <a:p>
            <a:pPr algn="l"/>
            <a:r>
              <a:rPr lang="en-US" sz="2300" b="0" i="0" dirty="0">
                <a:effectLst/>
                <a:latin typeface="Times New Roman" panose="02020603050405020304" pitchFamily="18" charset="0"/>
                <a:cs typeface="Times New Roman" panose="02020603050405020304" pitchFamily="18" charset="0"/>
              </a:rPr>
              <a:t>       Annual Power Usage vs. Price: The plot shows the relationship between the annual power usage and the price of the items.</a:t>
            </a:r>
          </a:p>
          <a:p>
            <a:pPr algn="l"/>
            <a:r>
              <a:rPr lang="en-US" sz="2300" dirty="0">
                <a:latin typeface="Times New Roman" panose="02020603050405020304" pitchFamily="18" charset="0"/>
                <a:cs typeface="Times New Roman" panose="02020603050405020304" pitchFamily="18" charset="0"/>
              </a:rPr>
              <a:t>     </a:t>
            </a:r>
            <a:r>
              <a:rPr lang="en-US" sz="2300" b="0" i="0" dirty="0">
                <a:effectLst/>
                <a:latin typeface="Times New Roman" panose="02020603050405020304" pitchFamily="18" charset="0"/>
                <a:cs typeface="Times New Roman" panose="02020603050405020304" pitchFamily="18" charset="0"/>
              </a:rPr>
              <a:t>   Bubble Size: Larger bubbles indicate items with more ratings, suggesting popularity or higher sales.</a:t>
            </a:r>
          </a:p>
          <a:p>
            <a:pPr algn="l"/>
            <a:r>
              <a:rPr lang="en-US" sz="2300" dirty="0">
                <a:latin typeface="Times New Roman" panose="02020603050405020304" pitchFamily="18" charset="0"/>
                <a:cs typeface="Times New Roman" panose="02020603050405020304" pitchFamily="18" charset="0"/>
              </a:rPr>
              <a:t>        </a:t>
            </a:r>
            <a:r>
              <a:rPr lang="en-US" sz="2300" b="0" i="0" dirty="0">
                <a:effectLst/>
                <a:latin typeface="Times New Roman" panose="02020603050405020304" pitchFamily="18" charset="0"/>
                <a:cs typeface="Times New Roman" panose="02020603050405020304" pitchFamily="18" charset="0"/>
              </a:rPr>
              <a:t>Bubble Color: The color coding helps to identify the star rating of each item, providing insights into the energy efficiency and quality of the items.</a:t>
            </a:r>
          </a:p>
          <a:p>
            <a:endParaRPr lang="en-IN" dirty="0"/>
          </a:p>
        </p:txBody>
      </p:sp>
      <p:pic>
        <p:nvPicPr>
          <p:cNvPr id="5" name="Picture 4">
            <a:extLst>
              <a:ext uri="{FF2B5EF4-FFF2-40B4-BE49-F238E27FC236}">
                <a16:creationId xmlns:a16="http://schemas.microsoft.com/office/drawing/2014/main" id="{BEFA0AC9-8A8E-E8A3-5DEB-4062DB325972}"/>
              </a:ext>
            </a:extLst>
          </p:cNvPr>
          <p:cNvPicPr>
            <a:picLocks noChangeAspect="1"/>
          </p:cNvPicPr>
          <p:nvPr/>
        </p:nvPicPr>
        <p:blipFill>
          <a:blip r:embed="rId2"/>
          <a:stretch>
            <a:fillRect/>
          </a:stretch>
        </p:blipFill>
        <p:spPr>
          <a:xfrm>
            <a:off x="0" y="707923"/>
            <a:ext cx="7403690" cy="6145792"/>
          </a:xfrm>
          <a:prstGeom prst="rect">
            <a:avLst/>
          </a:prstGeom>
        </p:spPr>
      </p:pic>
      <p:pic>
        <p:nvPicPr>
          <p:cNvPr id="7" name="Picture 6">
            <a:extLst>
              <a:ext uri="{FF2B5EF4-FFF2-40B4-BE49-F238E27FC236}">
                <a16:creationId xmlns:a16="http://schemas.microsoft.com/office/drawing/2014/main" id="{76E58E3C-43B7-6C66-16FA-232BBC5BF1AF}"/>
              </a:ext>
            </a:extLst>
          </p:cNvPr>
          <p:cNvPicPr>
            <a:picLocks noChangeAspect="1"/>
          </p:cNvPicPr>
          <p:nvPr/>
        </p:nvPicPr>
        <p:blipFill>
          <a:blip r:embed="rId2"/>
          <a:stretch>
            <a:fillRect/>
          </a:stretch>
        </p:blipFill>
        <p:spPr>
          <a:xfrm>
            <a:off x="261123" y="619432"/>
            <a:ext cx="7820993" cy="6234283"/>
          </a:xfrm>
          <a:prstGeom prst="rect">
            <a:avLst/>
          </a:prstGeom>
        </p:spPr>
      </p:pic>
    </p:spTree>
    <p:extLst>
      <p:ext uri="{BB962C8B-B14F-4D97-AF65-F5344CB8AC3E}">
        <p14:creationId xmlns:p14="http://schemas.microsoft.com/office/powerpoint/2010/main" val="4280599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8510-13FB-154B-CDEE-51CFA2723773}"/>
              </a:ext>
            </a:extLst>
          </p:cNvPr>
          <p:cNvSpPr>
            <a:spLocks noGrp="1"/>
          </p:cNvSpPr>
          <p:nvPr>
            <p:ph type="ctrTitle"/>
          </p:nvPr>
        </p:nvSpPr>
        <p:spPr>
          <a:xfrm>
            <a:off x="4915" y="108156"/>
            <a:ext cx="5048865" cy="501444"/>
          </a:xfrm>
        </p:spPr>
        <p:txBody>
          <a:bodyPr>
            <a:normAutofit fontScale="90000"/>
          </a:bodyPr>
          <a:lstStyle/>
          <a:p>
            <a:r>
              <a:rPr lang="en-IN" sz="3200" b="1" dirty="0">
                <a:latin typeface="system-ui"/>
              </a:rPr>
              <a:t>Multiva</a:t>
            </a:r>
            <a:r>
              <a:rPr lang="en-IN" sz="3200" b="1" i="0" dirty="0">
                <a:effectLst/>
                <a:latin typeface="system-ui"/>
              </a:rPr>
              <a:t>riate Analysis:(</a:t>
            </a:r>
            <a:r>
              <a:rPr lang="en-IN" sz="3200" b="1" i="0" dirty="0" err="1">
                <a:effectLst/>
                <a:latin typeface="system-ui"/>
              </a:rPr>
              <a:t>Pairplot</a:t>
            </a:r>
            <a:r>
              <a:rPr lang="en-IN" sz="3200" b="1" i="0" dirty="0">
                <a:effectLst/>
                <a:latin typeface="system-ui"/>
              </a:rPr>
              <a:t>)</a:t>
            </a:r>
            <a:endParaRPr lang="en-IN" sz="3200" dirty="0"/>
          </a:p>
        </p:txBody>
      </p:sp>
      <p:pic>
        <p:nvPicPr>
          <p:cNvPr id="7" name="Picture 6">
            <a:extLst>
              <a:ext uri="{FF2B5EF4-FFF2-40B4-BE49-F238E27FC236}">
                <a16:creationId xmlns:a16="http://schemas.microsoft.com/office/drawing/2014/main" id="{BD224D75-1CE4-4D36-8A66-8208D6DF71A1}"/>
              </a:ext>
            </a:extLst>
          </p:cNvPr>
          <p:cNvPicPr>
            <a:picLocks noChangeAspect="1"/>
          </p:cNvPicPr>
          <p:nvPr/>
        </p:nvPicPr>
        <p:blipFill>
          <a:blip r:embed="rId2"/>
          <a:stretch>
            <a:fillRect/>
          </a:stretch>
        </p:blipFill>
        <p:spPr>
          <a:xfrm>
            <a:off x="108155" y="609600"/>
            <a:ext cx="7157884" cy="5919019"/>
          </a:xfrm>
          <a:prstGeom prst="rect">
            <a:avLst/>
          </a:prstGeom>
        </p:spPr>
      </p:pic>
      <p:sp>
        <p:nvSpPr>
          <p:cNvPr id="8" name="Rectangle 1">
            <a:extLst>
              <a:ext uri="{FF2B5EF4-FFF2-40B4-BE49-F238E27FC236}">
                <a16:creationId xmlns:a16="http://schemas.microsoft.com/office/drawing/2014/main" id="{7893DD48-CD5E-AD54-8673-73B8BC5548D6}"/>
              </a:ext>
            </a:extLst>
          </p:cNvPr>
          <p:cNvSpPr>
            <a:spLocks noGrp="1" noChangeArrowheads="1"/>
          </p:cNvSpPr>
          <p:nvPr>
            <p:ph type="subTitle" idx="1"/>
          </p:nvPr>
        </p:nvSpPr>
        <p:spPr bwMode="auto">
          <a:xfrm>
            <a:off x="7266039" y="859841"/>
            <a:ext cx="4714567"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Relationships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scatter plots help identify potential correlations and patterns between different numerical features. For example, you might see how cooling capacity relates to price or how annual power usage relates to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KDE plots on the diagonal show the distribution of each variable, helping to understand the spread and central tendency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Star Ratings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color coding by star rating provides insights into how different features relate to the quality of the air conditioners, as indicated by their star ratings.</a:t>
            </a:r>
          </a:p>
        </p:txBody>
      </p:sp>
    </p:spTree>
    <p:extLst>
      <p:ext uri="{BB962C8B-B14F-4D97-AF65-F5344CB8AC3E}">
        <p14:creationId xmlns:p14="http://schemas.microsoft.com/office/powerpoint/2010/main" val="1776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E64C-E1BC-33CE-083B-A79BB193898B}"/>
              </a:ext>
            </a:extLst>
          </p:cNvPr>
          <p:cNvSpPr>
            <a:spLocks noGrp="1"/>
          </p:cNvSpPr>
          <p:nvPr>
            <p:ph type="ctrTitle"/>
          </p:nvPr>
        </p:nvSpPr>
        <p:spPr>
          <a:xfrm>
            <a:off x="-776748" y="0"/>
            <a:ext cx="5073446" cy="1445342"/>
          </a:xfrm>
        </p:spPr>
        <p:txBody>
          <a:bodyPr>
            <a:normAutofit fontScale="90000"/>
          </a:bodyPr>
          <a:lstStyle/>
          <a:p>
            <a:r>
              <a:rPr lang="en-IN" b="1" i="0" dirty="0">
                <a:effectLst/>
                <a:latin typeface="system-ui"/>
              </a:rPr>
              <a:t> </a:t>
            </a:r>
            <a:r>
              <a:rPr lang="en-IN" sz="3200" b="1" i="0" dirty="0">
                <a:effectLst/>
                <a:latin typeface="Times New Roman" panose="02020603050405020304" pitchFamily="18" charset="0"/>
                <a:cs typeface="Times New Roman" panose="02020603050405020304" pitchFamily="18" charset="0"/>
              </a:rPr>
              <a:t>Correlation Heatmap:</a:t>
            </a:r>
            <a:br>
              <a:rPr lang="en-IN" b="1" i="0" dirty="0">
                <a:effectLst/>
                <a:latin typeface="system-ui"/>
              </a:rPr>
            </a:br>
            <a:endParaRPr lang="en-IN" dirty="0"/>
          </a:p>
        </p:txBody>
      </p:sp>
      <p:sp>
        <p:nvSpPr>
          <p:cNvPr id="3" name="Subtitle 2">
            <a:extLst>
              <a:ext uri="{FF2B5EF4-FFF2-40B4-BE49-F238E27FC236}">
                <a16:creationId xmlns:a16="http://schemas.microsoft.com/office/drawing/2014/main" id="{0A1911E4-C436-FBA9-B251-D279B1F66A7E}"/>
              </a:ext>
            </a:extLst>
          </p:cNvPr>
          <p:cNvSpPr>
            <a:spLocks noGrp="1"/>
          </p:cNvSpPr>
          <p:nvPr>
            <p:ph type="subTitle" idx="1"/>
          </p:nvPr>
        </p:nvSpPr>
        <p:spPr>
          <a:xfrm>
            <a:off x="6784258" y="1445341"/>
            <a:ext cx="4807973" cy="3618271"/>
          </a:xfrm>
        </p:spPr>
        <p:txBody>
          <a:bodyPr>
            <a:normAutofit fontScale="25000" lnSpcReduction="20000"/>
          </a:bodyPr>
          <a:lstStyle/>
          <a:p>
            <a:pPr algn="just"/>
            <a:r>
              <a:rPr lang="en-US" sz="3200" i="0" dirty="0">
                <a:effectLst/>
                <a:latin typeface="Times New Roman" panose="02020603050405020304" pitchFamily="18" charset="0"/>
                <a:cs typeface="Times New Roman" panose="02020603050405020304" pitchFamily="18" charset="0"/>
              </a:rPr>
              <a:t>     </a:t>
            </a:r>
            <a:r>
              <a:rPr lang="en-US" sz="8000" b="1" i="0" dirty="0">
                <a:effectLst/>
                <a:latin typeface="Times New Roman" panose="02020603050405020304" pitchFamily="18" charset="0"/>
                <a:cs typeface="Times New Roman" panose="02020603050405020304" pitchFamily="18" charset="0"/>
              </a:rPr>
              <a:t>Insights:</a:t>
            </a:r>
          </a:p>
          <a:p>
            <a:pPr algn="just"/>
            <a:r>
              <a:rPr lang="en-US" sz="8000" i="0" dirty="0">
                <a:effectLst/>
                <a:latin typeface="Times New Roman" panose="02020603050405020304" pitchFamily="18" charset="0"/>
                <a:cs typeface="Times New Roman" panose="02020603050405020304" pitchFamily="18" charset="0"/>
              </a:rPr>
              <a:t>   </a:t>
            </a:r>
            <a:r>
              <a:rPr lang="en-US" sz="7200" i="0" dirty="0">
                <a:effectLst/>
                <a:latin typeface="Times New Roman" panose="02020603050405020304" pitchFamily="18" charset="0"/>
                <a:cs typeface="Times New Roman" panose="02020603050405020304" pitchFamily="18" charset="0"/>
              </a:rPr>
              <a:t>    </a:t>
            </a:r>
            <a:r>
              <a:rPr lang="en-US" sz="7200" b="1" i="0" dirty="0">
                <a:effectLst/>
                <a:latin typeface="Times New Roman" panose="02020603050405020304" pitchFamily="18" charset="0"/>
                <a:cs typeface="Times New Roman" panose="02020603050405020304" pitchFamily="18" charset="0"/>
              </a:rPr>
              <a:t>Price vs. Cooling Capacity(Ton):</a:t>
            </a:r>
          </a:p>
          <a:p>
            <a:pPr algn="just"/>
            <a:r>
              <a:rPr lang="en-US" sz="7200" i="0" dirty="0">
                <a:effectLst/>
                <a:latin typeface="Times New Roman" panose="02020603050405020304" pitchFamily="18" charset="0"/>
                <a:cs typeface="Times New Roman" panose="02020603050405020304" pitchFamily="18" charset="0"/>
              </a:rPr>
              <a:t>        There is a moderate positive correlation (0.58), indicating that as the cooling capacity increases, the price tends to increase as well.</a:t>
            </a:r>
          </a:p>
          <a:p>
            <a:pPr algn="just"/>
            <a:r>
              <a:rPr lang="en-US" sz="7200" b="1" i="0" dirty="0">
                <a:effectLst/>
                <a:latin typeface="Times New Roman" panose="02020603050405020304" pitchFamily="18" charset="0"/>
                <a:cs typeface="Times New Roman" panose="02020603050405020304" pitchFamily="18" charset="0"/>
              </a:rPr>
              <a:t>        Price vs. Annual power</a:t>
            </a:r>
            <a:r>
              <a:rPr lang="en-US" sz="7200" b="1" dirty="0">
                <a:latin typeface="Times New Roman" panose="02020603050405020304" pitchFamily="18" charset="0"/>
                <a:cs typeface="Times New Roman" panose="02020603050405020304" pitchFamily="18" charset="0"/>
              </a:rPr>
              <a:t> </a:t>
            </a:r>
            <a:r>
              <a:rPr lang="en-US" sz="7200" b="1" i="0" dirty="0">
                <a:effectLst/>
                <a:latin typeface="Times New Roman" panose="02020603050405020304" pitchFamily="18" charset="0"/>
                <a:cs typeface="Times New Roman" panose="02020603050405020304" pitchFamily="18" charset="0"/>
              </a:rPr>
              <a:t>usage:   </a:t>
            </a:r>
          </a:p>
          <a:p>
            <a:pPr algn="just"/>
            <a:r>
              <a:rPr lang="en-US" sz="7200" i="0" dirty="0">
                <a:effectLst/>
                <a:latin typeface="Times New Roman" panose="02020603050405020304" pitchFamily="18" charset="0"/>
                <a:cs typeface="Times New Roman" panose="02020603050405020304" pitchFamily="18" charset="0"/>
              </a:rPr>
              <a:t>       There is a weaker positive correlation (0.30), suggesting that higher-priced air conditioners tend to have higher annual power usage.</a:t>
            </a:r>
          </a:p>
          <a:p>
            <a:pPr algn="just"/>
            <a:r>
              <a:rPr lang="en-US" sz="7200" b="1" i="0" dirty="0">
                <a:effectLst/>
                <a:latin typeface="Times New Roman" panose="02020603050405020304" pitchFamily="18" charset="0"/>
                <a:cs typeface="Times New Roman" panose="02020603050405020304" pitchFamily="18" charset="0"/>
              </a:rPr>
              <a:t>        Ratings: </a:t>
            </a:r>
            <a:r>
              <a:rPr lang="en-US" sz="7200" i="0" dirty="0">
                <a:effectLst/>
                <a:latin typeface="Times New Roman" panose="02020603050405020304" pitchFamily="18" charset="0"/>
                <a:cs typeface="Times New Roman" panose="02020603050405020304" pitchFamily="18" charset="0"/>
              </a:rPr>
              <a:t>The ratings have very low correlations with the other variables, indicating that customer ratings are not strongly influenced by price, cooling capacity, or annual power usage</a:t>
            </a:r>
            <a:r>
              <a:rPr lang="en-US" sz="7200" b="1" i="0" dirty="0">
                <a:effectLst/>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3B3D674B-2BC0-C3B4-9E40-5A48C2E364A1}"/>
              </a:ext>
            </a:extLst>
          </p:cNvPr>
          <p:cNvPicPr>
            <a:picLocks noChangeAspect="1"/>
          </p:cNvPicPr>
          <p:nvPr/>
        </p:nvPicPr>
        <p:blipFill>
          <a:blip r:embed="rId2"/>
          <a:stretch>
            <a:fillRect/>
          </a:stretch>
        </p:blipFill>
        <p:spPr>
          <a:xfrm>
            <a:off x="265471" y="904568"/>
            <a:ext cx="6302477" cy="5742038"/>
          </a:xfrm>
          <a:prstGeom prst="rect">
            <a:avLst/>
          </a:prstGeom>
        </p:spPr>
      </p:pic>
    </p:spTree>
    <p:extLst>
      <p:ext uri="{BB962C8B-B14F-4D97-AF65-F5344CB8AC3E}">
        <p14:creationId xmlns:p14="http://schemas.microsoft.com/office/powerpoint/2010/main" val="374879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385264" y="431209"/>
            <a:ext cx="3114831"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chemeClr val="tx1"/>
                </a:solidFill>
                <a:latin typeface="Times New Roman" panose="02020603050405020304" pitchFamily="18" charset="0"/>
                <a:cs typeface="Times New Roman" panose="02020603050405020304" pitchFamily="18" charset="0"/>
              </a:rPr>
              <a:t>Conclusion:</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1186325" y="1653559"/>
            <a:ext cx="10515600" cy="3931164"/>
          </a:xfrm>
          <a:prstGeom prst="rect">
            <a:avLst/>
          </a:prstGeom>
          <a:noFill/>
          <a:ln>
            <a:noFill/>
          </a:ln>
        </p:spPr>
        <p:txBody>
          <a:bodyPr spcFirstLastPara="1" wrap="square" lIns="91425" tIns="45700" rIns="91425" bIns="45700" anchor="t" anchorCtr="0">
            <a:normAutofit/>
          </a:bodyPr>
          <a:lstStyle/>
          <a:p>
            <a:pPr marL="97790" indent="0">
              <a:buSzPct val="100000"/>
              <a:buNone/>
            </a:pPr>
            <a:r>
              <a:rPr lang="en-US" sz="2400" b="1" dirty="0">
                <a:latin typeface="Times New Roman" panose="02020603050405020304" pitchFamily="18" charset="0"/>
                <a:cs typeface="Times New Roman" panose="02020603050405020304" pitchFamily="18" charset="0"/>
              </a:rPr>
              <a:t>The visualizations and their insights enable us to:</a:t>
            </a:r>
          </a:p>
          <a:p>
            <a:pPr marL="554990" indent="-457200">
              <a:buSzPct val="100000"/>
            </a:pPr>
            <a:r>
              <a:rPr lang="en-US" sz="2000" dirty="0">
                <a:solidFill>
                  <a:schemeClr val="accent5">
                    <a:lumMod val="50000"/>
                  </a:schemeClr>
                </a:solidFill>
                <a:latin typeface="Times New Roman" panose="02020603050405020304" pitchFamily="18" charset="0"/>
                <a:cs typeface="Times New Roman" panose="02020603050405020304" pitchFamily="18" charset="0"/>
              </a:rPr>
              <a:t>The analysis reveals that air conditioners with higher cooling capacities and star ratings generally have higher prices and better energy efficiency. </a:t>
            </a:r>
          </a:p>
          <a:p>
            <a:pPr marL="554990" indent="-457200">
              <a:buSzPct val="100000"/>
            </a:pPr>
            <a:r>
              <a:rPr lang="en-US" sz="2000" dirty="0">
                <a:solidFill>
                  <a:schemeClr val="accent5">
                    <a:lumMod val="50000"/>
                  </a:schemeClr>
                </a:solidFill>
                <a:latin typeface="Times New Roman" panose="02020603050405020304" pitchFamily="18" charset="0"/>
                <a:cs typeface="Times New Roman" panose="02020603050405020304" pitchFamily="18" charset="0"/>
              </a:rPr>
              <a:t>Brands like SAMSUNG have the highest average prices, while CANDY has the lowest. Godrej stands out with a significantly higher average warranty duration. </a:t>
            </a:r>
          </a:p>
          <a:p>
            <a:pPr marL="554990" indent="-457200">
              <a:buSzPct val="100000"/>
            </a:pPr>
            <a:r>
              <a:rPr lang="en-US" sz="2000" dirty="0">
                <a:solidFill>
                  <a:schemeClr val="accent5">
                    <a:lumMod val="50000"/>
                  </a:schemeClr>
                </a:solidFill>
                <a:latin typeface="Times New Roman" panose="02020603050405020304" pitchFamily="18" charset="0"/>
                <a:cs typeface="Times New Roman" panose="02020603050405020304" pitchFamily="18" charset="0"/>
              </a:rPr>
              <a:t>There is a moderate positive correlation between cooling capacity and price, and a weaker positive correlation between price and annual power usage. </a:t>
            </a:r>
          </a:p>
          <a:p>
            <a:pPr marL="554990" indent="-457200">
              <a:buSzPct val="100000"/>
            </a:pPr>
            <a:r>
              <a:rPr lang="en-US" sz="2000" dirty="0">
                <a:solidFill>
                  <a:schemeClr val="accent5">
                    <a:lumMod val="50000"/>
                  </a:schemeClr>
                </a:solidFill>
                <a:latin typeface="Times New Roman" panose="02020603050405020304" pitchFamily="18" charset="0"/>
                <a:cs typeface="Times New Roman" panose="02020603050405020304" pitchFamily="18" charset="0"/>
              </a:rPr>
              <a:t>Customer ratings are not strongly influenced by price, cooling capacity, or annual power usage, but higher star ratings tend to cluster around lower power usage values, indicating better energy efficiency.</a:t>
            </a:r>
            <a:endParaRPr sz="2000" dirty="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F4A2-1A32-66D7-A059-686743FF3011}"/>
              </a:ext>
            </a:extLst>
          </p:cNvPr>
          <p:cNvSpPr>
            <a:spLocks noGrp="1"/>
          </p:cNvSpPr>
          <p:nvPr>
            <p:ph type="title"/>
          </p:nvPr>
        </p:nvSpPr>
        <p:spPr>
          <a:xfrm>
            <a:off x="0" y="0"/>
            <a:ext cx="1582994" cy="466531"/>
          </a:xfrm>
        </p:spPr>
        <p:txBody>
          <a:bodyPr>
            <a:normAutofit fontScale="90000"/>
          </a:bodyPr>
          <a:lstStyle/>
          <a:p>
            <a:r>
              <a:rPr lang="en-US" sz="3200" dirty="0">
                <a:latin typeface="Times New Roman" panose="02020603050405020304" pitchFamily="18" charset="0"/>
                <a:cs typeface="Times New Roman" panose="02020603050405020304" pitchFamily="18" charset="0"/>
              </a:rPr>
              <a:t>Q&amp;A:</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38632EB-3698-7185-A22B-264244756C05}"/>
              </a:ext>
            </a:extLst>
          </p:cNvPr>
          <p:cNvSpPr>
            <a:spLocks noGrp="1" noChangeArrowheads="1"/>
          </p:cNvSpPr>
          <p:nvPr>
            <p:ph type="body" idx="1"/>
          </p:nvPr>
        </p:nvSpPr>
        <p:spPr bwMode="auto">
          <a:xfrm>
            <a:off x="860323" y="384821"/>
            <a:ext cx="9788013"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Which brand has the highest average price for air conditioners?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SAMSUNG has the highest average price for air conditioners.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Which brand offers the lowest average price for air conditioners?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CANDY offers the lowest average price for air conditioners.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What is the relationship between cooling capacity and price?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Air conditioners with higher cooling capacities (around 2.0 tons) generally have higher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How do star ratings affect the price of air conditioners?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Higher star ratings (4 and 5 stars) are often linked to higher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Which brand has the highest average warranty duration?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Godrej has a significantly higher average warranty duration compared to other brands.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What does the scatter plot reveal about the relationship between cooling capacity and annual power usage?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The scatter plot reveals that air conditioners with higher cooling capacities generally use more power annually.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Is there a clear linear relationship between price and annual power usage?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No, there is no clear linear relationship between price and annual power usage.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    However, higher star ratings tend to cluster around lower power usage values, indicating better energy efficiency</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How do customer ratings correlate with the price of air conditioners?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Customer ratings are not strongly influenced by price, cooling capacity, or annual power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What does the pair plot show about the relationships between different numerical features?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r>
              <a:rPr kumimoji="0" lang="en-US" altLang="en-US" sz="1600" b="1"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The pair plot helps identify potential correlations and patterns between different numerical features,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such as how cooling capacity relates to price or how annual power usage relates to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 Which air conditioners tend to have higher ratings and prices?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600" i="0" u="none" strike="noStrike" cap="none" normalizeH="0" baseline="0" dirty="0">
                <a:ln>
                  <a:noFill/>
                </a:ln>
                <a:solidFill>
                  <a:schemeClr val="accent5">
                    <a:lumMod val="75000"/>
                  </a:schemeClr>
                </a:solidFill>
                <a:effectLst/>
                <a:latin typeface="Times New Roman" panose="02020603050405020304" pitchFamily="18" charset="0"/>
                <a:cs typeface="Times New Roman" panose="02020603050405020304" pitchFamily="18" charset="0"/>
              </a:rPr>
              <a:t>Higher-priced products tend to have higher ratings, and products with more reviews are more likely to have higher ratings and prices.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0418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373210" y="1738781"/>
            <a:ext cx="4465643" cy="2834317"/>
          </a:xfrm>
          <a:prstGeom prst="rect">
            <a:avLst/>
          </a:prstGeom>
          <a:noFill/>
          <a:ln>
            <a:noFill/>
          </a:ln>
        </p:spPr>
      </p:pic>
      <p:sp>
        <p:nvSpPr>
          <p:cNvPr id="117" name="Google Shape;117;p5"/>
          <p:cNvSpPr txBox="1"/>
          <p:nvPr/>
        </p:nvSpPr>
        <p:spPr>
          <a:xfrm>
            <a:off x="1506805" y="2378013"/>
            <a:ext cx="4589195" cy="17797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5400" b="0" i="0" u="none" strike="noStrike" cap="none" dirty="0">
                <a:solidFill>
                  <a:srgbClr val="FF0000"/>
                </a:solidFill>
                <a:latin typeface="Times New Roman" panose="02020603050405020304" pitchFamily="18" charset="0"/>
                <a:ea typeface="Libre Baskerville"/>
                <a:cs typeface="Times New Roman" panose="02020603050405020304" pitchFamily="18" charset="0"/>
                <a:sym typeface="Libre Baskerville"/>
              </a:rPr>
              <a:t>THANK </a:t>
            </a:r>
          </a:p>
          <a:p>
            <a:pPr marL="0" marR="0" lvl="0" indent="0" algn="l" rtl="0">
              <a:spcBef>
                <a:spcPts val="0"/>
              </a:spcBef>
              <a:spcAft>
                <a:spcPts val="0"/>
              </a:spcAft>
              <a:buClr>
                <a:srgbClr val="C00000"/>
              </a:buClr>
              <a:buSzPts val="4400"/>
              <a:buFont typeface="Libre Baskerville"/>
              <a:buNone/>
            </a:pPr>
            <a:r>
              <a:rPr lang="en-IN" sz="5400" b="0" i="0" u="none" strike="noStrike" cap="none" dirty="0">
                <a:solidFill>
                  <a:srgbClr val="FF0000"/>
                </a:solidFill>
                <a:latin typeface="Times New Roman" panose="02020603050405020304" pitchFamily="18" charset="0"/>
                <a:ea typeface="HP Simplified Jpan" panose="020B0500000000000000" pitchFamily="34" charset="-128"/>
                <a:cs typeface="Times New Roman" panose="02020603050405020304" pitchFamily="18" charset="0"/>
                <a:sym typeface="Libre Baskerville"/>
              </a:rPr>
              <a:t>YOU</a:t>
            </a:r>
            <a:endParaRPr sz="5400" b="0" i="0" u="none" strike="noStrike" cap="none" dirty="0">
              <a:solidFill>
                <a:srgbClr val="FF0000"/>
              </a:solidFill>
              <a:latin typeface="Times New Roman" panose="02020603050405020304" pitchFamily="18" charset="0"/>
              <a:ea typeface="HP Simplified Jpan" panose="020B0500000000000000" pitchFamily="34" charset="-128"/>
              <a:cs typeface="Times New Roman" panose="02020603050405020304" pitchFamily="18"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D4B5B-B991-9B9B-253F-6972DA5C37CF}"/>
              </a:ext>
            </a:extLst>
          </p:cNvPr>
          <p:cNvSpPr>
            <a:spLocks noGrp="1"/>
          </p:cNvSpPr>
          <p:nvPr>
            <p:ph type="ctrTitle"/>
          </p:nvPr>
        </p:nvSpPr>
        <p:spPr>
          <a:xfrm>
            <a:off x="-1504335" y="452284"/>
            <a:ext cx="9144000" cy="1348658"/>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Problem Statement:</a:t>
            </a:r>
            <a:endParaRPr lang="en-IN" sz="3200" dirty="0"/>
          </a:p>
        </p:txBody>
      </p:sp>
      <p:sp>
        <p:nvSpPr>
          <p:cNvPr id="3" name="Subtitle 2">
            <a:extLst>
              <a:ext uri="{FF2B5EF4-FFF2-40B4-BE49-F238E27FC236}">
                <a16:creationId xmlns:a16="http://schemas.microsoft.com/office/drawing/2014/main" id="{512FEFFB-CC6C-23A1-F1E9-A00E287F211C}"/>
              </a:ext>
            </a:extLst>
          </p:cNvPr>
          <p:cNvSpPr>
            <a:spLocks noGrp="1"/>
          </p:cNvSpPr>
          <p:nvPr>
            <p:ph type="subTitle" idx="1"/>
          </p:nvPr>
        </p:nvSpPr>
        <p:spPr>
          <a:xfrm>
            <a:off x="1524000" y="2500825"/>
            <a:ext cx="9144000" cy="1815536"/>
          </a:xfrm>
        </p:spPr>
        <p:txBody>
          <a:bodyPr/>
          <a:lstStyle/>
          <a:p>
            <a:r>
              <a:rPr lang="en-US" dirty="0">
                <a:latin typeface="Times New Roman" panose="02020603050405020304" pitchFamily="18" charset="0"/>
                <a:ea typeface="Sans Serif Collection" panose="020B0502040504020204" pitchFamily="34" charset="0"/>
                <a:cs typeface="Times New Roman" panose="02020603050405020304" pitchFamily="18" charset="0"/>
              </a:rPr>
              <a:t>A</a:t>
            </a:r>
            <a:r>
              <a:rPr lang="en-US" i="0" dirty="0">
                <a:effectLst/>
                <a:latin typeface="Times New Roman" panose="02020603050405020304" pitchFamily="18" charset="0"/>
                <a:ea typeface="Sans Serif Collection" panose="020B0502040504020204" pitchFamily="34" charset="0"/>
                <a:cs typeface="Times New Roman" panose="02020603050405020304" pitchFamily="18" charset="0"/>
              </a:rPr>
              <a:t>nalyzing and identifying the best air conditioners available in </a:t>
            </a:r>
            <a:r>
              <a:rPr lang="en-US" i="0" dirty="0" err="1">
                <a:effectLst/>
                <a:latin typeface="Times New Roman" panose="02020603050405020304" pitchFamily="18" charset="0"/>
                <a:ea typeface="Sans Serif Collection" panose="020B0502040504020204" pitchFamily="34" charset="0"/>
                <a:cs typeface="Times New Roman" panose="02020603050405020304" pitchFamily="18" charset="0"/>
              </a:rPr>
              <a:t>flipkart</a:t>
            </a:r>
            <a:r>
              <a:rPr lang="en-US" i="0" dirty="0">
                <a:effectLst/>
                <a:latin typeface="Times New Roman" panose="02020603050405020304" pitchFamily="18" charset="0"/>
                <a:ea typeface="Sans Serif Collection" panose="020B0502040504020204" pitchFamily="34" charset="0"/>
                <a:cs typeface="Times New Roman" panose="02020603050405020304" pitchFamily="18" charset="0"/>
              </a:rPr>
              <a:t> based on their features and customer ratings and reviews</a:t>
            </a:r>
            <a:r>
              <a:rPr lang="en-IN" i="0" dirty="0">
                <a:effectLst/>
                <a:latin typeface="Times New Roman" panose="02020603050405020304" pitchFamily="18" charset="0"/>
                <a:ea typeface="Sans Serif Collection" panose="020B0502040504020204" pitchFamily="34" charset="0"/>
                <a:cs typeface="Times New Roman" panose="02020603050405020304" pitchFamily="18" charset="0"/>
              </a:rPr>
              <a:t>.</a:t>
            </a:r>
            <a:endParaRPr lang="en-US" i="0" dirty="0">
              <a:effectLst/>
              <a:latin typeface="Times New Roman" panose="02020603050405020304" pitchFamily="18" charset="0"/>
              <a:ea typeface="Sans Serif Collection" panose="020B0502040504020204" pitchFamily="34" charset="0"/>
              <a:cs typeface="Times New Roman" panose="02020603050405020304" pitchFamily="18" charset="0"/>
            </a:endParaRPr>
          </a:p>
        </p:txBody>
      </p:sp>
    </p:spTree>
    <p:extLst>
      <p:ext uri="{BB962C8B-B14F-4D97-AF65-F5344CB8AC3E}">
        <p14:creationId xmlns:p14="http://schemas.microsoft.com/office/powerpoint/2010/main" val="337168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18F6-AC4D-DF79-97B6-4B0B183654F2}"/>
              </a:ext>
            </a:extLst>
          </p:cNvPr>
          <p:cNvSpPr>
            <a:spLocks noGrp="1"/>
          </p:cNvSpPr>
          <p:nvPr>
            <p:ph type="ctrTitle"/>
          </p:nvPr>
        </p:nvSpPr>
        <p:spPr>
          <a:xfrm>
            <a:off x="658761" y="129305"/>
            <a:ext cx="6223820" cy="2387600"/>
          </a:xfrm>
        </p:spPr>
        <p:txBody>
          <a:bodyPr/>
          <a:lstStyle/>
          <a:p>
            <a:r>
              <a:rPr lang="en-GB" sz="3200" b="1" dirty="0">
                <a:latin typeface="Times New Roman" panose="02020603050405020304" pitchFamily="18" charset="0"/>
                <a:cs typeface="Times New Roman" panose="02020603050405020304" pitchFamily="18" charset="0"/>
              </a:rPr>
              <a:t>Objective of the Project:</a:t>
            </a:r>
            <a:br>
              <a:rPr lang="en-IN" sz="6000" b="1"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895ACC0-E037-C713-B39A-9CB541747A6F}"/>
              </a:ext>
            </a:extLst>
          </p:cNvPr>
          <p:cNvSpPr>
            <a:spLocks noGrp="1"/>
          </p:cNvSpPr>
          <p:nvPr>
            <p:ph type="subTitle" idx="1"/>
          </p:nvPr>
        </p:nvSpPr>
        <p:spPr>
          <a:xfrm>
            <a:off x="1877961" y="2080009"/>
            <a:ext cx="9144000" cy="2472326"/>
          </a:xfrm>
        </p:spPr>
        <p:txBody>
          <a:bodyPr>
            <a:noAutofit/>
          </a:bodyPr>
          <a:lstStyle/>
          <a:p>
            <a:pPr algn="just">
              <a:buFont typeface="Arial" panose="020B0604020202020204" pitchFamily="34" charset="0"/>
              <a:buChar char="•"/>
            </a:pPr>
            <a:r>
              <a:rPr lang="en-GB" i="0" dirty="0">
                <a:solidFill>
                  <a:srgbClr val="0F0F0F"/>
                </a:solidFill>
                <a:effectLst/>
                <a:latin typeface="Times New Roman" panose="02020603050405020304" pitchFamily="18" charset="0"/>
                <a:cs typeface="Times New Roman" panose="02020603050405020304" pitchFamily="18" charset="0"/>
              </a:rPr>
              <a:t>The objective of this exploratory data analysis (EDA) project is </a:t>
            </a:r>
            <a:r>
              <a:rPr lang="en-US" dirty="0">
                <a:latin typeface="Times New Roman" panose="02020603050405020304" pitchFamily="18" charset="0"/>
                <a:cs typeface="Times New Roman" panose="02020603050405020304" pitchFamily="18" charset="0"/>
              </a:rPr>
              <a:t>to analyze and identify the best air conditioners available on Flipkart based on their features, customer ratings, and reviews. This involves evaluating various attributes of air conditioners to determine which brand offer the best value, performance, and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5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7C85-CE09-4074-5513-DCE7F6020A7C}"/>
              </a:ext>
            </a:extLst>
          </p:cNvPr>
          <p:cNvSpPr>
            <a:spLocks noGrp="1"/>
          </p:cNvSpPr>
          <p:nvPr>
            <p:ph type="ctrTitle"/>
          </p:nvPr>
        </p:nvSpPr>
        <p:spPr>
          <a:xfrm>
            <a:off x="78658" y="452284"/>
            <a:ext cx="6174658" cy="1415845"/>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Libraries Used :</a:t>
            </a:r>
            <a:endParaRPr lang="en-IN" sz="3200" dirty="0"/>
          </a:p>
        </p:txBody>
      </p:sp>
      <p:sp>
        <p:nvSpPr>
          <p:cNvPr id="3" name="Subtitle 2">
            <a:extLst>
              <a:ext uri="{FF2B5EF4-FFF2-40B4-BE49-F238E27FC236}">
                <a16:creationId xmlns:a16="http://schemas.microsoft.com/office/drawing/2014/main" id="{60E32800-1626-5D75-9163-4E87E4F7E38A}"/>
              </a:ext>
            </a:extLst>
          </p:cNvPr>
          <p:cNvSpPr>
            <a:spLocks noGrp="1"/>
          </p:cNvSpPr>
          <p:nvPr>
            <p:ph type="subTitle" idx="1"/>
          </p:nvPr>
        </p:nvSpPr>
        <p:spPr>
          <a:xfrm>
            <a:off x="2487562" y="2382837"/>
            <a:ext cx="9144000" cy="2474297"/>
          </a:xfrm>
        </p:spPr>
        <p:txBody>
          <a:bodyPr>
            <a:normAutofit fontScale="25000" lnSpcReduction="20000"/>
          </a:bodyPr>
          <a:lstStyle/>
          <a:p>
            <a:pPr algn="l">
              <a:buFont typeface="Arial" panose="020B0604020202020204" pitchFamily="34" charset="0"/>
              <a:buChar char="•"/>
            </a:pPr>
            <a:r>
              <a:rPr lang="en-IN" sz="9600" dirty="0">
                <a:solidFill>
                  <a:schemeClr val="tx1"/>
                </a:solidFill>
                <a:latin typeface="Times New Roman" panose="02020603050405020304" pitchFamily="18" charset="0"/>
                <a:cs typeface="Times New Roman" panose="02020603050405020304" pitchFamily="18" charset="0"/>
              </a:rPr>
              <a:t>Requests</a:t>
            </a:r>
          </a:p>
          <a:p>
            <a:pPr algn="l">
              <a:buFont typeface="Arial" panose="020B0604020202020204" pitchFamily="34" charset="0"/>
              <a:buChar char="•"/>
            </a:pPr>
            <a:r>
              <a:rPr lang="en-IN" sz="9600" dirty="0" err="1">
                <a:solidFill>
                  <a:schemeClr val="tx1"/>
                </a:solidFill>
                <a:latin typeface="Times New Roman" panose="02020603050405020304" pitchFamily="18" charset="0"/>
                <a:cs typeface="Times New Roman" panose="02020603050405020304" pitchFamily="18" charset="0"/>
              </a:rPr>
              <a:t>BeautifulSoup</a:t>
            </a:r>
            <a:endParaRPr lang="en-IN" sz="9600" dirty="0">
              <a:solidFill>
                <a:schemeClr val="tx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9600" dirty="0">
                <a:solidFill>
                  <a:schemeClr val="tx1"/>
                </a:solidFill>
                <a:latin typeface="Times New Roman" panose="02020603050405020304" pitchFamily="18" charset="0"/>
                <a:cs typeface="Times New Roman" panose="02020603050405020304" pitchFamily="18" charset="0"/>
              </a:rPr>
              <a:t>Re</a:t>
            </a:r>
          </a:p>
          <a:p>
            <a:pPr algn="l">
              <a:buFont typeface="Arial" panose="020B0604020202020204" pitchFamily="34" charset="0"/>
              <a:buChar char="•"/>
            </a:pPr>
            <a:r>
              <a:rPr lang="en-IN" sz="9600" dirty="0">
                <a:solidFill>
                  <a:schemeClr val="tx1"/>
                </a:solidFill>
                <a:latin typeface="Times New Roman" panose="02020603050405020304" pitchFamily="18" charset="0"/>
                <a:cs typeface="Times New Roman" panose="02020603050405020304" pitchFamily="18" charset="0"/>
              </a:rPr>
              <a:t>Pandas</a:t>
            </a:r>
          </a:p>
          <a:p>
            <a:pPr algn="l">
              <a:buFont typeface="Arial" panose="020B0604020202020204" pitchFamily="34" charset="0"/>
              <a:buChar char="•"/>
            </a:pPr>
            <a:r>
              <a:rPr lang="en-IN" sz="9600" dirty="0">
                <a:solidFill>
                  <a:schemeClr val="tx1"/>
                </a:solidFill>
                <a:latin typeface="Times New Roman" panose="02020603050405020304" pitchFamily="18" charset="0"/>
                <a:cs typeface="Times New Roman" panose="02020603050405020304" pitchFamily="18" charset="0"/>
              </a:rPr>
              <a:t>Matplotlib</a:t>
            </a:r>
          </a:p>
          <a:p>
            <a:pPr algn="l">
              <a:buFont typeface="Arial" panose="020B0604020202020204" pitchFamily="34" charset="0"/>
              <a:buChar char="•"/>
            </a:pPr>
            <a:r>
              <a:rPr lang="en-IN" sz="9600" dirty="0">
                <a:solidFill>
                  <a:schemeClr val="tx1"/>
                </a:solidFill>
                <a:latin typeface="Times New Roman" panose="02020603050405020304" pitchFamily="18" charset="0"/>
                <a:cs typeface="Times New Roman" panose="02020603050405020304" pitchFamily="18" charset="0"/>
              </a:rPr>
              <a:t>Seaborn</a:t>
            </a:r>
          </a:p>
          <a:p>
            <a:endParaRPr lang="en-IN" dirty="0"/>
          </a:p>
        </p:txBody>
      </p:sp>
    </p:spTree>
    <p:extLst>
      <p:ext uri="{BB962C8B-B14F-4D97-AF65-F5344CB8AC3E}">
        <p14:creationId xmlns:p14="http://schemas.microsoft.com/office/powerpoint/2010/main" val="669933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3D148-AA15-D85A-609B-21A74705CFC6}"/>
              </a:ext>
            </a:extLst>
          </p:cNvPr>
          <p:cNvSpPr>
            <a:spLocks noGrp="1"/>
          </p:cNvSpPr>
          <p:nvPr>
            <p:ph type="ctrTitle"/>
          </p:nvPr>
        </p:nvSpPr>
        <p:spPr>
          <a:xfrm>
            <a:off x="-550608" y="313660"/>
            <a:ext cx="7118555" cy="128654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Web Scraping – Details:</a:t>
            </a:r>
            <a:endParaRPr lang="en-IN" sz="3200" dirty="0"/>
          </a:p>
        </p:txBody>
      </p:sp>
      <p:sp>
        <p:nvSpPr>
          <p:cNvPr id="3" name="Subtitle 2">
            <a:extLst>
              <a:ext uri="{FF2B5EF4-FFF2-40B4-BE49-F238E27FC236}">
                <a16:creationId xmlns:a16="http://schemas.microsoft.com/office/drawing/2014/main" id="{02890189-D6B8-CBD5-2101-2E5B3DDC9DBF}"/>
              </a:ext>
            </a:extLst>
          </p:cNvPr>
          <p:cNvSpPr>
            <a:spLocks noGrp="1"/>
          </p:cNvSpPr>
          <p:nvPr>
            <p:ph type="subTitle" idx="1"/>
          </p:nvPr>
        </p:nvSpPr>
        <p:spPr>
          <a:xfrm>
            <a:off x="1327355" y="2030848"/>
            <a:ext cx="9144000" cy="1655762"/>
          </a:xfrm>
        </p:spPr>
        <p:txBody>
          <a:bodyPr>
            <a:normAutofit fontScale="70000" lnSpcReduction="20000"/>
          </a:bodyPr>
          <a:lstStyle/>
          <a:p>
            <a:pPr algn="l">
              <a:lnSpc>
                <a:spcPct val="100000"/>
              </a:lnSpc>
            </a:pPr>
            <a:r>
              <a:rPr lang="en-IN" sz="2800" b="1" dirty="0">
                <a:latin typeface="Times New Roman" panose="02020603050405020304" pitchFamily="18" charset="0"/>
                <a:cs typeface="Times New Roman" panose="02020603050405020304" pitchFamily="18" charset="0"/>
              </a:rPr>
              <a:t>Website –</a:t>
            </a:r>
            <a:r>
              <a:rPr lang="en-IN" sz="2800" b="1" dirty="0">
                <a:latin typeface="Times New Roman" panose="02020603050405020304" pitchFamily="18" charset="0"/>
                <a:cs typeface="Times New Roman" panose="02020603050405020304" pitchFamily="18" charset="0"/>
                <a:hlinkClick r:id="rId2"/>
              </a:rPr>
              <a:t>https://www.flipkart.com/</a:t>
            </a:r>
            <a:endParaRPr lang="en-IN" sz="2800" b="1" dirty="0">
              <a:latin typeface="Times New Roman" panose="02020603050405020304" pitchFamily="18" charset="0"/>
              <a:cs typeface="Times New Roman" panose="02020603050405020304" pitchFamily="18" charset="0"/>
            </a:endParaRPr>
          </a:p>
          <a:p>
            <a:pPr algn="l">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Sending requests to access the data.</a:t>
            </a:r>
          </a:p>
          <a:p>
            <a:pPr algn="l">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Parsing the data from website using </a:t>
            </a:r>
            <a:r>
              <a:rPr lang="en-US" sz="2800" dirty="0" err="1">
                <a:latin typeface="Times New Roman" panose="02020603050405020304" pitchFamily="18" charset="0"/>
                <a:cs typeface="Times New Roman" panose="02020603050405020304" pitchFamily="18" charset="0"/>
              </a:rPr>
              <a:t>BeautifulSoup</a:t>
            </a:r>
            <a:r>
              <a:rPr lang="en-US" sz="2800" dirty="0">
                <a:latin typeface="Times New Roman" panose="02020603050405020304" pitchFamily="18" charset="0"/>
                <a:cs typeface="Times New Roman" panose="02020603050405020304" pitchFamily="18" charset="0"/>
              </a:rPr>
              <a:t>.</a:t>
            </a:r>
          </a:p>
          <a:p>
            <a:pPr algn="l">
              <a:lnSpc>
                <a:spcPct val="1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Using the regex pattern to get the required datapoints.</a:t>
            </a:r>
          </a:p>
          <a:p>
            <a:pPr algn="l">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57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2FC2-C91A-15D7-77D1-8B504F6699BC}"/>
              </a:ext>
            </a:extLst>
          </p:cNvPr>
          <p:cNvSpPr>
            <a:spLocks noGrp="1"/>
          </p:cNvSpPr>
          <p:nvPr>
            <p:ph type="ctrTitle"/>
          </p:nvPr>
        </p:nvSpPr>
        <p:spPr>
          <a:xfrm>
            <a:off x="0" y="19665"/>
            <a:ext cx="5132440" cy="477837"/>
          </a:xfrm>
        </p:spPr>
        <p:txBody>
          <a:bodyPr>
            <a:normAutofit fontScale="90000"/>
          </a:bodyPr>
          <a:lstStyle/>
          <a:p>
            <a:r>
              <a:rPr lang="en-IN" sz="3200" b="1" dirty="0">
                <a:solidFill>
                  <a:schemeClr val="tx1"/>
                </a:solidFill>
                <a:latin typeface="Times New Roman" panose="02020603050405020304" pitchFamily="18" charset="0"/>
                <a:cs typeface="Times New Roman" panose="02020603050405020304" pitchFamily="18" charset="0"/>
              </a:rPr>
              <a:t>Website’s URL for scraping:</a:t>
            </a:r>
            <a:endParaRPr lang="en-IN" sz="3200" dirty="0"/>
          </a:p>
        </p:txBody>
      </p:sp>
      <p:sp>
        <p:nvSpPr>
          <p:cNvPr id="3" name="Subtitle 2">
            <a:extLst>
              <a:ext uri="{FF2B5EF4-FFF2-40B4-BE49-F238E27FC236}">
                <a16:creationId xmlns:a16="http://schemas.microsoft.com/office/drawing/2014/main" id="{E707D98D-BA82-6D2A-B9B3-04AABF21E00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CCA9E5D-8F5D-FC8C-5D9E-2733422996C5}"/>
              </a:ext>
            </a:extLst>
          </p:cNvPr>
          <p:cNvPicPr>
            <a:picLocks noChangeAspect="1"/>
          </p:cNvPicPr>
          <p:nvPr/>
        </p:nvPicPr>
        <p:blipFill>
          <a:blip r:embed="rId2"/>
          <a:stretch>
            <a:fillRect/>
          </a:stretch>
        </p:blipFill>
        <p:spPr>
          <a:xfrm>
            <a:off x="147484" y="577645"/>
            <a:ext cx="11808542" cy="5675671"/>
          </a:xfrm>
          <a:prstGeom prst="rect">
            <a:avLst/>
          </a:prstGeom>
        </p:spPr>
      </p:pic>
    </p:spTree>
    <p:extLst>
      <p:ext uri="{BB962C8B-B14F-4D97-AF65-F5344CB8AC3E}">
        <p14:creationId xmlns:p14="http://schemas.microsoft.com/office/powerpoint/2010/main" val="381656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BE04-2176-A2C6-E3CC-BB4319D9AE69}"/>
              </a:ext>
            </a:extLst>
          </p:cNvPr>
          <p:cNvSpPr>
            <a:spLocks noGrp="1"/>
          </p:cNvSpPr>
          <p:nvPr>
            <p:ph type="ctrTitle"/>
          </p:nvPr>
        </p:nvSpPr>
        <p:spPr>
          <a:xfrm>
            <a:off x="-1681316" y="157316"/>
            <a:ext cx="7777316" cy="1199536"/>
          </a:xfrm>
        </p:spPr>
        <p:txBody>
          <a:bodyPr>
            <a:normAutofit fontScale="90000"/>
          </a:bodyPr>
          <a:lstStyle/>
          <a:p>
            <a:r>
              <a:rPr lang="en-GB" sz="3200" b="1" dirty="0">
                <a:latin typeface="Times New Roman" panose="02020603050405020304" pitchFamily="18" charset="0"/>
                <a:cs typeface="Times New Roman" panose="02020603050405020304" pitchFamily="18" charset="0"/>
              </a:rPr>
              <a:t>Description of Features :</a:t>
            </a:r>
            <a:br>
              <a:rPr lang="en-IN" sz="6000" b="1"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9D2AE5B5-A9C1-6530-3123-431821A3F079}"/>
              </a:ext>
            </a:extLst>
          </p:cNvPr>
          <p:cNvSpPr>
            <a:spLocks noGrp="1"/>
          </p:cNvSpPr>
          <p:nvPr>
            <p:ph type="subTitle" idx="1"/>
          </p:nvPr>
        </p:nvSpPr>
        <p:spPr>
          <a:xfrm>
            <a:off x="1022553" y="924231"/>
            <a:ext cx="9144000" cy="5574892"/>
          </a:xfrm>
        </p:spPr>
        <p:txBody>
          <a:bodyPr>
            <a:normAutofit fontScale="70000" lnSpcReduction="20000"/>
          </a:bodyPr>
          <a:lstStyle/>
          <a:p>
            <a:pPr marL="508000" indent="-457200" algn="just">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Cooling Capacity (Ton): </a:t>
            </a:r>
            <a:r>
              <a:rPr lang="en-US" sz="2900" i="0" dirty="0">
                <a:effectLst/>
                <a:latin typeface="Times New Roman" panose="02020603050405020304" pitchFamily="18" charset="0"/>
                <a:cs typeface="Times New Roman" panose="02020603050405020304" pitchFamily="18" charset="0"/>
              </a:rPr>
              <a:t>This indicates the efficiency of the air conditioner in cooling a room. Higher tonnage is generally better for larger rooms.</a:t>
            </a:r>
          </a:p>
          <a:p>
            <a:pPr marL="508000" indent="-457200" algn="just">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Star Rating: </a:t>
            </a:r>
            <a:r>
              <a:rPr lang="en-US" sz="2900" i="0" dirty="0">
                <a:effectLst/>
                <a:latin typeface="Times New Roman" panose="02020603050405020304" pitchFamily="18" charset="0"/>
                <a:cs typeface="Times New Roman" panose="02020603050405020304" pitchFamily="18" charset="0"/>
              </a:rPr>
              <a:t>This shows the energy efficiency of the AC. A higher star rating (e.g., 5 stars) means better energy efficiency, which can reduce long-term operating costs.</a:t>
            </a:r>
          </a:p>
          <a:p>
            <a:pPr marL="508000" indent="-457200" algn="just">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Annual Power Usage (kWh):</a:t>
            </a:r>
            <a:r>
              <a:rPr lang="en-US" sz="2900" i="0" dirty="0">
                <a:effectLst/>
                <a:latin typeface="Times New Roman" panose="02020603050405020304" pitchFamily="18" charset="0"/>
                <a:cs typeface="Times New Roman" panose="02020603050405020304" pitchFamily="18" charset="0"/>
              </a:rPr>
              <a:t>This is an important factor to consider, as it directly affects electricity consumption and running costs. Lower values are more efficient.</a:t>
            </a:r>
          </a:p>
          <a:p>
            <a:pPr marL="508000" indent="-457200" algn="just">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Average Room </a:t>
            </a:r>
            <a:r>
              <a:rPr lang="en-US" sz="2900" b="1" i="0" dirty="0" err="1">
                <a:effectLst/>
                <a:latin typeface="Times New Roman" panose="02020603050405020304" pitchFamily="18" charset="0"/>
                <a:cs typeface="Times New Roman" panose="02020603050405020304" pitchFamily="18" charset="0"/>
              </a:rPr>
              <a:t>Size:</a:t>
            </a:r>
            <a:r>
              <a:rPr lang="en-US" sz="2900" i="0" dirty="0" err="1">
                <a:effectLst/>
                <a:latin typeface="Times New Roman" panose="02020603050405020304" pitchFamily="18" charset="0"/>
                <a:cs typeface="Times New Roman" panose="02020603050405020304" pitchFamily="18" charset="0"/>
              </a:rPr>
              <a:t>This</a:t>
            </a:r>
            <a:r>
              <a:rPr lang="en-US" sz="2900" i="0" dirty="0">
                <a:effectLst/>
                <a:latin typeface="Times New Roman" panose="02020603050405020304" pitchFamily="18" charset="0"/>
                <a:cs typeface="Times New Roman" panose="02020603050405020304" pitchFamily="18" charset="0"/>
              </a:rPr>
              <a:t> can be used to compare the suitability of the air conditioner for specific room sizes.</a:t>
            </a:r>
          </a:p>
          <a:p>
            <a:pPr marL="508000" indent="-457200" algn="l">
              <a:buFont typeface="Arial" panose="020B0604020202020204" pitchFamily="34" charset="0"/>
              <a:buChar char="•"/>
            </a:pPr>
            <a:r>
              <a:rPr lang="en-US" sz="2900" b="1" i="0" dirty="0" err="1">
                <a:effectLst/>
                <a:latin typeface="Times New Roman" panose="02020603050405020304" pitchFamily="18" charset="0"/>
                <a:cs typeface="Times New Roman" panose="02020603050405020304" pitchFamily="18" charset="0"/>
              </a:rPr>
              <a:t>Warranty:</a:t>
            </a:r>
            <a:r>
              <a:rPr lang="en-US" sz="2900" i="0" dirty="0" err="1">
                <a:effectLst/>
                <a:latin typeface="Times New Roman" panose="02020603050405020304" pitchFamily="18" charset="0"/>
                <a:cs typeface="Times New Roman" panose="02020603050405020304" pitchFamily="18" charset="0"/>
              </a:rPr>
              <a:t>A</a:t>
            </a:r>
            <a:r>
              <a:rPr lang="en-US" sz="2900" i="0" dirty="0">
                <a:effectLst/>
                <a:latin typeface="Times New Roman" panose="02020603050405020304" pitchFamily="18" charset="0"/>
                <a:cs typeface="Times New Roman" panose="02020603050405020304" pitchFamily="18" charset="0"/>
              </a:rPr>
              <a:t> longer warranty indicates better confidence in the product's durability.</a:t>
            </a:r>
          </a:p>
          <a:p>
            <a:pPr marL="508000" indent="-457200" algn="l">
              <a:buFont typeface="Arial" panose="020B0604020202020204" pitchFamily="34" charset="0"/>
              <a:buChar char="•"/>
            </a:pPr>
            <a:r>
              <a:rPr lang="en-US" sz="2900" b="1" i="0" dirty="0" err="1">
                <a:effectLst/>
                <a:latin typeface="Times New Roman" panose="02020603050405020304" pitchFamily="18" charset="0"/>
                <a:cs typeface="Times New Roman" panose="02020603050405020304" pitchFamily="18" charset="0"/>
              </a:rPr>
              <a:t>Price:</a:t>
            </a:r>
            <a:r>
              <a:rPr lang="en-US" sz="2900" i="0" dirty="0" err="1">
                <a:effectLst/>
                <a:latin typeface="Times New Roman" panose="02020603050405020304" pitchFamily="18" charset="0"/>
                <a:cs typeface="Times New Roman" panose="02020603050405020304" pitchFamily="18" charset="0"/>
              </a:rPr>
              <a:t>Helps</a:t>
            </a:r>
            <a:r>
              <a:rPr lang="en-US" sz="2900" i="0" dirty="0">
                <a:effectLst/>
                <a:latin typeface="Times New Roman" panose="02020603050405020304" pitchFamily="18" charset="0"/>
                <a:cs typeface="Times New Roman" panose="02020603050405020304" pitchFamily="18" charset="0"/>
              </a:rPr>
              <a:t> to compare the value for money, keeping in mind the other features and performance.</a:t>
            </a:r>
          </a:p>
          <a:p>
            <a:pPr marL="508000" indent="-457200" algn="l">
              <a:buFont typeface="Arial" panose="020B0604020202020204" pitchFamily="34" charset="0"/>
              <a:buChar char="•"/>
            </a:pPr>
            <a:r>
              <a:rPr lang="en-US" sz="2900" b="1" i="0" dirty="0" err="1">
                <a:effectLst/>
                <a:latin typeface="Times New Roman" panose="02020603050405020304" pitchFamily="18" charset="0"/>
                <a:cs typeface="Times New Roman" panose="02020603050405020304" pitchFamily="18" charset="0"/>
              </a:rPr>
              <a:t>Ratings:</a:t>
            </a:r>
            <a:r>
              <a:rPr lang="en-US" sz="2900" i="0" dirty="0" err="1">
                <a:effectLst/>
                <a:latin typeface="Times New Roman" panose="02020603050405020304" pitchFamily="18" charset="0"/>
                <a:cs typeface="Times New Roman" panose="02020603050405020304" pitchFamily="18" charset="0"/>
              </a:rPr>
              <a:t>The</a:t>
            </a:r>
            <a:r>
              <a:rPr lang="en-US" sz="2900" i="0" dirty="0">
                <a:effectLst/>
                <a:latin typeface="Times New Roman" panose="02020603050405020304" pitchFamily="18" charset="0"/>
                <a:cs typeface="Times New Roman" panose="02020603050405020304" pitchFamily="18" charset="0"/>
              </a:rPr>
              <a:t> average customer rating can indicate product quality and user satisfaction.</a:t>
            </a:r>
          </a:p>
          <a:p>
            <a:pPr marL="508000" indent="-457200" algn="l">
              <a:buFont typeface="Arial" panose="020B0604020202020204" pitchFamily="34" charset="0"/>
              <a:buChar char="•"/>
            </a:pPr>
            <a:r>
              <a:rPr lang="en-US" sz="2900" b="1" i="0" dirty="0">
                <a:effectLst/>
                <a:latin typeface="Times New Roman" panose="02020603050405020304" pitchFamily="18" charset="0"/>
                <a:cs typeface="Times New Roman" panose="02020603050405020304" pitchFamily="18" charset="0"/>
              </a:rPr>
              <a:t>Number of </a:t>
            </a:r>
            <a:r>
              <a:rPr lang="en-US" sz="2900" b="1" i="0" dirty="0" err="1">
                <a:effectLst/>
                <a:latin typeface="Times New Roman" panose="02020603050405020304" pitchFamily="18" charset="0"/>
                <a:cs typeface="Times New Roman" panose="02020603050405020304" pitchFamily="18" charset="0"/>
              </a:rPr>
              <a:t>Ratings:</a:t>
            </a:r>
            <a:r>
              <a:rPr lang="en-US" sz="2900" i="0" dirty="0" err="1">
                <a:effectLst/>
                <a:latin typeface="Times New Roman" panose="02020603050405020304" pitchFamily="18" charset="0"/>
                <a:cs typeface="Times New Roman" panose="02020603050405020304" pitchFamily="18" charset="0"/>
              </a:rPr>
              <a:t>A</a:t>
            </a:r>
            <a:r>
              <a:rPr lang="en-US" sz="2900" i="0" dirty="0">
                <a:effectLst/>
                <a:latin typeface="Times New Roman" panose="02020603050405020304" pitchFamily="18" charset="0"/>
                <a:cs typeface="Times New Roman" panose="02020603050405020304" pitchFamily="18" charset="0"/>
              </a:rPr>
              <a:t> higher number of ratings suggests the product is popular and has been tried by many users.</a:t>
            </a:r>
          </a:p>
          <a:p>
            <a:pPr marL="508000" indent="-457200" algn="l">
              <a:buFont typeface="Arial" panose="020B0604020202020204" pitchFamily="34" charset="0"/>
              <a:buChar char="•"/>
            </a:pPr>
            <a:r>
              <a:rPr lang="en-US" sz="2900" b="1" i="0" dirty="0" err="1">
                <a:effectLst/>
                <a:latin typeface="Times New Roman" panose="02020603050405020304" pitchFamily="18" charset="0"/>
                <a:cs typeface="Times New Roman" panose="02020603050405020304" pitchFamily="18" charset="0"/>
              </a:rPr>
              <a:t>Reviews:</a:t>
            </a:r>
            <a:r>
              <a:rPr lang="en-US" sz="2900" i="0" dirty="0" err="1">
                <a:effectLst/>
                <a:latin typeface="Times New Roman" panose="02020603050405020304" pitchFamily="18" charset="0"/>
                <a:cs typeface="Times New Roman" panose="02020603050405020304" pitchFamily="18" charset="0"/>
              </a:rPr>
              <a:t>The</a:t>
            </a:r>
            <a:r>
              <a:rPr lang="en-US" sz="2900" i="0" dirty="0">
                <a:effectLst/>
                <a:latin typeface="Times New Roman" panose="02020603050405020304" pitchFamily="18" charset="0"/>
                <a:cs typeface="Times New Roman" panose="02020603050405020304" pitchFamily="18" charset="0"/>
              </a:rPr>
              <a:t> sentiment expressed in reviews can provide insights into the air conditioner's real-world performance.</a:t>
            </a:r>
          </a:p>
          <a:p>
            <a:endParaRPr lang="en-IN" dirty="0"/>
          </a:p>
        </p:txBody>
      </p:sp>
    </p:spTree>
    <p:extLst>
      <p:ext uri="{BB962C8B-B14F-4D97-AF65-F5344CB8AC3E}">
        <p14:creationId xmlns:p14="http://schemas.microsoft.com/office/powerpoint/2010/main" val="340894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EB76-ECF9-1FB7-264F-24D0E6F8F6F1}"/>
              </a:ext>
            </a:extLst>
          </p:cNvPr>
          <p:cNvSpPr>
            <a:spLocks noGrp="1"/>
          </p:cNvSpPr>
          <p:nvPr>
            <p:ph type="ctrTitle"/>
          </p:nvPr>
        </p:nvSpPr>
        <p:spPr>
          <a:xfrm>
            <a:off x="-924233" y="92380"/>
            <a:ext cx="7334865" cy="661680"/>
          </a:xfrm>
        </p:spPr>
        <p:txBody>
          <a:bodyPr>
            <a:normAutofit/>
          </a:bodyPr>
          <a:lstStyle/>
          <a:p>
            <a:r>
              <a:rPr lang="en-US" sz="3200" b="1" dirty="0">
                <a:latin typeface="Times New Roman" panose="02020603050405020304" pitchFamily="18" charset="0"/>
                <a:cs typeface="Times New Roman" panose="02020603050405020304" pitchFamily="18" charset="0"/>
              </a:rPr>
              <a:t>Raw Data From a Website:</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E23BDA4-A0C9-5FB4-970D-56BC2F4E08B1}"/>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ABD7F140-DB07-091B-B89F-C7B9738D12C7}"/>
              </a:ext>
            </a:extLst>
          </p:cNvPr>
          <p:cNvPicPr>
            <a:picLocks noChangeAspect="1"/>
          </p:cNvPicPr>
          <p:nvPr/>
        </p:nvPicPr>
        <p:blipFill>
          <a:blip r:embed="rId3"/>
          <a:stretch>
            <a:fillRect/>
          </a:stretch>
        </p:blipFill>
        <p:spPr>
          <a:xfrm>
            <a:off x="235974" y="1050565"/>
            <a:ext cx="11877368" cy="5145755"/>
          </a:xfrm>
          <a:prstGeom prst="rect">
            <a:avLst/>
          </a:prstGeom>
        </p:spPr>
      </p:pic>
      <p:sp>
        <p:nvSpPr>
          <p:cNvPr id="9" name="TextBox 8">
            <a:extLst>
              <a:ext uri="{FF2B5EF4-FFF2-40B4-BE49-F238E27FC236}">
                <a16:creationId xmlns:a16="http://schemas.microsoft.com/office/drawing/2014/main" id="{DF9CB340-43EA-8C90-FC24-0C6CB272F405}"/>
              </a:ext>
            </a:extLst>
          </p:cNvPr>
          <p:cNvSpPr txBox="1"/>
          <p:nvPr/>
        </p:nvSpPr>
        <p:spPr>
          <a:xfrm>
            <a:off x="349046" y="6338936"/>
            <a:ext cx="6558116" cy="338554"/>
          </a:xfrm>
          <a:prstGeom prst="rect">
            <a:avLst/>
          </a:prstGeom>
          <a:noFill/>
        </p:spPr>
        <p:txBody>
          <a:bodyPr wrap="square">
            <a:spAutoFit/>
          </a:bodyPr>
          <a:lstStyle/>
          <a:p>
            <a:r>
              <a:rPr lang="en-IN" sz="1600" dirty="0">
                <a:solidFill>
                  <a:srgbClr val="FF0000"/>
                </a:solidFill>
                <a:latin typeface="Times New Roman" panose="02020603050405020304" pitchFamily="18" charset="0"/>
                <a:cs typeface="Times New Roman" panose="02020603050405020304" pitchFamily="18" charset="0"/>
              </a:rPr>
              <a:t>Insights :  </a:t>
            </a:r>
            <a:r>
              <a:rPr lang="en-IN" sz="1600" dirty="0">
                <a:latin typeface="Times New Roman" panose="02020603050405020304" pitchFamily="18" charset="0"/>
                <a:cs typeface="Times New Roman" panose="02020603050405020304" pitchFamily="18" charset="0"/>
              </a:rPr>
              <a:t>We have 676 rows and 10 columns from raw data.</a:t>
            </a:r>
          </a:p>
        </p:txBody>
      </p:sp>
    </p:spTree>
    <p:extLst>
      <p:ext uri="{BB962C8B-B14F-4D97-AF65-F5344CB8AC3E}">
        <p14:creationId xmlns:p14="http://schemas.microsoft.com/office/powerpoint/2010/main" val="13600013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1623</Words>
  <Application>Microsoft Office PowerPoint</Application>
  <PresentationFormat>Widescreen</PresentationFormat>
  <Paragraphs>137</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Lato Black</vt:lpstr>
      <vt:lpstr>Arial</vt:lpstr>
      <vt:lpstr>system-ui</vt:lpstr>
      <vt:lpstr>Libre Baskerville</vt:lpstr>
      <vt:lpstr>Times New Roman</vt:lpstr>
      <vt:lpstr>Office Theme</vt:lpstr>
      <vt:lpstr>PowerPoint Presentation</vt:lpstr>
      <vt:lpstr>PowerPoint Presentation</vt:lpstr>
      <vt:lpstr>Problem Statement:</vt:lpstr>
      <vt:lpstr>Objective of the Project: </vt:lpstr>
      <vt:lpstr>Libraries Used :</vt:lpstr>
      <vt:lpstr>Web Scraping – Details:</vt:lpstr>
      <vt:lpstr>Website’s URL for scraping:</vt:lpstr>
      <vt:lpstr>Description of Features : </vt:lpstr>
      <vt:lpstr>Raw Data From a Website:</vt:lpstr>
      <vt:lpstr>Data cleaning steps:</vt:lpstr>
      <vt:lpstr>Final Data after cleaning : </vt:lpstr>
      <vt:lpstr>Statistical Analysis(Non-Viz) : </vt:lpstr>
      <vt:lpstr>Univariate Analysis:(Subplot)</vt:lpstr>
      <vt:lpstr>Univariate Analysis:(Boxplot)</vt:lpstr>
      <vt:lpstr>Univariate Analysis:</vt:lpstr>
      <vt:lpstr>Univariate Analysis:</vt:lpstr>
      <vt:lpstr>Bivariate Analysis:(Scatterplot)</vt:lpstr>
      <vt:lpstr>Bivariate Analysis:(Scatterplot)</vt:lpstr>
      <vt:lpstr>Bivariate Analysis:(Scatterplot)</vt:lpstr>
      <vt:lpstr>Multivariate Analysis:</vt:lpstr>
      <vt:lpstr>Multivariate Analysis:(Pairplot)</vt:lpstr>
      <vt:lpstr> Correlation Heatmap: </vt:lpstr>
      <vt:lpstr>Conclusion: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vemuriramya07@outlook.com</cp:lastModifiedBy>
  <cp:revision>11</cp:revision>
  <dcterms:created xsi:type="dcterms:W3CDTF">2021-02-16T05:19:01Z</dcterms:created>
  <dcterms:modified xsi:type="dcterms:W3CDTF">2024-11-22T16:46:06Z</dcterms:modified>
</cp:coreProperties>
</file>