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7" r:id="rId3"/>
    <p:sldId id="262" r:id="rId4"/>
    <p:sldId id="265" r:id="rId5"/>
    <p:sldId id="263" r:id="rId6"/>
    <p:sldId id="267" r:id="rId7"/>
    <p:sldId id="268" r:id="rId8"/>
    <p:sldId id="271" r:id="rId9"/>
    <p:sldId id="269" r:id="rId10"/>
    <p:sldId id="272" r:id="rId11"/>
    <p:sldId id="273" r:id="rId12"/>
    <p:sldId id="274" r:id="rId13"/>
    <p:sldId id="275" r:id="rId14"/>
    <p:sldId id="276" r:id="rId15"/>
    <p:sldId id="278" r:id="rId16"/>
    <p:sldId id="259" r:id="rId17"/>
  </p:sldIdLst>
  <p:sldSz cx="12192000" cy="6858000"/>
  <p:notesSz cx="6858000" cy="9144000"/>
  <p:embeddedFontLs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834B4-E6A0-45EA-9267-176759BF9BB6}" v="3" dt="2024-10-19T05:06:13.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anikanta" userId="bb589b8ddff17597" providerId="LiveId" clId="{D99834B4-E6A0-45EA-9267-176759BF9BB6}"/>
    <pc:docChg chg="undo custSel addSld delSld modSld">
      <pc:chgData name="Sai Manikanta" userId="bb589b8ddff17597" providerId="LiveId" clId="{D99834B4-E6A0-45EA-9267-176759BF9BB6}" dt="2024-10-19T05:07:42.929" v="94" actId="2696"/>
      <pc:docMkLst>
        <pc:docMk/>
      </pc:docMkLst>
      <pc:sldChg chg="del">
        <pc:chgData name="Sai Manikanta" userId="bb589b8ddff17597" providerId="LiveId" clId="{D99834B4-E6A0-45EA-9267-176759BF9BB6}" dt="2024-10-18T20:28:04.450" v="2" actId="2696"/>
        <pc:sldMkLst>
          <pc:docMk/>
          <pc:sldMk cId="0" sldId="257"/>
        </pc:sldMkLst>
      </pc:sldChg>
      <pc:sldChg chg="del">
        <pc:chgData name="Sai Manikanta" userId="bb589b8ddff17597" providerId="LiveId" clId="{D99834B4-E6A0-45EA-9267-176759BF9BB6}" dt="2024-10-19T05:07:42.929" v="94" actId="2696"/>
        <pc:sldMkLst>
          <pc:docMk/>
          <pc:sldMk cId="0" sldId="258"/>
        </pc:sldMkLst>
      </pc:sldChg>
      <pc:sldChg chg="modSp del mod">
        <pc:chgData name="Sai Manikanta" userId="bb589b8ddff17597" providerId="LiveId" clId="{D99834B4-E6A0-45EA-9267-176759BF9BB6}" dt="2024-10-18T20:28:31.786" v="3" actId="2696"/>
        <pc:sldMkLst>
          <pc:docMk/>
          <pc:sldMk cId="0" sldId="261"/>
        </pc:sldMkLst>
        <pc:spChg chg="mod">
          <ac:chgData name="Sai Manikanta" userId="bb589b8ddff17597" providerId="LiveId" clId="{D99834B4-E6A0-45EA-9267-176759BF9BB6}" dt="2024-10-18T20:27:03.321" v="0" actId="2711"/>
          <ac:spMkLst>
            <pc:docMk/>
            <pc:sldMk cId="0" sldId="261"/>
            <ac:spMk id="3" creationId="{E4B695BA-54CC-9CD8-257E-E2F6F190E9FE}"/>
          </ac:spMkLst>
        </pc:spChg>
        <pc:spChg chg="mod">
          <ac:chgData name="Sai Manikanta" userId="bb589b8ddff17597" providerId="LiveId" clId="{D99834B4-E6A0-45EA-9267-176759BF9BB6}" dt="2024-10-18T20:27:44.462" v="1" actId="2711"/>
          <ac:spMkLst>
            <pc:docMk/>
            <pc:sldMk cId="0" sldId="261"/>
            <ac:spMk id="105" creationId="{00000000-0000-0000-0000-000000000000}"/>
          </ac:spMkLst>
        </pc:spChg>
      </pc:sldChg>
      <pc:sldChg chg="add del">
        <pc:chgData name="Sai Manikanta" userId="bb589b8ddff17597" providerId="LiveId" clId="{D99834B4-E6A0-45EA-9267-176759BF9BB6}" dt="2024-10-18T20:29:41.392" v="13" actId="2696"/>
        <pc:sldMkLst>
          <pc:docMk/>
          <pc:sldMk cId="2998075329" sldId="261"/>
        </pc:sldMkLst>
      </pc:sldChg>
      <pc:sldChg chg="modSp mod">
        <pc:chgData name="Sai Manikanta" userId="bb589b8ddff17597" providerId="LiveId" clId="{D99834B4-E6A0-45EA-9267-176759BF9BB6}" dt="2024-10-19T05:01:03.002" v="50" actId="123"/>
        <pc:sldMkLst>
          <pc:docMk/>
          <pc:sldMk cId="3092115233" sldId="272"/>
        </pc:sldMkLst>
        <pc:spChg chg="mod">
          <ac:chgData name="Sai Manikanta" userId="bb589b8ddff17597" providerId="LiveId" clId="{D99834B4-E6A0-45EA-9267-176759BF9BB6}" dt="2024-10-19T05:01:03.002" v="50" actId="123"/>
          <ac:spMkLst>
            <pc:docMk/>
            <pc:sldMk cId="3092115233" sldId="272"/>
            <ac:spMk id="4" creationId="{5C0C8E7E-37C6-0300-EE28-A355CAD49B5F}"/>
          </ac:spMkLst>
        </pc:spChg>
        <pc:spChg chg="mod">
          <ac:chgData name="Sai Manikanta" userId="bb589b8ddff17597" providerId="LiveId" clId="{D99834B4-E6A0-45EA-9267-176759BF9BB6}" dt="2024-10-19T05:00:57.322" v="49" actId="123"/>
          <ac:spMkLst>
            <pc:docMk/>
            <pc:sldMk cId="3092115233" sldId="272"/>
            <ac:spMk id="6" creationId="{8FB596BD-4705-15EF-5130-CDF876BC0367}"/>
          </ac:spMkLst>
        </pc:spChg>
      </pc:sldChg>
      <pc:sldChg chg="new del">
        <pc:chgData name="Sai Manikanta" userId="bb589b8ddff17597" providerId="LiveId" clId="{D99834B4-E6A0-45EA-9267-176759BF9BB6}" dt="2024-10-18T20:28:56.858" v="8" actId="47"/>
        <pc:sldMkLst>
          <pc:docMk/>
          <pc:sldMk cId="177788691" sldId="277"/>
        </pc:sldMkLst>
      </pc:sldChg>
      <pc:sldChg chg="addSp modSp new mod">
        <pc:chgData name="Sai Manikanta" userId="bb589b8ddff17597" providerId="LiveId" clId="{D99834B4-E6A0-45EA-9267-176759BF9BB6}" dt="2024-10-18T20:31:36.029" v="37" actId="12"/>
        <pc:sldMkLst>
          <pc:docMk/>
          <pc:sldMk cId="3299973990" sldId="277"/>
        </pc:sldMkLst>
        <pc:spChg chg="add mod">
          <ac:chgData name="Sai Manikanta" userId="bb589b8ddff17597" providerId="LiveId" clId="{D99834B4-E6A0-45EA-9267-176759BF9BB6}" dt="2024-10-18T20:31:36.029" v="37" actId="12"/>
          <ac:spMkLst>
            <pc:docMk/>
            <pc:sldMk cId="3299973990" sldId="277"/>
            <ac:spMk id="3" creationId="{1C44A584-95FA-5933-F576-C9F016C3C4B4}"/>
          </ac:spMkLst>
        </pc:spChg>
        <pc:spChg chg="add mod">
          <ac:chgData name="Sai Manikanta" userId="bb589b8ddff17597" providerId="LiveId" clId="{D99834B4-E6A0-45EA-9267-176759BF9BB6}" dt="2024-10-18T20:30:42.506" v="24" actId="14100"/>
          <ac:spMkLst>
            <pc:docMk/>
            <pc:sldMk cId="3299973990" sldId="277"/>
            <ac:spMk id="5" creationId="{C0955EB7-DE36-87E6-713F-66B594F596C7}"/>
          </ac:spMkLst>
        </pc:spChg>
      </pc:sldChg>
      <pc:sldChg chg="addSp modSp new mod">
        <pc:chgData name="Sai Manikanta" userId="bb589b8ddff17597" providerId="LiveId" clId="{D99834B4-E6A0-45EA-9267-176759BF9BB6}" dt="2024-10-19T05:07:12.562" v="93" actId="1076"/>
        <pc:sldMkLst>
          <pc:docMk/>
          <pc:sldMk cId="1192295553" sldId="278"/>
        </pc:sldMkLst>
        <pc:spChg chg="add mod">
          <ac:chgData name="Sai Manikanta" userId="bb589b8ddff17597" providerId="LiveId" clId="{D99834B4-E6A0-45EA-9267-176759BF9BB6}" dt="2024-10-19T05:07:12.562" v="93" actId="1076"/>
          <ac:spMkLst>
            <pc:docMk/>
            <pc:sldMk cId="1192295553" sldId="278"/>
            <ac:spMk id="3" creationId="{6D8814A2-F907-AF52-7780-19A521AA33A2}"/>
          </ac:spMkLst>
        </pc:spChg>
        <pc:spChg chg="add mod">
          <ac:chgData name="Sai Manikanta" userId="bb589b8ddff17597" providerId="LiveId" clId="{D99834B4-E6A0-45EA-9267-176759BF9BB6}" dt="2024-10-19T05:07:04.264" v="92" actId="1076"/>
          <ac:spMkLst>
            <pc:docMk/>
            <pc:sldMk cId="1192295553" sldId="278"/>
            <ac:spMk id="4" creationId="{91D4C460-15B0-51AD-DE90-D439164F3F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363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1408" cy="6268915"/>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A Data-Driven Analysis of Smartphones Pricing and Consumer Ratings</a:t>
            </a:r>
            <a:r>
              <a:rPr lang="en-IN" sz="2400" b="1" dirty="0">
                <a:solidFill>
                  <a:schemeClr val="dk1"/>
                </a:solidFill>
                <a:latin typeface="Calibri"/>
                <a:ea typeface="Calibri"/>
                <a:cs typeface="Calibri"/>
                <a:sym typeface="Calibri"/>
              </a:rPr>
              <a:t> on Flipkart Website</a:t>
            </a:r>
          </a:p>
          <a:p>
            <a:pPr marL="0" marR="0" lvl="0" indent="0" algn="ctr" rtl="0">
              <a:spcBef>
                <a:spcPts val="0"/>
              </a:spcBef>
              <a:spcAft>
                <a:spcPts val="0"/>
              </a:spcAft>
              <a:buNone/>
            </a:pP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3A2FA51-E7F6-3AC9-A16E-34FA7AF19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93" y="1013079"/>
            <a:ext cx="10886503" cy="380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BA7F8D-9293-2E66-EBBC-CB157993D1D6}"/>
              </a:ext>
            </a:extLst>
          </p:cNvPr>
          <p:cNvSpPr txBox="1"/>
          <p:nvPr/>
        </p:nvSpPr>
        <p:spPr>
          <a:xfrm>
            <a:off x="550926" y="422184"/>
            <a:ext cx="6094476" cy="400110"/>
          </a:xfrm>
          <a:prstGeom prst="rect">
            <a:avLst/>
          </a:prstGeom>
          <a:noFill/>
        </p:spPr>
        <p:txBody>
          <a:bodyPr wrap="square">
            <a:spAutoFit/>
          </a:bodyPr>
          <a:lstStyle/>
          <a:p>
            <a:r>
              <a:rPr lang="en-IN" sz="2000" dirty="0">
                <a:solidFill>
                  <a:schemeClr val="tx1"/>
                </a:solidFill>
              </a:rPr>
              <a:t>b. </a:t>
            </a:r>
            <a:r>
              <a:rPr lang="en-IN" sz="2000" u="sng" dirty="0">
                <a:solidFill>
                  <a:schemeClr val="tx1"/>
                </a:solidFill>
              </a:rPr>
              <a:t>Continuous Data</a:t>
            </a:r>
          </a:p>
        </p:txBody>
      </p:sp>
      <p:sp>
        <p:nvSpPr>
          <p:cNvPr id="4" name="TextBox 3">
            <a:extLst>
              <a:ext uri="{FF2B5EF4-FFF2-40B4-BE49-F238E27FC236}">
                <a16:creationId xmlns:a16="http://schemas.microsoft.com/office/drawing/2014/main" id="{5C0C8E7E-37C6-0300-EE28-A355CAD49B5F}"/>
              </a:ext>
            </a:extLst>
          </p:cNvPr>
          <p:cNvSpPr txBox="1"/>
          <p:nvPr/>
        </p:nvSpPr>
        <p:spPr>
          <a:xfrm>
            <a:off x="6096000" y="4819928"/>
            <a:ext cx="553516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effectLst/>
                <a:latin typeface="gg sans"/>
              </a:rPr>
              <a:t>The Offer Price distribution appears to be similarly right-skewed, with the majority of smartphones priced between ₹10,000 and ₹40,000, indicating strong sales potential in this segment</a:t>
            </a:r>
            <a:endParaRPr lang="en-IN" sz="1800" dirty="0"/>
          </a:p>
        </p:txBody>
      </p:sp>
      <p:sp>
        <p:nvSpPr>
          <p:cNvPr id="6" name="TextBox 5">
            <a:extLst>
              <a:ext uri="{FF2B5EF4-FFF2-40B4-BE49-F238E27FC236}">
                <a16:creationId xmlns:a16="http://schemas.microsoft.com/office/drawing/2014/main" id="{8FB596BD-4705-15EF-5130-CDF876BC0367}"/>
              </a:ext>
            </a:extLst>
          </p:cNvPr>
          <p:cNvSpPr txBox="1"/>
          <p:nvPr/>
        </p:nvSpPr>
        <p:spPr>
          <a:xfrm>
            <a:off x="598837" y="4819928"/>
            <a:ext cx="5470207" cy="1200329"/>
          </a:xfrm>
          <a:prstGeom prst="rect">
            <a:avLst/>
          </a:prstGeom>
          <a:noFill/>
        </p:spPr>
        <p:txBody>
          <a:bodyPr wrap="square">
            <a:spAutoFit/>
          </a:bodyPr>
          <a:lstStyle/>
          <a:p>
            <a:pPr marL="285750" indent="-285750" algn="just" fontAlgn="base">
              <a:buFont typeface="Arial" panose="020B0604020202020204" pitchFamily="34" charset="0"/>
              <a:buChar char="•"/>
            </a:pPr>
            <a:r>
              <a:rPr lang="en-US" sz="1800" b="0" i="0" dirty="0">
                <a:solidFill>
                  <a:srgbClr val="000000"/>
                </a:solidFill>
                <a:effectLst/>
                <a:latin typeface="inherit"/>
              </a:rPr>
              <a:t>The distribution of Original Price shows a right-skewed pattern, indicating that a majority of smartphones fall within the lower to mid-price range (around ₹20,000 to ₹40,000).</a:t>
            </a:r>
          </a:p>
        </p:txBody>
      </p:sp>
    </p:spTree>
    <p:extLst>
      <p:ext uri="{BB962C8B-B14F-4D97-AF65-F5344CB8AC3E}">
        <p14:creationId xmlns:p14="http://schemas.microsoft.com/office/powerpoint/2010/main" val="309211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56A03F-E0CE-5814-50FF-8A3851F24C77}"/>
              </a:ext>
            </a:extLst>
          </p:cNvPr>
          <p:cNvSpPr txBox="1"/>
          <p:nvPr/>
        </p:nvSpPr>
        <p:spPr>
          <a:xfrm>
            <a:off x="466344" y="301752"/>
            <a:ext cx="6179058" cy="584775"/>
          </a:xfrm>
          <a:prstGeom prst="rect">
            <a:avLst/>
          </a:prstGeom>
          <a:noFill/>
        </p:spPr>
        <p:txBody>
          <a:bodyPr wrap="square">
            <a:spAutoFit/>
          </a:bodyPr>
          <a:lstStyle/>
          <a:p>
            <a:r>
              <a:rPr lang="en-IN" sz="3200" b="1" u="sng" dirty="0">
                <a:solidFill>
                  <a:srgbClr val="FF0000"/>
                </a:solidFill>
                <a:effectLst>
                  <a:outerShdw blurRad="38100" dist="38100" dir="2700000" algn="tl">
                    <a:srgbClr val="000000">
                      <a:alpha val="43137"/>
                    </a:srgbClr>
                  </a:outerShdw>
                </a:effectLst>
              </a:rPr>
              <a:t>Bivariate Analysis</a:t>
            </a:r>
          </a:p>
        </p:txBody>
      </p:sp>
      <p:sp>
        <p:nvSpPr>
          <p:cNvPr id="4" name="TextBox 3">
            <a:extLst>
              <a:ext uri="{FF2B5EF4-FFF2-40B4-BE49-F238E27FC236}">
                <a16:creationId xmlns:a16="http://schemas.microsoft.com/office/drawing/2014/main" id="{417C0F43-EA28-C912-07D3-07E09505A086}"/>
              </a:ext>
            </a:extLst>
          </p:cNvPr>
          <p:cNvSpPr txBox="1"/>
          <p:nvPr/>
        </p:nvSpPr>
        <p:spPr>
          <a:xfrm>
            <a:off x="466344" y="978408"/>
            <a:ext cx="4745736" cy="400110"/>
          </a:xfrm>
          <a:prstGeom prst="rect">
            <a:avLst/>
          </a:prstGeom>
          <a:noFill/>
        </p:spPr>
        <p:txBody>
          <a:bodyPr wrap="square" rtlCol="0">
            <a:spAutoFit/>
          </a:bodyPr>
          <a:lstStyle/>
          <a:p>
            <a:r>
              <a:rPr lang="en-IN" sz="2000" dirty="0"/>
              <a:t>a. </a:t>
            </a:r>
            <a:r>
              <a:rPr lang="en-IN" sz="2000" u="sng" dirty="0"/>
              <a:t>Categorical Data vs Continuous Data</a:t>
            </a:r>
          </a:p>
        </p:txBody>
      </p:sp>
      <p:pic>
        <p:nvPicPr>
          <p:cNvPr id="4116" name="Picture 20">
            <a:extLst>
              <a:ext uri="{FF2B5EF4-FFF2-40B4-BE49-F238E27FC236}">
                <a16:creationId xmlns:a16="http://schemas.microsoft.com/office/drawing/2014/main" id="{9D127E79-6E22-DC85-3EA3-78A8CCC96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4" y="1470398"/>
            <a:ext cx="10214704" cy="3960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110B6F7-1479-AA21-E86D-15D64B960524}"/>
              </a:ext>
            </a:extLst>
          </p:cNvPr>
          <p:cNvSpPr txBox="1"/>
          <p:nvPr/>
        </p:nvSpPr>
        <p:spPr>
          <a:xfrm>
            <a:off x="466345" y="5479482"/>
            <a:ext cx="10991088" cy="769441"/>
          </a:xfrm>
          <a:prstGeom prst="rect">
            <a:avLst/>
          </a:prstGeom>
          <a:noFill/>
        </p:spPr>
        <p:txBody>
          <a:bodyPr wrap="square" rtlCol="0">
            <a:spAutoFit/>
          </a:bodyPr>
          <a:lstStyle/>
          <a:p>
            <a:pPr algn="just"/>
            <a:r>
              <a:rPr lang="en-US" sz="2200" b="0" i="0" dirty="0">
                <a:effectLst/>
                <a:latin typeface="gg sans"/>
              </a:rPr>
              <a:t>Promotional Strategies: Brands like Google and Samsung offer significantly higher average discounts, suggesting aggressive promotional strategies to attract consumers.</a:t>
            </a:r>
            <a:endParaRPr lang="en-IN" sz="2200" dirty="0"/>
          </a:p>
        </p:txBody>
      </p:sp>
    </p:spTree>
    <p:extLst>
      <p:ext uri="{BB962C8B-B14F-4D97-AF65-F5344CB8AC3E}">
        <p14:creationId xmlns:p14="http://schemas.microsoft.com/office/powerpoint/2010/main" val="175492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713DD-4B0A-4157-E4B4-F648A60C6B5C}"/>
              </a:ext>
            </a:extLst>
          </p:cNvPr>
          <p:cNvSpPr txBox="1"/>
          <p:nvPr/>
        </p:nvSpPr>
        <p:spPr>
          <a:xfrm>
            <a:off x="569214" y="275880"/>
            <a:ext cx="6094476" cy="400110"/>
          </a:xfrm>
          <a:prstGeom prst="rect">
            <a:avLst/>
          </a:prstGeom>
          <a:noFill/>
        </p:spPr>
        <p:txBody>
          <a:bodyPr wrap="square">
            <a:spAutoFit/>
          </a:bodyPr>
          <a:lstStyle/>
          <a:p>
            <a:r>
              <a:rPr lang="en-IN" sz="2000" dirty="0"/>
              <a:t>b. </a:t>
            </a:r>
            <a:r>
              <a:rPr lang="en-IN" sz="2000" u="sng" dirty="0"/>
              <a:t>Continuous Data vs Continuous Data</a:t>
            </a:r>
          </a:p>
        </p:txBody>
      </p:sp>
      <p:pic>
        <p:nvPicPr>
          <p:cNvPr id="5122" name="Picture 2">
            <a:extLst>
              <a:ext uri="{FF2B5EF4-FFF2-40B4-BE49-F238E27FC236}">
                <a16:creationId xmlns:a16="http://schemas.microsoft.com/office/drawing/2014/main" id="{5CBDB849-FDA2-F7C5-627C-5BCDB912D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14" y="879523"/>
            <a:ext cx="10613898" cy="39393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89CA29-8872-FB77-EBB1-901AF8A8DBF2}"/>
              </a:ext>
            </a:extLst>
          </p:cNvPr>
          <p:cNvSpPr txBox="1"/>
          <p:nvPr/>
        </p:nvSpPr>
        <p:spPr>
          <a:xfrm>
            <a:off x="569214" y="5022421"/>
            <a:ext cx="1098880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The analysis shows a strong correlation between ratings and both Original and Offer prices, indicating that consumers are willing to pay more for higher-rated products. </a:t>
            </a:r>
          </a:p>
          <a:p>
            <a:pPr marL="285750" indent="-285750" algn="just">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This consistency suggests that even with discounts, well-rated items maintain their perceived value, allowing businesses to justify higher price points for quality offerings.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057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D2432-6FA5-DF0C-A077-997FEF928FA5}"/>
              </a:ext>
            </a:extLst>
          </p:cNvPr>
          <p:cNvSpPr txBox="1"/>
          <p:nvPr/>
        </p:nvSpPr>
        <p:spPr>
          <a:xfrm>
            <a:off x="596646" y="349032"/>
            <a:ext cx="6094476" cy="400110"/>
          </a:xfrm>
          <a:prstGeom prst="rect">
            <a:avLst/>
          </a:prstGeom>
          <a:noFill/>
        </p:spPr>
        <p:txBody>
          <a:bodyPr wrap="square">
            <a:spAutoFit/>
          </a:bodyPr>
          <a:lstStyle/>
          <a:p>
            <a:r>
              <a:rPr lang="en-IN" sz="2000" dirty="0"/>
              <a:t>c. </a:t>
            </a:r>
            <a:r>
              <a:rPr lang="en-IN" sz="2000" u="sng" dirty="0"/>
              <a:t>Categorical Data vs Categorical Data</a:t>
            </a:r>
          </a:p>
        </p:txBody>
      </p:sp>
      <p:pic>
        <p:nvPicPr>
          <p:cNvPr id="5" name="Picture 4">
            <a:extLst>
              <a:ext uri="{FF2B5EF4-FFF2-40B4-BE49-F238E27FC236}">
                <a16:creationId xmlns:a16="http://schemas.microsoft.com/office/drawing/2014/main" id="{D29CB71A-2B6F-C917-D087-8825ADF39B56}"/>
              </a:ext>
            </a:extLst>
          </p:cNvPr>
          <p:cNvPicPr>
            <a:picLocks noChangeAspect="1"/>
          </p:cNvPicPr>
          <p:nvPr/>
        </p:nvPicPr>
        <p:blipFill>
          <a:blip r:embed="rId2"/>
          <a:stretch>
            <a:fillRect/>
          </a:stretch>
        </p:blipFill>
        <p:spPr>
          <a:xfrm>
            <a:off x="596646" y="1141205"/>
            <a:ext cx="7857823" cy="4692667"/>
          </a:xfrm>
          <a:prstGeom prst="rect">
            <a:avLst/>
          </a:prstGeom>
        </p:spPr>
      </p:pic>
      <p:sp>
        <p:nvSpPr>
          <p:cNvPr id="6" name="TextBox 5">
            <a:extLst>
              <a:ext uri="{FF2B5EF4-FFF2-40B4-BE49-F238E27FC236}">
                <a16:creationId xmlns:a16="http://schemas.microsoft.com/office/drawing/2014/main" id="{DE56C3DC-6592-7C17-8797-3567EDECCE64}"/>
              </a:ext>
            </a:extLst>
          </p:cNvPr>
          <p:cNvSpPr txBox="1"/>
          <p:nvPr/>
        </p:nvSpPr>
        <p:spPr>
          <a:xfrm>
            <a:off x="8302753" y="1664207"/>
            <a:ext cx="3529584"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1800" b="0" i="0" dirty="0">
                <a:effectLst/>
                <a:latin typeface="gg sans"/>
              </a:rPr>
              <a:t>Clustering of Data Points: A majority of the data points are clustered around the display sizes of 6.5 to 6.8 inches. </a:t>
            </a:r>
          </a:p>
          <a:p>
            <a:pPr marL="342900" indent="-342900" algn="just">
              <a:buFont typeface="Arial" panose="020B0604020202020204" pitchFamily="34" charset="0"/>
              <a:buChar char="•"/>
            </a:pPr>
            <a:r>
              <a:rPr lang="en-US" sz="1800" b="0" i="0" dirty="0">
                <a:effectLst/>
                <a:latin typeface="gg sans"/>
              </a:rPr>
              <a:t>There are fewer devices with smaller display sizes (around 6.1 to 6.4 inches). </a:t>
            </a:r>
          </a:p>
          <a:p>
            <a:pPr marL="342900" indent="-342900" algn="just">
              <a:buFont typeface="Arial" panose="020B0604020202020204" pitchFamily="34" charset="0"/>
              <a:buChar char="•"/>
            </a:pPr>
            <a:r>
              <a:rPr lang="en-US" sz="1800" b="0" i="0" dirty="0">
                <a:effectLst/>
                <a:latin typeface="gg sans"/>
              </a:rPr>
              <a:t>Devices with display sizes between 6.5 and 6.8 inches tend to have a higher number of ratings, with some having more than 8000 ratings.</a:t>
            </a:r>
            <a:endParaRPr lang="en-IN" sz="1800" dirty="0"/>
          </a:p>
        </p:txBody>
      </p:sp>
    </p:spTree>
    <p:extLst>
      <p:ext uri="{BB962C8B-B14F-4D97-AF65-F5344CB8AC3E}">
        <p14:creationId xmlns:p14="http://schemas.microsoft.com/office/powerpoint/2010/main" val="202139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F0A9EF3-0550-71CB-4135-3DD6534D9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21" y="260985"/>
            <a:ext cx="5319331" cy="4237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162314A-B157-32B9-BCE3-0FA47A7B578C}"/>
              </a:ext>
            </a:extLst>
          </p:cNvPr>
          <p:cNvPicPr>
            <a:picLocks noChangeAspect="1"/>
          </p:cNvPicPr>
          <p:nvPr/>
        </p:nvPicPr>
        <p:blipFill>
          <a:blip r:embed="rId3"/>
          <a:stretch>
            <a:fillRect/>
          </a:stretch>
        </p:blipFill>
        <p:spPr>
          <a:xfrm>
            <a:off x="5879592" y="260985"/>
            <a:ext cx="5888178" cy="4198356"/>
          </a:xfrm>
          <a:prstGeom prst="rect">
            <a:avLst/>
          </a:prstGeom>
        </p:spPr>
      </p:pic>
      <p:sp>
        <p:nvSpPr>
          <p:cNvPr id="5" name="TextBox 4">
            <a:extLst>
              <a:ext uri="{FF2B5EF4-FFF2-40B4-BE49-F238E27FC236}">
                <a16:creationId xmlns:a16="http://schemas.microsoft.com/office/drawing/2014/main" id="{2F867F64-0276-E754-C179-CE2566CB48F2}"/>
              </a:ext>
            </a:extLst>
          </p:cNvPr>
          <p:cNvSpPr txBox="1"/>
          <p:nvPr/>
        </p:nvSpPr>
        <p:spPr>
          <a:xfrm>
            <a:off x="502920" y="4718304"/>
            <a:ext cx="10972799" cy="1200329"/>
          </a:xfrm>
          <a:prstGeom prst="rect">
            <a:avLst/>
          </a:prstGeom>
          <a:noFill/>
        </p:spPr>
        <p:txBody>
          <a:bodyPr wrap="square">
            <a:spAutoFit/>
          </a:bodyPr>
          <a:lstStyle/>
          <a:p>
            <a:pPr marL="285750" indent="-285750" algn="just">
              <a:buFont typeface="Arial" panose="020B0604020202020204" pitchFamily="34" charset="0"/>
              <a:buChar char="•"/>
            </a:pPr>
            <a:r>
              <a:rPr lang="en-US" sz="1800" b="1" i="0" dirty="0">
                <a:effectLst/>
                <a:latin typeface="gg sans"/>
              </a:rPr>
              <a:t>RAM and ROM</a:t>
            </a:r>
            <a:r>
              <a:rPr lang="en-US" sz="1800" b="0" i="0" dirty="0">
                <a:effectLst/>
                <a:latin typeface="gg sans"/>
              </a:rPr>
              <a:t>: Phones with more RAM tend to have more storage (ROM), and both contribute to higher prices.</a:t>
            </a:r>
          </a:p>
          <a:p>
            <a:pPr marL="285750" indent="-285750" algn="just">
              <a:buFont typeface="Arial" panose="020B0604020202020204" pitchFamily="34" charset="0"/>
              <a:buChar char="•"/>
            </a:pPr>
            <a:r>
              <a:rPr lang="en-US" sz="1800" b="1" i="0" dirty="0">
                <a:effectLst/>
                <a:latin typeface="gg sans"/>
              </a:rPr>
              <a:t>Price and Ratings</a:t>
            </a:r>
            <a:r>
              <a:rPr lang="en-US" sz="1800" b="0" i="0" dirty="0">
                <a:effectLst/>
                <a:latin typeface="gg sans"/>
              </a:rPr>
              <a:t>: More expensive phones usually have higher ratings and better discounts (offer price). </a:t>
            </a:r>
          </a:p>
          <a:p>
            <a:pPr marL="285750" indent="-285750" algn="just">
              <a:buFont typeface="Arial" panose="020B0604020202020204" pitchFamily="34" charset="0"/>
              <a:buChar char="•"/>
            </a:pPr>
            <a:r>
              <a:rPr lang="en-US" sz="1800" b="1" i="0" dirty="0">
                <a:effectLst/>
                <a:latin typeface="gg sans"/>
              </a:rPr>
              <a:t>Display Size</a:t>
            </a:r>
            <a:r>
              <a:rPr lang="en-US" sz="1800" b="0" i="0" dirty="0">
                <a:effectLst/>
                <a:latin typeface="gg sans"/>
              </a:rPr>
              <a:t>: The size of the display has little impact on the phone's price, ratings, or the number of ratings.</a:t>
            </a:r>
          </a:p>
          <a:p>
            <a:pPr marL="285750" indent="-285750" algn="just">
              <a:buFont typeface="Arial" panose="020B0604020202020204" pitchFamily="34" charset="0"/>
              <a:buChar char="•"/>
            </a:pPr>
            <a:r>
              <a:rPr lang="en-US" sz="1800" b="1" i="0" dirty="0">
                <a:effectLst/>
                <a:latin typeface="gg sans"/>
              </a:rPr>
              <a:t>Camera</a:t>
            </a:r>
            <a:r>
              <a:rPr lang="en-US" sz="1800" b="0" i="0" dirty="0">
                <a:effectLst/>
                <a:latin typeface="gg sans"/>
              </a:rPr>
              <a:t>: The camera quality does not strongly influence the phone's price or other features like RAM or ROM.</a:t>
            </a:r>
            <a:endParaRPr lang="en-IN" sz="1800" dirty="0"/>
          </a:p>
        </p:txBody>
      </p:sp>
    </p:spTree>
    <p:extLst>
      <p:ext uri="{BB962C8B-B14F-4D97-AF65-F5344CB8AC3E}">
        <p14:creationId xmlns:p14="http://schemas.microsoft.com/office/powerpoint/2010/main" val="78115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814A2-F907-AF52-7780-19A521AA33A2}"/>
              </a:ext>
            </a:extLst>
          </p:cNvPr>
          <p:cNvSpPr txBox="1"/>
          <p:nvPr/>
        </p:nvSpPr>
        <p:spPr>
          <a:xfrm>
            <a:off x="566928" y="294168"/>
            <a:ext cx="6094476" cy="584775"/>
          </a:xfrm>
          <a:prstGeom prst="rect">
            <a:avLst/>
          </a:prstGeom>
          <a:noFill/>
        </p:spPr>
        <p:txBody>
          <a:bodyPr wrap="square">
            <a:spAutoFit/>
          </a:bodyPr>
          <a:lstStyle/>
          <a:p>
            <a:r>
              <a:rPr lang="en-IN" sz="3200" b="1" u="sng" dirty="0">
                <a:solidFill>
                  <a:srgbClr val="FF0000"/>
                </a:solidFill>
                <a:effectLst>
                  <a:outerShdw blurRad="38100" dist="38100" dir="2700000" algn="tl">
                    <a:srgbClr val="000000">
                      <a:alpha val="43137"/>
                    </a:srgbClr>
                  </a:outerShdw>
                </a:effectLst>
              </a:rPr>
              <a:t>Conclusion</a:t>
            </a:r>
          </a:p>
        </p:txBody>
      </p:sp>
      <p:sp>
        <p:nvSpPr>
          <p:cNvPr id="4" name="TextBox 3">
            <a:extLst>
              <a:ext uri="{FF2B5EF4-FFF2-40B4-BE49-F238E27FC236}">
                <a16:creationId xmlns:a16="http://schemas.microsoft.com/office/drawing/2014/main" id="{91D4C460-15B0-51AD-DE90-D439164F3F57}"/>
              </a:ext>
            </a:extLst>
          </p:cNvPr>
          <p:cNvSpPr txBox="1"/>
          <p:nvPr/>
        </p:nvSpPr>
        <p:spPr>
          <a:xfrm>
            <a:off x="566928" y="1252728"/>
            <a:ext cx="10634472" cy="3785652"/>
          </a:xfrm>
          <a:prstGeom prst="rect">
            <a:avLst/>
          </a:prstGeom>
          <a:noFill/>
        </p:spPr>
        <p:txBody>
          <a:bodyPr wrap="square" rtlCol="0">
            <a:spAutoFit/>
          </a:bodyPr>
          <a:lstStyle/>
          <a:p>
            <a:pPr algn="just"/>
            <a:r>
              <a:rPr lang="en-US" sz="2400" b="0" i="0" dirty="0">
                <a:effectLst/>
                <a:latin typeface="gg sans"/>
              </a:rPr>
              <a:t>The analysis of smartphones on Flipkart reveals that premium brands generally have higher prices, while budget brands offer competitive features at lower costs. Key specifications like RAM, ROM, and camera quality significantly impact pricing, with phones offering higher configurations commanding premium prices. Discount patterns vary across brands, with some offering significant reductions, likely as part of marketing strategies. Highly-rated smartphones tend to have fewer discounts, as strong reviews drive sales without the need for promotions. Consumer preferences, reflected in ratings and color choices, also play a role in shaping market trends. Overall, the analysis helps consumers make informed decisions and provides insights for brands to optimize their offerings.</a:t>
            </a:r>
            <a:endParaRPr lang="en-IN" sz="2400" dirty="0"/>
          </a:p>
        </p:txBody>
      </p:sp>
    </p:spTree>
    <p:extLst>
      <p:ext uri="{BB962C8B-B14F-4D97-AF65-F5344CB8AC3E}">
        <p14:creationId xmlns:p14="http://schemas.microsoft.com/office/powerpoint/2010/main" val="119229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4A584-95FA-5933-F576-C9F016C3C4B4}"/>
              </a:ext>
            </a:extLst>
          </p:cNvPr>
          <p:cNvSpPr txBox="1"/>
          <p:nvPr/>
        </p:nvSpPr>
        <p:spPr>
          <a:xfrm>
            <a:off x="685800" y="1207008"/>
            <a:ext cx="10744200" cy="4955203"/>
          </a:xfrm>
          <a:prstGeom prst="rect">
            <a:avLst/>
          </a:prstGeom>
          <a:noFill/>
        </p:spPr>
        <p:txBody>
          <a:bodyPr wrap="square">
            <a:spAutoFit/>
          </a:bodyPr>
          <a:lstStyle/>
          <a:p>
            <a:pPr algn="just"/>
            <a:endParaRPr lang="en-IN" sz="2400" b="1" dirty="0">
              <a:latin typeface="Calibri" panose="020F0502020204030204" pitchFamily="34" charset="0"/>
              <a:ea typeface="Calibri" panose="020F0502020204030204" pitchFamily="34" charset="0"/>
              <a:cs typeface="Calibri" panose="020F0502020204030204" pitchFamily="34" charset="0"/>
            </a:endParaRPr>
          </a:p>
          <a:p>
            <a:pPr algn="just"/>
            <a:r>
              <a:rPr lang="en-IN" sz="2400" b="1" u="sng" dirty="0">
                <a:latin typeface="Calibri" panose="020F0502020204030204" pitchFamily="34" charset="0"/>
                <a:ea typeface="Calibri" panose="020F0502020204030204" pitchFamily="34" charset="0"/>
                <a:cs typeface="Calibri" panose="020F0502020204030204" pitchFamily="34" charset="0"/>
              </a:rPr>
              <a:t>Member-1</a:t>
            </a:r>
            <a:r>
              <a:rPr lang="en-IN" sz="2400" u="sng" dirty="0">
                <a:latin typeface="Calibri" panose="020F0502020204030204" pitchFamily="34" charset="0"/>
                <a:ea typeface="Calibri" panose="020F0502020204030204" pitchFamily="34" charset="0"/>
                <a:cs typeface="Calibri" panose="020F0502020204030204" pitchFamily="34" charset="0"/>
              </a:rPr>
              <a:t>:</a:t>
            </a:r>
          </a:p>
          <a:p>
            <a:pPr algn="just"/>
            <a:r>
              <a:rPr lang="en-IN" sz="2400" b="1" dirty="0">
                <a:latin typeface="Calibri" panose="020F0502020204030204" pitchFamily="34" charset="0"/>
                <a:ea typeface="Calibri" panose="020F0502020204030204" pitchFamily="34" charset="0"/>
                <a:cs typeface="Calibri" panose="020F0502020204030204" pitchFamily="34" charset="0"/>
              </a:rPr>
              <a:t>NIKHIL KARNATI</a:t>
            </a:r>
          </a:p>
          <a:p>
            <a:pPr algn="just"/>
            <a:r>
              <a:rPr lang="en-IN" sz="2400" dirty="0">
                <a:latin typeface="Calibri" panose="020F0502020204030204" pitchFamily="34" charset="0"/>
                <a:ea typeface="Calibri" panose="020F0502020204030204" pitchFamily="34" charset="0"/>
                <a:cs typeface="Calibri" panose="020F0502020204030204" pitchFamily="34" charset="0"/>
              </a:rPr>
              <a:t>I have recently completed my </a:t>
            </a:r>
            <a:r>
              <a:rPr lang="en-IN" sz="2400" dirty="0" err="1">
                <a:latin typeface="Calibri" panose="020F0502020204030204" pitchFamily="34" charset="0"/>
                <a:ea typeface="Calibri" panose="020F0502020204030204" pitchFamily="34" charset="0"/>
                <a:cs typeface="Calibri" panose="020F0502020204030204" pitchFamily="34" charset="0"/>
              </a:rPr>
              <a:t>B.tech</a:t>
            </a:r>
            <a:r>
              <a:rPr lang="en-IN" sz="2400" dirty="0">
                <a:latin typeface="Calibri" panose="020F0502020204030204" pitchFamily="34" charset="0"/>
                <a:ea typeface="Calibri" panose="020F0502020204030204" pitchFamily="34" charset="0"/>
                <a:cs typeface="Calibri" panose="020F0502020204030204" pitchFamily="34" charset="0"/>
              </a:rPr>
              <a:t> in the stream of computer science and engineering  specialized in Data Science. Now I have done my Data Analytics course at INNOMATICS RESEARCH LABS.</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b="1" u="sng" dirty="0">
                <a:latin typeface="Calibri" panose="020F0502020204030204" pitchFamily="34" charset="0"/>
                <a:ea typeface="Calibri" panose="020F0502020204030204" pitchFamily="34" charset="0"/>
                <a:cs typeface="Calibri" panose="020F0502020204030204" pitchFamily="34" charset="0"/>
              </a:rPr>
              <a:t>Member-2:</a:t>
            </a:r>
          </a:p>
          <a:p>
            <a:pPr algn="just"/>
            <a:r>
              <a:rPr lang="en-IN" sz="2400" b="1" dirty="0">
                <a:latin typeface="Calibri" panose="020F0502020204030204" pitchFamily="34" charset="0"/>
                <a:ea typeface="Calibri" panose="020F0502020204030204" pitchFamily="34" charset="0"/>
                <a:cs typeface="Calibri" panose="020F0502020204030204" pitchFamily="34" charset="0"/>
              </a:rPr>
              <a:t>NALLAM SAI MANIKANTA</a:t>
            </a:r>
          </a:p>
          <a:p>
            <a:pPr algn="just"/>
            <a:r>
              <a:rPr lang="en-IN" sz="2400" dirty="0">
                <a:latin typeface="Calibri" panose="020F0502020204030204" pitchFamily="34" charset="0"/>
                <a:ea typeface="Calibri" panose="020F0502020204030204" pitchFamily="34" charset="0"/>
                <a:cs typeface="Calibri" panose="020F0502020204030204" pitchFamily="34" charset="0"/>
              </a:rPr>
              <a:t>I have recently completed my </a:t>
            </a:r>
            <a:r>
              <a:rPr lang="en-IN" sz="2400" dirty="0" err="1">
                <a:latin typeface="Calibri" panose="020F0502020204030204" pitchFamily="34" charset="0"/>
                <a:ea typeface="Calibri" panose="020F0502020204030204" pitchFamily="34" charset="0"/>
                <a:cs typeface="Calibri" panose="020F0502020204030204" pitchFamily="34" charset="0"/>
              </a:rPr>
              <a:t>B.tech</a:t>
            </a:r>
            <a:r>
              <a:rPr lang="en-IN" sz="2400" dirty="0">
                <a:latin typeface="Calibri" panose="020F0502020204030204" pitchFamily="34" charset="0"/>
                <a:ea typeface="Calibri" panose="020F0502020204030204" pitchFamily="34" charset="0"/>
                <a:cs typeface="Calibri" panose="020F0502020204030204" pitchFamily="34" charset="0"/>
              </a:rPr>
              <a:t> in the stream of Electronics and communication engineering. Now I have done my Data Analytics course at INNOMATICS RESEARCH LABS.</a:t>
            </a:r>
          </a:p>
          <a:p>
            <a:pPr algn="just"/>
            <a:endParaRPr lang="en-IN" sz="1400" b="1" dirty="0"/>
          </a:p>
          <a:p>
            <a:pPr algn="just"/>
            <a:endParaRPr lang="en-IN" sz="1400" b="1" dirty="0"/>
          </a:p>
        </p:txBody>
      </p:sp>
      <p:sp>
        <p:nvSpPr>
          <p:cNvPr id="5" name="TextBox 4">
            <a:extLst>
              <a:ext uri="{FF2B5EF4-FFF2-40B4-BE49-F238E27FC236}">
                <a16:creationId xmlns:a16="http://schemas.microsoft.com/office/drawing/2014/main" id="{C0955EB7-DE36-87E6-713F-66B594F596C7}"/>
              </a:ext>
            </a:extLst>
          </p:cNvPr>
          <p:cNvSpPr txBox="1"/>
          <p:nvPr/>
        </p:nvSpPr>
        <p:spPr>
          <a:xfrm>
            <a:off x="685800" y="320040"/>
            <a:ext cx="5731002" cy="584775"/>
          </a:xfrm>
          <a:prstGeom prst="rect">
            <a:avLst/>
          </a:prstGeom>
          <a:noFill/>
        </p:spPr>
        <p:txBody>
          <a:bodyPr wrap="square">
            <a:spAutoFit/>
          </a:bodyPr>
          <a:lstStyle/>
          <a:p>
            <a:r>
              <a:rPr lang="en-IN" sz="3200" b="0" i="0" u="none" strike="noStrike" cap="none" dirty="0">
                <a:solidFill>
                  <a:srgbClr val="FF0000"/>
                </a:solidFill>
                <a:latin typeface="Calibri" panose="020F0502020204030204" pitchFamily="34" charset="0"/>
                <a:ea typeface="Calibri" panose="020F0502020204030204" pitchFamily="34" charset="0"/>
                <a:cs typeface="Calibri" panose="020F0502020204030204" pitchFamily="34" charset="0"/>
                <a:sym typeface="Lato Black"/>
              </a:rPr>
              <a:t> </a:t>
            </a:r>
            <a:r>
              <a:rPr lang="en-IN" sz="3200" b="1" i="0" u="sng" strike="noStrike" cap="none"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Lato Black"/>
              </a:rPr>
              <a:t>About </a:t>
            </a:r>
            <a:r>
              <a:rPr lang="en-IN" sz="3200" b="1" u="sng"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Lato Black"/>
              </a:rPr>
              <a:t>us </a:t>
            </a:r>
            <a:endParaRPr lang="en-IN" sz="3200" dirty="0"/>
          </a:p>
        </p:txBody>
      </p:sp>
    </p:spTree>
    <p:extLst>
      <p:ext uri="{BB962C8B-B14F-4D97-AF65-F5344CB8AC3E}">
        <p14:creationId xmlns:p14="http://schemas.microsoft.com/office/powerpoint/2010/main" val="329997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3C25-7EC3-4F14-991A-9B04887BC0C6}"/>
              </a:ext>
            </a:extLst>
          </p:cNvPr>
          <p:cNvSpPr>
            <a:spLocks noGrp="1"/>
          </p:cNvSpPr>
          <p:nvPr>
            <p:ph type="title"/>
          </p:nvPr>
        </p:nvSpPr>
        <p:spPr/>
        <p:txBody>
          <a:bodyPr>
            <a:normAutofit/>
          </a:bodyPr>
          <a:lstStyle/>
          <a:p>
            <a:r>
              <a:rPr lang="en-IN" sz="3200" b="1" u="sng" dirty="0">
                <a:solidFill>
                  <a:srgbClr val="FF0000"/>
                </a:solidFill>
                <a:effectLst>
                  <a:outerShdw blurRad="38100" dist="38100" dir="2700000" algn="tl">
                    <a:srgbClr val="000000">
                      <a:alpha val="43137"/>
                    </a:srgbClr>
                  </a:outerShdw>
                </a:effectLst>
              </a:rPr>
              <a:t>OBJECTIVE</a:t>
            </a:r>
          </a:p>
        </p:txBody>
      </p:sp>
      <p:sp>
        <p:nvSpPr>
          <p:cNvPr id="3" name="Text Placeholder 2">
            <a:extLst>
              <a:ext uri="{FF2B5EF4-FFF2-40B4-BE49-F238E27FC236}">
                <a16:creationId xmlns:a16="http://schemas.microsoft.com/office/drawing/2014/main" id="{D2D045CF-91BB-56EB-3E2C-75D15A85E367}"/>
              </a:ext>
            </a:extLst>
          </p:cNvPr>
          <p:cNvSpPr>
            <a:spLocks noGrp="1"/>
          </p:cNvSpPr>
          <p:nvPr>
            <p:ph type="body" idx="1"/>
          </p:nvPr>
        </p:nvSpPr>
        <p:spPr>
          <a:xfrm>
            <a:off x="838200" y="1353312"/>
            <a:ext cx="10515600" cy="4846320"/>
          </a:xfrm>
        </p:spPr>
        <p:txBody>
          <a:bodyPr>
            <a:normAutofit/>
          </a:bodyPr>
          <a:lstStyle/>
          <a:p>
            <a:pPr marL="114300" indent="0" algn="just">
              <a:buNone/>
            </a:pPr>
            <a:r>
              <a:rPr lang="en-US" sz="2200" dirty="0"/>
              <a:t>The goal of this project is to perform a comprehensive analysis of mobile phones listed on Flipkart to gain insights into pricing, features, and customer reviews. By analyzing the available data, the project aims to:</a:t>
            </a:r>
          </a:p>
          <a:p>
            <a:pPr algn="just"/>
            <a:r>
              <a:rPr lang="en-US" sz="2200" dirty="0"/>
              <a:t>Identify the pricing trends of different mobile phone brands and models.</a:t>
            </a:r>
          </a:p>
          <a:p>
            <a:pPr algn="just"/>
            <a:r>
              <a:rPr lang="en-US" sz="2200" dirty="0"/>
              <a:t>Analyze the features (such as RAM, storage, camera quality , etc.) that contribute to the pricing differences.</a:t>
            </a:r>
          </a:p>
          <a:p>
            <a:pPr algn="just"/>
            <a:r>
              <a:rPr lang="en-US" sz="2200" dirty="0"/>
              <a:t>Understand customer preferences and sentiment by analyzing ratings and reviews.</a:t>
            </a:r>
          </a:p>
          <a:p>
            <a:pPr algn="just"/>
            <a:r>
              <a:rPr lang="en-US" sz="2200" dirty="0"/>
              <a:t>Compare the performance of various brands and models based on price-to-feature ratios.</a:t>
            </a:r>
          </a:p>
          <a:p>
            <a:pPr algn="just"/>
            <a:r>
              <a:rPr lang="en-US" sz="2200" dirty="0"/>
              <a:t>Provide data-driven recommendations for both consumers (choosing the best mobile) and sellers (optimizing product listings and pricing).</a:t>
            </a:r>
          </a:p>
        </p:txBody>
      </p:sp>
    </p:spTree>
    <p:extLst>
      <p:ext uri="{BB962C8B-B14F-4D97-AF65-F5344CB8AC3E}">
        <p14:creationId xmlns:p14="http://schemas.microsoft.com/office/powerpoint/2010/main" val="262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51AB-61BE-3B73-4223-C957FA6D8D78}"/>
              </a:ext>
            </a:extLst>
          </p:cNvPr>
          <p:cNvSpPr>
            <a:spLocks noGrp="1"/>
          </p:cNvSpPr>
          <p:nvPr>
            <p:ph type="title"/>
          </p:nvPr>
        </p:nvSpPr>
        <p:spPr>
          <a:xfrm>
            <a:off x="838200" y="365125"/>
            <a:ext cx="10515600" cy="1325563"/>
          </a:xfrm>
        </p:spPr>
        <p:txBody>
          <a:bodyPr>
            <a:normAutofit/>
          </a:bodyPr>
          <a:lstStyle/>
          <a:p>
            <a:r>
              <a:rPr lang="en-US" sz="3200" b="1" u="sng" dirty="0" err="1">
                <a:solidFill>
                  <a:srgbClr val="FF0000"/>
                </a:solidFill>
                <a:effectLst>
                  <a:outerShdw blurRad="38100" dist="38100" dir="2700000" algn="tl">
                    <a:srgbClr val="000000">
                      <a:alpha val="43137"/>
                    </a:srgbClr>
                  </a:outerShdw>
                </a:effectLst>
              </a:rPr>
              <a:t>Webscrapping</a:t>
            </a:r>
            <a:br>
              <a:rPr lang="en-US" sz="3200" b="1" u="sng" dirty="0">
                <a:solidFill>
                  <a:srgbClr val="FF0000"/>
                </a:solidFill>
                <a:effectLst>
                  <a:outerShdw blurRad="38100" dist="38100" dir="2700000" algn="tl">
                    <a:srgbClr val="000000">
                      <a:alpha val="43137"/>
                    </a:srgbClr>
                  </a:outerShdw>
                </a:effectLst>
              </a:rPr>
            </a:br>
            <a:endParaRPr lang="en-IN" sz="3200" b="1" u="sng" dirty="0">
              <a:solidFill>
                <a:srgbClr val="FF0000"/>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021BB479-981E-322E-CE58-ECE0F28CBAE6}"/>
              </a:ext>
            </a:extLst>
          </p:cNvPr>
          <p:cNvSpPr>
            <a:spLocks noGrp="1"/>
          </p:cNvSpPr>
          <p:nvPr>
            <p:ph type="body" idx="1"/>
          </p:nvPr>
        </p:nvSpPr>
        <p:spPr>
          <a:xfrm>
            <a:off x="838200" y="1435608"/>
            <a:ext cx="10515600" cy="4741355"/>
          </a:xfrm>
        </p:spPr>
        <p:txBody>
          <a:bodyPr>
            <a:normAutofit/>
          </a:bodyPr>
          <a:lstStyle/>
          <a:p>
            <a:pPr marL="114300" indent="0" algn="just">
              <a:buNone/>
            </a:pPr>
            <a:r>
              <a:rPr lang="en-US" sz="2400" dirty="0"/>
              <a:t>For this project, we employed a web scraping technique to extract smartphone data from Flipkart. Below is a breakdown of the tools, libraries, and the process we followed to gather the relevant data:</a:t>
            </a:r>
          </a:p>
          <a:p>
            <a:pPr marL="114300" indent="0" algn="just">
              <a:buNone/>
            </a:pPr>
            <a:r>
              <a:rPr lang="en-US" sz="2400" b="1" dirty="0"/>
              <a:t>Tools and Libraries Used </a:t>
            </a:r>
            <a:r>
              <a:rPr lang="en-US" sz="2400" dirty="0"/>
              <a:t>:</a:t>
            </a:r>
          </a:p>
          <a:p>
            <a:pPr algn="just"/>
            <a:r>
              <a:rPr lang="en-US" sz="2400" b="1" dirty="0"/>
              <a:t>Selenium </a:t>
            </a:r>
            <a:r>
              <a:rPr lang="en-US" sz="2400" dirty="0"/>
              <a:t>: A powerful browser automation tool used to navigate through the Flipkart pages, load the content, and interact with dynamic elements.</a:t>
            </a:r>
          </a:p>
          <a:p>
            <a:pPr algn="just"/>
            <a:r>
              <a:rPr lang="en-US" sz="2400" b="1" dirty="0"/>
              <a:t>Beautiful Soup </a:t>
            </a:r>
            <a:r>
              <a:rPr lang="en-US" sz="2400" dirty="0"/>
              <a:t>: A Python library used for parsing HTML content to extract specific information from the webpage .</a:t>
            </a:r>
          </a:p>
          <a:p>
            <a:pPr algn="just"/>
            <a:r>
              <a:rPr lang="en-US" sz="2400" b="1" dirty="0"/>
              <a:t>Regular Expressions (Regex) : </a:t>
            </a:r>
            <a:r>
              <a:rPr lang="en-US" sz="2400" dirty="0"/>
              <a:t>Used to extract specific patterns like prices, RAM, ROM, display size, and other smartphone features.</a:t>
            </a:r>
          </a:p>
        </p:txBody>
      </p:sp>
    </p:spTree>
    <p:extLst>
      <p:ext uri="{BB962C8B-B14F-4D97-AF65-F5344CB8AC3E}">
        <p14:creationId xmlns:p14="http://schemas.microsoft.com/office/powerpoint/2010/main" val="426105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2F43-6D3B-4AFD-0D8D-894B7E43B44F}"/>
              </a:ext>
            </a:extLst>
          </p:cNvPr>
          <p:cNvSpPr>
            <a:spLocks noGrp="1"/>
          </p:cNvSpPr>
          <p:nvPr>
            <p:ph type="title"/>
          </p:nvPr>
        </p:nvSpPr>
        <p:spPr>
          <a:xfrm>
            <a:off x="539496" y="219456"/>
            <a:ext cx="11384280" cy="1673352"/>
          </a:xfrm>
        </p:spPr>
        <p:txBody>
          <a:bodyPr>
            <a:noAutofit/>
          </a:bodyPr>
          <a:lstStyle/>
          <a:p>
            <a:r>
              <a:rPr lang="en-IN" b="1" u="sng" dirty="0">
                <a:solidFill>
                  <a:srgbClr val="FF0000"/>
                </a:solidFill>
                <a:effectLst>
                  <a:outerShdw blurRad="38100" dist="38100" dir="2700000" algn="tl">
                    <a:srgbClr val="000000">
                      <a:alpha val="43137"/>
                    </a:srgbClr>
                  </a:outerShdw>
                </a:effectLst>
              </a:rPr>
              <a:t>WEBSITE</a:t>
            </a:r>
            <a:br>
              <a:rPr lang="en-IN" b="1" u="sng" dirty="0">
                <a:solidFill>
                  <a:srgbClr val="FF0000"/>
                </a:solidFill>
                <a:effectLst>
                  <a:outerShdw blurRad="38100" dist="38100" dir="2700000" algn="tl">
                    <a:srgbClr val="000000">
                      <a:alpha val="43137"/>
                    </a:srgbClr>
                  </a:outerShdw>
                </a:effectLst>
              </a:rPr>
            </a:br>
            <a:br>
              <a:rPr lang="en-IN" b="1" u="sng" dirty="0">
                <a:solidFill>
                  <a:srgbClr val="FF0000"/>
                </a:solidFill>
                <a:effectLst>
                  <a:outerShdw blurRad="38100" dist="38100" dir="2700000" algn="tl">
                    <a:srgbClr val="000000">
                      <a:alpha val="43137"/>
                    </a:srgbClr>
                  </a:outerShdw>
                </a:effectLst>
              </a:rPr>
            </a:br>
            <a:r>
              <a:rPr lang="en-US" sz="2000" dirty="0">
                <a:solidFill>
                  <a:schemeClr val="tx1"/>
                </a:solidFill>
              </a:rPr>
              <a:t>We scraped smartphone data from Flipkart, a leading e-commerce platform in India, to analyze consumer preferences and trends based on various product attributes and ratings.</a:t>
            </a:r>
            <a:endParaRPr lang="en-IN" sz="2000" dirty="0">
              <a:solidFill>
                <a:schemeClr val="tx1"/>
              </a:solidFill>
            </a:endParaRPr>
          </a:p>
        </p:txBody>
      </p:sp>
      <p:pic>
        <p:nvPicPr>
          <p:cNvPr id="3" name="Picture 2">
            <a:extLst>
              <a:ext uri="{FF2B5EF4-FFF2-40B4-BE49-F238E27FC236}">
                <a16:creationId xmlns:a16="http://schemas.microsoft.com/office/drawing/2014/main" id="{25BE154F-993A-9950-7394-449159B89D58}"/>
              </a:ext>
            </a:extLst>
          </p:cNvPr>
          <p:cNvPicPr>
            <a:picLocks noChangeAspect="1"/>
          </p:cNvPicPr>
          <p:nvPr/>
        </p:nvPicPr>
        <p:blipFill>
          <a:blip r:embed="rId2"/>
          <a:stretch>
            <a:fillRect/>
          </a:stretch>
        </p:blipFill>
        <p:spPr>
          <a:xfrm>
            <a:off x="678923" y="2308783"/>
            <a:ext cx="8062742" cy="3973144"/>
          </a:xfrm>
          <a:prstGeom prst="rect">
            <a:avLst/>
          </a:prstGeom>
        </p:spPr>
      </p:pic>
    </p:spTree>
    <p:extLst>
      <p:ext uri="{BB962C8B-B14F-4D97-AF65-F5344CB8AC3E}">
        <p14:creationId xmlns:p14="http://schemas.microsoft.com/office/powerpoint/2010/main" val="198218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84065-006A-31CF-4E34-004A473FA860}"/>
              </a:ext>
            </a:extLst>
          </p:cNvPr>
          <p:cNvSpPr txBox="1"/>
          <p:nvPr/>
        </p:nvSpPr>
        <p:spPr>
          <a:xfrm>
            <a:off x="579120" y="228594"/>
            <a:ext cx="11207496" cy="1785104"/>
          </a:xfrm>
          <a:prstGeom prst="rect">
            <a:avLst/>
          </a:prstGeom>
          <a:noFill/>
        </p:spPr>
        <p:txBody>
          <a:bodyPr wrap="square">
            <a:spAutoFit/>
          </a:bodyPr>
          <a:lstStyle/>
          <a:p>
            <a:r>
              <a:rPr lang="en-US" sz="3200" b="1" u="sng" dirty="0">
                <a:solidFill>
                  <a:srgbClr val="FF0000"/>
                </a:solidFill>
                <a:effectLst>
                  <a:outerShdw blurRad="38100" dist="38100" dir="2700000" algn="tl">
                    <a:srgbClr val="000000">
                      <a:alpha val="43137"/>
                    </a:srgbClr>
                  </a:outerShdw>
                </a:effectLst>
              </a:rPr>
              <a:t>Uncleaned </a:t>
            </a:r>
            <a:r>
              <a:rPr lang="en-US" sz="3200" b="1" u="sng" dirty="0" err="1">
                <a:solidFill>
                  <a:srgbClr val="FF0000"/>
                </a:solidFill>
                <a:effectLst>
                  <a:outerShdw blurRad="38100" dist="38100" dir="2700000" algn="tl">
                    <a:srgbClr val="000000">
                      <a:alpha val="43137"/>
                    </a:srgbClr>
                  </a:outerShdw>
                </a:effectLst>
              </a:rPr>
              <a:t>DataFrame</a:t>
            </a:r>
            <a:br>
              <a:rPr lang="en-US" sz="1800" b="1" u="sng" dirty="0">
                <a:solidFill>
                  <a:srgbClr val="FF0000"/>
                </a:solidFill>
                <a:effectLst>
                  <a:outerShdw blurRad="38100" dist="38100" dir="2700000" algn="tl">
                    <a:srgbClr val="000000">
                      <a:alpha val="43137"/>
                    </a:srgbClr>
                  </a:outerShdw>
                </a:effectLst>
              </a:rPr>
            </a:br>
            <a:endParaRPr lang="en-US" sz="1800" b="1" u="sng" dirty="0">
              <a:solidFill>
                <a:srgbClr val="FF0000"/>
              </a:solidFill>
              <a:effectLst>
                <a:outerShdw blurRad="38100" dist="38100" dir="2700000" algn="tl">
                  <a:srgbClr val="000000">
                    <a:alpha val="43137"/>
                  </a:srgbClr>
                </a:outerShdw>
              </a:effectLst>
            </a:endParaRPr>
          </a:p>
          <a:p>
            <a:r>
              <a:rPr lang="en-US" sz="2000" dirty="0">
                <a:solidFill>
                  <a:schemeClr val="tx1"/>
                </a:solidFill>
              </a:rPr>
              <a:t>T</a:t>
            </a:r>
            <a:r>
              <a:rPr lang="en-US" sz="2000" dirty="0">
                <a:solidFill>
                  <a:schemeClr val="tx1"/>
                </a:solidFill>
                <a:latin typeface="inherit"/>
              </a:rPr>
              <a:t>his data frame contains raw smartphone information extracted from Flipkart, including various attributes such as brand, RAM, ROM, display size, camera specifications, prices, and ratings, which requires further cleaning and preprocessing for analysis.</a:t>
            </a:r>
            <a:endParaRPr lang="en-IN" sz="2000" dirty="0">
              <a:solidFill>
                <a:schemeClr val="tx1"/>
              </a:solidFill>
            </a:endParaRPr>
          </a:p>
        </p:txBody>
      </p:sp>
      <p:pic>
        <p:nvPicPr>
          <p:cNvPr id="5" name="Picture 4">
            <a:extLst>
              <a:ext uri="{FF2B5EF4-FFF2-40B4-BE49-F238E27FC236}">
                <a16:creationId xmlns:a16="http://schemas.microsoft.com/office/drawing/2014/main" id="{E4754A87-CA18-E9DC-8E89-DA89B602D483}"/>
              </a:ext>
            </a:extLst>
          </p:cNvPr>
          <p:cNvPicPr>
            <a:picLocks noChangeAspect="1"/>
          </p:cNvPicPr>
          <p:nvPr/>
        </p:nvPicPr>
        <p:blipFill>
          <a:blip r:embed="rId2"/>
          <a:stretch>
            <a:fillRect/>
          </a:stretch>
        </p:blipFill>
        <p:spPr>
          <a:xfrm>
            <a:off x="579120" y="2013698"/>
            <a:ext cx="10455226" cy="4270768"/>
          </a:xfrm>
          <a:prstGeom prst="rect">
            <a:avLst/>
          </a:prstGeom>
        </p:spPr>
      </p:pic>
    </p:spTree>
    <p:extLst>
      <p:ext uri="{BB962C8B-B14F-4D97-AF65-F5344CB8AC3E}">
        <p14:creationId xmlns:p14="http://schemas.microsoft.com/office/powerpoint/2010/main" val="236493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7334F0-6FCB-0428-5381-8609673C7DCB}"/>
              </a:ext>
            </a:extLst>
          </p:cNvPr>
          <p:cNvSpPr txBox="1"/>
          <p:nvPr/>
        </p:nvSpPr>
        <p:spPr>
          <a:xfrm>
            <a:off x="509016" y="548641"/>
            <a:ext cx="11173968" cy="5509200"/>
          </a:xfrm>
          <a:prstGeom prst="rect">
            <a:avLst/>
          </a:prstGeom>
          <a:noFill/>
        </p:spPr>
        <p:txBody>
          <a:bodyPr wrap="square">
            <a:spAutoFit/>
          </a:bodyPr>
          <a:lstStyle/>
          <a:p>
            <a:r>
              <a:rPr lang="en-IN" sz="3200" b="1" u="sng" dirty="0">
                <a:solidFill>
                  <a:srgbClr val="FF0000"/>
                </a:solidFill>
                <a:effectLst>
                  <a:outerShdw blurRad="38100" dist="38100" dir="2700000" algn="tl">
                    <a:srgbClr val="000000">
                      <a:alpha val="43137"/>
                    </a:srgbClr>
                  </a:outerShdw>
                </a:effectLst>
              </a:rPr>
              <a:t>Exploratory Data Analysis</a:t>
            </a:r>
            <a:br>
              <a:rPr lang="en-IN" b="1" u="sng" dirty="0">
                <a:solidFill>
                  <a:srgbClr val="FF0000"/>
                </a:solidFill>
                <a:effectLst>
                  <a:outerShdw blurRad="38100" dist="38100" dir="2700000" algn="tl">
                    <a:srgbClr val="000000">
                      <a:alpha val="43137"/>
                    </a:srgbClr>
                  </a:outerShdw>
                </a:effectLst>
              </a:rPr>
            </a:br>
            <a:br>
              <a:rPr lang="en-IN" b="1" u="sng" dirty="0">
                <a:solidFill>
                  <a:srgbClr val="FF0000"/>
                </a:solidFill>
                <a:effectLst>
                  <a:outerShdw blurRad="38100" dist="38100" dir="2700000" algn="tl">
                    <a:srgbClr val="000000">
                      <a:alpha val="43137"/>
                    </a:srgbClr>
                  </a:outerShdw>
                </a:effectLst>
              </a:rPr>
            </a:br>
            <a:endParaRPr lang="en-IN" b="1" u="sng" dirty="0">
              <a:solidFill>
                <a:srgbClr val="FF0000"/>
              </a:solidFill>
              <a:effectLst>
                <a:outerShdw blurRad="38100" dist="38100" dir="2700000" algn="tl">
                  <a:srgbClr val="000000">
                    <a:alpha val="43137"/>
                  </a:srgbClr>
                </a:outerShdw>
              </a:effectLst>
            </a:endParaRPr>
          </a:p>
          <a:p>
            <a:pPr marL="457200" indent="-457200" algn="just">
              <a:buFont typeface="Arial" panose="020B0604020202020204" pitchFamily="34" charset="0"/>
              <a:buChar char="•"/>
            </a:pPr>
            <a:r>
              <a:rPr lang="en-US" sz="2800" b="1" i="0" u="sng" dirty="0">
                <a:effectLst/>
                <a:latin typeface="gg sans"/>
              </a:rPr>
              <a:t>Data Cleaning Steps: </a:t>
            </a:r>
          </a:p>
          <a:p>
            <a:pPr algn="just"/>
            <a:endParaRPr lang="en-US" sz="2400" b="0" i="0" dirty="0">
              <a:effectLst/>
              <a:latin typeface="gg sans"/>
            </a:endParaRPr>
          </a:p>
          <a:p>
            <a:pPr marL="457200" indent="-457200" algn="just">
              <a:buFont typeface="+mj-lt"/>
              <a:buAutoNum type="arabicPeriod"/>
            </a:pPr>
            <a:r>
              <a:rPr lang="en-US" sz="2400" b="1" i="0" dirty="0">
                <a:effectLst/>
                <a:latin typeface="gg sans"/>
              </a:rPr>
              <a:t>Remove Duplicates</a:t>
            </a:r>
            <a:r>
              <a:rPr lang="en-US" sz="2400" b="0" i="0" dirty="0">
                <a:effectLst/>
                <a:latin typeface="gg sans"/>
              </a:rPr>
              <a:t>: Eliminate duplicate entries to ensure each smartphone is unique. </a:t>
            </a:r>
          </a:p>
          <a:p>
            <a:pPr marL="457200" indent="-457200" algn="just">
              <a:buFont typeface="+mj-lt"/>
              <a:buAutoNum type="arabicPeriod"/>
            </a:pPr>
            <a:r>
              <a:rPr lang="en-US" sz="2400" b="1" i="0" dirty="0">
                <a:effectLst/>
                <a:latin typeface="gg sans"/>
              </a:rPr>
              <a:t>Handle Missing Values</a:t>
            </a:r>
            <a:r>
              <a:rPr lang="en-US" sz="2400" b="0" i="0" dirty="0">
                <a:effectLst/>
                <a:latin typeface="gg sans"/>
              </a:rPr>
              <a:t>: Identify and fill or drop missing values to maintain data integrity. </a:t>
            </a:r>
          </a:p>
          <a:p>
            <a:pPr marL="457200" indent="-457200" algn="just">
              <a:buFont typeface="+mj-lt"/>
              <a:buAutoNum type="arabicPeriod"/>
            </a:pPr>
            <a:r>
              <a:rPr lang="en-US" sz="2400" b="1" i="0" dirty="0">
                <a:effectLst/>
                <a:latin typeface="gg sans"/>
              </a:rPr>
              <a:t>Data Type Conversion</a:t>
            </a:r>
            <a:r>
              <a:rPr lang="en-US" sz="2400" b="0" i="0" dirty="0">
                <a:effectLst/>
                <a:latin typeface="gg sans"/>
              </a:rPr>
              <a:t>: Convert columns to appropriate data types (e.g., strings to floats or integers). </a:t>
            </a:r>
          </a:p>
          <a:p>
            <a:pPr marL="457200" indent="-457200" algn="just">
              <a:buFont typeface="+mj-lt"/>
              <a:buAutoNum type="arabicPeriod"/>
            </a:pPr>
            <a:r>
              <a:rPr lang="en-US" sz="2400" b="1" i="0" dirty="0">
                <a:effectLst/>
                <a:latin typeface="gg sans"/>
              </a:rPr>
              <a:t>Standardize Text Data</a:t>
            </a:r>
            <a:r>
              <a:rPr lang="en-US" sz="2400" b="0" i="0" dirty="0">
                <a:effectLst/>
                <a:latin typeface="gg sans"/>
              </a:rPr>
              <a:t>: Clean and standardize string values by converting to lowercase and stripping whitespace. </a:t>
            </a:r>
          </a:p>
          <a:p>
            <a:pPr marL="457200" indent="-457200" algn="just">
              <a:buFont typeface="+mj-lt"/>
              <a:buAutoNum type="arabicPeriod"/>
            </a:pPr>
            <a:r>
              <a:rPr lang="en-US" sz="2400" b="1" i="0" dirty="0">
                <a:effectLst/>
                <a:latin typeface="gg sans"/>
              </a:rPr>
              <a:t>Remove Unwanted Characters</a:t>
            </a:r>
            <a:r>
              <a:rPr lang="en-US" sz="2400" b="0" i="0" dirty="0">
                <a:effectLst/>
                <a:latin typeface="gg sans"/>
              </a:rPr>
              <a:t>: Clean numerical columns by removing currency symbols and extra characters.</a:t>
            </a:r>
            <a:endParaRPr lang="en-IN" sz="2400" dirty="0"/>
          </a:p>
        </p:txBody>
      </p:sp>
    </p:spTree>
    <p:extLst>
      <p:ext uri="{BB962C8B-B14F-4D97-AF65-F5344CB8AC3E}">
        <p14:creationId xmlns:p14="http://schemas.microsoft.com/office/powerpoint/2010/main" val="89931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0B4F9-EB11-88C7-1C60-B40507F429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EA2420-D3F9-E278-3A79-07D6A4A3B96B}"/>
              </a:ext>
            </a:extLst>
          </p:cNvPr>
          <p:cNvSpPr txBox="1"/>
          <p:nvPr/>
        </p:nvSpPr>
        <p:spPr>
          <a:xfrm>
            <a:off x="579120" y="228594"/>
            <a:ext cx="11207496" cy="1969770"/>
          </a:xfrm>
          <a:prstGeom prst="rect">
            <a:avLst/>
          </a:prstGeom>
          <a:noFill/>
        </p:spPr>
        <p:txBody>
          <a:bodyPr wrap="square">
            <a:spAutoFit/>
          </a:bodyPr>
          <a:lstStyle/>
          <a:p>
            <a:r>
              <a:rPr lang="en-US" sz="3200" b="1" u="sng" dirty="0">
                <a:solidFill>
                  <a:srgbClr val="FF0000"/>
                </a:solidFill>
                <a:effectLst>
                  <a:outerShdw blurRad="38100" dist="38100" dir="2700000" algn="tl">
                    <a:srgbClr val="000000">
                      <a:alpha val="43137"/>
                    </a:srgbClr>
                  </a:outerShdw>
                </a:effectLst>
              </a:rPr>
              <a:t>Cleaned </a:t>
            </a:r>
            <a:r>
              <a:rPr lang="en-US" sz="3200" b="1" u="sng" dirty="0" err="1">
                <a:solidFill>
                  <a:srgbClr val="FF0000"/>
                </a:solidFill>
                <a:effectLst>
                  <a:outerShdw blurRad="38100" dist="38100" dir="2700000" algn="tl">
                    <a:srgbClr val="000000">
                      <a:alpha val="43137"/>
                    </a:srgbClr>
                  </a:outerShdw>
                </a:effectLst>
              </a:rPr>
              <a:t>DataFrame</a:t>
            </a:r>
            <a:br>
              <a:rPr lang="en-US" sz="1800" b="1" u="sng" dirty="0">
                <a:solidFill>
                  <a:srgbClr val="FF0000"/>
                </a:solidFill>
                <a:effectLst>
                  <a:outerShdw blurRad="38100" dist="38100" dir="2700000" algn="tl">
                    <a:srgbClr val="000000">
                      <a:alpha val="43137"/>
                    </a:srgbClr>
                  </a:outerShdw>
                </a:effectLst>
              </a:rPr>
            </a:br>
            <a:endParaRPr lang="en-US" sz="1800" b="1" u="sng" dirty="0">
              <a:solidFill>
                <a:srgbClr val="FF0000"/>
              </a:solidFill>
              <a:effectLst>
                <a:outerShdw blurRad="38100" dist="38100" dir="2700000" algn="tl">
                  <a:srgbClr val="000000">
                    <a:alpha val="43137"/>
                  </a:srgbClr>
                </a:outerShdw>
              </a:effectLst>
            </a:endParaRPr>
          </a:p>
          <a:p>
            <a:pPr algn="just"/>
            <a:r>
              <a:rPr lang="en-US" sz="2400" dirty="0">
                <a:solidFill>
                  <a:schemeClr val="tx1"/>
                </a:solidFill>
              </a:rPr>
              <a:t>T</a:t>
            </a:r>
            <a:r>
              <a:rPr lang="en-US" sz="2400" dirty="0">
                <a:solidFill>
                  <a:schemeClr val="tx1"/>
                </a:solidFill>
                <a:latin typeface="inherit"/>
              </a:rPr>
              <a:t>his data frame contains raw smartphone information extracted from Flipkart, including various attributes such as brand, RAM, ROM, display size, camera specifications, prices, and ratings, which requires further cleaning and preprocessing for analysis</a:t>
            </a:r>
            <a:r>
              <a:rPr lang="en-US" sz="2000" dirty="0">
                <a:solidFill>
                  <a:schemeClr val="tx1"/>
                </a:solidFill>
                <a:latin typeface="inherit"/>
              </a:rPr>
              <a:t>.</a:t>
            </a:r>
            <a:endParaRPr lang="en-IN" sz="2000" dirty="0">
              <a:solidFill>
                <a:schemeClr val="tx1"/>
              </a:solidFill>
            </a:endParaRPr>
          </a:p>
        </p:txBody>
      </p:sp>
      <p:pic>
        <p:nvPicPr>
          <p:cNvPr id="2050" name="Picture 2">
            <a:extLst>
              <a:ext uri="{FF2B5EF4-FFF2-40B4-BE49-F238E27FC236}">
                <a16:creationId xmlns:a16="http://schemas.microsoft.com/office/drawing/2014/main" id="{F1A30064-7D3C-42FC-352D-8EE83CA9C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667" y="2198364"/>
            <a:ext cx="9826752" cy="407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04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47EB3-097C-291D-592B-8DB97F780C87}"/>
              </a:ext>
            </a:extLst>
          </p:cNvPr>
          <p:cNvSpPr txBox="1"/>
          <p:nvPr/>
        </p:nvSpPr>
        <p:spPr>
          <a:xfrm>
            <a:off x="457200" y="320041"/>
            <a:ext cx="8684514" cy="1107996"/>
          </a:xfrm>
          <a:prstGeom prst="rect">
            <a:avLst/>
          </a:prstGeom>
          <a:noFill/>
        </p:spPr>
        <p:txBody>
          <a:bodyPr wrap="square">
            <a:spAutoFit/>
          </a:bodyPr>
          <a:lstStyle/>
          <a:p>
            <a:r>
              <a:rPr lang="en-IN" sz="3200" b="1" u="sng" dirty="0">
                <a:solidFill>
                  <a:srgbClr val="FF0000"/>
                </a:solidFill>
                <a:effectLst>
                  <a:outerShdw blurRad="38100" dist="38100" dir="2700000" algn="tl">
                    <a:srgbClr val="000000">
                      <a:alpha val="43137"/>
                    </a:srgbClr>
                  </a:outerShdw>
                </a:effectLst>
              </a:rPr>
              <a:t>Univariate Analysis</a:t>
            </a:r>
          </a:p>
          <a:p>
            <a:endParaRPr lang="en-IN" dirty="0">
              <a:solidFill>
                <a:srgbClr val="FF0000"/>
              </a:solidFill>
            </a:endParaRPr>
          </a:p>
          <a:p>
            <a:r>
              <a:rPr lang="en-IN" sz="2000" dirty="0">
                <a:solidFill>
                  <a:schemeClr val="tx1"/>
                </a:solidFill>
              </a:rPr>
              <a:t>a. </a:t>
            </a:r>
            <a:r>
              <a:rPr lang="en-IN" sz="2000" u="sng" dirty="0">
                <a:solidFill>
                  <a:schemeClr val="tx1"/>
                </a:solidFill>
              </a:rPr>
              <a:t>Categorical Data</a:t>
            </a:r>
          </a:p>
        </p:txBody>
      </p:sp>
      <p:pic>
        <p:nvPicPr>
          <p:cNvPr id="5" name="Picture 4">
            <a:extLst>
              <a:ext uri="{FF2B5EF4-FFF2-40B4-BE49-F238E27FC236}">
                <a16:creationId xmlns:a16="http://schemas.microsoft.com/office/drawing/2014/main" id="{1A5D3EAE-B030-26C8-1088-B280C2643558}"/>
              </a:ext>
            </a:extLst>
          </p:cNvPr>
          <p:cNvPicPr>
            <a:picLocks noChangeAspect="1"/>
          </p:cNvPicPr>
          <p:nvPr/>
        </p:nvPicPr>
        <p:blipFill>
          <a:blip r:embed="rId2"/>
          <a:stretch>
            <a:fillRect/>
          </a:stretch>
        </p:blipFill>
        <p:spPr>
          <a:xfrm>
            <a:off x="550147" y="1957988"/>
            <a:ext cx="6016622" cy="4488532"/>
          </a:xfrm>
          <a:prstGeom prst="rect">
            <a:avLst/>
          </a:prstGeom>
        </p:spPr>
      </p:pic>
      <p:sp>
        <p:nvSpPr>
          <p:cNvPr id="6" name="TextBox 5">
            <a:extLst>
              <a:ext uri="{FF2B5EF4-FFF2-40B4-BE49-F238E27FC236}">
                <a16:creationId xmlns:a16="http://schemas.microsoft.com/office/drawing/2014/main" id="{0195163D-08F5-8FF2-E15B-FEC2BB1609CD}"/>
              </a:ext>
            </a:extLst>
          </p:cNvPr>
          <p:cNvSpPr txBox="1"/>
          <p:nvPr/>
        </p:nvSpPr>
        <p:spPr>
          <a:xfrm>
            <a:off x="704088" y="1557878"/>
            <a:ext cx="5567570" cy="400110"/>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Value count for each brand in our data</a:t>
            </a:r>
          </a:p>
        </p:txBody>
      </p:sp>
      <p:pic>
        <p:nvPicPr>
          <p:cNvPr id="8" name="Picture 7">
            <a:extLst>
              <a:ext uri="{FF2B5EF4-FFF2-40B4-BE49-F238E27FC236}">
                <a16:creationId xmlns:a16="http://schemas.microsoft.com/office/drawing/2014/main" id="{7C4E68D0-CF74-6563-7450-47B11FC2DFDD}"/>
              </a:ext>
            </a:extLst>
          </p:cNvPr>
          <p:cNvPicPr>
            <a:picLocks noChangeAspect="1"/>
          </p:cNvPicPr>
          <p:nvPr/>
        </p:nvPicPr>
        <p:blipFill>
          <a:blip r:embed="rId3"/>
          <a:stretch>
            <a:fillRect/>
          </a:stretch>
        </p:blipFill>
        <p:spPr>
          <a:xfrm>
            <a:off x="6865735" y="1222476"/>
            <a:ext cx="5021465" cy="2397135"/>
          </a:xfrm>
          <a:prstGeom prst="rect">
            <a:avLst/>
          </a:prstGeom>
        </p:spPr>
      </p:pic>
      <p:pic>
        <p:nvPicPr>
          <p:cNvPr id="10" name="Picture 9">
            <a:extLst>
              <a:ext uri="{FF2B5EF4-FFF2-40B4-BE49-F238E27FC236}">
                <a16:creationId xmlns:a16="http://schemas.microsoft.com/office/drawing/2014/main" id="{F0870D5C-56C7-6D83-64E7-A40CA1B3D2B5}"/>
              </a:ext>
            </a:extLst>
          </p:cNvPr>
          <p:cNvPicPr>
            <a:picLocks noChangeAspect="1"/>
          </p:cNvPicPr>
          <p:nvPr/>
        </p:nvPicPr>
        <p:blipFill>
          <a:blip r:embed="rId4"/>
          <a:stretch>
            <a:fillRect/>
          </a:stretch>
        </p:blipFill>
        <p:spPr>
          <a:xfrm>
            <a:off x="6865736" y="3720702"/>
            <a:ext cx="5014766" cy="2440899"/>
          </a:xfrm>
          <a:prstGeom prst="rect">
            <a:avLst/>
          </a:prstGeom>
        </p:spPr>
      </p:pic>
      <p:sp>
        <p:nvSpPr>
          <p:cNvPr id="11" name="TextBox 10">
            <a:extLst>
              <a:ext uri="{FF2B5EF4-FFF2-40B4-BE49-F238E27FC236}">
                <a16:creationId xmlns:a16="http://schemas.microsoft.com/office/drawing/2014/main" id="{F6F2B82D-6E62-0BAD-EC92-B76AA92D2B95}"/>
              </a:ext>
            </a:extLst>
          </p:cNvPr>
          <p:cNvSpPr txBox="1"/>
          <p:nvPr/>
        </p:nvSpPr>
        <p:spPr>
          <a:xfrm>
            <a:off x="6554839" y="541321"/>
            <a:ext cx="5423802" cy="400110"/>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Value count for RAM and ROM respectively </a:t>
            </a:r>
          </a:p>
        </p:txBody>
      </p:sp>
    </p:spTree>
    <p:extLst>
      <p:ext uri="{BB962C8B-B14F-4D97-AF65-F5344CB8AC3E}">
        <p14:creationId xmlns:p14="http://schemas.microsoft.com/office/powerpoint/2010/main" val="25771396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996</Words>
  <Application>Microsoft Office PowerPoint</Application>
  <PresentationFormat>Widescreen</PresentationFormat>
  <Paragraphs>62</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inherit</vt:lpstr>
      <vt:lpstr>Arial</vt:lpstr>
      <vt:lpstr>gg sans</vt:lpstr>
      <vt:lpstr>Libre Baskerville</vt:lpstr>
      <vt:lpstr>Calibri</vt:lpstr>
      <vt:lpstr>Office Theme</vt:lpstr>
      <vt:lpstr>PowerPoint Presentation</vt:lpstr>
      <vt:lpstr>PowerPoint Presentation</vt:lpstr>
      <vt:lpstr>OBJECTIVE</vt:lpstr>
      <vt:lpstr>Webscrapping </vt:lpstr>
      <vt:lpstr>WEBSITE  We scraped smartphone data from Flipkart, a leading e-commerce platform in India, to analyze consumer preferences and trends based on various product attributes and ratings.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Nikhil Karnati</cp:lastModifiedBy>
  <cp:revision>2</cp:revision>
  <dcterms:created xsi:type="dcterms:W3CDTF">2021-02-16T05:19:01Z</dcterms:created>
  <dcterms:modified xsi:type="dcterms:W3CDTF">2024-10-19T05:52:27Z</dcterms:modified>
</cp:coreProperties>
</file>