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73" r:id="rId5"/>
    <p:sldId id="260" r:id="rId6"/>
    <p:sldId id="267" r:id="rId7"/>
    <p:sldId id="27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p:scale>
          <a:sx n="103" d="100"/>
          <a:sy n="103" d="100"/>
        </p:scale>
        <p:origin x="-58" y="-5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22-02-2021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22-02-2021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22-02-2021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4000" i="1" dirty="0">
                <a:latin typeface="Verdana" panose="020B0604030504040204" pitchFamily="34" charset="0"/>
                <a:ea typeface="Verdana" panose="020B0604030504040204" pitchFamily="34" charset="0"/>
              </a:rPr>
              <a:t>LENDING CLUB CASE STUDY</a:t>
            </a:r>
            <a:br>
              <a:rPr lang="en-IN" sz="4000" i="1" dirty="0">
                <a:latin typeface="Verdana" panose="020B0604030504040204" pitchFamily="34" charset="0"/>
                <a:ea typeface="Verdana" panose="020B0604030504040204" pitchFamily="34" charset="0"/>
              </a:rPr>
            </a:br>
            <a:r>
              <a:rPr lang="en-IN" sz="4000" i="1" dirty="0">
                <a:latin typeface="Verdana" panose="020B0604030504040204" pitchFamily="34" charset="0"/>
                <a:ea typeface="Verdana" panose="020B0604030504040204" pitchFamily="34" charset="0"/>
              </a:rPr>
              <a:t/>
            </a:r>
            <a:br>
              <a:rPr lang="en-IN" sz="4000" i="1" dirty="0">
                <a:latin typeface="Verdana" panose="020B0604030504040204" pitchFamily="34" charset="0"/>
                <a:ea typeface="Verdana" panose="020B0604030504040204" pitchFamily="34" charset="0"/>
              </a:rPr>
            </a:br>
            <a:r>
              <a:rPr lang="en-IN" sz="4000" i="1" dirty="0">
                <a:latin typeface="Verdana" panose="020B0604030504040204" pitchFamily="34" charset="0"/>
                <a:ea typeface="Verdana" panose="020B0604030504040204" pitchFamily="34" charset="0"/>
              </a:rPr>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i="1" dirty="0"/>
              <a:t>Name: Ravi Teja K and Mukul Kumar</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86428" y="459456"/>
            <a:ext cx="9313817" cy="579120"/>
          </a:xfrm>
        </p:spPr>
        <p:txBody>
          <a:bodyPr/>
          <a:lstStyle/>
          <a:p>
            <a:r>
              <a:rPr lang="en-IN" sz="2800" dirty="0"/>
              <a:t>Conclusions</a:t>
            </a:r>
          </a:p>
        </p:txBody>
      </p:sp>
      <p:sp>
        <p:nvSpPr>
          <p:cNvPr id="4" name="TextBox 3">
            <a:extLst>
              <a:ext uri="{FF2B5EF4-FFF2-40B4-BE49-F238E27FC236}">
                <a16:creationId xmlns="" xmlns:a16="http://schemas.microsoft.com/office/drawing/2014/main" id="{6884DD6B-F1A8-44F1-85A5-A5A45050381B}"/>
              </a:ext>
            </a:extLst>
          </p:cNvPr>
          <p:cNvSpPr txBox="1"/>
          <p:nvPr/>
        </p:nvSpPr>
        <p:spPr>
          <a:xfrm>
            <a:off x="1046157" y="1236572"/>
            <a:ext cx="9700864" cy="307777"/>
          </a:xfrm>
          <a:prstGeom prst="rect">
            <a:avLst/>
          </a:prstGeom>
          <a:noFill/>
        </p:spPr>
        <p:txBody>
          <a:bodyPr wrap="square" rtlCol="0">
            <a:spAutoFit/>
          </a:bodyPr>
          <a:lstStyle/>
          <a:p>
            <a:r>
              <a:rPr lang="en-IN" sz="1400" dirty="0"/>
              <a:t>As per analysis below are the important conclusion:</a:t>
            </a:r>
            <a:endParaRPr lang="en-IN" sz="1600" dirty="0"/>
          </a:p>
        </p:txBody>
      </p:sp>
      <p:graphicFrame>
        <p:nvGraphicFramePr>
          <p:cNvPr id="6" name="Content Placeholder 5">
            <a:extLst>
              <a:ext uri="{FF2B5EF4-FFF2-40B4-BE49-F238E27FC236}">
                <a16:creationId xmlns="" xmlns:a16="http://schemas.microsoft.com/office/drawing/2014/main" id="{B3B3DBFB-0147-4D55-AEFB-FEA201B77B06}"/>
              </a:ext>
            </a:extLst>
          </p:cNvPr>
          <p:cNvGraphicFramePr>
            <a:graphicFrameLocks noGrp="1"/>
          </p:cNvGraphicFramePr>
          <p:nvPr>
            <p:ph idx="1"/>
            <p:extLst>
              <p:ext uri="{D42A27DB-BD31-4B8C-83A1-F6EECF244321}">
                <p14:modId xmlns:p14="http://schemas.microsoft.com/office/powerpoint/2010/main" val="4293037722"/>
              </p:ext>
            </p:extLst>
          </p:nvPr>
        </p:nvGraphicFramePr>
        <p:xfrm>
          <a:off x="1046157" y="1544349"/>
          <a:ext cx="10660420" cy="4859206"/>
        </p:xfrm>
        <a:graphic>
          <a:graphicData uri="http://schemas.openxmlformats.org/drawingml/2006/table">
            <a:tbl>
              <a:tblPr>
                <a:tableStyleId>{5C22544A-7EE6-4342-B048-85BDC9FD1C3A}</a:tableStyleId>
              </a:tblPr>
              <a:tblGrid>
                <a:gridCol w="940625">
                  <a:extLst>
                    <a:ext uri="{9D8B030D-6E8A-4147-A177-3AD203B41FA5}">
                      <a16:colId xmlns="" xmlns:a16="http://schemas.microsoft.com/office/drawing/2014/main" val="2654933492"/>
                    </a:ext>
                  </a:extLst>
                </a:gridCol>
                <a:gridCol w="9719795">
                  <a:extLst>
                    <a:ext uri="{9D8B030D-6E8A-4147-A177-3AD203B41FA5}">
                      <a16:colId xmlns="" xmlns:a16="http://schemas.microsoft.com/office/drawing/2014/main" val="908439526"/>
                    </a:ext>
                  </a:extLst>
                </a:gridCol>
              </a:tblGrid>
              <a:tr h="275596">
                <a:tc>
                  <a:txBody>
                    <a:bodyPr/>
                    <a:lstStyle/>
                    <a:p>
                      <a:pPr algn="ctr" fontAlgn="b"/>
                      <a:r>
                        <a:rPr lang="en-IN" sz="1200" u="none" strike="noStrike" dirty="0">
                          <a:effectLst/>
                        </a:rPr>
                        <a:t>Sl.no</a:t>
                      </a:r>
                      <a:endParaRPr lang="en-IN"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u="none" strike="noStrike" dirty="0">
                          <a:effectLst/>
                        </a:rPr>
                        <a:t>Conclusion</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754242025"/>
                  </a:ext>
                </a:extLst>
              </a:tr>
              <a:tr h="275596">
                <a:tc>
                  <a:txBody>
                    <a:bodyPr/>
                    <a:lstStyle/>
                    <a:p>
                      <a:pPr algn="ct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b="0" i="0" u="none" strike="noStrike" dirty="0">
                          <a:solidFill>
                            <a:srgbClr val="000000"/>
                          </a:solidFill>
                          <a:effectLst/>
                          <a:latin typeface="Calibri" panose="020F0502020204030204" pitchFamily="34" charset="0"/>
                        </a:rPr>
                        <a:t>On an average the default rate is 15%. The default rate is high (25%) when loan term is 60 months as compare to loan term of 36 months (</a:t>
                      </a:r>
                      <a:r>
                        <a:rPr lang="en-IN" sz="1200" b="0" i="0" u="none" strike="noStrike" dirty="0" smtClean="0">
                          <a:solidFill>
                            <a:srgbClr val="000000"/>
                          </a:solidFill>
                          <a:effectLst/>
                          <a:latin typeface="Calibri" panose="020F0502020204030204" pitchFamily="34" charset="0"/>
                        </a:rPr>
                        <a:t>11%). </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2723872861"/>
                  </a:ext>
                </a:extLst>
              </a:tr>
              <a:tr h="275596">
                <a:tc>
                  <a:txBody>
                    <a:bodyPr/>
                    <a:lstStyle/>
                    <a:p>
                      <a:pPr algn="ctr" fontAlgn="b"/>
                      <a:r>
                        <a:rPr lang="en-IN" sz="1200" u="none" strike="noStrike">
                          <a:effectLst/>
                        </a:rPr>
                        <a:t>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The default probability is monotonically increasing with the interest rate i.e. </a:t>
                      </a:r>
                      <a:r>
                        <a:rPr lang="en-IN" sz="1200" b="0" i="0" u="none" strike="noStrike" dirty="0" smtClean="0">
                          <a:solidFill>
                            <a:srgbClr val="000000"/>
                          </a:solidFill>
                          <a:effectLst/>
                          <a:latin typeface="Calibri" panose="020F0502020204030204" pitchFamily="34" charset="0"/>
                        </a:rPr>
                        <a:t>Higher the interest rate higher the chance of default. </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2280139801"/>
                  </a:ext>
                </a:extLst>
              </a:tr>
              <a:tr h="275596">
                <a:tc>
                  <a:txBody>
                    <a:bodyPr/>
                    <a:lstStyle/>
                    <a:p>
                      <a:pPr algn="ct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In the general when the loan purpose is “small business” the default rate is quite high (26%).</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2177794063"/>
                  </a:ext>
                </a:extLst>
              </a:tr>
              <a:tr h="349369">
                <a:tc>
                  <a:txBody>
                    <a:bodyPr/>
                    <a:lstStyle/>
                    <a:p>
                      <a:pPr algn="ctr" fontAlgn="b"/>
                      <a:r>
                        <a:rPr lang="en-IN" sz="1200" u="none" strike="noStrike">
                          <a:effectLst/>
                        </a:rPr>
                        <a:t>4</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b="0" i="0" u="none" strike="noStrike" dirty="0">
                          <a:solidFill>
                            <a:srgbClr val="000000"/>
                          </a:solidFill>
                          <a:effectLst/>
                          <a:latin typeface="Calibri" panose="020F0502020204030204" pitchFamily="34" charset="0"/>
                        </a:rPr>
                        <a:t>Default probability is inversely proportional to the annual income. </a:t>
                      </a:r>
                      <a:r>
                        <a:rPr lang="en-IN" sz="1200" b="0" i="0" u="none" strike="noStrike" dirty="0" smtClean="0">
                          <a:solidFill>
                            <a:srgbClr val="000000"/>
                          </a:solidFill>
                          <a:effectLst/>
                          <a:latin typeface="Calibri" panose="020F0502020204030204" pitchFamily="34" charset="0"/>
                        </a:rPr>
                        <a:t>Higher </a:t>
                      </a:r>
                      <a:r>
                        <a:rPr lang="en-IN" sz="1200" b="0" i="0" u="none" strike="noStrike" dirty="0">
                          <a:solidFill>
                            <a:srgbClr val="000000"/>
                          </a:solidFill>
                          <a:effectLst/>
                          <a:latin typeface="Calibri" panose="020F0502020204030204" pitchFamily="34" charset="0"/>
                        </a:rPr>
                        <a:t>the income </a:t>
                      </a:r>
                      <a:r>
                        <a:rPr lang="en-IN" sz="1200" b="0" i="0" u="none" strike="noStrike" dirty="0" smtClean="0">
                          <a:solidFill>
                            <a:srgbClr val="000000"/>
                          </a:solidFill>
                          <a:effectLst/>
                          <a:latin typeface="Calibri" panose="020F0502020204030204" pitchFamily="34" charset="0"/>
                        </a:rPr>
                        <a:t>lesser the chance </a:t>
                      </a:r>
                      <a:r>
                        <a:rPr lang="en-IN" sz="1200" b="0" i="0" u="none" strike="noStrike" dirty="0">
                          <a:solidFill>
                            <a:srgbClr val="000000"/>
                          </a:solidFill>
                          <a:effectLst/>
                          <a:latin typeface="Calibri" panose="020F0502020204030204" pitchFamily="34" charset="0"/>
                        </a:rPr>
                        <a:t>of default. </a:t>
                      </a:r>
                    </a:p>
                  </a:txBody>
                  <a:tcPr marL="9525" marR="9525" marT="9525" marB="0" anchor="ctr"/>
                </a:tc>
                <a:extLst>
                  <a:ext uri="{0D108BD9-81ED-4DB2-BD59-A6C34878D82A}">
                    <a16:rowId xmlns="" xmlns:a16="http://schemas.microsoft.com/office/drawing/2014/main" val="533236446"/>
                  </a:ext>
                </a:extLst>
              </a:tr>
              <a:tr h="330048">
                <a:tc>
                  <a:txBody>
                    <a:bodyPr/>
                    <a:lstStyle/>
                    <a:p>
                      <a:pPr algn="ctr" fontAlgn="b"/>
                      <a:r>
                        <a:rPr lang="en-IN" sz="1200" u="none" strike="noStrike">
                          <a:effectLst/>
                        </a:rPr>
                        <a:t>5</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Default probability is increasing with the increase in the debt-to-income ratio.</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3867464352"/>
                  </a:ext>
                </a:extLst>
              </a:tr>
              <a:tr h="275596">
                <a:tc>
                  <a:txBody>
                    <a:bodyPr/>
                    <a:lstStyle/>
                    <a:p>
                      <a:pPr algn="ctr" fontAlgn="b"/>
                      <a:r>
                        <a:rPr lang="en-IN" sz="1200" u="none" strike="noStrike">
                          <a:effectLst/>
                        </a:rPr>
                        <a:t>6</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Default probability is directly proportional to the loan amount. Also, probability of default  is more when the home_ownership is "other“.</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2210759810"/>
                  </a:ext>
                </a:extLst>
              </a:tr>
              <a:tr h="562503">
                <a:tc>
                  <a:txBody>
                    <a:bodyPr/>
                    <a:lstStyle/>
                    <a:p>
                      <a:pPr algn="ctr" fontAlgn="b"/>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Analysis confirm that chances of default is high when purpose is small_business and the term is 36 months.</a:t>
                      </a:r>
                    </a:p>
                    <a:p>
                      <a:pPr algn="l" fontAlgn="ctr"/>
                      <a:r>
                        <a:rPr lang="en-IN" sz="1200" b="0" i="0" u="none" strike="noStrike" dirty="0">
                          <a:solidFill>
                            <a:srgbClr val="000000"/>
                          </a:solidFill>
                          <a:effectLst/>
                          <a:latin typeface="Calibri" panose="020F0502020204030204" pitchFamily="34" charset="0"/>
                        </a:rPr>
                        <a:t>Also  for 60 month term the default probability is high </a:t>
                      </a:r>
                      <a:r>
                        <a:rPr lang="en-IN" sz="1200" u="none" strike="noStrike" dirty="0">
                          <a:effectLst/>
                        </a:rPr>
                        <a:t>when purposes are </a:t>
                      </a:r>
                      <a:r>
                        <a:rPr lang="en-IN" sz="1200" b="0" i="0" u="none" strike="noStrike" dirty="0">
                          <a:solidFill>
                            <a:srgbClr val="000000"/>
                          </a:solidFill>
                          <a:effectLst/>
                          <a:latin typeface="Calibri" panose="020F0502020204030204" pitchFamily="34" charset="0"/>
                        </a:rPr>
                        <a:t>debt_consolidation, educational, house, other, small business and the vacation purposes.</a:t>
                      </a:r>
                    </a:p>
                  </a:txBody>
                  <a:tcPr marL="9525" marR="9525" marT="9525" marB="0" anchor="ctr"/>
                </a:tc>
                <a:extLst>
                  <a:ext uri="{0D108BD9-81ED-4DB2-BD59-A6C34878D82A}">
                    <a16:rowId xmlns="" xmlns:a16="http://schemas.microsoft.com/office/drawing/2014/main" val="222143385"/>
                  </a:ext>
                </a:extLst>
              </a:tr>
              <a:tr h="538620">
                <a:tc>
                  <a:txBody>
                    <a:bodyPr/>
                    <a:lstStyle/>
                    <a:p>
                      <a:pPr algn="ctr" fontAlgn="b"/>
                      <a:r>
                        <a:rPr lang="en-IN" sz="1200" u="none" strike="noStrike">
                          <a:effectLst/>
                        </a:rPr>
                        <a:t>8</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The trend clearly shows the default probability is 100% when the home_ownership status is other and the term is 60 months. Even when the term is 36 months, the default probability in the high when the home_ownership status is other. But there is only one entry in this configuration (term = 60 months and home_ownership = other), and very less entries in the other home_ownership. So it is better to avoid the loans when the home_ownership is others.</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1041769171"/>
                  </a:ext>
                </a:extLst>
              </a:tr>
              <a:tr h="551195">
                <a:tc>
                  <a:txBody>
                    <a:bodyPr/>
                    <a:lstStyle/>
                    <a:p>
                      <a:pPr algn="ctr" fontAlgn="b"/>
                      <a:r>
                        <a:rPr lang="en-IN" sz="1200" u="none" strike="noStrike">
                          <a:effectLst/>
                        </a:rPr>
                        <a:t>9</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In general Educational loan, house, other and the small_business with very high interest rate, small business with medium and high interest rate and renewal energy and house with high interest rate are showing more default probability.</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517697418"/>
                  </a:ext>
                </a:extLst>
              </a:tr>
              <a:tr h="564973">
                <a:tc>
                  <a:txBody>
                    <a:bodyPr/>
                    <a:lstStyle/>
                    <a:p>
                      <a:pPr algn="ctr" fontAlgn="b"/>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The high income group for all purpose is relatively safe to lend money.</a:t>
                      </a:r>
                    </a:p>
                    <a:p>
                      <a:pPr algn="l" fontAlgn="ctr"/>
                      <a:r>
                        <a:rPr lang="en-IN" sz="1200" u="none" strike="noStrike" dirty="0">
                          <a:effectLst/>
                        </a:rPr>
                        <a:t>The small_business is showing high default probability in all income group except very high income group.</a:t>
                      </a:r>
                    </a:p>
                    <a:p>
                      <a:pPr algn="l" fontAlgn="ctr"/>
                      <a:r>
                        <a:rPr lang="en-IN" sz="1200" u="none" strike="noStrike" dirty="0">
                          <a:effectLst/>
                        </a:rPr>
                        <a:t>Loan with purpose renewal_energy is showing high chance of default with very low, low and high income bracket.</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1889588445"/>
                  </a:ext>
                </a:extLst>
              </a:tr>
              <a:tr h="564973">
                <a:tc>
                  <a:txBody>
                    <a:bodyPr/>
                    <a:lstStyle/>
                    <a:p>
                      <a:pPr algn="ctr" fontAlgn="b"/>
                      <a:r>
                        <a:rPr lang="en-IN" sz="1200" b="0" i="0" u="none" strike="noStrike" dirty="0">
                          <a:solidFill>
                            <a:srgbClr val="000000"/>
                          </a:solidFill>
                          <a:effectLst/>
                          <a:latin typeface="Calibri" panose="020F0502020204030204" pitchFamily="34" charset="0"/>
                        </a:rPr>
                        <a:t>11.</a:t>
                      </a:r>
                    </a:p>
                  </a:txBody>
                  <a:tcPr marL="9525" marR="9525" marT="9525" marB="0" anchor="b"/>
                </a:tc>
                <a:tc>
                  <a:txBody>
                    <a:bodyPr/>
                    <a:lstStyle/>
                    <a:p>
                      <a:pPr algn="l" fontAlgn="ctr"/>
                      <a:r>
                        <a:rPr lang="en-IN" sz="1200" b="0" i="0" u="none" strike="noStrike" dirty="0">
                          <a:solidFill>
                            <a:srgbClr val="000000"/>
                          </a:solidFill>
                          <a:effectLst/>
                          <a:latin typeface="Calibri" panose="020F0502020204030204" pitchFamily="34" charset="0"/>
                        </a:rPr>
                        <a:t>Loan with purpose car, credit card, home improvement, medical and wedding is showing less chances of default among various category and one of the safest purpose to lend. On the other hand loan with purpose small business, debt consolidation, renewal energy, educational, house and other is showing high chances of default. </a:t>
                      </a:r>
                    </a:p>
                  </a:txBody>
                  <a:tcPr marL="9525" marR="9525" marT="9525" marB="0" anchor="ctr"/>
                </a:tc>
                <a:extLst>
                  <a:ext uri="{0D108BD9-81ED-4DB2-BD59-A6C34878D82A}">
                    <a16:rowId xmlns="" xmlns:a16="http://schemas.microsoft.com/office/drawing/2014/main" val="2560828319"/>
                  </a:ext>
                </a:extLst>
              </a:tr>
            </a:tbl>
          </a:graphicData>
        </a:graphic>
      </p:graphicFrame>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pPr algn="ctr"/>
            <a:r>
              <a:rPr lang="en-IN" b="1" dirty="0"/>
              <a:t> </a:t>
            </a:r>
            <a:r>
              <a:rPr lang="en-IN" sz="3200" dirty="0">
                <a:latin typeface="+mn-lt"/>
              </a:rPr>
              <a:t>Abstract</a:t>
            </a:r>
          </a:p>
        </p:txBody>
      </p:sp>
      <p:grpSp>
        <p:nvGrpSpPr>
          <p:cNvPr id="77" name="Group 76">
            <a:extLst>
              <a:ext uri="{FF2B5EF4-FFF2-40B4-BE49-F238E27FC236}">
                <a16:creationId xmlns="" xmlns:a16="http://schemas.microsoft.com/office/drawing/2014/main" id="{0856FE92-20ED-4539-A420-36ED039B0590}"/>
              </a:ext>
            </a:extLst>
          </p:cNvPr>
          <p:cNvGrpSpPr/>
          <p:nvPr/>
        </p:nvGrpSpPr>
        <p:grpSpPr>
          <a:xfrm>
            <a:off x="6208889" y="1637389"/>
            <a:ext cx="5499106" cy="4345722"/>
            <a:chOff x="5441949" y="1524000"/>
            <a:chExt cx="6062663" cy="4232275"/>
          </a:xfrm>
        </p:grpSpPr>
        <p:sp>
          <p:nvSpPr>
            <p:cNvPr id="78" name="Freeform 7">
              <a:extLst>
                <a:ext uri="{FF2B5EF4-FFF2-40B4-BE49-F238E27FC236}">
                  <a16:creationId xmlns="" xmlns:a16="http://schemas.microsoft.com/office/drawing/2014/main" id="{AA0756EC-46BD-444F-B6D1-7318A05F9B44}"/>
                </a:ext>
              </a:extLst>
            </p:cNvPr>
            <p:cNvSpPr>
              <a:spLocks noEditPoints="1"/>
            </p:cNvSpPr>
            <p:nvPr/>
          </p:nvSpPr>
          <p:spPr bwMode="auto">
            <a:xfrm>
              <a:off x="8642349" y="3092450"/>
              <a:ext cx="2162175" cy="2663825"/>
            </a:xfrm>
            <a:custGeom>
              <a:avLst/>
              <a:gdLst>
                <a:gd name="T0" fmla="*/ 1265 w 1362"/>
                <a:gd name="T1" fmla="*/ 1602 h 1678"/>
                <a:gd name="T2" fmla="*/ 1288 w 1362"/>
                <a:gd name="T3" fmla="*/ 1591 h 1678"/>
                <a:gd name="T4" fmla="*/ 1299 w 1362"/>
                <a:gd name="T5" fmla="*/ 1586 h 1678"/>
                <a:gd name="T6" fmla="*/ 1306 w 1362"/>
                <a:gd name="T7" fmla="*/ 1583 h 1678"/>
                <a:gd name="T8" fmla="*/ 1315 w 1362"/>
                <a:gd name="T9" fmla="*/ 1578 h 1678"/>
                <a:gd name="T10" fmla="*/ 1362 w 1362"/>
                <a:gd name="T11" fmla="*/ 1552 h 1678"/>
                <a:gd name="T12" fmla="*/ 902 w 1362"/>
                <a:gd name="T13" fmla="*/ 778 h 1678"/>
                <a:gd name="T14" fmla="*/ 1233 w 1362"/>
                <a:gd name="T15" fmla="*/ 1615 h 1678"/>
                <a:gd name="T16" fmla="*/ 1095 w 1362"/>
                <a:gd name="T17" fmla="*/ 1658 h 1678"/>
                <a:gd name="T18" fmla="*/ 951 w 1362"/>
                <a:gd name="T19" fmla="*/ 1677 h 1678"/>
                <a:gd name="T20" fmla="*/ 804 w 1362"/>
                <a:gd name="T21" fmla="*/ 1674 h 1678"/>
                <a:gd name="T22" fmla="*/ 656 w 1362"/>
                <a:gd name="T23" fmla="*/ 1645 h 1678"/>
                <a:gd name="T24" fmla="*/ 518 w 1362"/>
                <a:gd name="T25" fmla="*/ 1592 h 1678"/>
                <a:gd name="T26" fmla="*/ 398 w 1362"/>
                <a:gd name="T27" fmla="*/ 1525 h 1678"/>
                <a:gd name="T28" fmla="*/ 292 w 1362"/>
                <a:gd name="T29" fmla="*/ 1442 h 1678"/>
                <a:gd name="T30" fmla="*/ 201 w 1362"/>
                <a:gd name="T31" fmla="*/ 1344 h 1678"/>
                <a:gd name="T32" fmla="*/ 126 w 1362"/>
                <a:gd name="T33" fmla="*/ 1235 h 1678"/>
                <a:gd name="T34" fmla="*/ 68 w 1362"/>
                <a:gd name="T35" fmla="*/ 1118 h 1678"/>
                <a:gd name="T36" fmla="*/ 26 w 1362"/>
                <a:gd name="T37" fmla="*/ 992 h 1678"/>
                <a:gd name="T38" fmla="*/ 5 w 1362"/>
                <a:gd name="T39" fmla="*/ 862 h 1678"/>
                <a:gd name="T40" fmla="*/ 2 w 1362"/>
                <a:gd name="T41" fmla="*/ 727 h 1678"/>
                <a:gd name="T42" fmla="*/ 20 w 1362"/>
                <a:gd name="T43" fmla="*/ 593 h 1678"/>
                <a:gd name="T44" fmla="*/ 59 w 1362"/>
                <a:gd name="T45" fmla="*/ 459 h 1678"/>
                <a:gd name="T46" fmla="*/ 118 w 1362"/>
                <a:gd name="T47" fmla="*/ 332 h 1678"/>
                <a:gd name="T48" fmla="*/ 195 w 1362"/>
                <a:gd name="T49" fmla="*/ 217 h 1678"/>
                <a:gd name="T50" fmla="*/ 286 w 1362"/>
                <a:gd name="T51" fmla="*/ 119 h 1678"/>
                <a:gd name="T52" fmla="*/ 374 w 1362"/>
                <a:gd name="T53" fmla="*/ 47 h 1678"/>
                <a:gd name="T54" fmla="*/ 374 w 1362"/>
                <a:gd name="T55" fmla="*/ 47 h 1678"/>
                <a:gd name="T56" fmla="*/ 384 w 1362"/>
                <a:gd name="T57" fmla="*/ 40 h 1678"/>
                <a:gd name="T58" fmla="*/ 384 w 1362"/>
                <a:gd name="T59" fmla="*/ 40 h 1678"/>
                <a:gd name="T60" fmla="*/ 396 w 1362"/>
                <a:gd name="T61" fmla="*/ 31 h 1678"/>
                <a:gd name="T62" fmla="*/ 396 w 1362"/>
                <a:gd name="T63" fmla="*/ 31 h 1678"/>
                <a:gd name="T64" fmla="*/ 446 w 1362"/>
                <a:gd name="T65" fmla="*/ 0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62" h="1678">
                  <a:moveTo>
                    <a:pt x="1288" y="1591"/>
                  </a:moveTo>
                  <a:lnTo>
                    <a:pt x="1265" y="1602"/>
                  </a:lnTo>
                  <a:lnTo>
                    <a:pt x="1265" y="1601"/>
                  </a:lnTo>
                  <a:lnTo>
                    <a:pt x="1288" y="1591"/>
                  </a:lnTo>
                  <a:close/>
                  <a:moveTo>
                    <a:pt x="1306" y="1583"/>
                  </a:moveTo>
                  <a:lnTo>
                    <a:pt x="1299" y="1586"/>
                  </a:lnTo>
                  <a:lnTo>
                    <a:pt x="1288" y="1591"/>
                  </a:lnTo>
                  <a:lnTo>
                    <a:pt x="1306" y="1583"/>
                  </a:lnTo>
                  <a:close/>
                  <a:moveTo>
                    <a:pt x="1362" y="1552"/>
                  </a:moveTo>
                  <a:lnTo>
                    <a:pt x="1315" y="1578"/>
                  </a:lnTo>
                  <a:lnTo>
                    <a:pt x="1306" y="1583"/>
                  </a:lnTo>
                  <a:lnTo>
                    <a:pt x="1362" y="1552"/>
                  </a:lnTo>
                  <a:close/>
                  <a:moveTo>
                    <a:pt x="374" y="47"/>
                  </a:moveTo>
                  <a:lnTo>
                    <a:pt x="902" y="778"/>
                  </a:lnTo>
                  <a:lnTo>
                    <a:pt x="1265" y="1601"/>
                  </a:lnTo>
                  <a:lnTo>
                    <a:pt x="1233" y="1615"/>
                  </a:lnTo>
                  <a:lnTo>
                    <a:pt x="1165" y="1639"/>
                  </a:lnTo>
                  <a:lnTo>
                    <a:pt x="1095" y="1658"/>
                  </a:lnTo>
                  <a:lnTo>
                    <a:pt x="1024" y="1670"/>
                  </a:lnTo>
                  <a:lnTo>
                    <a:pt x="951" y="1677"/>
                  </a:lnTo>
                  <a:lnTo>
                    <a:pt x="878" y="1678"/>
                  </a:lnTo>
                  <a:lnTo>
                    <a:pt x="804" y="1674"/>
                  </a:lnTo>
                  <a:lnTo>
                    <a:pt x="730" y="1662"/>
                  </a:lnTo>
                  <a:lnTo>
                    <a:pt x="656" y="1645"/>
                  </a:lnTo>
                  <a:lnTo>
                    <a:pt x="583" y="1620"/>
                  </a:lnTo>
                  <a:lnTo>
                    <a:pt x="518" y="1592"/>
                  </a:lnTo>
                  <a:lnTo>
                    <a:pt x="456" y="1561"/>
                  </a:lnTo>
                  <a:lnTo>
                    <a:pt x="398" y="1525"/>
                  </a:lnTo>
                  <a:lnTo>
                    <a:pt x="344" y="1485"/>
                  </a:lnTo>
                  <a:lnTo>
                    <a:pt x="292" y="1442"/>
                  </a:lnTo>
                  <a:lnTo>
                    <a:pt x="244" y="1395"/>
                  </a:lnTo>
                  <a:lnTo>
                    <a:pt x="201" y="1344"/>
                  </a:lnTo>
                  <a:lnTo>
                    <a:pt x="162" y="1291"/>
                  </a:lnTo>
                  <a:lnTo>
                    <a:pt x="126" y="1235"/>
                  </a:lnTo>
                  <a:lnTo>
                    <a:pt x="95" y="1177"/>
                  </a:lnTo>
                  <a:lnTo>
                    <a:pt x="68" y="1118"/>
                  </a:lnTo>
                  <a:lnTo>
                    <a:pt x="44" y="1056"/>
                  </a:lnTo>
                  <a:lnTo>
                    <a:pt x="26" y="992"/>
                  </a:lnTo>
                  <a:lnTo>
                    <a:pt x="13" y="927"/>
                  </a:lnTo>
                  <a:lnTo>
                    <a:pt x="5" y="862"/>
                  </a:lnTo>
                  <a:lnTo>
                    <a:pt x="0" y="795"/>
                  </a:lnTo>
                  <a:lnTo>
                    <a:pt x="2" y="727"/>
                  </a:lnTo>
                  <a:lnTo>
                    <a:pt x="8" y="660"/>
                  </a:lnTo>
                  <a:lnTo>
                    <a:pt x="20" y="593"/>
                  </a:lnTo>
                  <a:lnTo>
                    <a:pt x="37" y="525"/>
                  </a:lnTo>
                  <a:lnTo>
                    <a:pt x="59" y="459"/>
                  </a:lnTo>
                  <a:lnTo>
                    <a:pt x="86" y="394"/>
                  </a:lnTo>
                  <a:lnTo>
                    <a:pt x="118" y="332"/>
                  </a:lnTo>
                  <a:lnTo>
                    <a:pt x="154" y="273"/>
                  </a:lnTo>
                  <a:lnTo>
                    <a:pt x="195" y="217"/>
                  </a:lnTo>
                  <a:lnTo>
                    <a:pt x="239" y="166"/>
                  </a:lnTo>
                  <a:lnTo>
                    <a:pt x="286" y="119"/>
                  </a:lnTo>
                  <a:lnTo>
                    <a:pt x="336" y="75"/>
                  </a:lnTo>
                  <a:lnTo>
                    <a:pt x="374" y="47"/>
                  </a:lnTo>
                  <a:close/>
                  <a:moveTo>
                    <a:pt x="384" y="40"/>
                  </a:moveTo>
                  <a:lnTo>
                    <a:pt x="374" y="47"/>
                  </a:lnTo>
                  <a:lnTo>
                    <a:pt x="374" y="47"/>
                  </a:lnTo>
                  <a:lnTo>
                    <a:pt x="384" y="40"/>
                  </a:lnTo>
                  <a:close/>
                  <a:moveTo>
                    <a:pt x="396" y="31"/>
                  </a:moveTo>
                  <a:lnTo>
                    <a:pt x="384" y="40"/>
                  </a:lnTo>
                  <a:lnTo>
                    <a:pt x="390" y="35"/>
                  </a:lnTo>
                  <a:lnTo>
                    <a:pt x="396" y="31"/>
                  </a:lnTo>
                  <a:close/>
                  <a:moveTo>
                    <a:pt x="446" y="0"/>
                  </a:moveTo>
                  <a:lnTo>
                    <a:pt x="396" y="31"/>
                  </a:lnTo>
                  <a:lnTo>
                    <a:pt x="409" y="23"/>
                  </a:lnTo>
                  <a:lnTo>
                    <a:pt x="446" y="0"/>
                  </a:lnTo>
                  <a:close/>
                </a:path>
              </a:pathLst>
            </a:custGeom>
            <a:solidFill>
              <a:schemeClr val="tx1">
                <a:alpha val="14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79" name="Freeform 8">
              <a:extLst>
                <a:ext uri="{FF2B5EF4-FFF2-40B4-BE49-F238E27FC236}">
                  <a16:creationId xmlns="" xmlns:a16="http://schemas.microsoft.com/office/drawing/2014/main" id="{7745FCA2-335D-465A-8537-11714B6772EA}"/>
                </a:ext>
              </a:extLst>
            </p:cNvPr>
            <p:cNvSpPr>
              <a:spLocks/>
            </p:cNvSpPr>
            <p:nvPr/>
          </p:nvSpPr>
          <p:spPr bwMode="auto">
            <a:xfrm>
              <a:off x="10074274" y="4327525"/>
              <a:ext cx="1339850" cy="504825"/>
            </a:xfrm>
            <a:custGeom>
              <a:avLst/>
              <a:gdLst>
                <a:gd name="T0" fmla="*/ 0 w 844"/>
                <a:gd name="T1" fmla="*/ 0 h 318"/>
                <a:gd name="T2" fmla="*/ 842 w 844"/>
                <a:gd name="T3" fmla="*/ 318 h 318"/>
                <a:gd name="T4" fmla="*/ 844 w 844"/>
                <a:gd name="T5" fmla="*/ 314 h 318"/>
                <a:gd name="T6" fmla="*/ 842 w 844"/>
                <a:gd name="T7" fmla="*/ 318 h 318"/>
                <a:gd name="T8" fmla="*/ 0 w 844"/>
                <a:gd name="T9" fmla="*/ 0 h 318"/>
              </a:gdLst>
              <a:ahLst/>
              <a:cxnLst>
                <a:cxn ang="0">
                  <a:pos x="T0" y="T1"/>
                </a:cxn>
                <a:cxn ang="0">
                  <a:pos x="T2" y="T3"/>
                </a:cxn>
                <a:cxn ang="0">
                  <a:pos x="T4" y="T5"/>
                </a:cxn>
                <a:cxn ang="0">
                  <a:pos x="T6" y="T7"/>
                </a:cxn>
                <a:cxn ang="0">
                  <a:pos x="T8" y="T9"/>
                </a:cxn>
              </a:cxnLst>
              <a:rect l="0" t="0" r="r" b="b"/>
              <a:pathLst>
                <a:path w="844" h="318">
                  <a:moveTo>
                    <a:pt x="0" y="0"/>
                  </a:moveTo>
                  <a:lnTo>
                    <a:pt x="842" y="318"/>
                  </a:lnTo>
                  <a:lnTo>
                    <a:pt x="844" y="314"/>
                  </a:lnTo>
                  <a:lnTo>
                    <a:pt x="842" y="318"/>
                  </a:lnTo>
                  <a:lnTo>
                    <a:pt x="0" y="0"/>
                  </a:lnTo>
                  <a:close/>
                </a:path>
              </a:pathLst>
            </a:custGeom>
            <a:solidFill>
              <a:schemeClr val="tx1">
                <a:alpha val="32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80" name="Freeform 9">
              <a:extLst>
                <a:ext uri="{FF2B5EF4-FFF2-40B4-BE49-F238E27FC236}">
                  <a16:creationId xmlns="" xmlns:a16="http://schemas.microsoft.com/office/drawing/2014/main" id="{DF4A424A-71A2-4CFA-986A-D796BF99FB97}"/>
                </a:ext>
              </a:extLst>
            </p:cNvPr>
            <p:cNvSpPr>
              <a:spLocks/>
            </p:cNvSpPr>
            <p:nvPr/>
          </p:nvSpPr>
          <p:spPr bwMode="auto">
            <a:xfrm>
              <a:off x="9236074" y="2903537"/>
              <a:ext cx="838200" cy="1423987"/>
            </a:xfrm>
            <a:custGeom>
              <a:avLst/>
              <a:gdLst>
                <a:gd name="T0" fmla="*/ 427 w 528"/>
                <a:gd name="T1" fmla="*/ 0 h 897"/>
                <a:gd name="T2" fmla="*/ 528 w 528"/>
                <a:gd name="T3" fmla="*/ 897 h 897"/>
                <a:gd name="T4" fmla="*/ 0 w 528"/>
                <a:gd name="T5" fmla="*/ 166 h 897"/>
                <a:gd name="T6" fmla="*/ 35 w 528"/>
                <a:gd name="T7" fmla="*/ 142 h 897"/>
                <a:gd name="T8" fmla="*/ 72 w 528"/>
                <a:gd name="T9" fmla="*/ 119 h 897"/>
                <a:gd name="T10" fmla="*/ 72 w 528"/>
                <a:gd name="T11" fmla="*/ 118 h 897"/>
                <a:gd name="T12" fmla="*/ 110 w 528"/>
                <a:gd name="T13" fmla="*/ 98 h 897"/>
                <a:gd name="T14" fmla="*/ 148 w 528"/>
                <a:gd name="T15" fmla="*/ 78 h 897"/>
                <a:gd name="T16" fmla="*/ 150 w 528"/>
                <a:gd name="T17" fmla="*/ 77 h 897"/>
                <a:gd name="T18" fmla="*/ 202 w 528"/>
                <a:gd name="T19" fmla="*/ 56 h 897"/>
                <a:gd name="T20" fmla="*/ 204 w 528"/>
                <a:gd name="T21" fmla="*/ 55 h 897"/>
                <a:gd name="T22" fmla="*/ 227 w 528"/>
                <a:gd name="T23" fmla="*/ 46 h 897"/>
                <a:gd name="T24" fmla="*/ 232 w 528"/>
                <a:gd name="T25" fmla="*/ 45 h 897"/>
                <a:gd name="T26" fmla="*/ 283 w 528"/>
                <a:gd name="T27" fmla="*/ 28 h 897"/>
                <a:gd name="T28" fmla="*/ 288 w 528"/>
                <a:gd name="T29" fmla="*/ 27 h 897"/>
                <a:gd name="T30" fmla="*/ 310 w 528"/>
                <a:gd name="T31" fmla="*/ 22 h 897"/>
                <a:gd name="T32" fmla="*/ 315 w 528"/>
                <a:gd name="T33" fmla="*/ 21 h 897"/>
                <a:gd name="T34" fmla="*/ 367 w 528"/>
                <a:gd name="T35" fmla="*/ 9 h 897"/>
                <a:gd name="T36" fmla="*/ 373 w 528"/>
                <a:gd name="T37" fmla="*/ 8 h 897"/>
                <a:gd name="T38" fmla="*/ 395 w 528"/>
                <a:gd name="T39" fmla="*/ 5 h 897"/>
                <a:gd name="T40" fmla="*/ 400 w 528"/>
                <a:gd name="T41" fmla="*/ 4 h 897"/>
                <a:gd name="T42" fmla="*/ 427 w 528"/>
                <a:gd name="T43" fmla="*/ 0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8" h="897">
                  <a:moveTo>
                    <a:pt x="427" y="0"/>
                  </a:moveTo>
                  <a:lnTo>
                    <a:pt x="528" y="897"/>
                  </a:lnTo>
                  <a:lnTo>
                    <a:pt x="0" y="166"/>
                  </a:lnTo>
                  <a:lnTo>
                    <a:pt x="35" y="142"/>
                  </a:lnTo>
                  <a:lnTo>
                    <a:pt x="72" y="119"/>
                  </a:lnTo>
                  <a:lnTo>
                    <a:pt x="72" y="118"/>
                  </a:lnTo>
                  <a:lnTo>
                    <a:pt x="110" y="98"/>
                  </a:lnTo>
                  <a:lnTo>
                    <a:pt x="148" y="78"/>
                  </a:lnTo>
                  <a:lnTo>
                    <a:pt x="150" y="77"/>
                  </a:lnTo>
                  <a:lnTo>
                    <a:pt x="202" y="56"/>
                  </a:lnTo>
                  <a:lnTo>
                    <a:pt x="204" y="55"/>
                  </a:lnTo>
                  <a:lnTo>
                    <a:pt x="227" y="46"/>
                  </a:lnTo>
                  <a:lnTo>
                    <a:pt x="232" y="45"/>
                  </a:lnTo>
                  <a:lnTo>
                    <a:pt x="283" y="28"/>
                  </a:lnTo>
                  <a:lnTo>
                    <a:pt x="288" y="27"/>
                  </a:lnTo>
                  <a:lnTo>
                    <a:pt x="310" y="22"/>
                  </a:lnTo>
                  <a:lnTo>
                    <a:pt x="315" y="21"/>
                  </a:lnTo>
                  <a:lnTo>
                    <a:pt x="367" y="9"/>
                  </a:lnTo>
                  <a:lnTo>
                    <a:pt x="373" y="8"/>
                  </a:lnTo>
                  <a:lnTo>
                    <a:pt x="395" y="5"/>
                  </a:lnTo>
                  <a:lnTo>
                    <a:pt x="400" y="4"/>
                  </a:lnTo>
                  <a:lnTo>
                    <a:pt x="427" y="0"/>
                  </a:lnTo>
                  <a:close/>
                </a:path>
              </a:pathLst>
            </a:custGeom>
            <a:solidFill>
              <a:schemeClr val="tx1">
                <a:alpha val="30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81" name="Rectangle 11">
              <a:extLst>
                <a:ext uri="{FF2B5EF4-FFF2-40B4-BE49-F238E27FC236}">
                  <a16:creationId xmlns="" xmlns:a16="http://schemas.microsoft.com/office/drawing/2014/main" id="{347ABECA-9B07-4986-A3B9-B409A16844AF}"/>
                </a:ext>
              </a:extLst>
            </p:cNvPr>
            <p:cNvSpPr>
              <a:spLocks noChangeArrowheads="1"/>
            </p:cNvSpPr>
            <p:nvPr/>
          </p:nvSpPr>
          <p:spPr bwMode="auto">
            <a:xfrm>
              <a:off x="11437937" y="3898900"/>
              <a:ext cx="1588" cy="1587"/>
            </a:xfrm>
            <a:prstGeom prst="rect">
              <a:avLst/>
            </a:prstGeom>
            <a:solidFill>
              <a:schemeClr val="tx1">
                <a:alpha val="32000"/>
              </a:schemeClr>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82" name="Freeform 12">
              <a:extLst>
                <a:ext uri="{FF2B5EF4-FFF2-40B4-BE49-F238E27FC236}">
                  <a16:creationId xmlns="" xmlns:a16="http://schemas.microsoft.com/office/drawing/2014/main" id="{220E2FE2-F631-4379-9EA2-74448601A8CC}"/>
                </a:ext>
              </a:extLst>
            </p:cNvPr>
            <p:cNvSpPr>
              <a:spLocks/>
            </p:cNvSpPr>
            <p:nvPr/>
          </p:nvSpPr>
          <p:spPr bwMode="auto">
            <a:xfrm>
              <a:off x="9913937" y="2895600"/>
              <a:ext cx="1524000" cy="1431925"/>
            </a:xfrm>
            <a:custGeom>
              <a:avLst/>
              <a:gdLst>
                <a:gd name="T0" fmla="*/ 127 w 960"/>
                <a:gd name="T1" fmla="*/ 0 h 902"/>
                <a:gd name="T2" fmla="*/ 155 w 960"/>
                <a:gd name="T3" fmla="*/ 1 h 902"/>
                <a:gd name="T4" fmla="*/ 180 w 960"/>
                <a:gd name="T5" fmla="*/ 3 h 902"/>
                <a:gd name="T6" fmla="*/ 204 w 960"/>
                <a:gd name="T7" fmla="*/ 5 h 902"/>
                <a:gd name="T8" fmla="*/ 229 w 960"/>
                <a:gd name="T9" fmla="*/ 9 h 902"/>
                <a:gd name="T10" fmla="*/ 255 w 960"/>
                <a:gd name="T11" fmla="*/ 13 h 902"/>
                <a:gd name="T12" fmla="*/ 288 w 960"/>
                <a:gd name="T13" fmla="*/ 19 h 902"/>
                <a:gd name="T14" fmla="*/ 311 w 960"/>
                <a:gd name="T15" fmla="*/ 25 h 902"/>
                <a:gd name="T16" fmla="*/ 336 w 960"/>
                <a:gd name="T17" fmla="*/ 31 h 902"/>
                <a:gd name="T18" fmla="*/ 360 w 960"/>
                <a:gd name="T19" fmla="*/ 39 h 902"/>
                <a:gd name="T20" fmla="*/ 385 w 960"/>
                <a:gd name="T21" fmla="*/ 46 h 902"/>
                <a:gd name="T22" fmla="*/ 413 w 960"/>
                <a:gd name="T23" fmla="*/ 56 h 902"/>
                <a:gd name="T24" fmla="*/ 427 w 960"/>
                <a:gd name="T25" fmla="*/ 61 h 902"/>
                <a:gd name="T26" fmla="*/ 452 w 960"/>
                <a:gd name="T27" fmla="*/ 72 h 902"/>
                <a:gd name="T28" fmla="*/ 476 w 960"/>
                <a:gd name="T29" fmla="*/ 81 h 902"/>
                <a:gd name="T30" fmla="*/ 498 w 960"/>
                <a:gd name="T31" fmla="*/ 92 h 902"/>
                <a:gd name="T32" fmla="*/ 521 w 960"/>
                <a:gd name="T33" fmla="*/ 104 h 902"/>
                <a:gd name="T34" fmla="*/ 542 w 960"/>
                <a:gd name="T35" fmla="*/ 116 h 902"/>
                <a:gd name="T36" fmla="*/ 564 w 960"/>
                <a:gd name="T37" fmla="*/ 127 h 902"/>
                <a:gd name="T38" fmla="*/ 591 w 960"/>
                <a:gd name="T39" fmla="*/ 146 h 902"/>
                <a:gd name="T40" fmla="*/ 613 w 960"/>
                <a:gd name="T41" fmla="*/ 159 h 902"/>
                <a:gd name="T42" fmla="*/ 632 w 960"/>
                <a:gd name="T43" fmla="*/ 173 h 902"/>
                <a:gd name="T44" fmla="*/ 651 w 960"/>
                <a:gd name="T45" fmla="*/ 188 h 902"/>
                <a:gd name="T46" fmla="*/ 671 w 960"/>
                <a:gd name="T47" fmla="*/ 203 h 902"/>
                <a:gd name="T48" fmla="*/ 689 w 960"/>
                <a:gd name="T49" fmla="*/ 218 h 902"/>
                <a:gd name="T50" fmla="*/ 711 w 960"/>
                <a:gd name="T51" fmla="*/ 239 h 902"/>
                <a:gd name="T52" fmla="*/ 730 w 960"/>
                <a:gd name="T53" fmla="*/ 257 h 902"/>
                <a:gd name="T54" fmla="*/ 747 w 960"/>
                <a:gd name="T55" fmla="*/ 274 h 902"/>
                <a:gd name="T56" fmla="*/ 765 w 960"/>
                <a:gd name="T57" fmla="*/ 291 h 902"/>
                <a:gd name="T58" fmla="*/ 780 w 960"/>
                <a:gd name="T59" fmla="*/ 309 h 902"/>
                <a:gd name="T60" fmla="*/ 796 w 960"/>
                <a:gd name="T61" fmla="*/ 327 h 902"/>
                <a:gd name="T62" fmla="*/ 811 w 960"/>
                <a:gd name="T63" fmla="*/ 345 h 902"/>
                <a:gd name="T64" fmla="*/ 829 w 960"/>
                <a:gd name="T65" fmla="*/ 370 h 902"/>
                <a:gd name="T66" fmla="*/ 844 w 960"/>
                <a:gd name="T67" fmla="*/ 390 h 902"/>
                <a:gd name="T68" fmla="*/ 857 w 960"/>
                <a:gd name="T69" fmla="*/ 411 h 902"/>
                <a:gd name="T70" fmla="*/ 869 w 960"/>
                <a:gd name="T71" fmla="*/ 431 h 902"/>
                <a:gd name="T72" fmla="*/ 881 w 960"/>
                <a:gd name="T73" fmla="*/ 451 h 902"/>
                <a:gd name="T74" fmla="*/ 893 w 960"/>
                <a:gd name="T75" fmla="*/ 472 h 902"/>
                <a:gd name="T76" fmla="*/ 907 w 960"/>
                <a:gd name="T77" fmla="*/ 499 h 902"/>
                <a:gd name="T78" fmla="*/ 917 w 960"/>
                <a:gd name="T79" fmla="*/ 522 h 902"/>
                <a:gd name="T80" fmla="*/ 928 w 960"/>
                <a:gd name="T81" fmla="*/ 544 h 902"/>
                <a:gd name="T82" fmla="*/ 937 w 960"/>
                <a:gd name="T83" fmla="*/ 566 h 902"/>
                <a:gd name="T84" fmla="*/ 945 w 960"/>
                <a:gd name="T85" fmla="*/ 588 h 902"/>
                <a:gd name="T86" fmla="*/ 954 w 960"/>
                <a:gd name="T87" fmla="*/ 610 h 902"/>
                <a:gd name="T88" fmla="*/ 960 w 960"/>
                <a:gd name="T89" fmla="*/ 632 h 902"/>
                <a:gd name="T90" fmla="*/ 0 w 960"/>
                <a:gd name="T91" fmla="*/ 5 h 902"/>
                <a:gd name="T92" fmla="*/ 29 w 960"/>
                <a:gd name="T93" fmla="*/ 2 h 902"/>
                <a:gd name="T94" fmla="*/ 57 w 960"/>
                <a:gd name="T95" fmla="*/ 1 h 902"/>
                <a:gd name="T96" fmla="*/ 81 w 960"/>
                <a:gd name="T97" fmla="*/ 0 h 902"/>
                <a:gd name="T98" fmla="*/ 107 w 960"/>
                <a:gd name="T99"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60" h="902">
                  <a:moveTo>
                    <a:pt x="107" y="0"/>
                  </a:moveTo>
                  <a:lnTo>
                    <a:pt x="127" y="0"/>
                  </a:lnTo>
                  <a:lnTo>
                    <a:pt x="132" y="0"/>
                  </a:lnTo>
                  <a:lnTo>
                    <a:pt x="155" y="1"/>
                  </a:lnTo>
                  <a:lnTo>
                    <a:pt x="163" y="2"/>
                  </a:lnTo>
                  <a:lnTo>
                    <a:pt x="180" y="3"/>
                  </a:lnTo>
                  <a:lnTo>
                    <a:pt x="189" y="4"/>
                  </a:lnTo>
                  <a:lnTo>
                    <a:pt x="204" y="5"/>
                  </a:lnTo>
                  <a:lnTo>
                    <a:pt x="215" y="6"/>
                  </a:lnTo>
                  <a:lnTo>
                    <a:pt x="229" y="9"/>
                  </a:lnTo>
                  <a:lnTo>
                    <a:pt x="240" y="11"/>
                  </a:lnTo>
                  <a:lnTo>
                    <a:pt x="255" y="13"/>
                  </a:lnTo>
                  <a:lnTo>
                    <a:pt x="264" y="15"/>
                  </a:lnTo>
                  <a:lnTo>
                    <a:pt x="288" y="19"/>
                  </a:lnTo>
                  <a:lnTo>
                    <a:pt x="296" y="21"/>
                  </a:lnTo>
                  <a:lnTo>
                    <a:pt x="311" y="25"/>
                  </a:lnTo>
                  <a:lnTo>
                    <a:pt x="322" y="28"/>
                  </a:lnTo>
                  <a:lnTo>
                    <a:pt x="336" y="31"/>
                  </a:lnTo>
                  <a:lnTo>
                    <a:pt x="348" y="34"/>
                  </a:lnTo>
                  <a:lnTo>
                    <a:pt x="360" y="39"/>
                  </a:lnTo>
                  <a:lnTo>
                    <a:pt x="371" y="42"/>
                  </a:lnTo>
                  <a:lnTo>
                    <a:pt x="385" y="46"/>
                  </a:lnTo>
                  <a:lnTo>
                    <a:pt x="396" y="49"/>
                  </a:lnTo>
                  <a:lnTo>
                    <a:pt x="413" y="56"/>
                  </a:lnTo>
                  <a:lnTo>
                    <a:pt x="419" y="58"/>
                  </a:lnTo>
                  <a:lnTo>
                    <a:pt x="427" y="61"/>
                  </a:lnTo>
                  <a:lnTo>
                    <a:pt x="442" y="67"/>
                  </a:lnTo>
                  <a:lnTo>
                    <a:pt x="452" y="72"/>
                  </a:lnTo>
                  <a:lnTo>
                    <a:pt x="465" y="77"/>
                  </a:lnTo>
                  <a:lnTo>
                    <a:pt x="476" y="81"/>
                  </a:lnTo>
                  <a:lnTo>
                    <a:pt x="488" y="88"/>
                  </a:lnTo>
                  <a:lnTo>
                    <a:pt x="498" y="92"/>
                  </a:lnTo>
                  <a:lnTo>
                    <a:pt x="510" y="98"/>
                  </a:lnTo>
                  <a:lnTo>
                    <a:pt x="521" y="104"/>
                  </a:lnTo>
                  <a:lnTo>
                    <a:pt x="533" y="110"/>
                  </a:lnTo>
                  <a:lnTo>
                    <a:pt x="542" y="116"/>
                  </a:lnTo>
                  <a:lnTo>
                    <a:pt x="555" y="123"/>
                  </a:lnTo>
                  <a:lnTo>
                    <a:pt x="564" y="127"/>
                  </a:lnTo>
                  <a:lnTo>
                    <a:pt x="583" y="140"/>
                  </a:lnTo>
                  <a:lnTo>
                    <a:pt x="591" y="146"/>
                  </a:lnTo>
                  <a:lnTo>
                    <a:pt x="603" y="153"/>
                  </a:lnTo>
                  <a:lnTo>
                    <a:pt x="613" y="159"/>
                  </a:lnTo>
                  <a:lnTo>
                    <a:pt x="623" y="167"/>
                  </a:lnTo>
                  <a:lnTo>
                    <a:pt x="632" y="173"/>
                  </a:lnTo>
                  <a:lnTo>
                    <a:pt x="644" y="182"/>
                  </a:lnTo>
                  <a:lnTo>
                    <a:pt x="651" y="188"/>
                  </a:lnTo>
                  <a:lnTo>
                    <a:pt x="663" y="197"/>
                  </a:lnTo>
                  <a:lnTo>
                    <a:pt x="671" y="203"/>
                  </a:lnTo>
                  <a:lnTo>
                    <a:pt x="682" y="213"/>
                  </a:lnTo>
                  <a:lnTo>
                    <a:pt x="689" y="218"/>
                  </a:lnTo>
                  <a:lnTo>
                    <a:pt x="707" y="234"/>
                  </a:lnTo>
                  <a:lnTo>
                    <a:pt x="711" y="239"/>
                  </a:lnTo>
                  <a:lnTo>
                    <a:pt x="724" y="250"/>
                  </a:lnTo>
                  <a:lnTo>
                    <a:pt x="730" y="257"/>
                  </a:lnTo>
                  <a:lnTo>
                    <a:pt x="741" y="266"/>
                  </a:lnTo>
                  <a:lnTo>
                    <a:pt x="747" y="274"/>
                  </a:lnTo>
                  <a:lnTo>
                    <a:pt x="757" y="285"/>
                  </a:lnTo>
                  <a:lnTo>
                    <a:pt x="765" y="291"/>
                  </a:lnTo>
                  <a:lnTo>
                    <a:pt x="774" y="302"/>
                  </a:lnTo>
                  <a:lnTo>
                    <a:pt x="780" y="309"/>
                  </a:lnTo>
                  <a:lnTo>
                    <a:pt x="790" y="321"/>
                  </a:lnTo>
                  <a:lnTo>
                    <a:pt x="796" y="327"/>
                  </a:lnTo>
                  <a:lnTo>
                    <a:pt x="811" y="345"/>
                  </a:lnTo>
                  <a:lnTo>
                    <a:pt x="811" y="345"/>
                  </a:lnTo>
                  <a:lnTo>
                    <a:pt x="824" y="365"/>
                  </a:lnTo>
                  <a:lnTo>
                    <a:pt x="829" y="370"/>
                  </a:lnTo>
                  <a:lnTo>
                    <a:pt x="838" y="383"/>
                  </a:lnTo>
                  <a:lnTo>
                    <a:pt x="844" y="390"/>
                  </a:lnTo>
                  <a:lnTo>
                    <a:pt x="851" y="403"/>
                  </a:lnTo>
                  <a:lnTo>
                    <a:pt x="857" y="411"/>
                  </a:lnTo>
                  <a:lnTo>
                    <a:pt x="864" y="424"/>
                  </a:lnTo>
                  <a:lnTo>
                    <a:pt x="869" y="431"/>
                  </a:lnTo>
                  <a:lnTo>
                    <a:pt x="877" y="444"/>
                  </a:lnTo>
                  <a:lnTo>
                    <a:pt x="881" y="451"/>
                  </a:lnTo>
                  <a:lnTo>
                    <a:pt x="891" y="467"/>
                  </a:lnTo>
                  <a:lnTo>
                    <a:pt x="893" y="472"/>
                  </a:lnTo>
                  <a:lnTo>
                    <a:pt x="904" y="492"/>
                  </a:lnTo>
                  <a:lnTo>
                    <a:pt x="907" y="499"/>
                  </a:lnTo>
                  <a:lnTo>
                    <a:pt x="914" y="513"/>
                  </a:lnTo>
                  <a:lnTo>
                    <a:pt x="917" y="522"/>
                  </a:lnTo>
                  <a:lnTo>
                    <a:pt x="924" y="535"/>
                  </a:lnTo>
                  <a:lnTo>
                    <a:pt x="928" y="544"/>
                  </a:lnTo>
                  <a:lnTo>
                    <a:pt x="934" y="556"/>
                  </a:lnTo>
                  <a:lnTo>
                    <a:pt x="937" y="566"/>
                  </a:lnTo>
                  <a:lnTo>
                    <a:pt x="942" y="579"/>
                  </a:lnTo>
                  <a:lnTo>
                    <a:pt x="945" y="588"/>
                  </a:lnTo>
                  <a:lnTo>
                    <a:pt x="951" y="601"/>
                  </a:lnTo>
                  <a:lnTo>
                    <a:pt x="954" y="610"/>
                  </a:lnTo>
                  <a:lnTo>
                    <a:pt x="960" y="632"/>
                  </a:lnTo>
                  <a:lnTo>
                    <a:pt x="960" y="632"/>
                  </a:lnTo>
                  <a:lnTo>
                    <a:pt x="101" y="902"/>
                  </a:lnTo>
                  <a:lnTo>
                    <a:pt x="0" y="5"/>
                  </a:lnTo>
                  <a:lnTo>
                    <a:pt x="25" y="3"/>
                  </a:lnTo>
                  <a:lnTo>
                    <a:pt x="29" y="2"/>
                  </a:lnTo>
                  <a:lnTo>
                    <a:pt x="49" y="1"/>
                  </a:lnTo>
                  <a:lnTo>
                    <a:pt x="57" y="1"/>
                  </a:lnTo>
                  <a:lnTo>
                    <a:pt x="74" y="0"/>
                  </a:lnTo>
                  <a:lnTo>
                    <a:pt x="81" y="0"/>
                  </a:lnTo>
                  <a:lnTo>
                    <a:pt x="100" y="0"/>
                  </a:lnTo>
                  <a:lnTo>
                    <a:pt x="107" y="0"/>
                  </a:lnTo>
                  <a:close/>
                </a:path>
              </a:pathLst>
            </a:custGeom>
            <a:solidFill>
              <a:schemeClr val="tx1">
                <a:alpha val="20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83" name="Freeform 13">
              <a:extLst>
                <a:ext uri="{FF2B5EF4-FFF2-40B4-BE49-F238E27FC236}">
                  <a16:creationId xmlns="" xmlns:a16="http://schemas.microsoft.com/office/drawing/2014/main" id="{F036AA59-6BC9-4265-9149-C2738C26CAFE}"/>
                </a:ext>
              </a:extLst>
            </p:cNvPr>
            <p:cNvSpPr>
              <a:spLocks/>
            </p:cNvSpPr>
            <p:nvPr/>
          </p:nvSpPr>
          <p:spPr bwMode="auto">
            <a:xfrm>
              <a:off x="11437937" y="3898900"/>
              <a:ext cx="11113" cy="30162"/>
            </a:xfrm>
            <a:custGeom>
              <a:avLst/>
              <a:gdLst>
                <a:gd name="T0" fmla="*/ 0 w 7"/>
                <a:gd name="T1" fmla="*/ 0 h 19"/>
                <a:gd name="T2" fmla="*/ 0 w 7"/>
                <a:gd name="T3" fmla="*/ 0 h 19"/>
                <a:gd name="T4" fmla="*/ 7 w 7"/>
                <a:gd name="T5" fmla="*/ 19 h 19"/>
                <a:gd name="T6" fmla="*/ 0 w 7"/>
                <a:gd name="T7" fmla="*/ 0 h 19"/>
              </a:gdLst>
              <a:ahLst/>
              <a:cxnLst>
                <a:cxn ang="0">
                  <a:pos x="T0" y="T1"/>
                </a:cxn>
                <a:cxn ang="0">
                  <a:pos x="T2" y="T3"/>
                </a:cxn>
                <a:cxn ang="0">
                  <a:pos x="T4" y="T5"/>
                </a:cxn>
                <a:cxn ang="0">
                  <a:pos x="T6" y="T7"/>
                </a:cxn>
              </a:cxnLst>
              <a:rect l="0" t="0" r="r" b="b"/>
              <a:pathLst>
                <a:path w="7" h="19">
                  <a:moveTo>
                    <a:pt x="0" y="0"/>
                  </a:moveTo>
                  <a:lnTo>
                    <a:pt x="0" y="0"/>
                  </a:lnTo>
                  <a:lnTo>
                    <a:pt x="7" y="19"/>
                  </a:lnTo>
                  <a:lnTo>
                    <a:pt x="0" y="0"/>
                  </a:lnTo>
                  <a:close/>
                </a:path>
              </a:pathLst>
            </a:custGeom>
            <a:solidFill>
              <a:schemeClr val="tx1">
                <a:alpha val="32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84" name="Freeform 14">
              <a:extLst>
                <a:ext uri="{FF2B5EF4-FFF2-40B4-BE49-F238E27FC236}">
                  <a16:creationId xmlns="" xmlns:a16="http://schemas.microsoft.com/office/drawing/2014/main" id="{E98C08C8-3490-413F-A7E7-A8F976038AD7}"/>
                </a:ext>
              </a:extLst>
            </p:cNvPr>
            <p:cNvSpPr>
              <a:spLocks/>
            </p:cNvSpPr>
            <p:nvPr/>
          </p:nvSpPr>
          <p:spPr bwMode="auto">
            <a:xfrm>
              <a:off x="10074274" y="3898900"/>
              <a:ext cx="1430338" cy="933450"/>
            </a:xfrm>
            <a:custGeom>
              <a:avLst/>
              <a:gdLst>
                <a:gd name="T0" fmla="*/ 859 w 901"/>
                <a:gd name="T1" fmla="*/ 0 h 588"/>
                <a:gd name="T2" fmla="*/ 866 w 901"/>
                <a:gd name="T3" fmla="*/ 19 h 588"/>
                <a:gd name="T4" fmla="*/ 866 w 901"/>
                <a:gd name="T5" fmla="*/ 21 h 588"/>
                <a:gd name="T6" fmla="*/ 871 w 901"/>
                <a:gd name="T7" fmla="*/ 40 h 588"/>
                <a:gd name="T8" fmla="*/ 872 w 901"/>
                <a:gd name="T9" fmla="*/ 44 h 588"/>
                <a:gd name="T10" fmla="*/ 876 w 901"/>
                <a:gd name="T11" fmla="*/ 60 h 588"/>
                <a:gd name="T12" fmla="*/ 877 w 901"/>
                <a:gd name="T13" fmla="*/ 64 h 588"/>
                <a:gd name="T14" fmla="*/ 881 w 901"/>
                <a:gd name="T15" fmla="*/ 80 h 588"/>
                <a:gd name="T16" fmla="*/ 882 w 901"/>
                <a:gd name="T17" fmla="*/ 85 h 588"/>
                <a:gd name="T18" fmla="*/ 885 w 901"/>
                <a:gd name="T19" fmla="*/ 103 h 588"/>
                <a:gd name="T20" fmla="*/ 886 w 901"/>
                <a:gd name="T21" fmla="*/ 105 h 588"/>
                <a:gd name="T22" fmla="*/ 892 w 901"/>
                <a:gd name="T23" fmla="*/ 147 h 588"/>
                <a:gd name="T24" fmla="*/ 893 w 901"/>
                <a:gd name="T25" fmla="*/ 151 h 588"/>
                <a:gd name="T26" fmla="*/ 895 w 901"/>
                <a:gd name="T27" fmla="*/ 167 h 588"/>
                <a:gd name="T28" fmla="*/ 896 w 901"/>
                <a:gd name="T29" fmla="*/ 172 h 588"/>
                <a:gd name="T30" fmla="*/ 897 w 901"/>
                <a:gd name="T31" fmla="*/ 187 h 588"/>
                <a:gd name="T32" fmla="*/ 898 w 901"/>
                <a:gd name="T33" fmla="*/ 194 h 588"/>
                <a:gd name="T34" fmla="*/ 899 w 901"/>
                <a:gd name="T35" fmla="*/ 210 h 588"/>
                <a:gd name="T36" fmla="*/ 899 w 901"/>
                <a:gd name="T37" fmla="*/ 214 h 588"/>
                <a:gd name="T38" fmla="*/ 901 w 901"/>
                <a:gd name="T39" fmla="*/ 256 h 588"/>
                <a:gd name="T40" fmla="*/ 901 w 901"/>
                <a:gd name="T41" fmla="*/ 261 h 588"/>
                <a:gd name="T42" fmla="*/ 901 w 901"/>
                <a:gd name="T43" fmla="*/ 276 h 588"/>
                <a:gd name="T44" fmla="*/ 901 w 901"/>
                <a:gd name="T45" fmla="*/ 282 h 588"/>
                <a:gd name="T46" fmla="*/ 901 w 901"/>
                <a:gd name="T47" fmla="*/ 297 h 588"/>
                <a:gd name="T48" fmla="*/ 900 w 901"/>
                <a:gd name="T49" fmla="*/ 304 h 588"/>
                <a:gd name="T50" fmla="*/ 900 w 901"/>
                <a:gd name="T51" fmla="*/ 318 h 588"/>
                <a:gd name="T52" fmla="*/ 899 w 901"/>
                <a:gd name="T53" fmla="*/ 325 h 588"/>
                <a:gd name="T54" fmla="*/ 898 w 901"/>
                <a:gd name="T55" fmla="*/ 342 h 588"/>
                <a:gd name="T56" fmla="*/ 898 w 901"/>
                <a:gd name="T57" fmla="*/ 345 h 588"/>
                <a:gd name="T58" fmla="*/ 896 w 901"/>
                <a:gd name="T59" fmla="*/ 366 h 588"/>
                <a:gd name="T60" fmla="*/ 895 w 901"/>
                <a:gd name="T61" fmla="*/ 372 h 588"/>
                <a:gd name="T62" fmla="*/ 893 w 901"/>
                <a:gd name="T63" fmla="*/ 387 h 588"/>
                <a:gd name="T64" fmla="*/ 892 w 901"/>
                <a:gd name="T65" fmla="*/ 395 h 588"/>
                <a:gd name="T66" fmla="*/ 890 w 901"/>
                <a:gd name="T67" fmla="*/ 407 h 588"/>
                <a:gd name="T68" fmla="*/ 889 w 901"/>
                <a:gd name="T69" fmla="*/ 416 h 588"/>
                <a:gd name="T70" fmla="*/ 887 w 901"/>
                <a:gd name="T71" fmla="*/ 428 h 588"/>
                <a:gd name="T72" fmla="*/ 885 w 901"/>
                <a:gd name="T73" fmla="*/ 436 h 588"/>
                <a:gd name="T74" fmla="*/ 883 w 901"/>
                <a:gd name="T75" fmla="*/ 450 h 588"/>
                <a:gd name="T76" fmla="*/ 881 w 901"/>
                <a:gd name="T77" fmla="*/ 457 h 588"/>
                <a:gd name="T78" fmla="*/ 876 w 901"/>
                <a:gd name="T79" fmla="*/ 477 h 588"/>
                <a:gd name="T80" fmla="*/ 875 w 901"/>
                <a:gd name="T81" fmla="*/ 483 h 588"/>
                <a:gd name="T82" fmla="*/ 871 w 901"/>
                <a:gd name="T83" fmla="*/ 497 h 588"/>
                <a:gd name="T84" fmla="*/ 869 w 901"/>
                <a:gd name="T85" fmla="*/ 506 h 588"/>
                <a:gd name="T86" fmla="*/ 866 w 901"/>
                <a:gd name="T87" fmla="*/ 518 h 588"/>
                <a:gd name="T88" fmla="*/ 864 w 901"/>
                <a:gd name="T89" fmla="*/ 527 h 588"/>
                <a:gd name="T90" fmla="*/ 859 w 901"/>
                <a:gd name="T91" fmla="*/ 539 h 588"/>
                <a:gd name="T92" fmla="*/ 857 w 901"/>
                <a:gd name="T93" fmla="*/ 548 h 588"/>
                <a:gd name="T94" fmla="*/ 853 w 901"/>
                <a:gd name="T95" fmla="*/ 559 h 588"/>
                <a:gd name="T96" fmla="*/ 850 w 901"/>
                <a:gd name="T97" fmla="*/ 568 h 588"/>
                <a:gd name="T98" fmla="*/ 844 w 901"/>
                <a:gd name="T99" fmla="*/ 584 h 588"/>
                <a:gd name="T100" fmla="*/ 842 w 901"/>
                <a:gd name="T101" fmla="*/ 588 h 588"/>
                <a:gd name="T102" fmla="*/ 0 w 901"/>
                <a:gd name="T103" fmla="*/ 270 h 588"/>
                <a:gd name="T104" fmla="*/ 859 w 901"/>
                <a:gd name="T105" fmla="*/ 0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1" h="588">
                  <a:moveTo>
                    <a:pt x="859" y="0"/>
                  </a:moveTo>
                  <a:lnTo>
                    <a:pt x="866" y="19"/>
                  </a:lnTo>
                  <a:lnTo>
                    <a:pt x="866" y="21"/>
                  </a:lnTo>
                  <a:lnTo>
                    <a:pt x="871" y="40"/>
                  </a:lnTo>
                  <a:lnTo>
                    <a:pt x="872" y="44"/>
                  </a:lnTo>
                  <a:lnTo>
                    <a:pt x="876" y="60"/>
                  </a:lnTo>
                  <a:lnTo>
                    <a:pt x="877" y="64"/>
                  </a:lnTo>
                  <a:lnTo>
                    <a:pt x="881" y="80"/>
                  </a:lnTo>
                  <a:lnTo>
                    <a:pt x="882" y="85"/>
                  </a:lnTo>
                  <a:lnTo>
                    <a:pt x="885" y="103"/>
                  </a:lnTo>
                  <a:lnTo>
                    <a:pt x="886" y="105"/>
                  </a:lnTo>
                  <a:lnTo>
                    <a:pt x="892" y="147"/>
                  </a:lnTo>
                  <a:lnTo>
                    <a:pt x="893" y="151"/>
                  </a:lnTo>
                  <a:lnTo>
                    <a:pt x="895" y="167"/>
                  </a:lnTo>
                  <a:lnTo>
                    <a:pt x="896" y="172"/>
                  </a:lnTo>
                  <a:lnTo>
                    <a:pt x="897" y="187"/>
                  </a:lnTo>
                  <a:lnTo>
                    <a:pt x="898" y="194"/>
                  </a:lnTo>
                  <a:lnTo>
                    <a:pt x="899" y="210"/>
                  </a:lnTo>
                  <a:lnTo>
                    <a:pt x="899" y="214"/>
                  </a:lnTo>
                  <a:lnTo>
                    <a:pt x="901" y="256"/>
                  </a:lnTo>
                  <a:lnTo>
                    <a:pt x="901" y="261"/>
                  </a:lnTo>
                  <a:lnTo>
                    <a:pt x="901" y="276"/>
                  </a:lnTo>
                  <a:lnTo>
                    <a:pt x="901" y="282"/>
                  </a:lnTo>
                  <a:lnTo>
                    <a:pt x="901" y="297"/>
                  </a:lnTo>
                  <a:lnTo>
                    <a:pt x="900" y="304"/>
                  </a:lnTo>
                  <a:lnTo>
                    <a:pt x="900" y="318"/>
                  </a:lnTo>
                  <a:lnTo>
                    <a:pt x="899" y="325"/>
                  </a:lnTo>
                  <a:lnTo>
                    <a:pt x="898" y="342"/>
                  </a:lnTo>
                  <a:lnTo>
                    <a:pt x="898" y="345"/>
                  </a:lnTo>
                  <a:lnTo>
                    <a:pt x="896" y="366"/>
                  </a:lnTo>
                  <a:lnTo>
                    <a:pt x="895" y="372"/>
                  </a:lnTo>
                  <a:lnTo>
                    <a:pt x="893" y="387"/>
                  </a:lnTo>
                  <a:lnTo>
                    <a:pt x="892" y="395"/>
                  </a:lnTo>
                  <a:lnTo>
                    <a:pt x="890" y="407"/>
                  </a:lnTo>
                  <a:lnTo>
                    <a:pt x="889" y="416"/>
                  </a:lnTo>
                  <a:lnTo>
                    <a:pt x="887" y="428"/>
                  </a:lnTo>
                  <a:lnTo>
                    <a:pt x="885" y="436"/>
                  </a:lnTo>
                  <a:lnTo>
                    <a:pt x="883" y="450"/>
                  </a:lnTo>
                  <a:lnTo>
                    <a:pt x="881" y="457"/>
                  </a:lnTo>
                  <a:lnTo>
                    <a:pt x="876" y="477"/>
                  </a:lnTo>
                  <a:lnTo>
                    <a:pt x="875" y="483"/>
                  </a:lnTo>
                  <a:lnTo>
                    <a:pt x="871" y="497"/>
                  </a:lnTo>
                  <a:lnTo>
                    <a:pt x="869" y="506"/>
                  </a:lnTo>
                  <a:lnTo>
                    <a:pt x="866" y="518"/>
                  </a:lnTo>
                  <a:lnTo>
                    <a:pt x="864" y="527"/>
                  </a:lnTo>
                  <a:lnTo>
                    <a:pt x="859" y="539"/>
                  </a:lnTo>
                  <a:lnTo>
                    <a:pt x="857" y="548"/>
                  </a:lnTo>
                  <a:lnTo>
                    <a:pt x="853" y="559"/>
                  </a:lnTo>
                  <a:lnTo>
                    <a:pt x="850" y="568"/>
                  </a:lnTo>
                  <a:lnTo>
                    <a:pt x="844" y="584"/>
                  </a:lnTo>
                  <a:lnTo>
                    <a:pt x="842" y="588"/>
                  </a:lnTo>
                  <a:lnTo>
                    <a:pt x="0" y="270"/>
                  </a:lnTo>
                  <a:lnTo>
                    <a:pt x="859" y="0"/>
                  </a:lnTo>
                  <a:close/>
                </a:path>
              </a:pathLst>
            </a:custGeom>
            <a:solidFill>
              <a:schemeClr val="tx1">
                <a:alpha val="41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85" name="Freeform 15">
              <a:extLst>
                <a:ext uri="{FF2B5EF4-FFF2-40B4-BE49-F238E27FC236}">
                  <a16:creationId xmlns="" xmlns:a16="http://schemas.microsoft.com/office/drawing/2014/main" id="{0C654C3A-5A09-4B9B-B650-0EF50742BB5D}"/>
                </a:ext>
              </a:extLst>
            </p:cNvPr>
            <p:cNvSpPr>
              <a:spLocks/>
            </p:cNvSpPr>
            <p:nvPr/>
          </p:nvSpPr>
          <p:spPr bwMode="auto">
            <a:xfrm>
              <a:off x="10074274" y="4327525"/>
              <a:ext cx="1336675" cy="1308100"/>
            </a:xfrm>
            <a:custGeom>
              <a:avLst/>
              <a:gdLst>
                <a:gd name="T0" fmla="*/ 0 w 842"/>
                <a:gd name="T1" fmla="*/ 0 h 824"/>
                <a:gd name="T2" fmla="*/ 842 w 842"/>
                <a:gd name="T3" fmla="*/ 318 h 824"/>
                <a:gd name="T4" fmla="*/ 834 w 842"/>
                <a:gd name="T5" fmla="*/ 340 h 824"/>
                <a:gd name="T6" fmla="*/ 830 w 842"/>
                <a:gd name="T7" fmla="*/ 348 h 824"/>
                <a:gd name="T8" fmla="*/ 825 w 842"/>
                <a:gd name="T9" fmla="*/ 361 h 824"/>
                <a:gd name="T10" fmla="*/ 821 w 842"/>
                <a:gd name="T11" fmla="*/ 371 h 824"/>
                <a:gd name="T12" fmla="*/ 815 w 842"/>
                <a:gd name="T13" fmla="*/ 382 h 824"/>
                <a:gd name="T14" fmla="*/ 810 w 842"/>
                <a:gd name="T15" fmla="*/ 392 h 824"/>
                <a:gd name="T16" fmla="*/ 806 w 842"/>
                <a:gd name="T17" fmla="*/ 403 h 824"/>
                <a:gd name="T18" fmla="*/ 800 w 842"/>
                <a:gd name="T19" fmla="*/ 412 h 824"/>
                <a:gd name="T20" fmla="*/ 795 w 842"/>
                <a:gd name="T21" fmla="*/ 423 h 824"/>
                <a:gd name="T22" fmla="*/ 790 w 842"/>
                <a:gd name="T23" fmla="*/ 433 h 824"/>
                <a:gd name="T24" fmla="*/ 783 w 842"/>
                <a:gd name="T25" fmla="*/ 443 h 824"/>
                <a:gd name="T26" fmla="*/ 779 w 842"/>
                <a:gd name="T27" fmla="*/ 452 h 824"/>
                <a:gd name="T28" fmla="*/ 773 w 842"/>
                <a:gd name="T29" fmla="*/ 463 h 824"/>
                <a:gd name="T30" fmla="*/ 767 w 842"/>
                <a:gd name="T31" fmla="*/ 471 h 824"/>
                <a:gd name="T32" fmla="*/ 761 w 842"/>
                <a:gd name="T33" fmla="*/ 482 h 824"/>
                <a:gd name="T34" fmla="*/ 756 w 842"/>
                <a:gd name="T35" fmla="*/ 489 h 824"/>
                <a:gd name="T36" fmla="*/ 748 w 842"/>
                <a:gd name="T37" fmla="*/ 501 h 824"/>
                <a:gd name="T38" fmla="*/ 744 w 842"/>
                <a:gd name="T39" fmla="*/ 509 h 824"/>
                <a:gd name="T40" fmla="*/ 735 w 842"/>
                <a:gd name="T41" fmla="*/ 519 h 824"/>
                <a:gd name="T42" fmla="*/ 731 w 842"/>
                <a:gd name="T43" fmla="*/ 526 h 824"/>
                <a:gd name="T44" fmla="*/ 722 w 842"/>
                <a:gd name="T45" fmla="*/ 537 h 824"/>
                <a:gd name="T46" fmla="*/ 718 w 842"/>
                <a:gd name="T47" fmla="*/ 544 h 824"/>
                <a:gd name="T48" fmla="*/ 708 w 842"/>
                <a:gd name="T49" fmla="*/ 556 h 824"/>
                <a:gd name="T50" fmla="*/ 704 w 842"/>
                <a:gd name="T51" fmla="*/ 561 h 824"/>
                <a:gd name="T52" fmla="*/ 695 w 842"/>
                <a:gd name="T53" fmla="*/ 573 h 824"/>
                <a:gd name="T54" fmla="*/ 690 w 842"/>
                <a:gd name="T55" fmla="*/ 578 h 824"/>
                <a:gd name="T56" fmla="*/ 681 w 842"/>
                <a:gd name="T57" fmla="*/ 590 h 824"/>
                <a:gd name="T58" fmla="*/ 676 w 842"/>
                <a:gd name="T59" fmla="*/ 594 h 824"/>
                <a:gd name="T60" fmla="*/ 666 w 842"/>
                <a:gd name="T61" fmla="*/ 607 h 824"/>
                <a:gd name="T62" fmla="*/ 661 w 842"/>
                <a:gd name="T63" fmla="*/ 610 h 824"/>
                <a:gd name="T64" fmla="*/ 650 w 842"/>
                <a:gd name="T65" fmla="*/ 623 h 824"/>
                <a:gd name="T66" fmla="*/ 646 w 842"/>
                <a:gd name="T67" fmla="*/ 626 h 824"/>
                <a:gd name="T68" fmla="*/ 635 w 842"/>
                <a:gd name="T69" fmla="*/ 639 h 824"/>
                <a:gd name="T70" fmla="*/ 632 w 842"/>
                <a:gd name="T71" fmla="*/ 642 h 824"/>
                <a:gd name="T72" fmla="*/ 619 w 842"/>
                <a:gd name="T73" fmla="*/ 654 h 824"/>
                <a:gd name="T74" fmla="*/ 617 w 842"/>
                <a:gd name="T75" fmla="*/ 657 h 824"/>
                <a:gd name="T76" fmla="*/ 603 w 842"/>
                <a:gd name="T77" fmla="*/ 669 h 824"/>
                <a:gd name="T78" fmla="*/ 601 w 842"/>
                <a:gd name="T79" fmla="*/ 671 h 824"/>
                <a:gd name="T80" fmla="*/ 586 w 842"/>
                <a:gd name="T81" fmla="*/ 684 h 824"/>
                <a:gd name="T82" fmla="*/ 583 w 842"/>
                <a:gd name="T83" fmla="*/ 686 h 824"/>
                <a:gd name="T84" fmla="*/ 568 w 842"/>
                <a:gd name="T85" fmla="*/ 698 h 824"/>
                <a:gd name="T86" fmla="*/ 567 w 842"/>
                <a:gd name="T87" fmla="*/ 699 h 824"/>
                <a:gd name="T88" fmla="*/ 551 w 842"/>
                <a:gd name="T89" fmla="*/ 712 h 824"/>
                <a:gd name="T90" fmla="*/ 550 w 842"/>
                <a:gd name="T91" fmla="*/ 713 h 824"/>
                <a:gd name="T92" fmla="*/ 534 w 842"/>
                <a:gd name="T93" fmla="*/ 725 h 824"/>
                <a:gd name="T94" fmla="*/ 533 w 842"/>
                <a:gd name="T95" fmla="*/ 726 h 824"/>
                <a:gd name="T96" fmla="*/ 516 w 842"/>
                <a:gd name="T97" fmla="*/ 737 h 824"/>
                <a:gd name="T98" fmla="*/ 515 w 842"/>
                <a:gd name="T99" fmla="*/ 738 h 824"/>
                <a:gd name="T100" fmla="*/ 498 w 842"/>
                <a:gd name="T101" fmla="*/ 750 h 824"/>
                <a:gd name="T102" fmla="*/ 497 w 842"/>
                <a:gd name="T103" fmla="*/ 750 h 824"/>
                <a:gd name="T104" fmla="*/ 480 w 842"/>
                <a:gd name="T105" fmla="*/ 762 h 824"/>
                <a:gd name="T106" fmla="*/ 479 w 842"/>
                <a:gd name="T107" fmla="*/ 762 h 824"/>
                <a:gd name="T108" fmla="*/ 460 w 842"/>
                <a:gd name="T109" fmla="*/ 774 h 824"/>
                <a:gd name="T110" fmla="*/ 460 w 842"/>
                <a:gd name="T111" fmla="*/ 774 h 824"/>
                <a:gd name="T112" fmla="*/ 413 w 842"/>
                <a:gd name="T113" fmla="*/ 800 h 824"/>
                <a:gd name="T114" fmla="*/ 363 w 842"/>
                <a:gd name="T115" fmla="*/ 824 h 824"/>
                <a:gd name="T116" fmla="*/ 0 w 842"/>
                <a:gd name="T117"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42" h="824">
                  <a:moveTo>
                    <a:pt x="0" y="0"/>
                  </a:moveTo>
                  <a:lnTo>
                    <a:pt x="842" y="318"/>
                  </a:lnTo>
                  <a:lnTo>
                    <a:pt x="834" y="340"/>
                  </a:lnTo>
                  <a:lnTo>
                    <a:pt x="830" y="348"/>
                  </a:lnTo>
                  <a:lnTo>
                    <a:pt x="825" y="361"/>
                  </a:lnTo>
                  <a:lnTo>
                    <a:pt x="821" y="371"/>
                  </a:lnTo>
                  <a:lnTo>
                    <a:pt x="815" y="382"/>
                  </a:lnTo>
                  <a:lnTo>
                    <a:pt x="810" y="392"/>
                  </a:lnTo>
                  <a:lnTo>
                    <a:pt x="806" y="403"/>
                  </a:lnTo>
                  <a:lnTo>
                    <a:pt x="800" y="412"/>
                  </a:lnTo>
                  <a:lnTo>
                    <a:pt x="795" y="423"/>
                  </a:lnTo>
                  <a:lnTo>
                    <a:pt x="790" y="433"/>
                  </a:lnTo>
                  <a:lnTo>
                    <a:pt x="783" y="443"/>
                  </a:lnTo>
                  <a:lnTo>
                    <a:pt x="779" y="452"/>
                  </a:lnTo>
                  <a:lnTo>
                    <a:pt x="773" y="463"/>
                  </a:lnTo>
                  <a:lnTo>
                    <a:pt x="767" y="471"/>
                  </a:lnTo>
                  <a:lnTo>
                    <a:pt x="761" y="482"/>
                  </a:lnTo>
                  <a:lnTo>
                    <a:pt x="756" y="489"/>
                  </a:lnTo>
                  <a:lnTo>
                    <a:pt x="748" y="501"/>
                  </a:lnTo>
                  <a:lnTo>
                    <a:pt x="744" y="509"/>
                  </a:lnTo>
                  <a:lnTo>
                    <a:pt x="735" y="519"/>
                  </a:lnTo>
                  <a:lnTo>
                    <a:pt x="731" y="526"/>
                  </a:lnTo>
                  <a:lnTo>
                    <a:pt x="722" y="537"/>
                  </a:lnTo>
                  <a:lnTo>
                    <a:pt x="718" y="544"/>
                  </a:lnTo>
                  <a:lnTo>
                    <a:pt x="708" y="556"/>
                  </a:lnTo>
                  <a:lnTo>
                    <a:pt x="704" y="561"/>
                  </a:lnTo>
                  <a:lnTo>
                    <a:pt x="695" y="573"/>
                  </a:lnTo>
                  <a:lnTo>
                    <a:pt x="690" y="578"/>
                  </a:lnTo>
                  <a:lnTo>
                    <a:pt x="681" y="590"/>
                  </a:lnTo>
                  <a:lnTo>
                    <a:pt x="676" y="594"/>
                  </a:lnTo>
                  <a:lnTo>
                    <a:pt x="666" y="607"/>
                  </a:lnTo>
                  <a:lnTo>
                    <a:pt x="661" y="610"/>
                  </a:lnTo>
                  <a:lnTo>
                    <a:pt x="650" y="623"/>
                  </a:lnTo>
                  <a:lnTo>
                    <a:pt x="646" y="626"/>
                  </a:lnTo>
                  <a:lnTo>
                    <a:pt x="635" y="639"/>
                  </a:lnTo>
                  <a:lnTo>
                    <a:pt x="632" y="642"/>
                  </a:lnTo>
                  <a:lnTo>
                    <a:pt x="619" y="654"/>
                  </a:lnTo>
                  <a:lnTo>
                    <a:pt x="617" y="657"/>
                  </a:lnTo>
                  <a:lnTo>
                    <a:pt x="603" y="669"/>
                  </a:lnTo>
                  <a:lnTo>
                    <a:pt x="601" y="671"/>
                  </a:lnTo>
                  <a:lnTo>
                    <a:pt x="586" y="684"/>
                  </a:lnTo>
                  <a:lnTo>
                    <a:pt x="583" y="686"/>
                  </a:lnTo>
                  <a:lnTo>
                    <a:pt x="568" y="698"/>
                  </a:lnTo>
                  <a:lnTo>
                    <a:pt x="567" y="699"/>
                  </a:lnTo>
                  <a:lnTo>
                    <a:pt x="551" y="712"/>
                  </a:lnTo>
                  <a:lnTo>
                    <a:pt x="550" y="713"/>
                  </a:lnTo>
                  <a:lnTo>
                    <a:pt x="534" y="725"/>
                  </a:lnTo>
                  <a:lnTo>
                    <a:pt x="533" y="726"/>
                  </a:lnTo>
                  <a:lnTo>
                    <a:pt x="516" y="737"/>
                  </a:lnTo>
                  <a:lnTo>
                    <a:pt x="515" y="738"/>
                  </a:lnTo>
                  <a:lnTo>
                    <a:pt x="498" y="750"/>
                  </a:lnTo>
                  <a:lnTo>
                    <a:pt x="497" y="750"/>
                  </a:lnTo>
                  <a:lnTo>
                    <a:pt x="480" y="762"/>
                  </a:lnTo>
                  <a:lnTo>
                    <a:pt x="479" y="762"/>
                  </a:lnTo>
                  <a:lnTo>
                    <a:pt x="460" y="774"/>
                  </a:lnTo>
                  <a:lnTo>
                    <a:pt x="460" y="774"/>
                  </a:lnTo>
                  <a:lnTo>
                    <a:pt x="413" y="800"/>
                  </a:lnTo>
                  <a:lnTo>
                    <a:pt x="363" y="824"/>
                  </a:lnTo>
                  <a:lnTo>
                    <a:pt x="0" y="0"/>
                  </a:lnTo>
                  <a:close/>
                </a:path>
              </a:pathLst>
            </a:custGeom>
            <a:solidFill>
              <a:schemeClr val="tx1">
                <a:alpha val="32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86" name="Group 85">
              <a:extLst>
                <a:ext uri="{FF2B5EF4-FFF2-40B4-BE49-F238E27FC236}">
                  <a16:creationId xmlns="" xmlns:a16="http://schemas.microsoft.com/office/drawing/2014/main" id="{3D4EC4FB-58F9-4AEC-8C42-EF61757DDA28}"/>
                </a:ext>
              </a:extLst>
            </p:cNvPr>
            <p:cNvGrpSpPr/>
            <p:nvPr/>
          </p:nvGrpSpPr>
          <p:grpSpPr>
            <a:xfrm>
              <a:off x="5441949" y="1524000"/>
              <a:ext cx="3182938" cy="2933700"/>
              <a:chOff x="4951412" y="1143000"/>
              <a:chExt cx="3182938" cy="2933700"/>
            </a:xfrm>
            <a:solidFill>
              <a:schemeClr val="tx1">
                <a:alpha val="17000"/>
              </a:schemeClr>
            </a:solidFill>
          </p:grpSpPr>
          <p:sp>
            <p:nvSpPr>
              <p:cNvPr id="139" name="Rectangle 16">
                <a:extLst>
                  <a:ext uri="{FF2B5EF4-FFF2-40B4-BE49-F238E27FC236}">
                    <a16:creationId xmlns="" xmlns:a16="http://schemas.microsoft.com/office/drawing/2014/main" id="{E15D0265-69BF-4E9D-929A-C7A92942CEA5}"/>
                  </a:ext>
                </a:extLst>
              </p:cNvPr>
              <p:cNvSpPr>
                <a:spLocks noChangeArrowheads="1"/>
              </p:cNvSpPr>
              <p:nvPr/>
            </p:nvSpPr>
            <p:spPr bwMode="auto">
              <a:xfrm>
                <a:off x="4951412" y="3568700"/>
                <a:ext cx="3182938" cy="508000"/>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0" name="Rectangle 17">
                <a:extLst>
                  <a:ext uri="{FF2B5EF4-FFF2-40B4-BE49-F238E27FC236}">
                    <a16:creationId xmlns="" xmlns:a16="http://schemas.microsoft.com/office/drawing/2014/main" id="{33759CAF-E1E7-4FFC-A33D-15BAD8718B96}"/>
                  </a:ext>
                </a:extLst>
              </p:cNvPr>
              <p:cNvSpPr>
                <a:spLocks noChangeArrowheads="1"/>
              </p:cNvSpPr>
              <p:nvPr/>
            </p:nvSpPr>
            <p:spPr bwMode="auto">
              <a:xfrm>
                <a:off x="4951412" y="1143000"/>
                <a:ext cx="565150" cy="2328862"/>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1" name="Rectangle 18">
                <a:extLst>
                  <a:ext uri="{FF2B5EF4-FFF2-40B4-BE49-F238E27FC236}">
                    <a16:creationId xmlns="" xmlns:a16="http://schemas.microsoft.com/office/drawing/2014/main" id="{3C1FA504-A072-4332-8EB6-EAFB2D52ABFF}"/>
                  </a:ext>
                </a:extLst>
              </p:cNvPr>
              <p:cNvSpPr>
                <a:spLocks noChangeArrowheads="1"/>
              </p:cNvSpPr>
              <p:nvPr/>
            </p:nvSpPr>
            <p:spPr bwMode="auto">
              <a:xfrm>
                <a:off x="5605462" y="2020888"/>
                <a:ext cx="566738" cy="1450975"/>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2" name="Rectangle 19">
                <a:extLst>
                  <a:ext uri="{FF2B5EF4-FFF2-40B4-BE49-F238E27FC236}">
                    <a16:creationId xmlns="" xmlns:a16="http://schemas.microsoft.com/office/drawing/2014/main" id="{322AB098-2BD7-4021-904C-9E76D060E292}"/>
                  </a:ext>
                </a:extLst>
              </p:cNvPr>
              <p:cNvSpPr>
                <a:spLocks noChangeArrowheads="1"/>
              </p:cNvSpPr>
              <p:nvPr/>
            </p:nvSpPr>
            <p:spPr bwMode="auto">
              <a:xfrm>
                <a:off x="6259512" y="2513013"/>
                <a:ext cx="565150" cy="958850"/>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3" name="Rectangle 20">
                <a:extLst>
                  <a:ext uri="{FF2B5EF4-FFF2-40B4-BE49-F238E27FC236}">
                    <a16:creationId xmlns="" xmlns:a16="http://schemas.microsoft.com/office/drawing/2014/main" id="{82D92355-26CA-4641-A43E-8CA367ACBECE}"/>
                  </a:ext>
                </a:extLst>
              </p:cNvPr>
              <p:cNvSpPr>
                <a:spLocks noChangeArrowheads="1"/>
              </p:cNvSpPr>
              <p:nvPr/>
            </p:nvSpPr>
            <p:spPr bwMode="auto">
              <a:xfrm>
                <a:off x="6913562" y="2063750"/>
                <a:ext cx="566738" cy="1408112"/>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4" name="Rectangle 21">
                <a:extLst>
                  <a:ext uri="{FF2B5EF4-FFF2-40B4-BE49-F238E27FC236}">
                    <a16:creationId xmlns="" xmlns:a16="http://schemas.microsoft.com/office/drawing/2014/main" id="{F4B5EE79-8FA8-46E9-96D1-3FC33069203F}"/>
                  </a:ext>
                </a:extLst>
              </p:cNvPr>
              <p:cNvSpPr>
                <a:spLocks noChangeArrowheads="1"/>
              </p:cNvSpPr>
              <p:nvPr/>
            </p:nvSpPr>
            <p:spPr bwMode="auto">
              <a:xfrm>
                <a:off x="7569200" y="2463800"/>
                <a:ext cx="565150" cy="1008062"/>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nvGrpSpPr>
            <p:cNvPr id="87" name="Group 86">
              <a:extLst>
                <a:ext uri="{FF2B5EF4-FFF2-40B4-BE49-F238E27FC236}">
                  <a16:creationId xmlns="" xmlns:a16="http://schemas.microsoft.com/office/drawing/2014/main" id="{40F5D32C-B7E8-473E-B07B-5C31DECD81C3}"/>
                </a:ext>
              </a:extLst>
            </p:cNvPr>
            <p:cNvGrpSpPr/>
            <p:nvPr/>
          </p:nvGrpSpPr>
          <p:grpSpPr>
            <a:xfrm>
              <a:off x="7423149" y="2133600"/>
              <a:ext cx="2117725" cy="3279774"/>
              <a:chOff x="6613525" y="1998663"/>
              <a:chExt cx="2117725" cy="3279774"/>
            </a:xfrm>
          </p:grpSpPr>
          <p:sp>
            <p:nvSpPr>
              <p:cNvPr id="97" name="Rectangle 22">
                <a:extLst>
                  <a:ext uri="{FF2B5EF4-FFF2-40B4-BE49-F238E27FC236}">
                    <a16:creationId xmlns="" xmlns:a16="http://schemas.microsoft.com/office/drawing/2014/main" id="{2442CEE3-083C-49D3-9181-2D00C5A38112}"/>
                  </a:ext>
                </a:extLst>
              </p:cNvPr>
              <p:cNvSpPr>
                <a:spLocks noChangeArrowheads="1"/>
              </p:cNvSpPr>
              <p:nvPr/>
            </p:nvSpPr>
            <p:spPr bwMode="auto">
              <a:xfrm>
                <a:off x="6613525" y="1998663"/>
                <a:ext cx="2117725" cy="1939925"/>
              </a:xfrm>
              <a:prstGeom prst="rect">
                <a:avLst/>
              </a:prstGeom>
              <a:solidFill>
                <a:schemeClr val="accent4">
                  <a:lumMod val="75000"/>
                </a:schemeClr>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98" name="Group 97">
                <a:extLst>
                  <a:ext uri="{FF2B5EF4-FFF2-40B4-BE49-F238E27FC236}">
                    <a16:creationId xmlns="" xmlns:a16="http://schemas.microsoft.com/office/drawing/2014/main" id="{099CE9A2-C525-41DF-85A3-769424F8833B}"/>
                  </a:ext>
                </a:extLst>
              </p:cNvPr>
              <p:cNvGrpSpPr/>
              <p:nvPr/>
            </p:nvGrpSpPr>
            <p:grpSpPr>
              <a:xfrm>
                <a:off x="6807200" y="2208213"/>
                <a:ext cx="1728788" cy="414337"/>
                <a:chOff x="6807200" y="2208213"/>
                <a:chExt cx="1728788" cy="414337"/>
              </a:xfrm>
            </p:grpSpPr>
            <p:sp>
              <p:nvSpPr>
                <p:cNvPr id="134" name="Rectangle 23">
                  <a:extLst>
                    <a:ext uri="{FF2B5EF4-FFF2-40B4-BE49-F238E27FC236}">
                      <a16:creationId xmlns="" xmlns:a16="http://schemas.microsoft.com/office/drawing/2014/main" id="{3093C53A-0498-4BE6-8065-EC9C587A498C}"/>
                    </a:ext>
                  </a:extLst>
                </p:cNvPr>
                <p:cNvSpPr>
                  <a:spLocks noChangeArrowheads="1"/>
                </p:cNvSpPr>
                <p:nvPr/>
              </p:nvSpPr>
              <p:spPr bwMode="auto">
                <a:xfrm>
                  <a:off x="7158037" y="2208213"/>
                  <a:ext cx="1028700" cy="47625"/>
                </a:xfrm>
                <a:prstGeom prst="rect">
                  <a:avLst/>
                </a:prstGeom>
                <a:solidFill>
                  <a:schemeClr val="accent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5" name="Rectangle 24">
                  <a:extLst>
                    <a:ext uri="{FF2B5EF4-FFF2-40B4-BE49-F238E27FC236}">
                      <a16:creationId xmlns="" xmlns:a16="http://schemas.microsoft.com/office/drawing/2014/main" id="{9CFA6424-3902-4EF4-B8E8-02559791A325}"/>
                    </a:ext>
                  </a:extLst>
                </p:cNvPr>
                <p:cNvSpPr>
                  <a:spLocks noChangeArrowheads="1"/>
                </p:cNvSpPr>
                <p:nvPr/>
              </p:nvSpPr>
              <p:spPr bwMode="auto">
                <a:xfrm>
                  <a:off x="6807200" y="2324100"/>
                  <a:ext cx="1728788" cy="47625"/>
                </a:xfrm>
                <a:prstGeom prst="rect">
                  <a:avLst/>
                </a:prstGeom>
                <a:solidFill>
                  <a:schemeClr val="accent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6" name="Rectangle 25">
                  <a:extLst>
                    <a:ext uri="{FF2B5EF4-FFF2-40B4-BE49-F238E27FC236}">
                      <a16:creationId xmlns="" xmlns:a16="http://schemas.microsoft.com/office/drawing/2014/main" id="{13EEF887-E2B4-4879-908B-DAEC9DBD0191}"/>
                    </a:ext>
                  </a:extLst>
                </p:cNvPr>
                <p:cNvSpPr>
                  <a:spLocks noChangeArrowheads="1"/>
                </p:cNvSpPr>
                <p:nvPr/>
              </p:nvSpPr>
              <p:spPr bwMode="auto">
                <a:xfrm>
                  <a:off x="6807200" y="2408238"/>
                  <a:ext cx="1728788" cy="47625"/>
                </a:xfrm>
                <a:prstGeom prst="rect">
                  <a:avLst/>
                </a:prstGeom>
                <a:solidFill>
                  <a:schemeClr val="accent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7" name="Rectangle 26">
                  <a:extLst>
                    <a:ext uri="{FF2B5EF4-FFF2-40B4-BE49-F238E27FC236}">
                      <a16:creationId xmlns="" xmlns:a16="http://schemas.microsoft.com/office/drawing/2014/main" id="{EC8E5254-10DC-43F9-BE97-B6BEFA34D4D7}"/>
                    </a:ext>
                  </a:extLst>
                </p:cNvPr>
                <p:cNvSpPr>
                  <a:spLocks noChangeArrowheads="1"/>
                </p:cNvSpPr>
                <p:nvPr/>
              </p:nvSpPr>
              <p:spPr bwMode="auto">
                <a:xfrm>
                  <a:off x="6807200" y="2490788"/>
                  <a:ext cx="1728788" cy="47625"/>
                </a:xfrm>
                <a:prstGeom prst="rect">
                  <a:avLst/>
                </a:prstGeom>
                <a:solidFill>
                  <a:schemeClr val="accent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8" name="Rectangle 27">
                  <a:extLst>
                    <a:ext uri="{FF2B5EF4-FFF2-40B4-BE49-F238E27FC236}">
                      <a16:creationId xmlns="" xmlns:a16="http://schemas.microsoft.com/office/drawing/2014/main" id="{DBA1B663-897B-4F92-81A0-DB035DA95A55}"/>
                    </a:ext>
                  </a:extLst>
                </p:cNvPr>
                <p:cNvSpPr>
                  <a:spLocks noChangeArrowheads="1"/>
                </p:cNvSpPr>
                <p:nvPr/>
              </p:nvSpPr>
              <p:spPr bwMode="auto">
                <a:xfrm>
                  <a:off x="6807200" y="2574925"/>
                  <a:ext cx="811213" cy="47625"/>
                </a:xfrm>
                <a:prstGeom prst="rect">
                  <a:avLst/>
                </a:prstGeom>
                <a:solidFill>
                  <a:schemeClr val="accent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sp>
            <p:nvSpPr>
              <p:cNvPr id="99" name="Freeform 28">
                <a:extLst>
                  <a:ext uri="{FF2B5EF4-FFF2-40B4-BE49-F238E27FC236}">
                    <a16:creationId xmlns="" xmlns:a16="http://schemas.microsoft.com/office/drawing/2014/main" id="{64AD294F-B1A1-47CA-A652-F4A98D337C96}"/>
                  </a:ext>
                </a:extLst>
              </p:cNvPr>
              <p:cNvSpPr>
                <a:spLocks/>
              </p:cNvSpPr>
              <p:nvPr/>
            </p:nvSpPr>
            <p:spPr bwMode="auto">
              <a:xfrm>
                <a:off x="6613525" y="2686050"/>
                <a:ext cx="2117725" cy="2592387"/>
              </a:xfrm>
              <a:custGeom>
                <a:avLst/>
                <a:gdLst>
                  <a:gd name="T0" fmla="*/ 113 w 1334"/>
                  <a:gd name="T1" fmla="*/ 0 h 1633"/>
                  <a:gd name="T2" fmla="*/ 1219 w 1334"/>
                  <a:gd name="T3" fmla="*/ 0 h 1633"/>
                  <a:gd name="T4" fmla="*/ 1245 w 1334"/>
                  <a:gd name="T5" fmla="*/ 3 h 1633"/>
                  <a:gd name="T6" fmla="*/ 1270 w 1334"/>
                  <a:gd name="T7" fmla="*/ 12 h 1633"/>
                  <a:gd name="T8" fmla="*/ 1291 w 1334"/>
                  <a:gd name="T9" fmla="*/ 25 h 1633"/>
                  <a:gd name="T10" fmla="*/ 1308 w 1334"/>
                  <a:gd name="T11" fmla="*/ 43 h 1633"/>
                  <a:gd name="T12" fmla="*/ 1322 w 1334"/>
                  <a:gd name="T13" fmla="*/ 64 h 1633"/>
                  <a:gd name="T14" fmla="*/ 1331 w 1334"/>
                  <a:gd name="T15" fmla="*/ 88 h 1633"/>
                  <a:gd name="T16" fmla="*/ 1334 w 1334"/>
                  <a:gd name="T17" fmla="*/ 114 h 1633"/>
                  <a:gd name="T18" fmla="*/ 1334 w 1334"/>
                  <a:gd name="T19" fmla="*/ 1519 h 1633"/>
                  <a:gd name="T20" fmla="*/ 1331 w 1334"/>
                  <a:gd name="T21" fmla="*/ 1544 h 1633"/>
                  <a:gd name="T22" fmla="*/ 1322 w 1334"/>
                  <a:gd name="T23" fmla="*/ 1569 h 1633"/>
                  <a:gd name="T24" fmla="*/ 1308 w 1334"/>
                  <a:gd name="T25" fmla="*/ 1590 h 1633"/>
                  <a:gd name="T26" fmla="*/ 1291 w 1334"/>
                  <a:gd name="T27" fmla="*/ 1607 h 1633"/>
                  <a:gd name="T28" fmla="*/ 1270 w 1334"/>
                  <a:gd name="T29" fmla="*/ 1621 h 1633"/>
                  <a:gd name="T30" fmla="*/ 1245 w 1334"/>
                  <a:gd name="T31" fmla="*/ 1630 h 1633"/>
                  <a:gd name="T32" fmla="*/ 1219 w 1334"/>
                  <a:gd name="T33" fmla="*/ 1633 h 1633"/>
                  <a:gd name="T34" fmla="*/ 113 w 1334"/>
                  <a:gd name="T35" fmla="*/ 1633 h 1633"/>
                  <a:gd name="T36" fmla="*/ 87 w 1334"/>
                  <a:gd name="T37" fmla="*/ 1630 h 1633"/>
                  <a:gd name="T38" fmla="*/ 64 w 1334"/>
                  <a:gd name="T39" fmla="*/ 1621 h 1633"/>
                  <a:gd name="T40" fmla="*/ 42 w 1334"/>
                  <a:gd name="T41" fmla="*/ 1607 h 1633"/>
                  <a:gd name="T42" fmla="*/ 24 w 1334"/>
                  <a:gd name="T43" fmla="*/ 1590 h 1633"/>
                  <a:gd name="T44" fmla="*/ 11 w 1334"/>
                  <a:gd name="T45" fmla="*/ 1569 h 1633"/>
                  <a:gd name="T46" fmla="*/ 3 w 1334"/>
                  <a:gd name="T47" fmla="*/ 1544 h 1633"/>
                  <a:gd name="T48" fmla="*/ 0 w 1334"/>
                  <a:gd name="T49" fmla="*/ 1519 h 1633"/>
                  <a:gd name="T50" fmla="*/ 0 w 1334"/>
                  <a:gd name="T51" fmla="*/ 114 h 1633"/>
                  <a:gd name="T52" fmla="*/ 3 w 1334"/>
                  <a:gd name="T53" fmla="*/ 88 h 1633"/>
                  <a:gd name="T54" fmla="*/ 11 w 1334"/>
                  <a:gd name="T55" fmla="*/ 64 h 1633"/>
                  <a:gd name="T56" fmla="*/ 24 w 1334"/>
                  <a:gd name="T57" fmla="*/ 43 h 1633"/>
                  <a:gd name="T58" fmla="*/ 42 w 1334"/>
                  <a:gd name="T59" fmla="*/ 25 h 1633"/>
                  <a:gd name="T60" fmla="*/ 64 w 1334"/>
                  <a:gd name="T61" fmla="*/ 12 h 1633"/>
                  <a:gd name="T62" fmla="*/ 87 w 1334"/>
                  <a:gd name="T63" fmla="*/ 3 h 1633"/>
                  <a:gd name="T64" fmla="*/ 113 w 1334"/>
                  <a:gd name="T65" fmla="*/ 0 h 1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4" h="1633">
                    <a:moveTo>
                      <a:pt x="113" y="0"/>
                    </a:moveTo>
                    <a:lnTo>
                      <a:pt x="1219" y="0"/>
                    </a:lnTo>
                    <a:lnTo>
                      <a:pt x="1245" y="3"/>
                    </a:lnTo>
                    <a:lnTo>
                      <a:pt x="1270" y="12"/>
                    </a:lnTo>
                    <a:lnTo>
                      <a:pt x="1291" y="25"/>
                    </a:lnTo>
                    <a:lnTo>
                      <a:pt x="1308" y="43"/>
                    </a:lnTo>
                    <a:lnTo>
                      <a:pt x="1322" y="64"/>
                    </a:lnTo>
                    <a:lnTo>
                      <a:pt x="1331" y="88"/>
                    </a:lnTo>
                    <a:lnTo>
                      <a:pt x="1334" y="114"/>
                    </a:lnTo>
                    <a:lnTo>
                      <a:pt x="1334" y="1519"/>
                    </a:lnTo>
                    <a:lnTo>
                      <a:pt x="1331" y="1544"/>
                    </a:lnTo>
                    <a:lnTo>
                      <a:pt x="1322" y="1569"/>
                    </a:lnTo>
                    <a:lnTo>
                      <a:pt x="1308" y="1590"/>
                    </a:lnTo>
                    <a:lnTo>
                      <a:pt x="1291" y="1607"/>
                    </a:lnTo>
                    <a:lnTo>
                      <a:pt x="1270" y="1621"/>
                    </a:lnTo>
                    <a:lnTo>
                      <a:pt x="1245" y="1630"/>
                    </a:lnTo>
                    <a:lnTo>
                      <a:pt x="1219" y="1633"/>
                    </a:lnTo>
                    <a:lnTo>
                      <a:pt x="113" y="1633"/>
                    </a:lnTo>
                    <a:lnTo>
                      <a:pt x="87" y="1630"/>
                    </a:lnTo>
                    <a:lnTo>
                      <a:pt x="64" y="1621"/>
                    </a:lnTo>
                    <a:lnTo>
                      <a:pt x="42" y="1607"/>
                    </a:lnTo>
                    <a:lnTo>
                      <a:pt x="24" y="1590"/>
                    </a:lnTo>
                    <a:lnTo>
                      <a:pt x="11" y="1569"/>
                    </a:lnTo>
                    <a:lnTo>
                      <a:pt x="3" y="1544"/>
                    </a:lnTo>
                    <a:lnTo>
                      <a:pt x="0" y="1519"/>
                    </a:lnTo>
                    <a:lnTo>
                      <a:pt x="0" y="114"/>
                    </a:lnTo>
                    <a:lnTo>
                      <a:pt x="3" y="88"/>
                    </a:lnTo>
                    <a:lnTo>
                      <a:pt x="11" y="64"/>
                    </a:lnTo>
                    <a:lnTo>
                      <a:pt x="24" y="43"/>
                    </a:lnTo>
                    <a:lnTo>
                      <a:pt x="42" y="25"/>
                    </a:lnTo>
                    <a:lnTo>
                      <a:pt x="64" y="12"/>
                    </a:lnTo>
                    <a:lnTo>
                      <a:pt x="87" y="3"/>
                    </a:lnTo>
                    <a:lnTo>
                      <a:pt x="113"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0" name="Freeform 29">
                <a:extLst>
                  <a:ext uri="{FF2B5EF4-FFF2-40B4-BE49-F238E27FC236}">
                    <a16:creationId xmlns="" xmlns:a16="http://schemas.microsoft.com/office/drawing/2014/main" id="{21912484-4B74-43C7-9C4F-BE692D6ED18B}"/>
                  </a:ext>
                </a:extLst>
              </p:cNvPr>
              <p:cNvSpPr>
                <a:spLocks/>
              </p:cNvSpPr>
              <p:nvPr/>
            </p:nvSpPr>
            <p:spPr bwMode="auto">
              <a:xfrm>
                <a:off x="6738937" y="2828925"/>
                <a:ext cx="1865313" cy="438150"/>
              </a:xfrm>
              <a:custGeom>
                <a:avLst/>
                <a:gdLst>
                  <a:gd name="T0" fmla="*/ 57 w 1175"/>
                  <a:gd name="T1" fmla="*/ 0 h 276"/>
                  <a:gd name="T2" fmla="*/ 1118 w 1175"/>
                  <a:gd name="T3" fmla="*/ 0 h 276"/>
                  <a:gd name="T4" fmla="*/ 1135 w 1175"/>
                  <a:gd name="T5" fmla="*/ 2 h 276"/>
                  <a:gd name="T6" fmla="*/ 1151 w 1175"/>
                  <a:gd name="T7" fmla="*/ 11 h 276"/>
                  <a:gd name="T8" fmla="*/ 1164 w 1175"/>
                  <a:gd name="T9" fmla="*/ 24 h 276"/>
                  <a:gd name="T10" fmla="*/ 1173 w 1175"/>
                  <a:gd name="T11" fmla="*/ 40 h 276"/>
                  <a:gd name="T12" fmla="*/ 1175 w 1175"/>
                  <a:gd name="T13" fmla="*/ 57 h 276"/>
                  <a:gd name="T14" fmla="*/ 1175 w 1175"/>
                  <a:gd name="T15" fmla="*/ 219 h 276"/>
                  <a:gd name="T16" fmla="*/ 1173 w 1175"/>
                  <a:gd name="T17" fmla="*/ 236 h 276"/>
                  <a:gd name="T18" fmla="*/ 1164 w 1175"/>
                  <a:gd name="T19" fmla="*/ 252 h 276"/>
                  <a:gd name="T20" fmla="*/ 1151 w 1175"/>
                  <a:gd name="T21" fmla="*/ 265 h 276"/>
                  <a:gd name="T22" fmla="*/ 1135 w 1175"/>
                  <a:gd name="T23" fmla="*/ 274 h 276"/>
                  <a:gd name="T24" fmla="*/ 1118 w 1175"/>
                  <a:gd name="T25" fmla="*/ 276 h 276"/>
                  <a:gd name="T26" fmla="*/ 57 w 1175"/>
                  <a:gd name="T27" fmla="*/ 276 h 276"/>
                  <a:gd name="T28" fmla="*/ 39 w 1175"/>
                  <a:gd name="T29" fmla="*/ 274 h 276"/>
                  <a:gd name="T30" fmla="*/ 23 w 1175"/>
                  <a:gd name="T31" fmla="*/ 265 h 276"/>
                  <a:gd name="T32" fmla="*/ 12 w 1175"/>
                  <a:gd name="T33" fmla="*/ 252 h 276"/>
                  <a:gd name="T34" fmla="*/ 3 w 1175"/>
                  <a:gd name="T35" fmla="*/ 236 h 276"/>
                  <a:gd name="T36" fmla="*/ 0 w 1175"/>
                  <a:gd name="T37" fmla="*/ 219 h 276"/>
                  <a:gd name="T38" fmla="*/ 0 w 1175"/>
                  <a:gd name="T39" fmla="*/ 57 h 276"/>
                  <a:gd name="T40" fmla="*/ 3 w 1175"/>
                  <a:gd name="T41" fmla="*/ 40 h 276"/>
                  <a:gd name="T42" fmla="*/ 12 w 1175"/>
                  <a:gd name="T43" fmla="*/ 24 h 276"/>
                  <a:gd name="T44" fmla="*/ 23 w 1175"/>
                  <a:gd name="T45" fmla="*/ 11 h 276"/>
                  <a:gd name="T46" fmla="*/ 39 w 1175"/>
                  <a:gd name="T47" fmla="*/ 2 h 276"/>
                  <a:gd name="T48" fmla="*/ 57 w 1175"/>
                  <a:gd name="T49"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5" h="276">
                    <a:moveTo>
                      <a:pt x="57" y="0"/>
                    </a:moveTo>
                    <a:lnTo>
                      <a:pt x="1118" y="0"/>
                    </a:lnTo>
                    <a:lnTo>
                      <a:pt x="1135" y="2"/>
                    </a:lnTo>
                    <a:lnTo>
                      <a:pt x="1151" y="11"/>
                    </a:lnTo>
                    <a:lnTo>
                      <a:pt x="1164" y="24"/>
                    </a:lnTo>
                    <a:lnTo>
                      <a:pt x="1173" y="40"/>
                    </a:lnTo>
                    <a:lnTo>
                      <a:pt x="1175" y="57"/>
                    </a:lnTo>
                    <a:lnTo>
                      <a:pt x="1175" y="219"/>
                    </a:lnTo>
                    <a:lnTo>
                      <a:pt x="1173" y="236"/>
                    </a:lnTo>
                    <a:lnTo>
                      <a:pt x="1164" y="252"/>
                    </a:lnTo>
                    <a:lnTo>
                      <a:pt x="1151" y="265"/>
                    </a:lnTo>
                    <a:lnTo>
                      <a:pt x="1135" y="274"/>
                    </a:lnTo>
                    <a:lnTo>
                      <a:pt x="1118" y="276"/>
                    </a:lnTo>
                    <a:lnTo>
                      <a:pt x="57" y="276"/>
                    </a:lnTo>
                    <a:lnTo>
                      <a:pt x="39" y="274"/>
                    </a:lnTo>
                    <a:lnTo>
                      <a:pt x="23" y="265"/>
                    </a:lnTo>
                    <a:lnTo>
                      <a:pt x="12" y="252"/>
                    </a:lnTo>
                    <a:lnTo>
                      <a:pt x="3" y="236"/>
                    </a:lnTo>
                    <a:lnTo>
                      <a:pt x="0" y="219"/>
                    </a:lnTo>
                    <a:lnTo>
                      <a:pt x="0" y="57"/>
                    </a:lnTo>
                    <a:lnTo>
                      <a:pt x="3" y="40"/>
                    </a:lnTo>
                    <a:lnTo>
                      <a:pt x="12" y="24"/>
                    </a:lnTo>
                    <a:lnTo>
                      <a:pt x="23" y="11"/>
                    </a:lnTo>
                    <a:lnTo>
                      <a:pt x="39" y="2"/>
                    </a:lnTo>
                    <a:lnTo>
                      <a:pt x="57"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1" name="Freeform 30">
                <a:extLst>
                  <a:ext uri="{FF2B5EF4-FFF2-40B4-BE49-F238E27FC236}">
                    <a16:creationId xmlns="" xmlns:a16="http://schemas.microsoft.com/office/drawing/2014/main" id="{F95152F3-26C8-4975-9B8D-449970E04649}"/>
                  </a:ext>
                </a:extLst>
              </p:cNvPr>
              <p:cNvSpPr>
                <a:spLocks/>
              </p:cNvSpPr>
              <p:nvPr/>
            </p:nvSpPr>
            <p:spPr bwMode="auto">
              <a:xfrm>
                <a:off x="6738937" y="3335338"/>
                <a:ext cx="404813" cy="414337"/>
              </a:xfrm>
              <a:custGeom>
                <a:avLst/>
                <a:gdLst>
                  <a:gd name="T0" fmla="*/ 53 w 255"/>
                  <a:gd name="T1" fmla="*/ 0 h 261"/>
                  <a:gd name="T2" fmla="*/ 202 w 255"/>
                  <a:gd name="T3" fmla="*/ 0 h 261"/>
                  <a:gd name="T4" fmla="*/ 219 w 255"/>
                  <a:gd name="T5" fmla="*/ 3 h 261"/>
                  <a:gd name="T6" fmla="*/ 234 w 255"/>
                  <a:gd name="T7" fmla="*/ 10 h 261"/>
                  <a:gd name="T8" fmla="*/ 245 w 255"/>
                  <a:gd name="T9" fmla="*/ 22 h 261"/>
                  <a:gd name="T10" fmla="*/ 252 w 255"/>
                  <a:gd name="T11" fmla="*/ 36 h 261"/>
                  <a:gd name="T12" fmla="*/ 255 w 255"/>
                  <a:gd name="T13" fmla="*/ 53 h 261"/>
                  <a:gd name="T14" fmla="*/ 255 w 255"/>
                  <a:gd name="T15" fmla="*/ 208 h 261"/>
                  <a:gd name="T16" fmla="*/ 252 w 255"/>
                  <a:gd name="T17" fmla="*/ 224 h 261"/>
                  <a:gd name="T18" fmla="*/ 245 w 255"/>
                  <a:gd name="T19" fmla="*/ 239 h 261"/>
                  <a:gd name="T20" fmla="*/ 234 w 255"/>
                  <a:gd name="T21" fmla="*/ 251 h 261"/>
                  <a:gd name="T22" fmla="*/ 219 w 255"/>
                  <a:gd name="T23" fmla="*/ 259 h 261"/>
                  <a:gd name="T24" fmla="*/ 202 w 255"/>
                  <a:gd name="T25" fmla="*/ 261 h 261"/>
                  <a:gd name="T26" fmla="*/ 53 w 255"/>
                  <a:gd name="T27" fmla="*/ 261 h 261"/>
                  <a:gd name="T28" fmla="*/ 36 w 255"/>
                  <a:gd name="T29" fmla="*/ 259 h 261"/>
                  <a:gd name="T30" fmla="*/ 22 w 255"/>
                  <a:gd name="T31" fmla="*/ 251 h 261"/>
                  <a:gd name="T32" fmla="*/ 10 w 255"/>
                  <a:gd name="T33" fmla="*/ 239 h 261"/>
                  <a:gd name="T34" fmla="*/ 3 w 255"/>
                  <a:gd name="T35" fmla="*/ 224 h 261"/>
                  <a:gd name="T36" fmla="*/ 0 w 255"/>
                  <a:gd name="T37" fmla="*/ 208 h 261"/>
                  <a:gd name="T38" fmla="*/ 0 w 255"/>
                  <a:gd name="T39" fmla="*/ 53 h 261"/>
                  <a:gd name="T40" fmla="*/ 3 w 255"/>
                  <a:gd name="T41" fmla="*/ 36 h 261"/>
                  <a:gd name="T42" fmla="*/ 10 w 255"/>
                  <a:gd name="T43" fmla="*/ 22 h 261"/>
                  <a:gd name="T44" fmla="*/ 22 w 255"/>
                  <a:gd name="T45" fmla="*/ 10 h 261"/>
                  <a:gd name="T46" fmla="*/ 36 w 255"/>
                  <a:gd name="T47" fmla="*/ 3 h 261"/>
                  <a:gd name="T48" fmla="*/ 53 w 255"/>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5" h="261">
                    <a:moveTo>
                      <a:pt x="53" y="0"/>
                    </a:moveTo>
                    <a:lnTo>
                      <a:pt x="202" y="0"/>
                    </a:lnTo>
                    <a:lnTo>
                      <a:pt x="219" y="3"/>
                    </a:lnTo>
                    <a:lnTo>
                      <a:pt x="234" y="10"/>
                    </a:lnTo>
                    <a:lnTo>
                      <a:pt x="245" y="22"/>
                    </a:lnTo>
                    <a:lnTo>
                      <a:pt x="252" y="36"/>
                    </a:lnTo>
                    <a:lnTo>
                      <a:pt x="255" y="53"/>
                    </a:lnTo>
                    <a:lnTo>
                      <a:pt x="255" y="208"/>
                    </a:lnTo>
                    <a:lnTo>
                      <a:pt x="252" y="224"/>
                    </a:lnTo>
                    <a:lnTo>
                      <a:pt x="245" y="239"/>
                    </a:lnTo>
                    <a:lnTo>
                      <a:pt x="234" y="251"/>
                    </a:lnTo>
                    <a:lnTo>
                      <a:pt x="219" y="259"/>
                    </a:lnTo>
                    <a:lnTo>
                      <a:pt x="202" y="261"/>
                    </a:lnTo>
                    <a:lnTo>
                      <a:pt x="53" y="261"/>
                    </a:lnTo>
                    <a:lnTo>
                      <a:pt x="36" y="259"/>
                    </a:lnTo>
                    <a:lnTo>
                      <a:pt x="22" y="251"/>
                    </a:lnTo>
                    <a:lnTo>
                      <a:pt x="10" y="239"/>
                    </a:lnTo>
                    <a:lnTo>
                      <a:pt x="3" y="224"/>
                    </a:lnTo>
                    <a:lnTo>
                      <a:pt x="0" y="208"/>
                    </a:lnTo>
                    <a:lnTo>
                      <a:pt x="0" y="53"/>
                    </a:lnTo>
                    <a:lnTo>
                      <a:pt x="3" y="36"/>
                    </a:lnTo>
                    <a:lnTo>
                      <a:pt x="10" y="22"/>
                    </a:lnTo>
                    <a:lnTo>
                      <a:pt x="22" y="10"/>
                    </a:lnTo>
                    <a:lnTo>
                      <a:pt x="36"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2" name="Freeform 31">
                <a:extLst>
                  <a:ext uri="{FF2B5EF4-FFF2-40B4-BE49-F238E27FC236}">
                    <a16:creationId xmlns="" xmlns:a16="http://schemas.microsoft.com/office/drawing/2014/main" id="{93BB0913-A389-4B2F-8462-13F464336DF9}"/>
                  </a:ext>
                </a:extLst>
              </p:cNvPr>
              <p:cNvSpPr>
                <a:spLocks/>
              </p:cNvSpPr>
              <p:nvPr/>
            </p:nvSpPr>
            <p:spPr bwMode="auto">
              <a:xfrm>
                <a:off x="7226300" y="3335338"/>
                <a:ext cx="404813" cy="414337"/>
              </a:xfrm>
              <a:custGeom>
                <a:avLst/>
                <a:gdLst>
                  <a:gd name="T0" fmla="*/ 53 w 255"/>
                  <a:gd name="T1" fmla="*/ 0 h 261"/>
                  <a:gd name="T2" fmla="*/ 202 w 255"/>
                  <a:gd name="T3" fmla="*/ 0 h 261"/>
                  <a:gd name="T4" fmla="*/ 219 w 255"/>
                  <a:gd name="T5" fmla="*/ 3 h 261"/>
                  <a:gd name="T6" fmla="*/ 233 w 255"/>
                  <a:gd name="T7" fmla="*/ 10 h 261"/>
                  <a:gd name="T8" fmla="*/ 244 w 255"/>
                  <a:gd name="T9" fmla="*/ 22 h 261"/>
                  <a:gd name="T10" fmla="*/ 252 w 255"/>
                  <a:gd name="T11" fmla="*/ 36 h 261"/>
                  <a:gd name="T12" fmla="*/ 255 w 255"/>
                  <a:gd name="T13" fmla="*/ 53 h 261"/>
                  <a:gd name="T14" fmla="*/ 255 w 255"/>
                  <a:gd name="T15" fmla="*/ 208 h 261"/>
                  <a:gd name="T16" fmla="*/ 252 w 255"/>
                  <a:gd name="T17" fmla="*/ 224 h 261"/>
                  <a:gd name="T18" fmla="*/ 244 w 255"/>
                  <a:gd name="T19" fmla="*/ 239 h 261"/>
                  <a:gd name="T20" fmla="*/ 233 w 255"/>
                  <a:gd name="T21" fmla="*/ 251 h 261"/>
                  <a:gd name="T22" fmla="*/ 219 w 255"/>
                  <a:gd name="T23" fmla="*/ 259 h 261"/>
                  <a:gd name="T24" fmla="*/ 202 w 255"/>
                  <a:gd name="T25" fmla="*/ 261 h 261"/>
                  <a:gd name="T26" fmla="*/ 53 w 255"/>
                  <a:gd name="T27" fmla="*/ 261 h 261"/>
                  <a:gd name="T28" fmla="*/ 36 w 255"/>
                  <a:gd name="T29" fmla="*/ 259 h 261"/>
                  <a:gd name="T30" fmla="*/ 21 w 255"/>
                  <a:gd name="T31" fmla="*/ 251 h 261"/>
                  <a:gd name="T32" fmla="*/ 10 w 255"/>
                  <a:gd name="T33" fmla="*/ 239 h 261"/>
                  <a:gd name="T34" fmla="*/ 3 w 255"/>
                  <a:gd name="T35" fmla="*/ 224 h 261"/>
                  <a:gd name="T36" fmla="*/ 0 w 255"/>
                  <a:gd name="T37" fmla="*/ 208 h 261"/>
                  <a:gd name="T38" fmla="*/ 0 w 255"/>
                  <a:gd name="T39" fmla="*/ 53 h 261"/>
                  <a:gd name="T40" fmla="*/ 3 w 255"/>
                  <a:gd name="T41" fmla="*/ 36 h 261"/>
                  <a:gd name="T42" fmla="*/ 10 w 255"/>
                  <a:gd name="T43" fmla="*/ 22 h 261"/>
                  <a:gd name="T44" fmla="*/ 21 w 255"/>
                  <a:gd name="T45" fmla="*/ 10 h 261"/>
                  <a:gd name="T46" fmla="*/ 36 w 255"/>
                  <a:gd name="T47" fmla="*/ 3 h 261"/>
                  <a:gd name="T48" fmla="*/ 53 w 255"/>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5" h="261">
                    <a:moveTo>
                      <a:pt x="53" y="0"/>
                    </a:moveTo>
                    <a:lnTo>
                      <a:pt x="202" y="0"/>
                    </a:lnTo>
                    <a:lnTo>
                      <a:pt x="219" y="3"/>
                    </a:lnTo>
                    <a:lnTo>
                      <a:pt x="233" y="10"/>
                    </a:lnTo>
                    <a:lnTo>
                      <a:pt x="244" y="22"/>
                    </a:lnTo>
                    <a:lnTo>
                      <a:pt x="252" y="36"/>
                    </a:lnTo>
                    <a:lnTo>
                      <a:pt x="255" y="53"/>
                    </a:lnTo>
                    <a:lnTo>
                      <a:pt x="255" y="208"/>
                    </a:lnTo>
                    <a:lnTo>
                      <a:pt x="252" y="224"/>
                    </a:lnTo>
                    <a:lnTo>
                      <a:pt x="244" y="239"/>
                    </a:lnTo>
                    <a:lnTo>
                      <a:pt x="233" y="251"/>
                    </a:lnTo>
                    <a:lnTo>
                      <a:pt x="219" y="259"/>
                    </a:lnTo>
                    <a:lnTo>
                      <a:pt x="202" y="261"/>
                    </a:lnTo>
                    <a:lnTo>
                      <a:pt x="53" y="261"/>
                    </a:lnTo>
                    <a:lnTo>
                      <a:pt x="36" y="259"/>
                    </a:lnTo>
                    <a:lnTo>
                      <a:pt x="21" y="251"/>
                    </a:lnTo>
                    <a:lnTo>
                      <a:pt x="10" y="239"/>
                    </a:lnTo>
                    <a:lnTo>
                      <a:pt x="3" y="224"/>
                    </a:lnTo>
                    <a:lnTo>
                      <a:pt x="0" y="208"/>
                    </a:lnTo>
                    <a:lnTo>
                      <a:pt x="0" y="53"/>
                    </a:lnTo>
                    <a:lnTo>
                      <a:pt x="3" y="36"/>
                    </a:lnTo>
                    <a:lnTo>
                      <a:pt x="10" y="22"/>
                    </a:lnTo>
                    <a:lnTo>
                      <a:pt x="21" y="10"/>
                    </a:lnTo>
                    <a:lnTo>
                      <a:pt x="36"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3" name="Freeform 32">
                <a:extLst>
                  <a:ext uri="{FF2B5EF4-FFF2-40B4-BE49-F238E27FC236}">
                    <a16:creationId xmlns="" xmlns:a16="http://schemas.microsoft.com/office/drawing/2014/main" id="{81CA8D7C-34AE-4B25-BBB6-3F4868F267D6}"/>
                  </a:ext>
                </a:extLst>
              </p:cNvPr>
              <p:cNvSpPr>
                <a:spLocks/>
              </p:cNvSpPr>
              <p:nvPr/>
            </p:nvSpPr>
            <p:spPr bwMode="auto">
              <a:xfrm>
                <a:off x="7712075" y="3335338"/>
                <a:ext cx="406400" cy="414337"/>
              </a:xfrm>
              <a:custGeom>
                <a:avLst/>
                <a:gdLst>
                  <a:gd name="T0" fmla="*/ 53 w 256"/>
                  <a:gd name="T1" fmla="*/ 0 h 261"/>
                  <a:gd name="T2" fmla="*/ 202 w 256"/>
                  <a:gd name="T3" fmla="*/ 0 h 261"/>
                  <a:gd name="T4" fmla="*/ 220 w 256"/>
                  <a:gd name="T5" fmla="*/ 3 h 261"/>
                  <a:gd name="T6" fmla="*/ 233 w 256"/>
                  <a:gd name="T7" fmla="*/ 10 h 261"/>
                  <a:gd name="T8" fmla="*/ 245 w 256"/>
                  <a:gd name="T9" fmla="*/ 22 h 261"/>
                  <a:gd name="T10" fmla="*/ 253 w 256"/>
                  <a:gd name="T11" fmla="*/ 36 h 261"/>
                  <a:gd name="T12" fmla="*/ 256 w 256"/>
                  <a:gd name="T13" fmla="*/ 53 h 261"/>
                  <a:gd name="T14" fmla="*/ 256 w 256"/>
                  <a:gd name="T15" fmla="*/ 208 h 261"/>
                  <a:gd name="T16" fmla="*/ 253 w 256"/>
                  <a:gd name="T17" fmla="*/ 224 h 261"/>
                  <a:gd name="T18" fmla="*/ 245 w 256"/>
                  <a:gd name="T19" fmla="*/ 239 h 261"/>
                  <a:gd name="T20" fmla="*/ 233 w 256"/>
                  <a:gd name="T21" fmla="*/ 251 h 261"/>
                  <a:gd name="T22" fmla="*/ 220 w 256"/>
                  <a:gd name="T23" fmla="*/ 259 h 261"/>
                  <a:gd name="T24" fmla="*/ 202 w 256"/>
                  <a:gd name="T25" fmla="*/ 261 h 261"/>
                  <a:gd name="T26" fmla="*/ 53 w 256"/>
                  <a:gd name="T27" fmla="*/ 261 h 261"/>
                  <a:gd name="T28" fmla="*/ 37 w 256"/>
                  <a:gd name="T29" fmla="*/ 259 h 261"/>
                  <a:gd name="T30" fmla="*/ 22 w 256"/>
                  <a:gd name="T31" fmla="*/ 251 h 261"/>
                  <a:gd name="T32" fmla="*/ 10 w 256"/>
                  <a:gd name="T33" fmla="*/ 239 h 261"/>
                  <a:gd name="T34" fmla="*/ 3 w 256"/>
                  <a:gd name="T35" fmla="*/ 224 h 261"/>
                  <a:gd name="T36" fmla="*/ 0 w 256"/>
                  <a:gd name="T37" fmla="*/ 208 h 261"/>
                  <a:gd name="T38" fmla="*/ 0 w 256"/>
                  <a:gd name="T39" fmla="*/ 53 h 261"/>
                  <a:gd name="T40" fmla="*/ 3 w 256"/>
                  <a:gd name="T41" fmla="*/ 36 h 261"/>
                  <a:gd name="T42" fmla="*/ 10 w 256"/>
                  <a:gd name="T43" fmla="*/ 22 h 261"/>
                  <a:gd name="T44" fmla="*/ 22 w 256"/>
                  <a:gd name="T45" fmla="*/ 10 h 261"/>
                  <a:gd name="T46" fmla="*/ 37 w 256"/>
                  <a:gd name="T47" fmla="*/ 3 h 261"/>
                  <a:gd name="T48" fmla="*/ 53 w 256"/>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61">
                    <a:moveTo>
                      <a:pt x="53" y="0"/>
                    </a:moveTo>
                    <a:lnTo>
                      <a:pt x="202" y="0"/>
                    </a:lnTo>
                    <a:lnTo>
                      <a:pt x="220" y="3"/>
                    </a:lnTo>
                    <a:lnTo>
                      <a:pt x="233" y="10"/>
                    </a:lnTo>
                    <a:lnTo>
                      <a:pt x="245" y="22"/>
                    </a:lnTo>
                    <a:lnTo>
                      <a:pt x="253" y="36"/>
                    </a:lnTo>
                    <a:lnTo>
                      <a:pt x="256" y="53"/>
                    </a:lnTo>
                    <a:lnTo>
                      <a:pt x="256" y="208"/>
                    </a:lnTo>
                    <a:lnTo>
                      <a:pt x="253" y="224"/>
                    </a:lnTo>
                    <a:lnTo>
                      <a:pt x="245" y="239"/>
                    </a:lnTo>
                    <a:lnTo>
                      <a:pt x="233" y="251"/>
                    </a:lnTo>
                    <a:lnTo>
                      <a:pt x="220" y="259"/>
                    </a:lnTo>
                    <a:lnTo>
                      <a:pt x="202" y="261"/>
                    </a:lnTo>
                    <a:lnTo>
                      <a:pt x="53" y="261"/>
                    </a:lnTo>
                    <a:lnTo>
                      <a:pt x="37" y="259"/>
                    </a:lnTo>
                    <a:lnTo>
                      <a:pt x="22" y="251"/>
                    </a:lnTo>
                    <a:lnTo>
                      <a:pt x="10" y="239"/>
                    </a:lnTo>
                    <a:lnTo>
                      <a:pt x="3" y="224"/>
                    </a:lnTo>
                    <a:lnTo>
                      <a:pt x="0" y="208"/>
                    </a:lnTo>
                    <a:lnTo>
                      <a:pt x="0" y="53"/>
                    </a:lnTo>
                    <a:lnTo>
                      <a:pt x="3" y="36"/>
                    </a:lnTo>
                    <a:lnTo>
                      <a:pt x="10" y="22"/>
                    </a:lnTo>
                    <a:lnTo>
                      <a:pt x="22" y="10"/>
                    </a:lnTo>
                    <a:lnTo>
                      <a:pt x="37"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4" name="Freeform 33">
                <a:extLst>
                  <a:ext uri="{FF2B5EF4-FFF2-40B4-BE49-F238E27FC236}">
                    <a16:creationId xmlns="" xmlns:a16="http://schemas.microsoft.com/office/drawing/2014/main" id="{EF0684E0-0951-452A-8D0E-6881192C17E2}"/>
                  </a:ext>
                </a:extLst>
              </p:cNvPr>
              <p:cNvSpPr>
                <a:spLocks/>
              </p:cNvSpPr>
              <p:nvPr/>
            </p:nvSpPr>
            <p:spPr bwMode="auto">
              <a:xfrm>
                <a:off x="8197850" y="3335338"/>
                <a:ext cx="406400" cy="414337"/>
              </a:xfrm>
              <a:custGeom>
                <a:avLst/>
                <a:gdLst>
                  <a:gd name="T0" fmla="*/ 54 w 256"/>
                  <a:gd name="T1" fmla="*/ 0 h 261"/>
                  <a:gd name="T2" fmla="*/ 203 w 256"/>
                  <a:gd name="T3" fmla="*/ 0 h 261"/>
                  <a:gd name="T4" fmla="*/ 219 w 256"/>
                  <a:gd name="T5" fmla="*/ 3 h 261"/>
                  <a:gd name="T6" fmla="*/ 234 w 256"/>
                  <a:gd name="T7" fmla="*/ 10 h 261"/>
                  <a:gd name="T8" fmla="*/ 246 w 256"/>
                  <a:gd name="T9" fmla="*/ 22 h 261"/>
                  <a:gd name="T10" fmla="*/ 254 w 256"/>
                  <a:gd name="T11" fmla="*/ 36 h 261"/>
                  <a:gd name="T12" fmla="*/ 256 w 256"/>
                  <a:gd name="T13" fmla="*/ 53 h 261"/>
                  <a:gd name="T14" fmla="*/ 256 w 256"/>
                  <a:gd name="T15" fmla="*/ 208 h 261"/>
                  <a:gd name="T16" fmla="*/ 254 w 256"/>
                  <a:gd name="T17" fmla="*/ 224 h 261"/>
                  <a:gd name="T18" fmla="*/ 246 w 256"/>
                  <a:gd name="T19" fmla="*/ 239 h 261"/>
                  <a:gd name="T20" fmla="*/ 234 w 256"/>
                  <a:gd name="T21" fmla="*/ 251 h 261"/>
                  <a:gd name="T22" fmla="*/ 219 w 256"/>
                  <a:gd name="T23" fmla="*/ 259 h 261"/>
                  <a:gd name="T24" fmla="*/ 203 w 256"/>
                  <a:gd name="T25" fmla="*/ 261 h 261"/>
                  <a:gd name="T26" fmla="*/ 54 w 256"/>
                  <a:gd name="T27" fmla="*/ 261 h 261"/>
                  <a:gd name="T28" fmla="*/ 37 w 256"/>
                  <a:gd name="T29" fmla="*/ 259 h 261"/>
                  <a:gd name="T30" fmla="*/ 23 w 256"/>
                  <a:gd name="T31" fmla="*/ 251 h 261"/>
                  <a:gd name="T32" fmla="*/ 11 w 256"/>
                  <a:gd name="T33" fmla="*/ 239 h 261"/>
                  <a:gd name="T34" fmla="*/ 3 w 256"/>
                  <a:gd name="T35" fmla="*/ 224 h 261"/>
                  <a:gd name="T36" fmla="*/ 0 w 256"/>
                  <a:gd name="T37" fmla="*/ 208 h 261"/>
                  <a:gd name="T38" fmla="*/ 0 w 256"/>
                  <a:gd name="T39" fmla="*/ 53 h 261"/>
                  <a:gd name="T40" fmla="*/ 3 w 256"/>
                  <a:gd name="T41" fmla="*/ 36 h 261"/>
                  <a:gd name="T42" fmla="*/ 11 w 256"/>
                  <a:gd name="T43" fmla="*/ 22 h 261"/>
                  <a:gd name="T44" fmla="*/ 23 w 256"/>
                  <a:gd name="T45" fmla="*/ 10 h 261"/>
                  <a:gd name="T46" fmla="*/ 37 w 256"/>
                  <a:gd name="T47" fmla="*/ 3 h 261"/>
                  <a:gd name="T48" fmla="*/ 54 w 256"/>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61">
                    <a:moveTo>
                      <a:pt x="54" y="0"/>
                    </a:moveTo>
                    <a:lnTo>
                      <a:pt x="203" y="0"/>
                    </a:lnTo>
                    <a:lnTo>
                      <a:pt x="219" y="3"/>
                    </a:lnTo>
                    <a:lnTo>
                      <a:pt x="234" y="10"/>
                    </a:lnTo>
                    <a:lnTo>
                      <a:pt x="246" y="22"/>
                    </a:lnTo>
                    <a:lnTo>
                      <a:pt x="254" y="36"/>
                    </a:lnTo>
                    <a:lnTo>
                      <a:pt x="256" y="53"/>
                    </a:lnTo>
                    <a:lnTo>
                      <a:pt x="256" y="208"/>
                    </a:lnTo>
                    <a:lnTo>
                      <a:pt x="254" y="224"/>
                    </a:lnTo>
                    <a:lnTo>
                      <a:pt x="246" y="239"/>
                    </a:lnTo>
                    <a:lnTo>
                      <a:pt x="234" y="251"/>
                    </a:lnTo>
                    <a:lnTo>
                      <a:pt x="219" y="259"/>
                    </a:lnTo>
                    <a:lnTo>
                      <a:pt x="203" y="261"/>
                    </a:lnTo>
                    <a:lnTo>
                      <a:pt x="54" y="261"/>
                    </a:lnTo>
                    <a:lnTo>
                      <a:pt x="37" y="259"/>
                    </a:lnTo>
                    <a:lnTo>
                      <a:pt x="23" y="251"/>
                    </a:lnTo>
                    <a:lnTo>
                      <a:pt x="11" y="239"/>
                    </a:lnTo>
                    <a:lnTo>
                      <a:pt x="3" y="224"/>
                    </a:lnTo>
                    <a:lnTo>
                      <a:pt x="0" y="208"/>
                    </a:lnTo>
                    <a:lnTo>
                      <a:pt x="0" y="53"/>
                    </a:lnTo>
                    <a:lnTo>
                      <a:pt x="3" y="36"/>
                    </a:lnTo>
                    <a:lnTo>
                      <a:pt x="11" y="22"/>
                    </a:lnTo>
                    <a:lnTo>
                      <a:pt x="23" y="10"/>
                    </a:lnTo>
                    <a:lnTo>
                      <a:pt x="37" y="3"/>
                    </a:lnTo>
                    <a:lnTo>
                      <a:pt x="54"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5" name="Freeform 34">
                <a:extLst>
                  <a:ext uri="{FF2B5EF4-FFF2-40B4-BE49-F238E27FC236}">
                    <a16:creationId xmlns="" xmlns:a16="http://schemas.microsoft.com/office/drawing/2014/main" id="{1A702FBC-5BCE-40AD-B1AD-5AE0E43EEBC5}"/>
                  </a:ext>
                </a:extLst>
              </p:cNvPr>
              <p:cNvSpPr>
                <a:spLocks/>
              </p:cNvSpPr>
              <p:nvPr/>
            </p:nvSpPr>
            <p:spPr bwMode="auto">
              <a:xfrm>
                <a:off x="6738937" y="3806825"/>
                <a:ext cx="404813" cy="414337"/>
              </a:xfrm>
              <a:custGeom>
                <a:avLst/>
                <a:gdLst>
                  <a:gd name="T0" fmla="*/ 53 w 255"/>
                  <a:gd name="T1" fmla="*/ 0 h 261"/>
                  <a:gd name="T2" fmla="*/ 202 w 255"/>
                  <a:gd name="T3" fmla="*/ 0 h 261"/>
                  <a:gd name="T4" fmla="*/ 219 w 255"/>
                  <a:gd name="T5" fmla="*/ 3 h 261"/>
                  <a:gd name="T6" fmla="*/ 234 w 255"/>
                  <a:gd name="T7" fmla="*/ 11 h 261"/>
                  <a:gd name="T8" fmla="*/ 245 w 255"/>
                  <a:gd name="T9" fmla="*/ 22 h 261"/>
                  <a:gd name="T10" fmla="*/ 252 w 255"/>
                  <a:gd name="T11" fmla="*/ 36 h 261"/>
                  <a:gd name="T12" fmla="*/ 255 w 255"/>
                  <a:gd name="T13" fmla="*/ 53 h 261"/>
                  <a:gd name="T14" fmla="*/ 255 w 255"/>
                  <a:gd name="T15" fmla="*/ 209 h 261"/>
                  <a:gd name="T16" fmla="*/ 252 w 255"/>
                  <a:gd name="T17" fmla="*/ 225 h 261"/>
                  <a:gd name="T18" fmla="*/ 245 w 255"/>
                  <a:gd name="T19" fmla="*/ 240 h 261"/>
                  <a:gd name="T20" fmla="*/ 234 w 255"/>
                  <a:gd name="T21" fmla="*/ 251 h 261"/>
                  <a:gd name="T22" fmla="*/ 219 w 255"/>
                  <a:gd name="T23" fmla="*/ 259 h 261"/>
                  <a:gd name="T24" fmla="*/ 202 w 255"/>
                  <a:gd name="T25" fmla="*/ 261 h 261"/>
                  <a:gd name="T26" fmla="*/ 53 w 255"/>
                  <a:gd name="T27" fmla="*/ 261 h 261"/>
                  <a:gd name="T28" fmla="*/ 36 w 255"/>
                  <a:gd name="T29" fmla="*/ 259 h 261"/>
                  <a:gd name="T30" fmla="*/ 22 w 255"/>
                  <a:gd name="T31" fmla="*/ 251 h 261"/>
                  <a:gd name="T32" fmla="*/ 10 w 255"/>
                  <a:gd name="T33" fmla="*/ 240 h 261"/>
                  <a:gd name="T34" fmla="*/ 3 w 255"/>
                  <a:gd name="T35" fmla="*/ 225 h 261"/>
                  <a:gd name="T36" fmla="*/ 0 w 255"/>
                  <a:gd name="T37" fmla="*/ 209 h 261"/>
                  <a:gd name="T38" fmla="*/ 0 w 255"/>
                  <a:gd name="T39" fmla="*/ 53 h 261"/>
                  <a:gd name="T40" fmla="*/ 3 w 255"/>
                  <a:gd name="T41" fmla="*/ 36 h 261"/>
                  <a:gd name="T42" fmla="*/ 10 w 255"/>
                  <a:gd name="T43" fmla="*/ 22 h 261"/>
                  <a:gd name="T44" fmla="*/ 22 w 255"/>
                  <a:gd name="T45" fmla="*/ 11 h 261"/>
                  <a:gd name="T46" fmla="*/ 36 w 255"/>
                  <a:gd name="T47" fmla="*/ 3 h 261"/>
                  <a:gd name="T48" fmla="*/ 53 w 255"/>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5" h="261">
                    <a:moveTo>
                      <a:pt x="53" y="0"/>
                    </a:moveTo>
                    <a:lnTo>
                      <a:pt x="202" y="0"/>
                    </a:lnTo>
                    <a:lnTo>
                      <a:pt x="219" y="3"/>
                    </a:lnTo>
                    <a:lnTo>
                      <a:pt x="234" y="11"/>
                    </a:lnTo>
                    <a:lnTo>
                      <a:pt x="245" y="22"/>
                    </a:lnTo>
                    <a:lnTo>
                      <a:pt x="252" y="36"/>
                    </a:lnTo>
                    <a:lnTo>
                      <a:pt x="255" y="53"/>
                    </a:lnTo>
                    <a:lnTo>
                      <a:pt x="255" y="209"/>
                    </a:lnTo>
                    <a:lnTo>
                      <a:pt x="252" y="225"/>
                    </a:lnTo>
                    <a:lnTo>
                      <a:pt x="245" y="240"/>
                    </a:lnTo>
                    <a:lnTo>
                      <a:pt x="234" y="251"/>
                    </a:lnTo>
                    <a:lnTo>
                      <a:pt x="219" y="259"/>
                    </a:lnTo>
                    <a:lnTo>
                      <a:pt x="202" y="261"/>
                    </a:lnTo>
                    <a:lnTo>
                      <a:pt x="53" y="261"/>
                    </a:lnTo>
                    <a:lnTo>
                      <a:pt x="36" y="259"/>
                    </a:lnTo>
                    <a:lnTo>
                      <a:pt x="22" y="251"/>
                    </a:lnTo>
                    <a:lnTo>
                      <a:pt x="10" y="240"/>
                    </a:lnTo>
                    <a:lnTo>
                      <a:pt x="3" y="225"/>
                    </a:lnTo>
                    <a:lnTo>
                      <a:pt x="0" y="209"/>
                    </a:lnTo>
                    <a:lnTo>
                      <a:pt x="0" y="53"/>
                    </a:lnTo>
                    <a:lnTo>
                      <a:pt x="3" y="36"/>
                    </a:lnTo>
                    <a:lnTo>
                      <a:pt x="10" y="22"/>
                    </a:lnTo>
                    <a:lnTo>
                      <a:pt x="22" y="11"/>
                    </a:lnTo>
                    <a:lnTo>
                      <a:pt x="36"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6" name="Freeform 35">
                <a:extLst>
                  <a:ext uri="{FF2B5EF4-FFF2-40B4-BE49-F238E27FC236}">
                    <a16:creationId xmlns="" xmlns:a16="http://schemas.microsoft.com/office/drawing/2014/main" id="{9A8D06F6-8A90-4696-A651-ACE72EF223FF}"/>
                  </a:ext>
                </a:extLst>
              </p:cNvPr>
              <p:cNvSpPr>
                <a:spLocks/>
              </p:cNvSpPr>
              <p:nvPr/>
            </p:nvSpPr>
            <p:spPr bwMode="auto">
              <a:xfrm>
                <a:off x="7226300" y="3806825"/>
                <a:ext cx="404813" cy="414337"/>
              </a:xfrm>
              <a:custGeom>
                <a:avLst/>
                <a:gdLst>
                  <a:gd name="T0" fmla="*/ 53 w 255"/>
                  <a:gd name="T1" fmla="*/ 0 h 261"/>
                  <a:gd name="T2" fmla="*/ 202 w 255"/>
                  <a:gd name="T3" fmla="*/ 0 h 261"/>
                  <a:gd name="T4" fmla="*/ 219 w 255"/>
                  <a:gd name="T5" fmla="*/ 3 h 261"/>
                  <a:gd name="T6" fmla="*/ 233 w 255"/>
                  <a:gd name="T7" fmla="*/ 11 h 261"/>
                  <a:gd name="T8" fmla="*/ 244 w 255"/>
                  <a:gd name="T9" fmla="*/ 22 h 261"/>
                  <a:gd name="T10" fmla="*/ 252 w 255"/>
                  <a:gd name="T11" fmla="*/ 36 h 261"/>
                  <a:gd name="T12" fmla="*/ 255 w 255"/>
                  <a:gd name="T13" fmla="*/ 53 h 261"/>
                  <a:gd name="T14" fmla="*/ 255 w 255"/>
                  <a:gd name="T15" fmla="*/ 209 h 261"/>
                  <a:gd name="T16" fmla="*/ 252 w 255"/>
                  <a:gd name="T17" fmla="*/ 225 h 261"/>
                  <a:gd name="T18" fmla="*/ 244 w 255"/>
                  <a:gd name="T19" fmla="*/ 240 h 261"/>
                  <a:gd name="T20" fmla="*/ 233 w 255"/>
                  <a:gd name="T21" fmla="*/ 251 h 261"/>
                  <a:gd name="T22" fmla="*/ 219 w 255"/>
                  <a:gd name="T23" fmla="*/ 259 h 261"/>
                  <a:gd name="T24" fmla="*/ 202 w 255"/>
                  <a:gd name="T25" fmla="*/ 261 h 261"/>
                  <a:gd name="T26" fmla="*/ 53 w 255"/>
                  <a:gd name="T27" fmla="*/ 261 h 261"/>
                  <a:gd name="T28" fmla="*/ 36 w 255"/>
                  <a:gd name="T29" fmla="*/ 259 h 261"/>
                  <a:gd name="T30" fmla="*/ 21 w 255"/>
                  <a:gd name="T31" fmla="*/ 251 h 261"/>
                  <a:gd name="T32" fmla="*/ 10 w 255"/>
                  <a:gd name="T33" fmla="*/ 240 h 261"/>
                  <a:gd name="T34" fmla="*/ 3 w 255"/>
                  <a:gd name="T35" fmla="*/ 225 h 261"/>
                  <a:gd name="T36" fmla="*/ 0 w 255"/>
                  <a:gd name="T37" fmla="*/ 209 h 261"/>
                  <a:gd name="T38" fmla="*/ 0 w 255"/>
                  <a:gd name="T39" fmla="*/ 53 h 261"/>
                  <a:gd name="T40" fmla="*/ 3 w 255"/>
                  <a:gd name="T41" fmla="*/ 36 h 261"/>
                  <a:gd name="T42" fmla="*/ 10 w 255"/>
                  <a:gd name="T43" fmla="*/ 22 h 261"/>
                  <a:gd name="T44" fmla="*/ 21 w 255"/>
                  <a:gd name="T45" fmla="*/ 11 h 261"/>
                  <a:gd name="T46" fmla="*/ 36 w 255"/>
                  <a:gd name="T47" fmla="*/ 3 h 261"/>
                  <a:gd name="T48" fmla="*/ 53 w 255"/>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5" h="261">
                    <a:moveTo>
                      <a:pt x="53" y="0"/>
                    </a:moveTo>
                    <a:lnTo>
                      <a:pt x="202" y="0"/>
                    </a:lnTo>
                    <a:lnTo>
                      <a:pt x="219" y="3"/>
                    </a:lnTo>
                    <a:lnTo>
                      <a:pt x="233" y="11"/>
                    </a:lnTo>
                    <a:lnTo>
                      <a:pt x="244" y="22"/>
                    </a:lnTo>
                    <a:lnTo>
                      <a:pt x="252" y="36"/>
                    </a:lnTo>
                    <a:lnTo>
                      <a:pt x="255" y="53"/>
                    </a:lnTo>
                    <a:lnTo>
                      <a:pt x="255" y="209"/>
                    </a:lnTo>
                    <a:lnTo>
                      <a:pt x="252" y="225"/>
                    </a:lnTo>
                    <a:lnTo>
                      <a:pt x="244" y="240"/>
                    </a:lnTo>
                    <a:lnTo>
                      <a:pt x="233" y="251"/>
                    </a:lnTo>
                    <a:lnTo>
                      <a:pt x="219" y="259"/>
                    </a:lnTo>
                    <a:lnTo>
                      <a:pt x="202" y="261"/>
                    </a:lnTo>
                    <a:lnTo>
                      <a:pt x="53" y="261"/>
                    </a:lnTo>
                    <a:lnTo>
                      <a:pt x="36" y="259"/>
                    </a:lnTo>
                    <a:lnTo>
                      <a:pt x="21" y="251"/>
                    </a:lnTo>
                    <a:lnTo>
                      <a:pt x="10" y="240"/>
                    </a:lnTo>
                    <a:lnTo>
                      <a:pt x="3" y="225"/>
                    </a:lnTo>
                    <a:lnTo>
                      <a:pt x="0" y="209"/>
                    </a:lnTo>
                    <a:lnTo>
                      <a:pt x="0" y="53"/>
                    </a:lnTo>
                    <a:lnTo>
                      <a:pt x="3" y="36"/>
                    </a:lnTo>
                    <a:lnTo>
                      <a:pt x="10" y="22"/>
                    </a:lnTo>
                    <a:lnTo>
                      <a:pt x="21" y="11"/>
                    </a:lnTo>
                    <a:lnTo>
                      <a:pt x="36"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7" name="Freeform 36">
                <a:extLst>
                  <a:ext uri="{FF2B5EF4-FFF2-40B4-BE49-F238E27FC236}">
                    <a16:creationId xmlns="" xmlns:a16="http://schemas.microsoft.com/office/drawing/2014/main" id="{8A196310-C70E-4843-AE04-B53EB22A9E51}"/>
                  </a:ext>
                </a:extLst>
              </p:cNvPr>
              <p:cNvSpPr>
                <a:spLocks/>
              </p:cNvSpPr>
              <p:nvPr/>
            </p:nvSpPr>
            <p:spPr bwMode="auto">
              <a:xfrm>
                <a:off x="7712075" y="3806825"/>
                <a:ext cx="406400" cy="414337"/>
              </a:xfrm>
              <a:custGeom>
                <a:avLst/>
                <a:gdLst>
                  <a:gd name="T0" fmla="*/ 53 w 256"/>
                  <a:gd name="T1" fmla="*/ 0 h 261"/>
                  <a:gd name="T2" fmla="*/ 202 w 256"/>
                  <a:gd name="T3" fmla="*/ 0 h 261"/>
                  <a:gd name="T4" fmla="*/ 220 w 256"/>
                  <a:gd name="T5" fmla="*/ 3 h 261"/>
                  <a:gd name="T6" fmla="*/ 233 w 256"/>
                  <a:gd name="T7" fmla="*/ 11 h 261"/>
                  <a:gd name="T8" fmla="*/ 245 w 256"/>
                  <a:gd name="T9" fmla="*/ 22 h 261"/>
                  <a:gd name="T10" fmla="*/ 253 w 256"/>
                  <a:gd name="T11" fmla="*/ 36 h 261"/>
                  <a:gd name="T12" fmla="*/ 256 w 256"/>
                  <a:gd name="T13" fmla="*/ 53 h 261"/>
                  <a:gd name="T14" fmla="*/ 256 w 256"/>
                  <a:gd name="T15" fmla="*/ 209 h 261"/>
                  <a:gd name="T16" fmla="*/ 253 w 256"/>
                  <a:gd name="T17" fmla="*/ 225 h 261"/>
                  <a:gd name="T18" fmla="*/ 245 w 256"/>
                  <a:gd name="T19" fmla="*/ 240 h 261"/>
                  <a:gd name="T20" fmla="*/ 233 w 256"/>
                  <a:gd name="T21" fmla="*/ 251 h 261"/>
                  <a:gd name="T22" fmla="*/ 220 w 256"/>
                  <a:gd name="T23" fmla="*/ 259 h 261"/>
                  <a:gd name="T24" fmla="*/ 202 w 256"/>
                  <a:gd name="T25" fmla="*/ 261 h 261"/>
                  <a:gd name="T26" fmla="*/ 53 w 256"/>
                  <a:gd name="T27" fmla="*/ 261 h 261"/>
                  <a:gd name="T28" fmla="*/ 37 w 256"/>
                  <a:gd name="T29" fmla="*/ 259 h 261"/>
                  <a:gd name="T30" fmla="*/ 22 w 256"/>
                  <a:gd name="T31" fmla="*/ 251 h 261"/>
                  <a:gd name="T32" fmla="*/ 10 w 256"/>
                  <a:gd name="T33" fmla="*/ 240 h 261"/>
                  <a:gd name="T34" fmla="*/ 3 w 256"/>
                  <a:gd name="T35" fmla="*/ 225 h 261"/>
                  <a:gd name="T36" fmla="*/ 0 w 256"/>
                  <a:gd name="T37" fmla="*/ 209 h 261"/>
                  <a:gd name="T38" fmla="*/ 0 w 256"/>
                  <a:gd name="T39" fmla="*/ 53 h 261"/>
                  <a:gd name="T40" fmla="*/ 3 w 256"/>
                  <a:gd name="T41" fmla="*/ 36 h 261"/>
                  <a:gd name="T42" fmla="*/ 10 w 256"/>
                  <a:gd name="T43" fmla="*/ 22 h 261"/>
                  <a:gd name="T44" fmla="*/ 22 w 256"/>
                  <a:gd name="T45" fmla="*/ 11 h 261"/>
                  <a:gd name="T46" fmla="*/ 37 w 256"/>
                  <a:gd name="T47" fmla="*/ 3 h 261"/>
                  <a:gd name="T48" fmla="*/ 53 w 256"/>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61">
                    <a:moveTo>
                      <a:pt x="53" y="0"/>
                    </a:moveTo>
                    <a:lnTo>
                      <a:pt x="202" y="0"/>
                    </a:lnTo>
                    <a:lnTo>
                      <a:pt x="220" y="3"/>
                    </a:lnTo>
                    <a:lnTo>
                      <a:pt x="233" y="11"/>
                    </a:lnTo>
                    <a:lnTo>
                      <a:pt x="245" y="22"/>
                    </a:lnTo>
                    <a:lnTo>
                      <a:pt x="253" y="36"/>
                    </a:lnTo>
                    <a:lnTo>
                      <a:pt x="256" y="53"/>
                    </a:lnTo>
                    <a:lnTo>
                      <a:pt x="256" y="209"/>
                    </a:lnTo>
                    <a:lnTo>
                      <a:pt x="253" y="225"/>
                    </a:lnTo>
                    <a:lnTo>
                      <a:pt x="245" y="240"/>
                    </a:lnTo>
                    <a:lnTo>
                      <a:pt x="233" y="251"/>
                    </a:lnTo>
                    <a:lnTo>
                      <a:pt x="220" y="259"/>
                    </a:lnTo>
                    <a:lnTo>
                      <a:pt x="202" y="261"/>
                    </a:lnTo>
                    <a:lnTo>
                      <a:pt x="53" y="261"/>
                    </a:lnTo>
                    <a:lnTo>
                      <a:pt x="37" y="259"/>
                    </a:lnTo>
                    <a:lnTo>
                      <a:pt x="22" y="251"/>
                    </a:lnTo>
                    <a:lnTo>
                      <a:pt x="10" y="240"/>
                    </a:lnTo>
                    <a:lnTo>
                      <a:pt x="3" y="225"/>
                    </a:lnTo>
                    <a:lnTo>
                      <a:pt x="0" y="209"/>
                    </a:lnTo>
                    <a:lnTo>
                      <a:pt x="0" y="53"/>
                    </a:lnTo>
                    <a:lnTo>
                      <a:pt x="3" y="36"/>
                    </a:lnTo>
                    <a:lnTo>
                      <a:pt x="10" y="22"/>
                    </a:lnTo>
                    <a:lnTo>
                      <a:pt x="22" y="11"/>
                    </a:lnTo>
                    <a:lnTo>
                      <a:pt x="37"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8" name="Freeform 37">
                <a:extLst>
                  <a:ext uri="{FF2B5EF4-FFF2-40B4-BE49-F238E27FC236}">
                    <a16:creationId xmlns="" xmlns:a16="http://schemas.microsoft.com/office/drawing/2014/main" id="{34600AA2-0AA4-48A7-AE59-DC796F04C908}"/>
                  </a:ext>
                </a:extLst>
              </p:cNvPr>
              <p:cNvSpPr>
                <a:spLocks/>
              </p:cNvSpPr>
              <p:nvPr/>
            </p:nvSpPr>
            <p:spPr bwMode="auto">
              <a:xfrm>
                <a:off x="8197850" y="3806825"/>
                <a:ext cx="406400" cy="414337"/>
              </a:xfrm>
              <a:custGeom>
                <a:avLst/>
                <a:gdLst>
                  <a:gd name="T0" fmla="*/ 54 w 256"/>
                  <a:gd name="T1" fmla="*/ 0 h 261"/>
                  <a:gd name="T2" fmla="*/ 203 w 256"/>
                  <a:gd name="T3" fmla="*/ 0 h 261"/>
                  <a:gd name="T4" fmla="*/ 219 w 256"/>
                  <a:gd name="T5" fmla="*/ 3 h 261"/>
                  <a:gd name="T6" fmla="*/ 234 w 256"/>
                  <a:gd name="T7" fmla="*/ 11 h 261"/>
                  <a:gd name="T8" fmla="*/ 246 w 256"/>
                  <a:gd name="T9" fmla="*/ 22 h 261"/>
                  <a:gd name="T10" fmla="*/ 254 w 256"/>
                  <a:gd name="T11" fmla="*/ 36 h 261"/>
                  <a:gd name="T12" fmla="*/ 256 w 256"/>
                  <a:gd name="T13" fmla="*/ 53 h 261"/>
                  <a:gd name="T14" fmla="*/ 256 w 256"/>
                  <a:gd name="T15" fmla="*/ 209 h 261"/>
                  <a:gd name="T16" fmla="*/ 254 w 256"/>
                  <a:gd name="T17" fmla="*/ 225 h 261"/>
                  <a:gd name="T18" fmla="*/ 246 w 256"/>
                  <a:gd name="T19" fmla="*/ 240 h 261"/>
                  <a:gd name="T20" fmla="*/ 234 w 256"/>
                  <a:gd name="T21" fmla="*/ 251 h 261"/>
                  <a:gd name="T22" fmla="*/ 219 w 256"/>
                  <a:gd name="T23" fmla="*/ 259 h 261"/>
                  <a:gd name="T24" fmla="*/ 203 w 256"/>
                  <a:gd name="T25" fmla="*/ 261 h 261"/>
                  <a:gd name="T26" fmla="*/ 54 w 256"/>
                  <a:gd name="T27" fmla="*/ 261 h 261"/>
                  <a:gd name="T28" fmla="*/ 37 w 256"/>
                  <a:gd name="T29" fmla="*/ 259 h 261"/>
                  <a:gd name="T30" fmla="*/ 23 w 256"/>
                  <a:gd name="T31" fmla="*/ 251 h 261"/>
                  <a:gd name="T32" fmla="*/ 11 w 256"/>
                  <a:gd name="T33" fmla="*/ 240 h 261"/>
                  <a:gd name="T34" fmla="*/ 3 w 256"/>
                  <a:gd name="T35" fmla="*/ 225 h 261"/>
                  <a:gd name="T36" fmla="*/ 0 w 256"/>
                  <a:gd name="T37" fmla="*/ 209 h 261"/>
                  <a:gd name="T38" fmla="*/ 0 w 256"/>
                  <a:gd name="T39" fmla="*/ 53 h 261"/>
                  <a:gd name="T40" fmla="*/ 3 w 256"/>
                  <a:gd name="T41" fmla="*/ 36 h 261"/>
                  <a:gd name="T42" fmla="*/ 11 w 256"/>
                  <a:gd name="T43" fmla="*/ 22 h 261"/>
                  <a:gd name="T44" fmla="*/ 23 w 256"/>
                  <a:gd name="T45" fmla="*/ 11 h 261"/>
                  <a:gd name="T46" fmla="*/ 37 w 256"/>
                  <a:gd name="T47" fmla="*/ 3 h 261"/>
                  <a:gd name="T48" fmla="*/ 54 w 256"/>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61">
                    <a:moveTo>
                      <a:pt x="54" y="0"/>
                    </a:moveTo>
                    <a:lnTo>
                      <a:pt x="203" y="0"/>
                    </a:lnTo>
                    <a:lnTo>
                      <a:pt x="219" y="3"/>
                    </a:lnTo>
                    <a:lnTo>
                      <a:pt x="234" y="11"/>
                    </a:lnTo>
                    <a:lnTo>
                      <a:pt x="246" y="22"/>
                    </a:lnTo>
                    <a:lnTo>
                      <a:pt x="254" y="36"/>
                    </a:lnTo>
                    <a:lnTo>
                      <a:pt x="256" y="53"/>
                    </a:lnTo>
                    <a:lnTo>
                      <a:pt x="256" y="209"/>
                    </a:lnTo>
                    <a:lnTo>
                      <a:pt x="254" y="225"/>
                    </a:lnTo>
                    <a:lnTo>
                      <a:pt x="246" y="240"/>
                    </a:lnTo>
                    <a:lnTo>
                      <a:pt x="234" y="251"/>
                    </a:lnTo>
                    <a:lnTo>
                      <a:pt x="219" y="259"/>
                    </a:lnTo>
                    <a:lnTo>
                      <a:pt x="203" y="261"/>
                    </a:lnTo>
                    <a:lnTo>
                      <a:pt x="54" y="261"/>
                    </a:lnTo>
                    <a:lnTo>
                      <a:pt x="37" y="259"/>
                    </a:lnTo>
                    <a:lnTo>
                      <a:pt x="23" y="251"/>
                    </a:lnTo>
                    <a:lnTo>
                      <a:pt x="11" y="240"/>
                    </a:lnTo>
                    <a:lnTo>
                      <a:pt x="3" y="225"/>
                    </a:lnTo>
                    <a:lnTo>
                      <a:pt x="0" y="209"/>
                    </a:lnTo>
                    <a:lnTo>
                      <a:pt x="0" y="53"/>
                    </a:lnTo>
                    <a:lnTo>
                      <a:pt x="3" y="36"/>
                    </a:lnTo>
                    <a:lnTo>
                      <a:pt x="11" y="22"/>
                    </a:lnTo>
                    <a:lnTo>
                      <a:pt x="23" y="11"/>
                    </a:lnTo>
                    <a:lnTo>
                      <a:pt x="37" y="3"/>
                    </a:lnTo>
                    <a:lnTo>
                      <a:pt x="54"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9" name="Freeform 38">
                <a:extLst>
                  <a:ext uri="{FF2B5EF4-FFF2-40B4-BE49-F238E27FC236}">
                    <a16:creationId xmlns="" xmlns:a16="http://schemas.microsoft.com/office/drawing/2014/main" id="{61C3C9EC-DDE0-467E-87A7-C6935F40B4E0}"/>
                  </a:ext>
                </a:extLst>
              </p:cNvPr>
              <p:cNvSpPr>
                <a:spLocks/>
              </p:cNvSpPr>
              <p:nvPr/>
            </p:nvSpPr>
            <p:spPr bwMode="auto">
              <a:xfrm>
                <a:off x="6738937" y="4279900"/>
                <a:ext cx="404813" cy="412750"/>
              </a:xfrm>
              <a:custGeom>
                <a:avLst/>
                <a:gdLst>
                  <a:gd name="T0" fmla="*/ 53 w 255"/>
                  <a:gd name="T1" fmla="*/ 0 h 260"/>
                  <a:gd name="T2" fmla="*/ 202 w 255"/>
                  <a:gd name="T3" fmla="*/ 0 h 260"/>
                  <a:gd name="T4" fmla="*/ 219 w 255"/>
                  <a:gd name="T5" fmla="*/ 3 h 260"/>
                  <a:gd name="T6" fmla="*/ 234 w 255"/>
                  <a:gd name="T7" fmla="*/ 10 h 260"/>
                  <a:gd name="T8" fmla="*/ 245 w 255"/>
                  <a:gd name="T9" fmla="*/ 22 h 260"/>
                  <a:gd name="T10" fmla="*/ 252 w 255"/>
                  <a:gd name="T11" fmla="*/ 37 h 260"/>
                  <a:gd name="T12" fmla="*/ 255 w 255"/>
                  <a:gd name="T13" fmla="*/ 53 h 260"/>
                  <a:gd name="T14" fmla="*/ 255 w 255"/>
                  <a:gd name="T15" fmla="*/ 208 h 260"/>
                  <a:gd name="T16" fmla="*/ 252 w 255"/>
                  <a:gd name="T17" fmla="*/ 225 h 260"/>
                  <a:gd name="T18" fmla="*/ 245 w 255"/>
                  <a:gd name="T19" fmla="*/ 239 h 260"/>
                  <a:gd name="T20" fmla="*/ 234 w 255"/>
                  <a:gd name="T21" fmla="*/ 251 h 260"/>
                  <a:gd name="T22" fmla="*/ 219 w 255"/>
                  <a:gd name="T23" fmla="*/ 258 h 260"/>
                  <a:gd name="T24" fmla="*/ 202 w 255"/>
                  <a:gd name="T25" fmla="*/ 260 h 260"/>
                  <a:gd name="T26" fmla="*/ 53 w 255"/>
                  <a:gd name="T27" fmla="*/ 260 h 260"/>
                  <a:gd name="T28" fmla="*/ 36 w 255"/>
                  <a:gd name="T29" fmla="*/ 258 h 260"/>
                  <a:gd name="T30" fmla="*/ 22 w 255"/>
                  <a:gd name="T31" fmla="*/ 251 h 260"/>
                  <a:gd name="T32" fmla="*/ 10 w 255"/>
                  <a:gd name="T33" fmla="*/ 239 h 260"/>
                  <a:gd name="T34" fmla="*/ 3 w 255"/>
                  <a:gd name="T35" fmla="*/ 225 h 260"/>
                  <a:gd name="T36" fmla="*/ 0 w 255"/>
                  <a:gd name="T37" fmla="*/ 208 h 260"/>
                  <a:gd name="T38" fmla="*/ 0 w 255"/>
                  <a:gd name="T39" fmla="*/ 53 h 260"/>
                  <a:gd name="T40" fmla="*/ 3 w 255"/>
                  <a:gd name="T41" fmla="*/ 37 h 260"/>
                  <a:gd name="T42" fmla="*/ 10 w 255"/>
                  <a:gd name="T43" fmla="*/ 22 h 260"/>
                  <a:gd name="T44" fmla="*/ 22 w 255"/>
                  <a:gd name="T45" fmla="*/ 10 h 260"/>
                  <a:gd name="T46" fmla="*/ 36 w 255"/>
                  <a:gd name="T47" fmla="*/ 3 h 260"/>
                  <a:gd name="T48" fmla="*/ 53 w 255"/>
                  <a:gd name="T4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5" h="260">
                    <a:moveTo>
                      <a:pt x="53" y="0"/>
                    </a:moveTo>
                    <a:lnTo>
                      <a:pt x="202" y="0"/>
                    </a:lnTo>
                    <a:lnTo>
                      <a:pt x="219" y="3"/>
                    </a:lnTo>
                    <a:lnTo>
                      <a:pt x="234" y="10"/>
                    </a:lnTo>
                    <a:lnTo>
                      <a:pt x="245" y="22"/>
                    </a:lnTo>
                    <a:lnTo>
                      <a:pt x="252" y="37"/>
                    </a:lnTo>
                    <a:lnTo>
                      <a:pt x="255" y="53"/>
                    </a:lnTo>
                    <a:lnTo>
                      <a:pt x="255" y="208"/>
                    </a:lnTo>
                    <a:lnTo>
                      <a:pt x="252" y="225"/>
                    </a:lnTo>
                    <a:lnTo>
                      <a:pt x="245" y="239"/>
                    </a:lnTo>
                    <a:lnTo>
                      <a:pt x="234" y="251"/>
                    </a:lnTo>
                    <a:lnTo>
                      <a:pt x="219" y="258"/>
                    </a:lnTo>
                    <a:lnTo>
                      <a:pt x="202" y="260"/>
                    </a:lnTo>
                    <a:lnTo>
                      <a:pt x="53" y="260"/>
                    </a:lnTo>
                    <a:lnTo>
                      <a:pt x="36" y="258"/>
                    </a:lnTo>
                    <a:lnTo>
                      <a:pt x="22" y="251"/>
                    </a:lnTo>
                    <a:lnTo>
                      <a:pt x="10" y="239"/>
                    </a:lnTo>
                    <a:lnTo>
                      <a:pt x="3" y="225"/>
                    </a:lnTo>
                    <a:lnTo>
                      <a:pt x="0" y="208"/>
                    </a:lnTo>
                    <a:lnTo>
                      <a:pt x="0" y="53"/>
                    </a:lnTo>
                    <a:lnTo>
                      <a:pt x="3" y="37"/>
                    </a:lnTo>
                    <a:lnTo>
                      <a:pt x="10" y="22"/>
                    </a:lnTo>
                    <a:lnTo>
                      <a:pt x="22" y="10"/>
                    </a:lnTo>
                    <a:lnTo>
                      <a:pt x="36"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0" name="Freeform 39">
                <a:extLst>
                  <a:ext uri="{FF2B5EF4-FFF2-40B4-BE49-F238E27FC236}">
                    <a16:creationId xmlns="" xmlns:a16="http://schemas.microsoft.com/office/drawing/2014/main" id="{708FE2B2-6EA9-413D-9BC9-6316515921EB}"/>
                  </a:ext>
                </a:extLst>
              </p:cNvPr>
              <p:cNvSpPr>
                <a:spLocks/>
              </p:cNvSpPr>
              <p:nvPr/>
            </p:nvSpPr>
            <p:spPr bwMode="auto">
              <a:xfrm>
                <a:off x="7226300" y="4279900"/>
                <a:ext cx="404813" cy="412750"/>
              </a:xfrm>
              <a:custGeom>
                <a:avLst/>
                <a:gdLst>
                  <a:gd name="T0" fmla="*/ 53 w 255"/>
                  <a:gd name="T1" fmla="*/ 0 h 260"/>
                  <a:gd name="T2" fmla="*/ 202 w 255"/>
                  <a:gd name="T3" fmla="*/ 0 h 260"/>
                  <a:gd name="T4" fmla="*/ 219 w 255"/>
                  <a:gd name="T5" fmla="*/ 3 h 260"/>
                  <a:gd name="T6" fmla="*/ 233 w 255"/>
                  <a:gd name="T7" fmla="*/ 10 h 260"/>
                  <a:gd name="T8" fmla="*/ 244 w 255"/>
                  <a:gd name="T9" fmla="*/ 22 h 260"/>
                  <a:gd name="T10" fmla="*/ 252 w 255"/>
                  <a:gd name="T11" fmla="*/ 37 h 260"/>
                  <a:gd name="T12" fmla="*/ 255 w 255"/>
                  <a:gd name="T13" fmla="*/ 53 h 260"/>
                  <a:gd name="T14" fmla="*/ 255 w 255"/>
                  <a:gd name="T15" fmla="*/ 208 h 260"/>
                  <a:gd name="T16" fmla="*/ 252 w 255"/>
                  <a:gd name="T17" fmla="*/ 225 h 260"/>
                  <a:gd name="T18" fmla="*/ 244 w 255"/>
                  <a:gd name="T19" fmla="*/ 239 h 260"/>
                  <a:gd name="T20" fmla="*/ 233 w 255"/>
                  <a:gd name="T21" fmla="*/ 251 h 260"/>
                  <a:gd name="T22" fmla="*/ 219 w 255"/>
                  <a:gd name="T23" fmla="*/ 258 h 260"/>
                  <a:gd name="T24" fmla="*/ 202 w 255"/>
                  <a:gd name="T25" fmla="*/ 260 h 260"/>
                  <a:gd name="T26" fmla="*/ 53 w 255"/>
                  <a:gd name="T27" fmla="*/ 260 h 260"/>
                  <a:gd name="T28" fmla="*/ 36 w 255"/>
                  <a:gd name="T29" fmla="*/ 258 h 260"/>
                  <a:gd name="T30" fmla="*/ 21 w 255"/>
                  <a:gd name="T31" fmla="*/ 251 h 260"/>
                  <a:gd name="T32" fmla="*/ 10 w 255"/>
                  <a:gd name="T33" fmla="*/ 239 h 260"/>
                  <a:gd name="T34" fmla="*/ 3 w 255"/>
                  <a:gd name="T35" fmla="*/ 225 h 260"/>
                  <a:gd name="T36" fmla="*/ 0 w 255"/>
                  <a:gd name="T37" fmla="*/ 208 h 260"/>
                  <a:gd name="T38" fmla="*/ 0 w 255"/>
                  <a:gd name="T39" fmla="*/ 53 h 260"/>
                  <a:gd name="T40" fmla="*/ 3 w 255"/>
                  <a:gd name="T41" fmla="*/ 37 h 260"/>
                  <a:gd name="T42" fmla="*/ 10 w 255"/>
                  <a:gd name="T43" fmla="*/ 22 h 260"/>
                  <a:gd name="T44" fmla="*/ 21 w 255"/>
                  <a:gd name="T45" fmla="*/ 10 h 260"/>
                  <a:gd name="T46" fmla="*/ 36 w 255"/>
                  <a:gd name="T47" fmla="*/ 3 h 260"/>
                  <a:gd name="T48" fmla="*/ 53 w 255"/>
                  <a:gd name="T4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5" h="260">
                    <a:moveTo>
                      <a:pt x="53" y="0"/>
                    </a:moveTo>
                    <a:lnTo>
                      <a:pt x="202" y="0"/>
                    </a:lnTo>
                    <a:lnTo>
                      <a:pt x="219" y="3"/>
                    </a:lnTo>
                    <a:lnTo>
                      <a:pt x="233" y="10"/>
                    </a:lnTo>
                    <a:lnTo>
                      <a:pt x="244" y="22"/>
                    </a:lnTo>
                    <a:lnTo>
                      <a:pt x="252" y="37"/>
                    </a:lnTo>
                    <a:lnTo>
                      <a:pt x="255" y="53"/>
                    </a:lnTo>
                    <a:lnTo>
                      <a:pt x="255" y="208"/>
                    </a:lnTo>
                    <a:lnTo>
                      <a:pt x="252" y="225"/>
                    </a:lnTo>
                    <a:lnTo>
                      <a:pt x="244" y="239"/>
                    </a:lnTo>
                    <a:lnTo>
                      <a:pt x="233" y="251"/>
                    </a:lnTo>
                    <a:lnTo>
                      <a:pt x="219" y="258"/>
                    </a:lnTo>
                    <a:lnTo>
                      <a:pt x="202" y="260"/>
                    </a:lnTo>
                    <a:lnTo>
                      <a:pt x="53" y="260"/>
                    </a:lnTo>
                    <a:lnTo>
                      <a:pt x="36" y="258"/>
                    </a:lnTo>
                    <a:lnTo>
                      <a:pt x="21" y="251"/>
                    </a:lnTo>
                    <a:lnTo>
                      <a:pt x="10" y="239"/>
                    </a:lnTo>
                    <a:lnTo>
                      <a:pt x="3" y="225"/>
                    </a:lnTo>
                    <a:lnTo>
                      <a:pt x="0" y="208"/>
                    </a:lnTo>
                    <a:lnTo>
                      <a:pt x="0" y="53"/>
                    </a:lnTo>
                    <a:lnTo>
                      <a:pt x="3" y="37"/>
                    </a:lnTo>
                    <a:lnTo>
                      <a:pt x="10" y="22"/>
                    </a:lnTo>
                    <a:lnTo>
                      <a:pt x="21" y="10"/>
                    </a:lnTo>
                    <a:lnTo>
                      <a:pt x="36"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1" name="Freeform 40">
                <a:extLst>
                  <a:ext uri="{FF2B5EF4-FFF2-40B4-BE49-F238E27FC236}">
                    <a16:creationId xmlns="" xmlns:a16="http://schemas.microsoft.com/office/drawing/2014/main" id="{663737C6-F069-434E-BC17-26D9E2A4D3DA}"/>
                  </a:ext>
                </a:extLst>
              </p:cNvPr>
              <p:cNvSpPr>
                <a:spLocks/>
              </p:cNvSpPr>
              <p:nvPr/>
            </p:nvSpPr>
            <p:spPr bwMode="auto">
              <a:xfrm>
                <a:off x="7712075" y="4279900"/>
                <a:ext cx="406400" cy="412750"/>
              </a:xfrm>
              <a:custGeom>
                <a:avLst/>
                <a:gdLst>
                  <a:gd name="T0" fmla="*/ 53 w 256"/>
                  <a:gd name="T1" fmla="*/ 0 h 260"/>
                  <a:gd name="T2" fmla="*/ 202 w 256"/>
                  <a:gd name="T3" fmla="*/ 0 h 260"/>
                  <a:gd name="T4" fmla="*/ 220 w 256"/>
                  <a:gd name="T5" fmla="*/ 3 h 260"/>
                  <a:gd name="T6" fmla="*/ 233 w 256"/>
                  <a:gd name="T7" fmla="*/ 10 h 260"/>
                  <a:gd name="T8" fmla="*/ 245 w 256"/>
                  <a:gd name="T9" fmla="*/ 22 h 260"/>
                  <a:gd name="T10" fmla="*/ 253 w 256"/>
                  <a:gd name="T11" fmla="*/ 37 h 260"/>
                  <a:gd name="T12" fmla="*/ 256 w 256"/>
                  <a:gd name="T13" fmla="*/ 53 h 260"/>
                  <a:gd name="T14" fmla="*/ 256 w 256"/>
                  <a:gd name="T15" fmla="*/ 208 h 260"/>
                  <a:gd name="T16" fmla="*/ 253 w 256"/>
                  <a:gd name="T17" fmla="*/ 225 h 260"/>
                  <a:gd name="T18" fmla="*/ 245 w 256"/>
                  <a:gd name="T19" fmla="*/ 239 h 260"/>
                  <a:gd name="T20" fmla="*/ 233 w 256"/>
                  <a:gd name="T21" fmla="*/ 251 h 260"/>
                  <a:gd name="T22" fmla="*/ 220 w 256"/>
                  <a:gd name="T23" fmla="*/ 258 h 260"/>
                  <a:gd name="T24" fmla="*/ 202 w 256"/>
                  <a:gd name="T25" fmla="*/ 260 h 260"/>
                  <a:gd name="T26" fmla="*/ 53 w 256"/>
                  <a:gd name="T27" fmla="*/ 260 h 260"/>
                  <a:gd name="T28" fmla="*/ 37 w 256"/>
                  <a:gd name="T29" fmla="*/ 258 h 260"/>
                  <a:gd name="T30" fmla="*/ 22 w 256"/>
                  <a:gd name="T31" fmla="*/ 251 h 260"/>
                  <a:gd name="T32" fmla="*/ 10 w 256"/>
                  <a:gd name="T33" fmla="*/ 239 h 260"/>
                  <a:gd name="T34" fmla="*/ 3 w 256"/>
                  <a:gd name="T35" fmla="*/ 225 h 260"/>
                  <a:gd name="T36" fmla="*/ 0 w 256"/>
                  <a:gd name="T37" fmla="*/ 208 h 260"/>
                  <a:gd name="T38" fmla="*/ 0 w 256"/>
                  <a:gd name="T39" fmla="*/ 53 h 260"/>
                  <a:gd name="T40" fmla="*/ 3 w 256"/>
                  <a:gd name="T41" fmla="*/ 37 h 260"/>
                  <a:gd name="T42" fmla="*/ 10 w 256"/>
                  <a:gd name="T43" fmla="*/ 22 h 260"/>
                  <a:gd name="T44" fmla="*/ 22 w 256"/>
                  <a:gd name="T45" fmla="*/ 10 h 260"/>
                  <a:gd name="T46" fmla="*/ 37 w 256"/>
                  <a:gd name="T47" fmla="*/ 3 h 260"/>
                  <a:gd name="T48" fmla="*/ 53 w 256"/>
                  <a:gd name="T4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60">
                    <a:moveTo>
                      <a:pt x="53" y="0"/>
                    </a:moveTo>
                    <a:lnTo>
                      <a:pt x="202" y="0"/>
                    </a:lnTo>
                    <a:lnTo>
                      <a:pt x="220" y="3"/>
                    </a:lnTo>
                    <a:lnTo>
                      <a:pt x="233" y="10"/>
                    </a:lnTo>
                    <a:lnTo>
                      <a:pt x="245" y="22"/>
                    </a:lnTo>
                    <a:lnTo>
                      <a:pt x="253" y="37"/>
                    </a:lnTo>
                    <a:lnTo>
                      <a:pt x="256" y="53"/>
                    </a:lnTo>
                    <a:lnTo>
                      <a:pt x="256" y="208"/>
                    </a:lnTo>
                    <a:lnTo>
                      <a:pt x="253" y="225"/>
                    </a:lnTo>
                    <a:lnTo>
                      <a:pt x="245" y="239"/>
                    </a:lnTo>
                    <a:lnTo>
                      <a:pt x="233" y="251"/>
                    </a:lnTo>
                    <a:lnTo>
                      <a:pt x="220" y="258"/>
                    </a:lnTo>
                    <a:lnTo>
                      <a:pt x="202" y="260"/>
                    </a:lnTo>
                    <a:lnTo>
                      <a:pt x="53" y="260"/>
                    </a:lnTo>
                    <a:lnTo>
                      <a:pt x="37" y="258"/>
                    </a:lnTo>
                    <a:lnTo>
                      <a:pt x="22" y="251"/>
                    </a:lnTo>
                    <a:lnTo>
                      <a:pt x="10" y="239"/>
                    </a:lnTo>
                    <a:lnTo>
                      <a:pt x="3" y="225"/>
                    </a:lnTo>
                    <a:lnTo>
                      <a:pt x="0" y="208"/>
                    </a:lnTo>
                    <a:lnTo>
                      <a:pt x="0" y="53"/>
                    </a:lnTo>
                    <a:lnTo>
                      <a:pt x="3" y="37"/>
                    </a:lnTo>
                    <a:lnTo>
                      <a:pt x="10" y="22"/>
                    </a:lnTo>
                    <a:lnTo>
                      <a:pt x="22" y="10"/>
                    </a:lnTo>
                    <a:lnTo>
                      <a:pt x="37" y="3"/>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2" name="Freeform 41">
                <a:extLst>
                  <a:ext uri="{FF2B5EF4-FFF2-40B4-BE49-F238E27FC236}">
                    <a16:creationId xmlns="" xmlns:a16="http://schemas.microsoft.com/office/drawing/2014/main" id="{619F6CCE-706B-452F-8E68-B5B82572375D}"/>
                  </a:ext>
                </a:extLst>
              </p:cNvPr>
              <p:cNvSpPr>
                <a:spLocks/>
              </p:cNvSpPr>
              <p:nvPr/>
            </p:nvSpPr>
            <p:spPr bwMode="auto">
              <a:xfrm>
                <a:off x="8197850" y="4279900"/>
                <a:ext cx="406400" cy="412750"/>
              </a:xfrm>
              <a:custGeom>
                <a:avLst/>
                <a:gdLst>
                  <a:gd name="T0" fmla="*/ 54 w 256"/>
                  <a:gd name="T1" fmla="*/ 0 h 260"/>
                  <a:gd name="T2" fmla="*/ 203 w 256"/>
                  <a:gd name="T3" fmla="*/ 0 h 260"/>
                  <a:gd name="T4" fmla="*/ 219 w 256"/>
                  <a:gd name="T5" fmla="*/ 3 h 260"/>
                  <a:gd name="T6" fmla="*/ 234 w 256"/>
                  <a:gd name="T7" fmla="*/ 10 h 260"/>
                  <a:gd name="T8" fmla="*/ 246 w 256"/>
                  <a:gd name="T9" fmla="*/ 22 h 260"/>
                  <a:gd name="T10" fmla="*/ 254 w 256"/>
                  <a:gd name="T11" fmla="*/ 37 h 260"/>
                  <a:gd name="T12" fmla="*/ 256 w 256"/>
                  <a:gd name="T13" fmla="*/ 53 h 260"/>
                  <a:gd name="T14" fmla="*/ 256 w 256"/>
                  <a:gd name="T15" fmla="*/ 208 h 260"/>
                  <a:gd name="T16" fmla="*/ 254 w 256"/>
                  <a:gd name="T17" fmla="*/ 225 h 260"/>
                  <a:gd name="T18" fmla="*/ 246 w 256"/>
                  <a:gd name="T19" fmla="*/ 239 h 260"/>
                  <a:gd name="T20" fmla="*/ 234 w 256"/>
                  <a:gd name="T21" fmla="*/ 251 h 260"/>
                  <a:gd name="T22" fmla="*/ 219 w 256"/>
                  <a:gd name="T23" fmla="*/ 258 h 260"/>
                  <a:gd name="T24" fmla="*/ 203 w 256"/>
                  <a:gd name="T25" fmla="*/ 260 h 260"/>
                  <a:gd name="T26" fmla="*/ 54 w 256"/>
                  <a:gd name="T27" fmla="*/ 260 h 260"/>
                  <a:gd name="T28" fmla="*/ 37 w 256"/>
                  <a:gd name="T29" fmla="*/ 258 h 260"/>
                  <a:gd name="T30" fmla="*/ 23 w 256"/>
                  <a:gd name="T31" fmla="*/ 251 h 260"/>
                  <a:gd name="T32" fmla="*/ 11 w 256"/>
                  <a:gd name="T33" fmla="*/ 239 h 260"/>
                  <a:gd name="T34" fmla="*/ 3 w 256"/>
                  <a:gd name="T35" fmla="*/ 225 h 260"/>
                  <a:gd name="T36" fmla="*/ 0 w 256"/>
                  <a:gd name="T37" fmla="*/ 208 h 260"/>
                  <a:gd name="T38" fmla="*/ 0 w 256"/>
                  <a:gd name="T39" fmla="*/ 53 h 260"/>
                  <a:gd name="T40" fmla="*/ 3 w 256"/>
                  <a:gd name="T41" fmla="*/ 37 h 260"/>
                  <a:gd name="T42" fmla="*/ 11 w 256"/>
                  <a:gd name="T43" fmla="*/ 22 h 260"/>
                  <a:gd name="T44" fmla="*/ 23 w 256"/>
                  <a:gd name="T45" fmla="*/ 10 h 260"/>
                  <a:gd name="T46" fmla="*/ 37 w 256"/>
                  <a:gd name="T47" fmla="*/ 3 h 260"/>
                  <a:gd name="T48" fmla="*/ 54 w 256"/>
                  <a:gd name="T4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60">
                    <a:moveTo>
                      <a:pt x="54" y="0"/>
                    </a:moveTo>
                    <a:lnTo>
                      <a:pt x="203" y="0"/>
                    </a:lnTo>
                    <a:lnTo>
                      <a:pt x="219" y="3"/>
                    </a:lnTo>
                    <a:lnTo>
                      <a:pt x="234" y="10"/>
                    </a:lnTo>
                    <a:lnTo>
                      <a:pt x="246" y="22"/>
                    </a:lnTo>
                    <a:lnTo>
                      <a:pt x="254" y="37"/>
                    </a:lnTo>
                    <a:lnTo>
                      <a:pt x="256" y="53"/>
                    </a:lnTo>
                    <a:lnTo>
                      <a:pt x="256" y="208"/>
                    </a:lnTo>
                    <a:lnTo>
                      <a:pt x="254" y="225"/>
                    </a:lnTo>
                    <a:lnTo>
                      <a:pt x="246" y="239"/>
                    </a:lnTo>
                    <a:lnTo>
                      <a:pt x="234" y="251"/>
                    </a:lnTo>
                    <a:lnTo>
                      <a:pt x="219" y="258"/>
                    </a:lnTo>
                    <a:lnTo>
                      <a:pt x="203" y="260"/>
                    </a:lnTo>
                    <a:lnTo>
                      <a:pt x="54" y="260"/>
                    </a:lnTo>
                    <a:lnTo>
                      <a:pt x="37" y="258"/>
                    </a:lnTo>
                    <a:lnTo>
                      <a:pt x="23" y="251"/>
                    </a:lnTo>
                    <a:lnTo>
                      <a:pt x="11" y="239"/>
                    </a:lnTo>
                    <a:lnTo>
                      <a:pt x="3" y="225"/>
                    </a:lnTo>
                    <a:lnTo>
                      <a:pt x="0" y="208"/>
                    </a:lnTo>
                    <a:lnTo>
                      <a:pt x="0" y="53"/>
                    </a:lnTo>
                    <a:lnTo>
                      <a:pt x="3" y="37"/>
                    </a:lnTo>
                    <a:lnTo>
                      <a:pt x="11" y="22"/>
                    </a:lnTo>
                    <a:lnTo>
                      <a:pt x="23" y="10"/>
                    </a:lnTo>
                    <a:lnTo>
                      <a:pt x="37" y="3"/>
                    </a:lnTo>
                    <a:lnTo>
                      <a:pt x="54"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3" name="Freeform 42">
                <a:extLst>
                  <a:ext uri="{FF2B5EF4-FFF2-40B4-BE49-F238E27FC236}">
                    <a16:creationId xmlns="" xmlns:a16="http://schemas.microsoft.com/office/drawing/2014/main" id="{67E78F48-8D50-46EC-B110-86CC2A658A5A}"/>
                  </a:ext>
                </a:extLst>
              </p:cNvPr>
              <p:cNvSpPr>
                <a:spLocks/>
              </p:cNvSpPr>
              <p:nvPr/>
            </p:nvSpPr>
            <p:spPr bwMode="auto">
              <a:xfrm>
                <a:off x="6738937" y="4752975"/>
                <a:ext cx="404813" cy="414337"/>
              </a:xfrm>
              <a:custGeom>
                <a:avLst/>
                <a:gdLst>
                  <a:gd name="T0" fmla="*/ 53 w 255"/>
                  <a:gd name="T1" fmla="*/ 0 h 261"/>
                  <a:gd name="T2" fmla="*/ 202 w 255"/>
                  <a:gd name="T3" fmla="*/ 0 h 261"/>
                  <a:gd name="T4" fmla="*/ 219 w 255"/>
                  <a:gd name="T5" fmla="*/ 2 h 261"/>
                  <a:gd name="T6" fmla="*/ 234 w 255"/>
                  <a:gd name="T7" fmla="*/ 9 h 261"/>
                  <a:gd name="T8" fmla="*/ 245 w 255"/>
                  <a:gd name="T9" fmla="*/ 21 h 261"/>
                  <a:gd name="T10" fmla="*/ 252 w 255"/>
                  <a:gd name="T11" fmla="*/ 36 h 261"/>
                  <a:gd name="T12" fmla="*/ 255 w 255"/>
                  <a:gd name="T13" fmla="*/ 52 h 261"/>
                  <a:gd name="T14" fmla="*/ 255 w 255"/>
                  <a:gd name="T15" fmla="*/ 207 h 261"/>
                  <a:gd name="T16" fmla="*/ 252 w 255"/>
                  <a:gd name="T17" fmla="*/ 224 h 261"/>
                  <a:gd name="T18" fmla="*/ 245 w 255"/>
                  <a:gd name="T19" fmla="*/ 238 h 261"/>
                  <a:gd name="T20" fmla="*/ 234 w 255"/>
                  <a:gd name="T21" fmla="*/ 250 h 261"/>
                  <a:gd name="T22" fmla="*/ 219 w 255"/>
                  <a:gd name="T23" fmla="*/ 257 h 261"/>
                  <a:gd name="T24" fmla="*/ 202 w 255"/>
                  <a:gd name="T25" fmla="*/ 261 h 261"/>
                  <a:gd name="T26" fmla="*/ 53 w 255"/>
                  <a:gd name="T27" fmla="*/ 261 h 261"/>
                  <a:gd name="T28" fmla="*/ 36 w 255"/>
                  <a:gd name="T29" fmla="*/ 257 h 261"/>
                  <a:gd name="T30" fmla="*/ 22 w 255"/>
                  <a:gd name="T31" fmla="*/ 250 h 261"/>
                  <a:gd name="T32" fmla="*/ 10 w 255"/>
                  <a:gd name="T33" fmla="*/ 238 h 261"/>
                  <a:gd name="T34" fmla="*/ 3 w 255"/>
                  <a:gd name="T35" fmla="*/ 224 h 261"/>
                  <a:gd name="T36" fmla="*/ 0 w 255"/>
                  <a:gd name="T37" fmla="*/ 207 h 261"/>
                  <a:gd name="T38" fmla="*/ 0 w 255"/>
                  <a:gd name="T39" fmla="*/ 52 h 261"/>
                  <a:gd name="T40" fmla="*/ 3 w 255"/>
                  <a:gd name="T41" fmla="*/ 36 h 261"/>
                  <a:gd name="T42" fmla="*/ 10 w 255"/>
                  <a:gd name="T43" fmla="*/ 21 h 261"/>
                  <a:gd name="T44" fmla="*/ 22 w 255"/>
                  <a:gd name="T45" fmla="*/ 9 h 261"/>
                  <a:gd name="T46" fmla="*/ 36 w 255"/>
                  <a:gd name="T47" fmla="*/ 2 h 261"/>
                  <a:gd name="T48" fmla="*/ 53 w 255"/>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5" h="261">
                    <a:moveTo>
                      <a:pt x="53" y="0"/>
                    </a:moveTo>
                    <a:lnTo>
                      <a:pt x="202" y="0"/>
                    </a:lnTo>
                    <a:lnTo>
                      <a:pt x="219" y="2"/>
                    </a:lnTo>
                    <a:lnTo>
                      <a:pt x="234" y="9"/>
                    </a:lnTo>
                    <a:lnTo>
                      <a:pt x="245" y="21"/>
                    </a:lnTo>
                    <a:lnTo>
                      <a:pt x="252" y="36"/>
                    </a:lnTo>
                    <a:lnTo>
                      <a:pt x="255" y="52"/>
                    </a:lnTo>
                    <a:lnTo>
                      <a:pt x="255" y="207"/>
                    </a:lnTo>
                    <a:lnTo>
                      <a:pt x="252" y="224"/>
                    </a:lnTo>
                    <a:lnTo>
                      <a:pt x="245" y="238"/>
                    </a:lnTo>
                    <a:lnTo>
                      <a:pt x="234" y="250"/>
                    </a:lnTo>
                    <a:lnTo>
                      <a:pt x="219" y="257"/>
                    </a:lnTo>
                    <a:lnTo>
                      <a:pt x="202" y="261"/>
                    </a:lnTo>
                    <a:lnTo>
                      <a:pt x="53" y="261"/>
                    </a:lnTo>
                    <a:lnTo>
                      <a:pt x="36" y="257"/>
                    </a:lnTo>
                    <a:lnTo>
                      <a:pt x="22" y="250"/>
                    </a:lnTo>
                    <a:lnTo>
                      <a:pt x="10" y="238"/>
                    </a:lnTo>
                    <a:lnTo>
                      <a:pt x="3" y="224"/>
                    </a:lnTo>
                    <a:lnTo>
                      <a:pt x="0" y="207"/>
                    </a:lnTo>
                    <a:lnTo>
                      <a:pt x="0" y="52"/>
                    </a:lnTo>
                    <a:lnTo>
                      <a:pt x="3" y="36"/>
                    </a:lnTo>
                    <a:lnTo>
                      <a:pt x="10" y="21"/>
                    </a:lnTo>
                    <a:lnTo>
                      <a:pt x="22" y="9"/>
                    </a:lnTo>
                    <a:lnTo>
                      <a:pt x="36" y="2"/>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4" name="Freeform 43">
                <a:extLst>
                  <a:ext uri="{FF2B5EF4-FFF2-40B4-BE49-F238E27FC236}">
                    <a16:creationId xmlns="" xmlns:a16="http://schemas.microsoft.com/office/drawing/2014/main" id="{EA511F63-4BC5-4462-AEAE-78AA79C5379B}"/>
                  </a:ext>
                </a:extLst>
              </p:cNvPr>
              <p:cNvSpPr>
                <a:spLocks/>
              </p:cNvSpPr>
              <p:nvPr/>
            </p:nvSpPr>
            <p:spPr bwMode="auto">
              <a:xfrm>
                <a:off x="7226300" y="4752975"/>
                <a:ext cx="404813" cy="414337"/>
              </a:xfrm>
              <a:custGeom>
                <a:avLst/>
                <a:gdLst>
                  <a:gd name="T0" fmla="*/ 53 w 255"/>
                  <a:gd name="T1" fmla="*/ 0 h 261"/>
                  <a:gd name="T2" fmla="*/ 202 w 255"/>
                  <a:gd name="T3" fmla="*/ 0 h 261"/>
                  <a:gd name="T4" fmla="*/ 219 w 255"/>
                  <a:gd name="T5" fmla="*/ 2 h 261"/>
                  <a:gd name="T6" fmla="*/ 233 w 255"/>
                  <a:gd name="T7" fmla="*/ 9 h 261"/>
                  <a:gd name="T8" fmla="*/ 244 w 255"/>
                  <a:gd name="T9" fmla="*/ 21 h 261"/>
                  <a:gd name="T10" fmla="*/ 252 w 255"/>
                  <a:gd name="T11" fmla="*/ 36 h 261"/>
                  <a:gd name="T12" fmla="*/ 255 w 255"/>
                  <a:gd name="T13" fmla="*/ 52 h 261"/>
                  <a:gd name="T14" fmla="*/ 255 w 255"/>
                  <a:gd name="T15" fmla="*/ 207 h 261"/>
                  <a:gd name="T16" fmla="*/ 252 w 255"/>
                  <a:gd name="T17" fmla="*/ 224 h 261"/>
                  <a:gd name="T18" fmla="*/ 244 w 255"/>
                  <a:gd name="T19" fmla="*/ 238 h 261"/>
                  <a:gd name="T20" fmla="*/ 233 w 255"/>
                  <a:gd name="T21" fmla="*/ 250 h 261"/>
                  <a:gd name="T22" fmla="*/ 219 w 255"/>
                  <a:gd name="T23" fmla="*/ 257 h 261"/>
                  <a:gd name="T24" fmla="*/ 202 w 255"/>
                  <a:gd name="T25" fmla="*/ 261 h 261"/>
                  <a:gd name="T26" fmla="*/ 53 w 255"/>
                  <a:gd name="T27" fmla="*/ 261 h 261"/>
                  <a:gd name="T28" fmla="*/ 36 w 255"/>
                  <a:gd name="T29" fmla="*/ 257 h 261"/>
                  <a:gd name="T30" fmla="*/ 21 w 255"/>
                  <a:gd name="T31" fmla="*/ 250 h 261"/>
                  <a:gd name="T32" fmla="*/ 10 w 255"/>
                  <a:gd name="T33" fmla="*/ 238 h 261"/>
                  <a:gd name="T34" fmla="*/ 3 w 255"/>
                  <a:gd name="T35" fmla="*/ 224 h 261"/>
                  <a:gd name="T36" fmla="*/ 0 w 255"/>
                  <a:gd name="T37" fmla="*/ 207 h 261"/>
                  <a:gd name="T38" fmla="*/ 0 w 255"/>
                  <a:gd name="T39" fmla="*/ 52 h 261"/>
                  <a:gd name="T40" fmla="*/ 3 w 255"/>
                  <a:gd name="T41" fmla="*/ 36 h 261"/>
                  <a:gd name="T42" fmla="*/ 10 w 255"/>
                  <a:gd name="T43" fmla="*/ 21 h 261"/>
                  <a:gd name="T44" fmla="*/ 21 w 255"/>
                  <a:gd name="T45" fmla="*/ 9 h 261"/>
                  <a:gd name="T46" fmla="*/ 36 w 255"/>
                  <a:gd name="T47" fmla="*/ 2 h 261"/>
                  <a:gd name="T48" fmla="*/ 53 w 255"/>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5" h="261">
                    <a:moveTo>
                      <a:pt x="53" y="0"/>
                    </a:moveTo>
                    <a:lnTo>
                      <a:pt x="202" y="0"/>
                    </a:lnTo>
                    <a:lnTo>
                      <a:pt x="219" y="2"/>
                    </a:lnTo>
                    <a:lnTo>
                      <a:pt x="233" y="9"/>
                    </a:lnTo>
                    <a:lnTo>
                      <a:pt x="244" y="21"/>
                    </a:lnTo>
                    <a:lnTo>
                      <a:pt x="252" y="36"/>
                    </a:lnTo>
                    <a:lnTo>
                      <a:pt x="255" y="52"/>
                    </a:lnTo>
                    <a:lnTo>
                      <a:pt x="255" y="207"/>
                    </a:lnTo>
                    <a:lnTo>
                      <a:pt x="252" y="224"/>
                    </a:lnTo>
                    <a:lnTo>
                      <a:pt x="244" y="238"/>
                    </a:lnTo>
                    <a:lnTo>
                      <a:pt x="233" y="250"/>
                    </a:lnTo>
                    <a:lnTo>
                      <a:pt x="219" y="257"/>
                    </a:lnTo>
                    <a:lnTo>
                      <a:pt x="202" y="261"/>
                    </a:lnTo>
                    <a:lnTo>
                      <a:pt x="53" y="261"/>
                    </a:lnTo>
                    <a:lnTo>
                      <a:pt x="36" y="257"/>
                    </a:lnTo>
                    <a:lnTo>
                      <a:pt x="21" y="250"/>
                    </a:lnTo>
                    <a:lnTo>
                      <a:pt x="10" y="238"/>
                    </a:lnTo>
                    <a:lnTo>
                      <a:pt x="3" y="224"/>
                    </a:lnTo>
                    <a:lnTo>
                      <a:pt x="0" y="207"/>
                    </a:lnTo>
                    <a:lnTo>
                      <a:pt x="0" y="52"/>
                    </a:lnTo>
                    <a:lnTo>
                      <a:pt x="3" y="36"/>
                    </a:lnTo>
                    <a:lnTo>
                      <a:pt x="10" y="21"/>
                    </a:lnTo>
                    <a:lnTo>
                      <a:pt x="21" y="9"/>
                    </a:lnTo>
                    <a:lnTo>
                      <a:pt x="36" y="2"/>
                    </a:lnTo>
                    <a:lnTo>
                      <a:pt x="53"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5" name="Freeform 44">
                <a:extLst>
                  <a:ext uri="{FF2B5EF4-FFF2-40B4-BE49-F238E27FC236}">
                    <a16:creationId xmlns="" xmlns:a16="http://schemas.microsoft.com/office/drawing/2014/main" id="{26C029E2-3E67-401C-9317-B9B58A3D5255}"/>
                  </a:ext>
                </a:extLst>
              </p:cNvPr>
              <p:cNvSpPr>
                <a:spLocks/>
              </p:cNvSpPr>
              <p:nvPr/>
            </p:nvSpPr>
            <p:spPr bwMode="auto">
              <a:xfrm>
                <a:off x="7712075" y="4752975"/>
                <a:ext cx="406400" cy="414337"/>
              </a:xfrm>
              <a:custGeom>
                <a:avLst/>
                <a:gdLst>
                  <a:gd name="T0" fmla="*/ 53 w 256"/>
                  <a:gd name="T1" fmla="*/ 0 h 261"/>
                  <a:gd name="T2" fmla="*/ 202 w 256"/>
                  <a:gd name="T3" fmla="*/ 0 h 261"/>
                  <a:gd name="T4" fmla="*/ 220 w 256"/>
                  <a:gd name="T5" fmla="*/ 2 h 261"/>
                  <a:gd name="T6" fmla="*/ 233 w 256"/>
                  <a:gd name="T7" fmla="*/ 9 h 261"/>
                  <a:gd name="T8" fmla="*/ 245 w 256"/>
                  <a:gd name="T9" fmla="*/ 21 h 261"/>
                  <a:gd name="T10" fmla="*/ 253 w 256"/>
                  <a:gd name="T11" fmla="*/ 36 h 261"/>
                  <a:gd name="T12" fmla="*/ 256 w 256"/>
                  <a:gd name="T13" fmla="*/ 52 h 261"/>
                  <a:gd name="T14" fmla="*/ 256 w 256"/>
                  <a:gd name="T15" fmla="*/ 207 h 261"/>
                  <a:gd name="T16" fmla="*/ 253 w 256"/>
                  <a:gd name="T17" fmla="*/ 224 h 261"/>
                  <a:gd name="T18" fmla="*/ 245 w 256"/>
                  <a:gd name="T19" fmla="*/ 238 h 261"/>
                  <a:gd name="T20" fmla="*/ 233 w 256"/>
                  <a:gd name="T21" fmla="*/ 250 h 261"/>
                  <a:gd name="T22" fmla="*/ 220 w 256"/>
                  <a:gd name="T23" fmla="*/ 257 h 261"/>
                  <a:gd name="T24" fmla="*/ 202 w 256"/>
                  <a:gd name="T25" fmla="*/ 261 h 261"/>
                  <a:gd name="T26" fmla="*/ 53 w 256"/>
                  <a:gd name="T27" fmla="*/ 261 h 261"/>
                  <a:gd name="T28" fmla="*/ 37 w 256"/>
                  <a:gd name="T29" fmla="*/ 257 h 261"/>
                  <a:gd name="T30" fmla="*/ 22 w 256"/>
                  <a:gd name="T31" fmla="*/ 250 h 261"/>
                  <a:gd name="T32" fmla="*/ 10 w 256"/>
                  <a:gd name="T33" fmla="*/ 238 h 261"/>
                  <a:gd name="T34" fmla="*/ 3 w 256"/>
                  <a:gd name="T35" fmla="*/ 224 h 261"/>
                  <a:gd name="T36" fmla="*/ 0 w 256"/>
                  <a:gd name="T37" fmla="*/ 207 h 261"/>
                  <a:gd name="T38" fmla="*/ 0 w 256"/>
                  <a:gd name="T39" fmla="*/ 52 h 261"/>
                  <a:gd name="T40" fmla="*/ 3 w 256"/>
                  <a:gd name="T41" fmla="*/ 36 h 261"/>
                  <a:gd name="T42" fmla="*/ 10 w 256"/>
                  <a:gd name="T43" fmla="*/ 21 h 261"/>
                  <a:gd name="T44" fmla="*/ 22 w 256"/>
                  <a:gd name="T45" fmla="*/ 9 h 261"/>
                  <a:gd name="T46" fmla="*/ 37 w 256"/>
                  <a:gd name="T47" fmla="*/ 2 h 261"/>
                  <a:gd name="T48" fmla="*/ 53 w 256"/>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61">
                    <a:moveTo>
                      <a:pt x="53" y="0"/>
                    </a:moveTo>
                    <a:lnTo>
                      <a:pt x="202" y="0"/>
                    </a:lnTo>
                    <a:lnTo>
                      <a:pt x="220" y="2"/>
                    </a:lnTo>
                    <a:lnTo>
                      <a:pt x="233" y="9"/>
                    </a:lnTo>
                    <a:lnTo>
                      <a:pt x="245" y="21"/>
                    </a:lnTo>
                    <a:lnTo>
                      <a:pt x="253" y="36"/>
                    </a:lnTo>
                    <a:lnTo>
                      <a:pt x="256" y="52"/>
                    </a:lnTo>
                    <a:lnTo>
                      <a:pt x="256" y="207"/>
                    </a:lnTo>
                    <a:lnTo>
                      <a:pt x="253" y="224"/>
                    </a:lnTo>
                    <a:lnTo>
                      <a:pt x="245" y="238"/>
                    </a:lnTo>
                    <a:lnTo>
                      <a:pt x="233" y="250"/>
                    </a:lnTo>
                    <a:lnTo>
                      <a:pt x="220" y="257"/>
                    </a:lnTo>
                    <a:lnTo>
                      <a:pt x="202" y="261"/>
                    </a:lnTo>
                    <a:lnTo>
                      <a:pt x="53" y="261"/>
                    </a:lnTo>
                    <a:lnTo>
                      <a:pt x="37" y="257"/>
                    </a:lnTo>
                    <a:lnTo>
                      <a:pt x="22" y="250"/>
                    </a:lnTo>
                    <a:lnTo>
                      <a:pt x="10" y="238"/>
                    </a:lnTo>
                    <a:lnTo>
                      <a:pt x="3" y="224"/>
                    </a:lnTo>
                    <a:lnTo>
                      <a:pt x="0" y="207"/>
                    </a:lnTo>
                    <a:lnTo>
                      <a:pt x="0" y="52"/>
                    </a:lnTo>
                    <a:lnTo>
                      <a:pt x="3" y="36"/>
                    </a:lnTo>
                    <a:lnTo>
                      <a:pt x="10" y="21"/>
                    </a:lnTo>
                    <a:lnTo>
                      <a:pt x="22" y="9"/>
                    </a:lnTo>
                    <a:lnTo>
                      <a:pt x="37" y="2"/>
                    </a:lnTo>
                    <a:lnTo>
                      <a:pt x="53"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6" name="Freeform 45">
                <a:extLst>
                  <a:ext uri="{FF2B5EF4-FFF2-40B4-BE49-F238E27FC236}">
                    <a16:creationId xmlns="" xmlns:a16="http://schemas.microsoft.com/office/drawing/2014/main" id="{23599332-1BA1-4DAB-B8E9-9A5F3C7B0A19}"/>
                  </a:ext>
                </a:extLst>
              </p:cNvPr>
              <p:cNvSpPr>
                <a:spLocks/>
              </p:cNvSpPr>
              <p:nvPr/>
            </p:nvSpPr>
            <p:spPr bwMode="auto">
              <a:xfrm>
                <a:off x="8197850" y="4752975"/>
                <a:ext cx="406400" cy="414337"/>
              </a:xfrm>
              <a:custGeom>
                <a:avLst/>
                <a:gdLst>
                  <a:gd name="T0" fmla="*/ 54 w 256"/>
                  <a:gd name="T1" fmla="*/ 0 h 261"/>
                  <a:gd name="T2" fmla="*/ 203 w 256"/>
                  <a:gd name="T3" fmla="*/ 0 h 261"/>
                  <a:gd name="T4" fmla="*/ 219 w 256"/>
                  <a:gd name="T5" fmla="*/ 2 h 261"/>
                  <a:gd name="T6" fmla="*/ 234 w 256"/>
                  <a:gd name="T7" fmla="*/ 9 h 261"/>
                  <a:gd name="T8" fmla="*/ 246 w 256"/>
                  <a:gd name="T9" fmla="*/ 21 h 261"/>
                  <a:gd name="T10" fmla="*/ 254 w 256"/>
                  <a:gd name="T11" fmla="*/ 36 h 261"/>
                  <a:gd name="T12" fmla="*/ 256 w 256"/>
                  <a:gd name="T13" fmla="*/ 52 h 261"/>
                  <a:gd name="T14" fmla="*/ 256 w 256"/>
                  <a:gd name="T15" fmla="*/ 207 h 261"/>
                  <a:gd name="T16" fmla="*/ 254 w 256"/>
                  <a:gd name="T17" fmla="*/ 224 h 261"/>
                  <a:gd name="T18" fmla="*/ 246 w 256"/>
                  <a:gd name="T19" fmla="*/ 238 h 261"/>
                  <a:gd name="T20" fmla="*/ 234 w 256"/>
                  <a:gd name="T21" fmla="*/ 250 h 261"/>
                  <a:gd name="T22" fmla="*/ 219 w 256"/>
                  <a:gd name="T23" fmla="*/ 257 h 261"/>
                  <a:gd name="T24" fmla="*/ 203 w 256"/>
                  <a:gd name="T25" fmla="*/ 261 h 261"/>
                  <a:gd name="T26" fmla="*/ 54 w 256"/>
                  <a:gd name="T27" fmla="*/ 261 h 261"/>
                  <a:gd name="T28" fmla="*/ 37 w 256"/>
                  <a:gd name="T29" fmla="*/ 257 h 261"/>
                  <a:gd name="T30" fmla="*/ 23 w 256"/>
                  <a:gd name="T31" fmla="*/ 250 h 261"/>
                  <a:gd name="T32" fmla="*/ 11 w 256"/>
                  <a:gd name="T33" fmla="*/ 238 h 261"/>
                  <a:gd name="T34" fmla="*/ 3 w 256"/>
                  <a:gd name="T35" fmla="*/ 224 h 261"/>
                  <a:gd name="T36" fmla="*/ 0 w 256"/>
                  <a:gd name="T37" fmla="*/ 207 h 261"/>
                  <a:gd name="T38" fmla="*/ 0 w 256"/>
                  <a:gd name="T39" fmla="*/ 52 h 261"/>
                  <a:gd name="T40" fmla="*/ 3 w 256"/>
                  <a:gd name="T41" fmla="*/ 36 h 261"/>
                  <a:gd name="T42" fmla="*/ 11 w 256"/>
                  <a:gd name="T43" fmla="*/ 21 h 261"/>
                  <a:gd name="T44" fmla="*/ 23 w 256"/>
                  <a:gd name="T45" fmla="*/ 9 h 261"/>
                  <a:gd name="T46" fmla="*/ 37 w 256"/>
                  <a:gd name="T47" fmla="*/ 2 h 261"/>
                  <a:gd name="T48" fmla="*/ 54 w 256"/>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61">
                    <a:moveTo>
                      <a:pt x="54" y="0"/>
                    </a:moveTo>
                    <a:lnTo>
                      <a:pt x="203" y="0"/>
                    </a:lnTo>
                    <a:lnTo>
                      <a:pt x="219" y="2"/>
                    </a:lnTo>
                    <a:lnTo>
                      <a:pt x="234" y="9"/>
                    </a:lnTo>
                    <a:lnTo>
                      <a:pt x="246" y="21"/>
                    </a:lnTo>
                    <a:lnTo>
                      <a:pt x="254" y="36"/>
                    </a:lnTo>
                    <a:lnTo>
                      <a:pt x="256" y="52"/>
                    </a:lnTo>
                    <a:lnTo>
                      <a:pt x="256" y="207"/>
                    </a:lnTo>
                    <a:lnTo>
                      <a:pt x="254" y="224"/>
                    </a:lnTo>
                    <a:lnTo>
                      <a:pt x="246" y="238"/>
                    </a:lnTo>
                    <a:lnTo>
                      <a:pt x="234" y="250"/>
                    </a:lnTo>
                    <a:lnTo>
                      <a:pt x="219" y="257"/>
                    </a:lnTo>
                    <a:lnTo>
                      <a:pt x="203" y="261"/>
                    </a:lnTo>
                    <a:lnTo>
                      <a:pt x="54" y="261"/>
                    </a:lnTo>
                    <a:lnTo>
                      <a:pt x="37" y="257"/>
                    </a:lnTo>
                    <a:lnTo>
                      <a:pt x="23" y="250"/>
                    </a:lnTo>
                    <a:lnTo>
                      <a:pt x="11" y="238"/>
                    </a:lnTo>
                    <a:lnTo>
                      <a:pt x="3" y="224"/>
                    </a:lnTo>
                    <a:lnTo>
                      <a:pt x="0" y="207"/>
                    </a:lnTo>
                    <a:lnTo>
                      <a:pt x="0" y="52"/>
                    </a:lnTo>
                    <a:lnTo>
                      <a:pt x="3" y="36"/>
                    </a:lnTo>
                    <a:lnTo>
                      <a:pt x="11" y="21"/>
                    </a:lnTo>
                    <a:lnTo>
                      <a:pt x="23" y="9"/>
                    </a:lnTo>
                    <a:lnTo>
                      <a:pt x="37" y="2"/>
                    </a:lnTo>
                    <a:lnTo>
                      <a:pt x="54"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7" name="Freeform 46">
                <a:extLst>
                  <a:ext uri="{FF2B5EF4-FFF2-40B4-BE49-F238E27FC236}">
                    <a16:creationId xmlns="" xmlns:a16="http://schemas.microsoft.com/office/drawing/2014/main" id="{2F8B9424-D7AF-40FC-A6C0-A16BF7E2F85C}"/>
                  </a:ext>
                </a:extLst>
              </p:cNvPr>
              <p:cNvSpPr>
                <a:spLocks noEditPoints="1"/>
              </p:cNvSpPr>
              <p:nvPr/>
            </p:nvSpPr>
            <p:spPr bwMode="auto">
              <a:xfrm>
                <a:off x="8347075" y="2932113"/>
                <a:ext cx="166688" cy="231775"/>
              </a:xfrm>
              <a:custGeom>
                <a:avLst/>
                <a:gdLst>
                  <a:gd name="T0" fmla="*/ 53 w 105"/>
                  <a:gd name="T1" fmla="*/ 11 h 146"/>
                  <a:gd name="T2" fmla="*/ 45 w 105"/>
                  <a:gd name="T3" fmla="*/ 17 h 146"/>
                  <a:gd name="T4" fmla="*/ 17 w 105"/>
                  <a:gd name="T5" fmla="*/ 17 h 146"/>
                  <a:gd name="T6" fmla="*/ 17 w 105"/>
                  <a:gd name="T7" fmla="*/ 66 h 146"/>
                  <a:gd name="T8" fmla="*/ 11 w 105"/>
                  <a:gd name="T9" fmla="*/ 73 h 146"/>
                  <a:gd name="T10" fmla="*/ 17 w 105"/>
                  <a:gd name="T11" fmla="*/ 81 h 146"/>
                  <a:gd name="T12" fmla="*/ 17 w 105"/>
                  <a:gd name="T13" fmla="*/ 107 h 146"/>
                  <a:gd name="T14" fmla="*/ 38 w 105"/>
                  <a:gd name="T15" fmla="*/ 78 h 146"/>
                  <a:gd name="T16" fmla="*/ 47 w 105"/>
                  <a:gd name="T17" fmla="*/ 78 h 146"/>
                  <a:gd name="T18" fmla="*/ 47 w 105"/>
                  <a:gd name="T19" fmla="*/ 94 h 146"/>
                  <a:gd name="T20" fmla="*/ 24 w 105"/>
                  <a:gd name="T21" fmla="*/ 129 h 146"/>
                  <a:gd name="T22" fmla="*/ 45 w 105"/>
                  <a:gd name="T23" fmla="*/ 129 h 146"/>
                  <a:gd name="T24" fmla="*/ 53 w 105"/>
                  <a:gd name="T25" fmla="*/ 135 h 146"/>
                  <a:gd name="T26" fmla="*/ 53 w 105"/>
                  <a:gd name="T27" fmla="*/ 135 h 146"/>
                  <a:gd name="T28" fmla="*/ 60 w 105"/>
                  <a:gd name="T29" fmla="*/ 129 h 146"/>
                  <a:gd name="T30" fmla="*/ 87 w 105"/>
                  <a:gd name="T31" fmla="*/ 129 h 146"/>
                  <a:gd name="T32" fmla="*/ 87 w 105"/>
                  <a:gd name="T33" fmla="*/ 81 h 146"/>
                  <a:gd name="T34" fmla="*/ 93 w 105"/>
                  <a:gd name="T35" fmla="*/ 73 h 146"/>
                  <a:gd name="T36" fmla="*/ 87 w 105"/>
                  <a:gd name="T37" fmla="*/ 66 h 146"/>
                  <a:gd name="T38" fmla="*/ 87 w 105"/>
                  <a:gd name="T39" fmla="*/ 39 h 146"/>
                  <a:gd name="T40" fmla="*/ 68 w 105"/>
                  <a:gd name="T41" fmla="*/ 68 h 146"/>
                  <a:gd name="T42" fmla="*/ 58 w 105"/>
                  <a:gd name="T43" fmla="*/ 68 h 146"/>
                  <a:gd name="T44" fmla="*/ 58 w 105"/>
                  <a:gd name="T45" fmla="*/ 52 h 146"/>
                  <a:gd name="T46" fmla="*/ 80 w 105"/>
                  <a:gd name="T47" fmla="*/ 17 h 146"/>
                  <a:gd name="T48" fmla="*/ 60 w 105"/>
                  <a:gd name="T49" fmla="*/ 17 h 146"/>
                  <a:gd name="T50" fmla="*/ 53 w 105"/>
                  <a:gd name="T51" fmla="*/ 11 h 146"/>
                  <a:gd name="T52" fmla="*/ 53 w 105"/>
                  <a:gd name="T53" fmla="*/ 11 h 146"/>
                  <a:gd name="T54" fmla="*/ 16 w 105"/>
                  <a:gd name="T55" fmla="*/ 0 h 146"/>
                  <a:gd name="T56" fmla="*/ 45 w 105"/>
                  <a:gd name="T57" fmla="*/ 0 h 146"/>
                  <a:gd name="T58" fmla="*/ 53 w 105"/>
                  <a:gd name="T59" fmla="*/ 7 h 146"/>
                  <a:gd name="T60" fmla="*/ 53 w 105"/>
                  <a:gd name="T61" fmla="*/ 7 h 146"/>
                  <a:gd name="T62" fmla="*/ 60 w 105"/>
                  <a:gd name="T63" fmla="*/ 0 h 146"/>
                  <a:gd name="T64" fmla="*/ 89 w 105"/>
                  <a:gd name="T65" fmla="*/ 0 h 146"/>
                  <a:gd name="T66" fmla="*/ 98 w 105"/>
                  <a:gd name="T67" fmla="*/ 9 h 146"/>
                  <a:gd name="T68" fmla="*/ 98 w 105"/>
                  <a:gd name="T69" fmla="*/ 9 h 146"/>
                  <a:gd name="T70" fmla="*/ 105 w 105"/>
                  <a:gd name="T71" fmla="*/ 16 h 146"/>
                  <a:gd name="T72" fmla="*/ 105 w 105"/>
                  <a:gd name="T73" fmla="*/ 66 h 146"/>
                  <a:gd name="T74" fmla="*/ 98 w 105"/>
                  <a:gd name="T75" fmla="*/ 73 h 146"/>
                  <a:gd name="T76" fmla="*/ 105 w 105"/>
                  <a:gd name="T77" fmla="*/ 81 h 146"/>
                  <a:gd name="T78" fmla="*/ 105 w 105"/>
                  <a:gd name="T79" fmla="*/ 130 h 146"/>
                  <a:gd name="T80" fmla="*/ 96 w 105"/>
                  <a:gd name="T81" fmla="*/ 139 h 146"/>
                  <a:gd name="T82" fmla="*/ 95 w 105"/>
                  <a:gd name="T83" fmla="*/ 139 h 146"/>
                  <a:gd name="T84" fmla="*/ 89 w 105"/>
                  <a:gd name="T85" fmla="*/ 146 h 146"/>
                  <a:gd name="T86" fmla="*/ 60 w 105"/>
                  <a:gd name="T87" fmla="*/ 146 h 146"/>
                  <a:gd name="T88" fmla="*/ 53 w 105"/>
                  <a:gd name="T89" fmla="*/ 139 h 146"/>
                  <a:gd name="T90" fmla="*/ 53 w 105"/>
                  <a:gd name="T91" fmla="*/ 139 h 146"/>
                  <a:gd name="T92" fmla="*/ 45 w 105"/>
                  <a:gd name="T93" fmla="*/ 146 h 146"/>
                  <a:gd name="T94" fmla="*/ 16 w 105"/>
                  <a:gd name="T95" fmla="*/ 146 h 146"/>
                  <a:gd name="T96" fmla="*/ 7 w 105"/>
                  <a:gd name="T97" fmla="*/ 137 h 146"/>
                  <a:gd name="T98" fmla="*/ 7 w 105"/>
                  <a:gd name="T99" fmla="*/ 137 h 146"/>
                  <a:gd name="T100" fmla="*/ 0 w 105"/>
                  <a:gd name="T101" fmla="*/ 130 h 146"/>
                  <a:gd name="T102" fmla="*/ 0 w 105"/>
                  <a:gd name="T103" fmla="*/ 81 h 146"/>
                  <a:gd name="T104" fmla="*/ 7 w 105"/>
                  <a:gd name="T105" fmla="*/ 73 h 146"/>
                  <a:gd name="T106" fmla="*/ 0 w 105"/>
                  <a:gd name="T107" fmla="*/ 66 h 146"/>
                  <a:gd name="T108" fmla="*/ 0 w 105"/>
                  <a:gd name="T109" fmla="*/ 16 h 146"/>
                  <a:gd name="T110" fmla="*/ 9 w 105"/>
                  <a:gd name="T111" fmla="*/ 7 h 146"/>
                  <a:gd name="T112" fmla="*/ 9 w 105"/>
                  <a:gd name="T113" fmla="*/ 7 h 146"/>
                  <a:gd name="T114" fmla="*/ 16 w 105"/>
                  <a:gd name="T11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146">
                    <a:moveTo>
                      <a:pt x="53" y="11"/>
                    </a:moveTo>
                    <a:lnTo>
                      <a:pt x="45" y="17"/>
                    </a:lnTo>
                    <a:lnTo>
                      <a:pt x="17" y="17"/>
                    </a:lnTo>
                    <a:lnTo>
                      <a:pt x="17" y="66"/>
                    </a:lnTo>
                    <a:lnTo>
                      <a:pt x="11" y="73"/>
                    </a:lnTo>
                    <a:lnTo>
                      <a:pt x="17" y="81"/>
                    </a:lnTo>
                    <a:lnTo>
                      <a:pt x="17" y="107"/>
                    </a:lnTo>
                    <a:lnTo>
                      <a:pt x="38" y="78"/>
                    </a:lnTo>
                    <a:lnTo>
                      <a:pt x="47" y="78"/>
                    </a:lnTo>
                    <a:lnTo>
                      <a:pt x="47" y="94"/>
                    </a:lnTo>
                    <a:lnTo>
                      <a:pt x="24" y="129"/>
                    </a:lnTo>
                    <a:lnTo>
                      <a:pt x="45" y="129"/>
                    </a:lnTo>
                    <a:lnTo>
                      <a:pt x="53" y="135"/>
                    </a:lnTo>
                    <a:lnTo>
                      <a:pt x="53" y="135"/>
                    </a:lnTo>
                    <a:lnTo>
                      <a:pt x="60" y="129"/>
                    </a:lnTo>
                    <a:lnTo>
                      <a:pt x="87" y="129"/>
                    </a:lnTo>
                    <a:lnTo>
                      <a:pt x="87" y="81"/>
                    </a:lnTo>
                    <a:lnTo>
                      <a:pt x="93" y="73"/>
                    </a:lnTo>
                    <a:lnTo>
                      <a:pt x="87" y="66"/>
                    </a:lnTo>
                    <a:lnTo>
                      <a:pt x="87" y="39"/>
                    </a:lnTo>
                    <a:lnTo>
                      <a:pt x="68" y="68"/>
                    </a:lnTo>
                    <a:lnTo>
                      <a:pt x="58" y="68"/>
                    </a:lnTo>
                    <a:lnTo>
                      <a:pt x="58" y="52"/>
                    </a:lnTo>
                    <a:lnTo>
                      <a:pt x="80" y="17"/>
                    </a:lnTo>
                    <a:lnTo>
                      <a:pt x="60" y="17"/>
                    </a:lnTo>
                    <a:lnTo>
                      <a:pt x="53" y="11"/>
                    </a:lnTo>
                    <a:lnTo>
                      <a:pt x="53" y="11"/>
                    </a:lnTo>
                    <a:close/>
                    <a:moveTo>
                      <a:pt x="16" y="0"/>
                    </a:moveTo>
                    <a:lnTo>
                      <a:pt x="45" y="0"/>
                    </a:lnTo>
                    <a:lnTo>
                      <a:pt x="53" y="7"/>
                    </a:lnTo>
                    <a:lnTo>
                      <a:pt x="53" y="7"/>
                    </a:lnTo>
                    <a:lnTo>
                      <a:pt x="60" y="0"/>
                    </a:lnTo>
                    <a:lnTo>
                      <a:pt x="89" y="0"/>
                    </a:lnTo>
                    <a:lnTo>
                      <a:pt x="98" y="9"/>
                    </a:lnTo>
                    <a:lnTo>
                      <a:pt x="98" y="9"/>
                    </a:lnTo>
                    <a:lnTo>
                      <a:pt x="105" y="16"/>
                    </a:lnTo>
                    <a:lnTo>
                      <a:pt x="105" y="66"/>
                    </a:lnTo>
                    <a:lnTo>
                      <a:pt x="98" y="73"/>
                    </a:lnTo>
                    <a:lnTo>
                      <a:pt x="105" y="81"/>
                    </a:lnTo>
                    <a:lnTo>
                      <a:pt x="105" y="130"/>
                    </a:lnTo>
                    <a:lnTo>
                      <a:pt x="96" y="139"/>
                    </a:lnTo>
                    <a:lnTo>
                      <a:pt x="95" y="139"/>
                    </a:lnTo>
                    <a:lnTo>
                      <a:pt x="89" y="146"/>
                    </a:lnTo>
                    <a:lnTo>
                      <a:pt x="60" y="146"/>
                    </a:lnTo>
                    <a:lnTo>
                      <a:pt x="53" y="139"/>
                    </a:lnTo>
                    <a:lnTo>
                      <a:pt x="53" y="139"/>
                    </a:lnTo>
                    <a:lnTo>
                      <a:pt x="45" y="146"/>
                    </a:lnTo>
                    <a:lnTo>
                      <a:pt x="16" y="146"/>
                    </a:lnTo>
                    <a:lnTo>
                      <a:pt x="7" y="137"/>
                    </a:lnTo>
                    <a:lnTo>
                      <a:pt x="7" y="137"/>
                    </a:lnTo>
                    <a:lnTo>
                      <a:pt x="0" y="130"/>
                    </a:lnTo>
                    <a:lnTo>
                      <a:pt x="0" y="81"/>
                    </a:lnTo>
                    <a:lnTo>
                      <a:pt x="7" y="73"/>
                    </a:lnTo>
                    <a:lnTo>
                      <a:pt x="0" y="66"/>
                    </a:lnTo>
                    <a:lnTo>
                      <a:pt x="0" y="16"/>
                    </a:lnTo>
                    <a:lnTo>
                      <a:pt x="9" y="7"/>
                    </a:lnTo>
                    <a:lnTo>
                      <a:pt x="9" y="7"/>
                    </a:lnTo>
                    <a:lnTo>
                      <a:pt x="16" y="0"/>
                    </a:lnTo>
                    <a:close/>
                  </a:path>
                </a:pathLst>
              </a:custGeom>
              <a:solidFill>
                <a:srgbClr val="FFFFF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8" name="Freeform 47">
                <a:extLst>
                  <a:ext uri="{FF2B5EF4-FFF2-40B4-BE49-F238E27FC236}">
                    <a16:creationId xmlns="" xmlns:a16="http://schemas.microsoft.com/office/drawing/2014/main" id="{2F9076AA-449C-47B1-8BEF-FB0C7F2A348D}"/>
                  </a:ext>
                </a:extLst>
              </p:cNvPr>
              <p:cNvSpPr>
                <a:spLocks/>
              </p:cNvSpPr>
              <p:nvPr/>
            </p:nvSpPr>
            <p:spPr bwMode="auto">
              <a:xfrm>
                <a:off x="6878637" y="3459163"/>
                <a:ext cx="125413" cy="174625"/>
              </a:xfrm>
              <a:custGeom>
                <a:avLst/>
                <a:gdLst>
                  <a:gd name="T0" fmla="*/ 0 w 79"/>
                  <a:gd name="T1" fmla="*/ 0 h 110"/>
                  <a:gd name="T2" fmla="*/ 79 w 79"/>
                  <a:gd name="T3" fmla="*/ 0 h 110"/>
                  <a:gd name="T4" fmla="*/ 79 w 79"/>
                  <a:gd name="T5" fmla="*/ 17 h 110"/>
                  <a:gd name="T6" fmla="*/ 64 w 79"/>
                  <a:gd name="T7" fmla="*/ 37 h 110"/>
                  <a:gd name="T8" fmla="*/ 54 w 79"/>
                  <a:gd name="T9" fmla="*/ 55 h 110"/>
                  <a:gd name="T10" fmla="*/ 49 w 79"/>
                  <a:gd name="T11" fmla="*/ 76 h 110"/>
                  <a:gd name="T12" fmla="*/ 45 w 79"/>
                  <a:gd name="T13" fmla="*/ 99 h 110"/>
                  <a:gd name="T14" fmla="*/ 44 w 79"/>
                  <a:gd name="T15" fmla="*/ 110 h 110"/>
                  <a:gd name="T16" fmla="*/ 22 w 79"/>
                  <a:gd name="T17" fmla="*/ 110 h 110"/>
                  <a:gd name="T18" fmla="*/ 23 w 79"/>
                  <a:gd name="T19" fmla="*/ 99 h 110"/>
                  <a:gd name="T20" fmla="*/ 27 w 79"/>
                  <a:gd name="T21" fmla="*/ 76 h 110"/>
                  <a:gd name="T22" fmla="*/ 34 w 79"/>
                  <a:gd name="T23" fmla="*/ 54 h 110"/>
                  <a:gd name="T24" fmla="*/ 44 w 79"/>
                  <a:gd name="T25" fmla="*/ 35 h 110"/>
                  <a:gd name="T26" fmla="*/ 57 w 79"/>
                  <a:gd name="T27" fmla="*/ 17 h 110"/>
                  <a:gd name="T28" fmla="*/ 0 w 79"/>
                  <a:gd name="T29" fmla="*/ 17 h 110"/>
                  <a:gd name="T30" fmla="*/ 0 w 79"/>
                  <a:gd name="T31"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0">
                    <a:moveTo>
                      <a:pt x="0" y="0"/>
                    </a:moveTo>
                    <a:lnTo>
                      <a:pt x="79" y="0"/>
                    </a:lnTo>
                    <a:lnTo>
                      <a:pt x="79" y="17"/>
                    </a:lnTo>
                    <a:lnTo>
                      <a:pt x="64" y="37"/>
                    </a:lnTo>
                    <a:lnTo>
                      <a:pt x="54" y="55"/>
                    </a:lnTo>
                    <a:lnTo>
                      <a:pt x="49" y="76"/>
                    </a:lnTo>
                    <a:lnTo>
                      <a:pt x="45" y="99"/>
                    </a:lnTo>
                    <a:lnTo>
                      <a:pt x="44" y="110"/>
                    </a:lnTo>
                    <a:lnTo>
                      <a:pt x="22" y="110"/>
                    </a:lnTo>
                    <a:lnTo>
                      <a:pt x="23" y="99"/>
                    </a:lnTo>
                    <a:lnTo>
                      <a:pt x="27" y="76"/>
                    </a:lnTo>
                    <a:lnTo>
                      <a:pt x="34" y="54"/>
                    </a:lnTo>
                    <a:lnTo>
                      <a:pt x="44" y="35"/>
                    </a:lnTo>
                    <a:lnTo>
                      <a:pt x="57" y="17"/>
                    </a:lnTo>
                    <a:lnTo>
                      <a:pt x="0" y="17"/>
                    </a:lnTo>
                    <a:lnTo>
                      <a:pt x="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9" name="Freeform 48">
                <a:extLst>
                  <a:ext uri="{FF2B5EF4-FFF2-40B4-BE49-F238E27FC236}">
                    <a16:creationId xmlns="" xmlns:a16="http://schemas.microsoft.com/office/drawing/2014/main" id="{3D8CA92D-6CC2-4A5D-A9D5-48854B355A4B}"/>
                  </a:ext>
                </a:extLst>
              </p:cNvPr>
              <p:cNvSpPr>
                <a:spLocks noEditPoints="1"/>
              </p:cNvSpPr>
              <p:nvPr/>
            </p:nvSpPr>
            <p:spPr bwMode="auto">
              <a:xfrm>
                <a:off x="7373937" y="3452813"/>
                <a:ext cx="117475" cy="179387"/>
              </a:xfrm>
              <a:custGeom>
                <a:avLst/>
                <a:gdLst>
                  <a:gd name="T0" fmla="*/ 33 w 74"/>
                  <a:gd name="T1" fmla="*/ 65 h 113"/>
                  <a:gd name="T2" fmla="*/ 26 w 74"/>
                  <a:gd name="T3" fmla="*/ 68 h 113"/>
                  <a:gd name="T4" fmla="*/ 22 w 74"/>
                  <a:gd name="T5" fmla="*/ 75 h 113"/>
                  <a:gd name="T6" fmla="*/ 22 w 74"/>
                  <a:gd name="T7" fmla="*/ 85 h 113"/>
                  <a:gd name="T8" fmla="*/ 26 w 74"/>
                  <a:gd name="T9" fmla="*/ 93 h 113"/>
                  <a:gd name="T10" fmla="*/ 33 w 74"/>
                  <a:gd name="T11" fmla="*/ 96 h 113"/>
                  <a:gd name="T12" fmla="*/ 37 w 74"/>
                  <a:gd name="T13" fmla="*/ 97 h 113"/>
                  <a:gd name="T14" fmla="*/ 46 w 74"/>
                  <a:gd name="T15" fmla="*/ 95 h 113"/>
                  <a:gd name="T16" fmla="*/ 51 w 74"/>
                  <a:gd name="T17" fmla="*/ 88 h 113"/>
                  <a:gd name="T18" fmla="*/ 53 w 74"/>
                  <a:gd name="T19" fmla="*/ 80 h 113"/>
                  <a:gd name="T20" fmla="*/ 51 w 74"/>
                  <a:gd name="T21" fmla="*/ 71 h 113"/>
                  <a:gd name="T22" fmla="*/ 46 w 74"/>
                  <a:gd name="T23" fmla="*/ 66 h 113"/>
                  <a:gd name="T24" fmla="*/ 37 w 74"/>
                  <a:gd name="T25" fmla="*/ 64 h 113"/>
                  <a:gd name="T26" fmla="*/ 37 w 74"/>
                  <a:gd name="T27" fmla="*/ 17 h 113"/>
                  <a:gd name="T28" fmla="*/ 31 w 74"/>
                  <a:gd name="T29" fmla="*/ 19 h 113"/>
                  <a:gd name="T30" fmla="*/ 26 w 74"/>
                  <a:gd name="T31" fmla="*/ 24 h 113"/>
                  <a:gd name="T32" fmla="*/ 24 w 74"/>
                  <a:gd name="T33" fmla="*/ 32 h 113"/>
                  <a:gd name="T34" fmla="*/ 26 w 74"/>
                  <a:gd name="T35" fmla="*/ 40 h 113"/>
                  <a:gd name="T36" fmla="*/ 31 w 74"/>
                  <a:gd name="T37" fmla="*/ 44 h 113"/>
                  <a:gd name="T38" fmla="*/ 37 w 74"/>
                  <a:gd name="T39" fmla="*/ 47 h 113"/>
                  <a:gd name="T40" fmla="*/ 41 w 74"/>
                  <a:gd name="T41" fmla="*/ 47 h 113"/>
                  <a:gd name="T42" fmla="*/ 47 w 74"/>
                  <a:gd name="T43" fmla="*/ 42 h 113"/>
                  <a:gd name="T44" fmla="*/ 50 w 74"/>
                  <a:gd name="T45" fmla="*/ 36 h 113"/>
                  <a:gd name="T46" fmla="*/ 50 w 74"/>
                  <a:gd name="T47" fmla="*/ 27 h 113"/>
                  <a:gd name="T48" fmla="*/ 47 w 74"/>
                  <a:gd name="T49" fmla="*/ 21 h 113"/>
                  <a:gd name="T50" fmla="*/ 41 w 74"/>
                  <a:gd name="T51" fmla="*/ 18 h 113"/>
                  <a:gd name="T52" fmla="*/ 37 w 74"/>
                  <a:gd name="T53" fmla="*/ 17 h 113"/>
                  <a:gd name="T54" fmla="*/ 37 w 74"/>
                  <a:gd name="T55" fmla="*/ 0 h 113"/>
                  <a:gd name="T56" fmla="*/ 63 w 74"/>
                  <a:gd name="T57" fmla="*/ 8 h 113"/>
                  <a:gd name="T58" fmla="*/ 72 w 74"/>
                  <a:gd name="T59" fmla="*/ 31 h 113"/>
                  <a:gd name="T60" fmla="*/ 70 w 74"/>
                  <a:gd name="T61" fmla="*/ 41 h 113"/>
                  <a:gd name="T62" fmla="*/ 65 w 74"/>
                  <a:gd name="T63" fmla="*/ 50 h 113"/>
                  <a:gd name="T64" fmla="*/ 56 w 74"/>
                  <a:gd name="T65" fmla="*/ 55 h 113"/>
                  <a:gd name="T66" fmla="*/ 66 w 74"/>
                  <a:gd name="T67" fmla="*/ 62 h 113"/>
                  <a:gd name="T68" fmla="*/ 72 w 74"/>
                  <a:gd name="T69" fmla="*/ 71 h 113"/>
                  <a:gd name="T70" fmla="*/ 74 w 74"/>
                  <a:gd name="T71" fmla="*/ 82 h 113"/>
                  <a:gd name="T72" fmla="*/ 70 w 74"/>
                  <a:gd name="T73" fmla="*/ 99 h 113"/>
                  <a:gd name="T74" fmla="*/ 53 w 74"/>
                  <a:gd name="T75" fmla="*/ 112 h 113"/>
                  <a:gd name="T76" fmla="*/ 37 w 74"/>
                  <a:gd name="T77" fmla="*/ 113 h 113"/>
                  <a:gd name="T78" fmla="*/ 10 w 74"/>
                  <a:gd name="T79" fmla="*/ 105 h 113"/>
                  <a:gd name="T80" fmla="*/ 1 w 74"/>
                  <a:gd name="T81" fmla="*/ 91 h 113"/>
                  <a:gd name="T82" fmla="*/ 1 w 74"/>
                  <a:gd name="T83" fmla="*/ 75 h 113"/>
                  <a:gd name="T84" fmla="*/ 5 w 74"/>
                  <a:gd name="T85" fmla="*/ 66 h 113"/>
                  <a:gd name="T86" fmla="*/ 13 w 74"/>
                  <a:gd name="T87" fmla="*/ 58 h 113"/>
                  <a:gd name="T88" fmla="*/ 13 w 74"/>
                  <a:gd name="T89" fmla="*/ 53 h 113"/>
                  <a:gd name="T90" fmla="*/ 7 w 74"/>
                  <a:gd name="T91" fmla="*/ 46 h 113"/>
                  <a:gd name="T92" fmla="*/ 3 w 74"/>
                  <a:gd name="T93" fmla="*/ 36 h 113"/>
                  <a:gd name="T94" fmla="*/ 5 w 74"/>
                  <a:gd name="T95" fmla="*/ 18 h 113"/>
                  <a:gd name="T96" fmla="*/ 23 w 74"/>
                  <a:gd name="T97" fmla="*/ 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113">
                    <a:moveTo>
                      <a:pt x="37" y="64"/>
                    </a:moveTo>
                    <a:lnTo>
                      <a:pt x="33" y="65"/>
                    </a:lnTo>
                    <a:lnTo>
                      <a:pt x="30" y="66"/>
                    </a:lnTo>
                    <a:lnTo>
                      <a:pt x="26" y="68"/>
                    </a:lnTo>
                    <a:lnTo>
                      <a:pt x="24" y="71"/>
                    </a:lnTo>
                    <a:lnTo>
                      <a:pt x="22" y="75"/>
                    </a:lnTo>
                    <a:lnTo>
                      <a:pt x="22" y="80"/>
                    </a:lnTo>
                    <a:lnTo>
                      <a:pt x="22" y="85"/>
                    </a:lnTo>
                    <a:lnTo>
                      <a:pt x="24" y="89"/>
                    </a:lnTo>
                    <a:lnTo>
                      <a:pt x="26" y="93"/>
                    </a:lnTo>
                    <a:lnTo>
                      <a:pt x="30" y="95"/>
                    </a:lnTo>
                    <a:lnTo>
                      <a:pt x="33" y="96"/>
                    </a:lnTo>
                    <a:lnTo>
                      <a:pt x="37" y="97"/>
                    </a:lnTo>
                    <a:lnTo>
                      <a:pt x="37" y="97"/>
                    </a:lnTo>
                    <a:lnTo>
                      <a:pt x="41" y="96"/>
                    </a:lnTo>
                    <a:lnTo>
                      <a:pt x="46" y="95"/>
                    </a:lnTo>
                    <a:lnTo>
                      <a:pt x="49" y="93"/>
                    </a:lnTo>
                    <a:lnTo>
                      <a:pt x="51" y="88"/>
                    </a:lnTo>
                    <a:lnTo>
                      <a:pt x="52" y="85"/>
                    </a:lnTo>
                    <a:lnTo>
                      <a:pt x="53" y="80"/>
                    </a:lnTo>
                    <a:lnTo>
                      <a:pt x="52" y="75"/>
                    </a:lnTo>
                    <a:lnTo>
                      <a:pt x="51" y="71"/>
                    </a:lnTo>
                    <a:lnTo>
                      <a:pt x="49" y="68"/>
                    </a:lnTo>
                    <a:lnTo>
                      <a:pt x="46" y="66"/>
                    </a:lnTo>
                    <a:lnTo>
                      <a:pt x="41" y="65"/>
                    </a:lnTo>
                    <a:lnTo>
                      <a:pt x="37" y="64"/>
                    </a:lnTo>
                    <a:lnTo>
                      <a:pt x="37" y="64"/>
                    </a:lnTo>
                    <a:close/>
                    <a:moveTo>
                      <a:pt x="37" y="17"/>
                    </a:moveTo>
                    <a:lnTo>
                      <a:pt x="34" y="18"/>
                    </a:lnTo>
                    <a:lnTo>
                      <a:pt x="31" y="19"/>
                    </a:lnTo>
                    <a:lnTo>
                      <a:pt x="27" y="21"/>
                    </a:lnTo>
                    <a:lnTo>
                      <a:pt x="26" y="24"/>
                    </a:lnTo>
                    <a:lnTo>
                      <a:pt x="25" y="27"/>
                    </a:lnTo>
                    <a:lnTo>
                      <a:pt x="24" y="32"/>
                    </a:lnTo>
                    <a:lnTo>
                      <a:pt x="25" y="36"/>
                    </a:lnTo>
                    <a:lnTo>
                      <a:pt x="26" y="40"/>
                    </a:lnTo>
                    <a:lnTo>
                      <a:pt x="27" y="42"/>
                    </a:lnTo>
                    <a:lnTo>
                      <a:pt x="31" y="44"/>
                    </a:lnTo>
                    <a:lnTo>
                      <a:pt x="34" y="47"/>
                    </a:lnTo>
                    <a:lnTo>
                      <a:pt x="37" y="47"/>
                    </a:lnTo>
                    <a:lnTo>
                      <a:pt x="37" y="47"/>
                    </a:lnTo>
                    <a:lnTo>
                      <a:pt x="41" y="47"/>
                    </a:lnTo>
                    <a:lnTo>
                      <a:pt x="44" y="44"/>
                    </a:lnTo>
                    <a:lnTo>
                      <a:pt x="47" y="42"/>
                    </a:lnTo>
                    <a:lnTo>
                      <a:pt x="49" y="40"/>
                    </a:lnTo>
                    <a:lnTo>
                      <a:pt x="50" y="36"/>
                    </a:lnTo>
                    <a:lnTo>
                      <a:pt x="50" y="32"/>
                    </a:lnTo>
                    <a:lnTo>
                      <a:pt x="50" y="27"/>
                    </a:lnTo>
                    <a:lnTo>
                      <a:pt x="49" y="24"/>
                    </a:lnTo>
                    <a:lnTo>
                      <a:pt x="47" y="21"/>
                    </a:lnTo>
                    <a:lnTo>
                      <a:pt x="44" y="19"/>
                    </a:lnTo>
                    <a:lnTo>
                      <a:pt x="41" y="18"/>
                    </a:lnTo>
                    <a:lnTo>
                      <a:pt x="37" y="17"/>
                    </a:lnTo>
                    <a:lnTo>
                      <a:pt x="37" y="17"/>
                    </a:lnTo>
                    <a:close/>
                    <a:moveTo>
                      <a:pt x="37" y="0"/>
                    </a:moveTo>
                    <a:lnTo>
                      <a:pt x="37" y="0"/>
                    </a:lnTo>
                    <a:lnTo>
                      <a:pt x="52" y="2"/>
                    </a:lnTo>
                    <a:lnTo>
                      <a:pt x="63" y="8"/>
                    </a:lnTo>
                    <a:lnTo>
                      <a:pt x="70" y="18"/>
                    </a:lnTo>
                    <a:lnTo>
                      <a:pt x="72" y="31"/>
                    </a:lnTo>
                    <a:lnTo>
                      <a:pt x="72" y="36"/>
                    </a:lnTo>
                    <a:lnTo>
                      <a:pt x="70" y="41"/>
                    </a:lnTo>
                    <a:lnTo>
                      <a:pt x="68" y="46"/>
                    </a:lnTo>
                    <a:lnTo>
                      <a:pt x="65" y="50"/>
                    </a:lnTo>
                    <a:lnTo>
                      <a:pt x="61" y="53"/>
                    </a:lnTo>
                    <a:lnTo>
                      <a:pt x="56" y="55"/>
                    </a:lnTo>
                    <a:lnTo>
                      <a:pt x="62" y="58"/>
                    </a:lnTo>
                    <a:lnTo>
                      <a:pt x="66" y="62"/>
                    </a:lnTo>
                    <a:lnTo>
                      <a:pt x="70" y="66"/>
                    </a:lnTo>
                    <a:lnTo>
                      <a:pt x="72" y="71"/>
                    </a:lnTo>
                    <a:lnTo>
                      <a:pt x="74" y="75"/>
                    </a:lnTo>
                    <a:lnTo>
                      <a:pt x="74" y="82"/>
                    </a:lnTo>
                    <a:lnTo>
                      <a:pt x="73" y="91"/>
                    </a:lnTo>
                    <a:lnTo>
                      <a:pt x="70" y="99"/>
                    </a:lnTo>
                    <a:lnTo>
                      <a:pt x="65" y="105"/>
                    </a:lnTo>
                    <a:lnTo>
                      <a:pt x="53" y="112"/>
                    </a:lnTo>
                    <a:lnTo>
                      <a:pt x="37" y="113"/>
                    </a:lnTo>
                    <a:lnTo>
                      <a:pt x="37" y="113"/>
                    </a:lnTo>
                    <a:lnTo>
                      <a:pt x="22" y="112"/>
                    </a:lnTo>
                    <a:lnTo>
                      <a:pt x="10" y="105"/>
                    </a:lnTo>
                    <a:lnTo>
                      <a:pt x="4" y="99"/>
                    </a:lnTo>
                    <a:lnTo>
                      <a:pt x="1" y="91"/>
                    </a:lnTo>
                    <a:lnTo>
                      <a:pt x="0" y="82"/>
                    </a:lnTo>
                    <a:lnTo>
                      <a:pt x="1" y="75"/>
                    </a:lnTo>
                    <a:lnTo>
                      <a:pt x="2" y="71"/>
                    </a:lnTo>
                    <a:lnTo>
                      <a:pt x="5" y="66"/>
                    </a:lnTo>
                    <a:lnTo>
                      <a:pt x="8" y="62"/>
                    </a:lnTo>
                    <a:lnTo>
                      <a:pt x="13" y="58"/>
                    </a:lnTo>
                    <a:lnTo>
                      <a:pt x="19" y="55"/>
                    </a:lnTo>
                    <a:lnTo>
                      <a:pt x="13" y="53"/>
                    </a:lnTo>
                    <a:lnTo>
                      <a:pt x="10" y="50"/>
                    </a:lnTo>
                    <a:lnTo>
                      <a:pt x="7" y="46"/>
                    </a:lnTo>
                    <a:lnTo>
                      <a:pt x="4" y="41"/>
                    </a:lnTo>
                    <a:lnTo>
                      <a:pt x="3" y="36"/>
                    </a:lnTo>
                    <a:lnTo>
                      <a:pt x="3" y="31"/>
                    </a:lnTo>
                    <a:lnTo>
                      <a:pt x="5" y="18"/>
                    </a:lnTo>
                    <a:lnTo>
                      <a:pt x="12" y="8"/>
                    </a:lnTo>
                    <a:lnTo>
                      <a:pt x="23" y="2"/>
                    </a:lnTo>
                    <a:lnTo>
                      <a:pt x="37"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0" name="Freeform 49">
                <a:extLst>
                  <a:ext uri="{FF2B5EF4-FFF2-40B4-BE49-F238E27FC236}">
                    <a16:creationId xmlns="" xmlns:a16="http://schemas.microsoft.com/office/drawing/2014/main" id="{3C199F2B-8A53-4E6B-B2C3-D2745223EC4E}"/>
                  </a:ext>
                </a:extLst>
              </p:cNvPr>
              <p:cNvSpPr>
                <a:spLocks noEditPoints="1"/>
              </p:cNvSpPr>
              <p:nvPr/>
            </p:nvSpPr>
            <p:spPr bwMode="auto">
              <a:xfrm>
                <a:off x="7858125" y="3452813"/>
                <a:ext cx="119063" cy="179387"/>
              </a:xfrm>
              <a:custGeom>
                <a:avLst/>
                <a:gdLst>
                  <a:gd name="T0" fmla="*/ 33 w 75"/>
                  <a:gd name="T1" fmla="*/ 18 h 113"/>
                  <a:gd name="T2" fmla="*/ 27 w 75"/>
                  <a:gd name="T3" fmla="*/ 23 h 113"/>
                  <a:gd name="T4" fmla="*/ 23 w 75"/>
                  <a:gd name="T5" fmla="*/ 33 h 113"/>
                  <a:gd name="T6" fmla="*/ 23 w 75"/>
                  <a:gd name="T7" fmla="*/ 44 h 113"/>
                  <a:gd name="T8" fmla="*/ 26 w 75"/>
                  <a:gd name="T9" fmla="*/ 54 h 113"/>
                  <a:gd name="T10" fmla="*/ 33 w 75"/>
                  <a:gd name="T11" fmla="*/ 58 h 113"/>
                  <a:gd name="T12" fmla="*/ 38 w 75"/>
                  <a:gd name="T13" fmla="*/ 59 h 113"/>
                  <a:gd name="T14" fmla="*/ 46 w 75"/>
                  <a:gd name="T15" fmla="*/ 57 h 113"/>
                  <a:gd name="T16" fmla="*/ 54 w 75"/>
                  <a:gd name="T17" fmla="*/ 52 h 113"/>
                  <a:gd name="T18" fmla="*/ 53 w 75"/>
                  <a:gd name="T19" fmla="*/ 31 h 113"/>
                  <a:gd name="T20" fmla="*/ 46 w 75"/>
                  <a:gd name="T21" fmla="*/ 20 h 113"/>
                  <a:gd name="T22" fmla="*/ 38 w 75"/>
                  <a:gd name="T23" fmla="*/ 17 h 113"/>
                  <a:gd name="T24" fmla="*/ 38 w 75"/>
                  <a:gd name="T25" fmla="*/ 0 h 113"/>
                  <a:gd name="T26" fmla="*/ 48 w 75"/>
                  <a:gd name="T27" fmla="*/ 2 h 113"/>
                  <a:gd name="T28" fmla="*/ 64 w 75"/>
                  <a:gd name="T29" fmla="*/ 11 h 113"/>
                  <a:gd name="T30" fmla="*/ 74 w 75"/>
                  <a:gd name="T31" fmla="*/ 32 h 113"/>
                  <a:gd name="T32" fmla="*/ 75 w 75"/>
                  <a:gd name="T33" fmla="*/ 70 h 113"/>
                  <a:gd name="T34" fmla="*/ 70 w 75"/>
                  <a:gd name="T35" fmla="*/ 94 h 113"/>
                  <a:gd name="T36" fmla="*/ 52 w 75"/>
                  <a:gd name="T37" fmla="*/ 110 h 113"/>
                  <a:gd name="T38" fmla="*/ 33 w 75"/>
                  <a:gd name="T39" fmla="*/ 113 h 113"/>
                  <a:gd name="T40" fmla="*/ 22 w 75"/>
                  <a:gd name="T41" fmla="*/ 112 h 113"/>
                  <a:gd name="T42" fmla="*/ 11 w 75"/>
                  <a:gd name="T43" fmla="*/ 109 h 113"/>
                  <a:gd name="T44" fmla="*/ 19 w 75"/>
                  <a:gd name="T45" fmla="*/ 95 h 113"/>
                  <a:gd name="T46" fmla="*/ 28 w 75"/>
                  <a:gd name="T47" fmla="*/ 96 h 113"/>
                  <a:gd name="T48" fmla="*/ 38 w 75"/>
                  <a:gd name="T49" fmla="*/ 96 h 113"/>
                  <a:gd name="T50" fmla="*/ 45 w 75"/>
                  <a:gd name="T51" fmla="*/ 93 h 113"/>
                  <a:gd name="T52" fmla="*/ 52 w 75"/>
                  <a:gd name="T53" fmla="*/ 82 h 113"/>
                  <a:gd name="T54" fmla="*/ 54 w 75"/>
                  <a:gd name="T55" fmla="*/ 66 h 113"/>
                  <a:gd name="T56" fmla="*/ 44 w 75"/>
                  <a:gd name="T57" fmla="*/ 73 h 113"/>
                  <a:gd name="T58" fmla="*/ 38 w 75"/>
                  <a:gd name="T59" fmla="*/ 75 h 113"/>
                  <a:gd name="T60" fmla="*/ 20 w 75"/>
                  <a:gd name="T61" fmla="*/ 73 h 113"/>
                  <a:gd name="T62" fmla="*/ 2 w 75"/>
                  <a:gd name="T63" fmla="*/ 54 h 113"/>
                  <a:gd name="T64" fmla="*/ 4 w 75"/>
                  <a:gd name="T65" fmla="*/ 23 h 113"/>
                  <a:gd name="T66" fmla="*/ 23 w 75"/>
                  <a:gd name="T67" fmla="*/ 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 h="113">
                    <a:moveTo>
                      <a:pt x="38" y="17"/>
                    </a:moveTo>
                    <a:lnTo>
                      <a:pt x="33" y="18"/>
                    </a:lnTo>
                    <a:lnTo>
                      <a:pt x="30" y="20"/>
                    </a:lnTo>
                    <a:lnTo>
                      <a:pt x="27" y="23"/>
                    </a:lnTo>
                    <a:lnTo>
                      <a:pt x="25" y="27"/>
                    </a:lnTo>
                    <a:lnTo>
                      <a:pt x="23" y="33"/>
                    </a:lnTo>
                    <a:lnTo>
                      <a:pt x="23" y="38"/>
                    </a:lnTo>
                    <a:lnTo>
                      <a:pt x="23" y="44"/>
                    </a:lnTo>
                    <a:lnTo>
                      <a:pt x="24" y="50"/>
                    </a:lnTo>
                    <a:lnTo>
                      <a:pt x="26" y="54"/>
                    </a:lnTo>
                    <a:lnTo>
                      <a:pt x="29" y="57"/>
                    </a:lnTo>
                    <a:lnTo>
                      <a:pt x="33" y="58"/>
                    </a:lnTo>
                    <a:lnTo>
                      <a:pt x="38" y="59"/>
                    </a:lnTo>
                    <a:lnTo>
                      <a:pt x="38" y="59"/>
                    </a:lnTo>
                    <a:lnTo>
                      <a:pt x="43" y="58"/>
                    </a:lnTo>
                    <a:lnTo>
                      <a:pt x="46" y="57"/>
                    </a:lnTo>
                    <a:lnTo>
                      <a:pt x="51" y="55"/>
                    </a:lnTo>
                    <a:lnTo>
                      <a:pt x="54" y="52"/>
                    </a:lnTo>
                    <a:lnTo>
                      <a:pt x="54" y="41"/>
                    </a:lnTo>
                    <a:lnTo>
                      <a:pt x="53" y="31"/>
                    </a:lnTo>
                    <a:lnTo>
                      <a:pt x="50" y="23"/>
                    </a:lnTo>
                    <a:lnTo>
                      <a:pt x="46" y="20"/>
                    </a:lnTo>
                    <a:lnTo>
                      <a:pt x="42" y="18"/>
                    </a:lnTo>
                    <a:lnTo>
                      <a:pt x="38" y="17"/>
                    </a:lnTo>
                    <a:lnTo>
                      <a:pt x="38" y="17"/>
                    </a:lnTo>
                    <a:close/>
                    <a:moveTo>
                      <a:pt x="38" y="0"/>
                    </a:moveTo>
                    <a:lnTo>
                      <a:pt x="38" y="0"/>
                    </a:lnTo>
                    <a:lnTo>
                      <a:pt x="48" y="2"/>
                    </a:lnTo>
                    <a:lnTo>
                      <a:pt x="57" y="5"/>
                    </a:lnTo>
                    <a:lnTo>
                      <a:pt x="64" y="11"/>
                    </a:lnTo>
                    <a:lnTo>
                      <a:pt x="71" y="21"/>
                    </a:lnTo>
                    <a:lnTo>
                      <a:pt x="74" y="32"/>
                    </a:lnTo>
                    <a:lnTo>
                      <a:pt x="75" y="44"/>
                    </a:lnTo>
                    <a:lnTo>
                      <a:pt x="75" y="70"/>
                    </a:lnTo>
                    <a:lnTo>
                      <a:pt x="74" y="83"/>
                    </a:lnTo>
                    <a:lnTo>
                      <a:pt x="70" y="94"/>
                    </a:lnTo>
                    <a:lnTo>
                      <a:pt x="63" y="102"/>
                    </a:lnTo>
                    <a:lnTo>
                      <a:pt x="52" y="110"/>
                    </a:lnTo>
                    <a:lnTo>
                      <a:pt x="38" y="113"/>
                    </a:lnTo>
                    <a:lnTo>
                      <a:pt x="33" y="113"/>
                    </a:lnTo>
                    <a:lnTo>
                      <a:pt x="28" y="113"/>
                    </a:lnTo>
                    <a:lnTo>
                      <a:pt x="22" y="112"/>
                    </a:lnTo>
                    <a:lnTo>
                      <a:pt x="16" y="111"/>
                    </a:lnTo>
                    <a:lnTo>
                      <a:pt x="11" y="109"/>
                    </a:lnTo>
                    <a:lnTo>
                      <a:pt x="13" y="93"/>
                    </a:lnTo>
                    <a:lnTo>
                      <a:pt x="19" y="95"/>
                    </a:lnTo>
                    <a:lnTo>
                      <a:pt x="23" y="96"/>
                    </a:lnTo>
                    <a:lnTo>
                      <a:pt x="28" y="96"/>
                    </a:lnTo>
                    <a:lnTo>
                      <a:pt x="33" y="97"/>
                    </a:lnTo>
                    <a:lnTo>
                      <a:pt x="38" y="96"/>
                    </a:lnTo>
                    <a:lnTo>
                      <a:pt x="42" y="95"/>
                    </a:lnTo>
                    <a:lnTo>
                      <a:pt x="45" y="93"/>
                    </a:lnTo>
                    <a:lnTo>
                      <a:pt x="48" y="90"/>
                    </a:lnTo>
                    <a:lnTo>
                      <a:pt x="52" y="82"/>
                    </a:lnTo>
                    <a:lnTo>
                      <a:pt x="54" y="71"/>
                    </a:lnTo>
                    <a:lnTo>
                      <a:pt x="54" y="66"/>
                    </a:lnTo>
                    <a:lnTo>
                      <a:pt x="50" y="70"/>
                    </a:lnTo>
                    <a:lnTo>
                      <a:pt x="44" y="73"/>
                    </a:lnTo>
                    <a:lnTo>
                      <a:pt x="41" y="74"/>
                    </a:lnTo>
                    <a:lnTo>
                      <a:pt x="38" y="75"/>
                    </a:lnTo>
                    <a:lnTo>
                      <a:pt x="33" y="75"/>
                    </a:lnTo>
                    <a:lnTo>
                      <a:pt x="20" y="73"/>
                    </a:lnTo>
                    <a:lnTo>
                      <a:pt x="9" y="66"/>
                    </a:lnTo>
                    <a:lnTo>
                      <a:pt x="2" y="54"/>
                    </a:lnTo>
                    <a:lnTo>
                      <a:pt x="0" y="38"/>
                    </a:lnTo>
                    <a:lnTo>
                      <a:pt x="4" y="23"/>
                    </a:lnTo>
                    <a:lnTo>
                      <a:pt x="11" y="11"/>
                    </a:lnTo>
                    <a:lnTo>
                      <a:pt x="23" y="3"/>
                    </a:lnTo>
                    <a:lnTo>
                      <a:pt x="3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1" name="Freeform 50">
                <a:extLst>
                  <a:ext uri="{FF2B5EF4-FFF2-40B4-BE49-F238E27FC236}">
                    <a16:creationId xmlns="" xmlns:a16="http://schemas.microsoft.com/office/drawing/2014/main" id="{0F866A34-CE53-4B2E-AB3E-D6218510F839}"/>
                  </a:ext>
                </a:extLst>
              </p:cNvPr>
              <p:cNvSpPr>
                <a:spLocks noEditPoints="1"/>
              </p:cNvSpPr>
              <p:nvPr/>
            </p:nvSpPr>
            <p:spPr bwMode="auto">
              <a:xfrm>
                <a:off x="8328025" y="3452813"/>
                <a:ext cx="160338" cy="179387"/>
              </a:xfrm>
              <a:custGeom>
                <a:avLst/>
                <a:gdLst>
                  <a:gd name="T0" fmla="*/ 74 w 101"/>
                  <a:gd name="T1" fmla="*/ 74 h 113"/>
                  <a:gd name="T2" fmla="*/ 70 w 101"/>
                  <a:gd name="T3" fmla="*/ 78 h 113"/>
                  <a:gd name="T4" fmla="*/ 68 w 101"/>
                  <a:gd name="T5" fmla="*/ 85 h 113"/>
                  <a:gd name="T6" fmla="*/ 68 w 101"/>
                  <a:gd name="T7" fmla="*/ 95 h 113"/>
                  <a:gd name="T8" fmla="*/ 72 w 101"/>
                  <a:gd name="T9" fmla="*/ 100 h 113"/>
                  <a:gd name="T10" fmla="*/ 76 w 101"/>
                  <a:gd name="T11" fmla="*/ 101 h 113"/>
                  <a:gd name="T12" fmla="*/ 80 w 101"/>
                  <a:gd name="T13" fmla="*/ 101 h 113"/>
                  <a:gd name="T14" fmla="*/ 84 w 101"/>
                  <a:gd name="T15" fmla="*/ 98 h 113"/>
                  <a:gd name="T16" fmla="*/ 86 w 101"/>
                  <a:gd name="T17" fmla="*/ 90 h 113"/>
                  <a:gd name="T18" fmla="*/ 85 w 101"/>
                  <a:gd name="T19" fmla="*/ 81 h 113"/>
                  <a:gd name="T20" fmla="*/ 82 w 101"/>
                  <a:gd name="T21" fmla="*/ 75 h 113"/>
                  <a:gd name="T22" fmla="*/ 76 w 101"/>
                  <a:gd name="T23" fmla="*/ 74 h 113"/>
                  <a:gd name="T24" fmla="*/ 87 w 101"/>
                  <a:gd name="T25" fmla="*/ 64 h 113"/>
                  <a:gd name="T26" fmla="*/ 97 w 101"/>
                  <a:gd name="T27" fmla="*/ 72 h 113"/>
                  <a:gd name="T28" fmla="*/ 100 w 101"/>
                  <a:gd name="T29" fmla="*/ 80 h 113"/>
                  <a:gd name="T30" fmla="*/ 101 w 101"/>
                  <a:gd name="T31" fmla="*/ 90 h 113"/>
                  <a:gd name="T32" fmla="*/ 99 w 101"/>
                  <a:gd name="T33" fmla="*/ 100 h 113"/>
                  <a:gd name="T34" fmla="*/ 95 w 101"/>
                  <a:gd name="T35" fmla="*/ 106 h 113"/>
                  <a:gd name="T36" fmla="*/ 76 w 101"/>
                  <a:gd name="T37" fmla="*/ 113 h 113"/>
                  <a:gd name="T38" fmla="*/ 67 w 101"/>
                  <a:gd name="T39" fmla="*/ 112 h 113"/>
                  <a:gd name="T40" fmla="*/ 56 w 101"/>
                  <a:gd name="T41" fmla="*/ 103 h 113"/>
                  <a:gd name="T42" fmla="*/ 53 w 101"/>
                  <a:gd name="T43" fmla="*/ 96 h 113"/>
                  <a:gd name="T44" fmla="*/ 53 w 101"/>
                  <a:gd name="T45" fmla="*/ 85 h 113"/>
                  <a:gd name="T46" fmla="*/ 55 w 101"/>
                  <a:gd name="T47" fmla="*/ 73 h 113"/>
                  <a:gd name="T48" fmla="*/ 67 w 101"/>
                  <a:gd name="T49" fmla="*/ 64 h 113"/>
                  <a:gd name="T50" fmla="*/ 24 w 101"/>
                  <a:gd name="T51" fmla="*/ 12 h 113"/>
                  <a:gd name="T52" fmla="*/ 19 w 101"/>
                  <a:gd name="T53" fmla="*/ 13 h 113"/>
                  <a:gd name="T54" fmla="*/ 15 w 101"/>
                  <a:gd name="T55" fmla="*/ 19 h 113"/>
                  <a:gd name="T56" fmla="*/ 14 w 101"/>
                  <a:gd name="T57" fmla="*/ 28 h 113"/>
                  <a:gd name="T58" fmla="*/ 17 w 101"/>
                  <a:gd name="T59" fmla="*/ 36 h 113"/>
                  <a:gd name="T60" fmla="*/ 21 w 101"/>
                  <a:gd name="T61" fmla="*/ 39 h 113"/>
                  <a:gd name="T62" fmla="*/ 24 w 101"/>
                  <a:gd name="T63" fmla="*/ 39 h 113"/>
                  <a:gd name="T64" fmla="*/ 29 w 101"/>
                  <a:gd name="T65" fmla="*/ 38 h 113"/>
                  <a:gd name="T66" fmla="*/ 33 w 101"/>
                  <a:gd name="T67" fmla="*/ 33 h 113"/>
                  <a:gd name="T68" fmla="*/ 34 w 101"/>
                  <a:gd name="T69" fmla="*/ 23 h 113"/>
                  <a:gd name="T70" fmla="*/ 30 w 101"/>
                  <a:gd name="T71" fmla="*/ 16 h 113"/>
                  <a:gd name="T72" fmla="*/ 26 w 101"/>
                  <a:gd name="T73" fmla="*/ 12 h 113"/>
                  <a:gd name="T74" fmla="*/ 24 w 101"/>
                  <a:gd name="T75" fmla="*/ 12 h 113"/>
                  <a:gd name="T76" fmla="*/ 76 w 101"/>
                  <a:gd name="T77" fmla="*/ 14 h 113"/>
                  <a:gd name="T78" fmla="*/ 76 w 101"/>
                  <a:gd name="T79" fmla="*/ 25 h 113"/>
                  <a:gd name="T80" fmla="*/ 24 w 101"/>
                  <a:gd name="T81" fmla="*/ 101 h 113"/>
                  <a:gd name="T82" fmla="*/ 24 w 101"/>
                  <a:gd name="T83" fmla="*/ 87 h 113"/>
                  <a:gd name="T84" fmla="*/ 24 w 101"/>
                  <a:gd name="T85" fmla="*/ 0 h 113"/>
                  <a:gd name="T86" fmla="*/ 34 w 101"/>
                  <a:gd name="T87" fmla="*/ 2 h 113"/>
                  <a:gd name="T88" fmla="*/ 44 w 101"/>
                  <a:gd name="T89" fmla="*/ 10 h 113"/>
                  <a:gd name="T90" fmla="*/ 48 w 101"/>
                  <a:gd name="T91" fmla="*/ 18 h 113"/>
                  <a:gd name="T92" fmla="*/ 48 w 101"/>
                  <a:gd name="T93" fmla="*/ 28 h 113"/>
                  <a:gd name="T94" fmla="*/ 46 w 101"/>
                  <a:gd name="T95" fmla="*/ 38 h 113"/>
                  <a:gd name="T96" fmla="*/ 41 w 101"/>
                  <a:gd name="T97" fmla="*/ 44 h 113"/>
                  <a:gd name="T98" fmla="*/ 24 w 101"/>
                  <a:gd name="T99" fmla="*/ 51 h 113"/>
                  <a:gd name="T100" fmla="*/ 14 w 101"/>
                  <a:gd name="T101" fmla="*/ 50 h 113"/>
                  <a:gd name="T102" fmla="*/ 4 w 101"/>
                  <a:gd name="T103" fmla="*/ 41 h 113"/>
                  <a:gd name="T104" fmla="*/ 0 w 101"/>
                  <a:gd name="T105" fmla="*/ 34 h 113"/>
                  <a:gd name="T106" fmla="*/ 0 w 101"/>
                  <a:gd name="T107" fmla="*/ 23 h 113"/>
                  <a:gd name="T108" fmla="*/ 2 w 101"/>
                  <a:gd name="T109" fmla="*/ 13 h 113"/>
                  <a:gd name="T110" fmla="*/ 6 w 101"/>
                  <a:gd name="T111" fmla="*/ 7 h 113"/>
                  <a:gd name="T112" fmla="*/ 24 w 101"/>
                  <a:gd name="T11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1" h="113">
                    <a:moveTo>
                      <a:pt x="76" y="74"/>
                    </a:moveTo>
                    <a:lnTo>
                      <a:pt x="74" y="74"/>
                    </a:lnTo>
                    <a:lnTo>
                      <a:pt x="71" y="75"/>
                    </a:lnTo>
                    <a:lnTo>
                      <a:pt x="70" y="78"/>
                    </a:lnTo>
                    <a:lnTo>
                      <a:pt x="68" y="81"/>
                    </a:lnTo>
                    <a:lnTo>
                      <a:pt x="68" y="85"/>
                    </a:lnTo>
                    <a:lnTo>
                      <a:pt x="68" y="90"/>
                    </a:lnTo>
                    <a:lnTo>
                      <a:pt x="68" y="95"/>
                    </a:lnTo>
                    <a:lnTo>
                      <a:pt x="70" y="98"/>
                    </a:lnTo>
                    <a:lnTo>
                      <a:pt x="72" y="100"/>
                    </a:lnTo>
                    <a:lnTo>
                      <a:pt x="74" y="101"/>
                    </a:lnTo>
                    <a:lnTo>
                      <a:pt x="76" y="101"/>
                    </a:lnTo>
                    <a:lnTo>
                      <a:pt x="76" y="101"/>
                    </a:lnTo>
                    <a:lnTo>
                      <a:pt x="80" y="101"/>
                    </a:lnTo>
                    <a:lnTo>
                      <a:pt x="82" y="100"/>
                    </a:lnTo>
                    <a:lnTo>
                      <a:pt x="84" y="98"/>
                    </a:lnTo>
                    <a:lnTo>
                      <a:pt x="85" y="95"/>
                    </a:lnTo>
                    <a:lnTo>
                      <a:pt x="86" y="90"/>
                    </a:lnTo>
                    <a:lnTo>
                      <a:pt x="86" y="85"/>
                    </a:lnTo>
                    <a:lnTo>
                      <a:pt x="85" y="81"/>
                    </a:lnTo>
                    <a:lnTo>
                      <a:pt x="84" y="78"/>
                    </a:lnTo>
                    <a:lnTo>
                      <a:pt x="82" y="75"/>
                    </a:lnTo>
                    <a:lnTo>
                      <a:pt x="80" y="74"/>
                    </a:lnTo>
                    <a:lnTo>
                      <a:pt x="76" y="74"/>
                    </a:lnTo>
                    <a:close/>
                    <a:moveTo>
                      <a:pt x="76" y="62"/>
                    </a:moveTo>
                    <a:lnTo>
                      <a:pt x="87" y="64"/>
                    </a:lnTo>
                    <a:lnTo>
                      <a:pt x="95" y="69"/>
                    </a:lnTo>
                    <a:lnTo>
                      <a:pt x="97" y="72"/>
                    </a:lnTo>
                    <a:lnTo>
                      <a:pt x="99" y="75"/>
                    </a:lnTo>
                    <a:lnTo>
                      <a:pt x="100" y="80"/>
                    </a:lnTo>
                    <a:lnTo>
                      <a:pt x="101" y="85"/>
                    </a:lnTo>
                    <a:lnTo>
                      <a:pt x="101" y="90"/>
                    </a:lnTo>
                    <a:lnTo>
                      <a:pt x="100" y="96"/>
                    </a:lnTo>
                    <a:lnTo>
                      <a:pt x="99" y="100"/>
                    </a:lnTo>
                    <a:lnTo>
                      <a:pt x="97" y="103"/>
                    </a:lnTo>
                    <a:lnTo>
                      <a:pt x="95" y="106"/>
                    </a:lnTo>
                    <a:lnTo>
                      <a:pt x="87" y="112"/>
                    </a:lnTo>
                    <a:lnTo>
                      <a:pt x="76" y="113"/>
                    </a:lnTo>
                    <a:lnTo>
                      <a:pt x="76" y="113"/>
                    </a:lnTo>
                    <a:lnTo>
                      <a:pt x="67" y="112"/>
                    </a:lnTo>
                    <a:lnTo>
                      <a:pt x="59" y="106"/>
                    </a:lnTo>
                    <a:lnTo>
                      <a:pt x="56" y="103"/>
                    </a:lnTo>
                    <a:lnTo>
                      <a:pt x="54" y="100"/>
                    </a:lnTo>
                    <a:lnTo>
                      <a:pt x="53" y="96"/>
                    </a:lnTo>
                    <a:lnTo>
                      <a:pt x="53" y="90"/>
                    </a:lnTo>
                    <a:lnTo>
                      <a:pt x="53" y="85"/>
                    </a:lnTo>
                    <a:lnTo>
                      <a:pt x="53" y="79"/>
                    </a:lnTo>
                    <a:lnTo>
                      <a:pt x="55" y="73"/>
                    </a:lnTo>
                    <a:lnTo>
                      <a:pt x="59" y="69"/>
                    </a:lnTo>
                    <a:lnTo>
                      <a:pt x="67" y="64"/>
                    </a:lnTo>
                    <a:lnTo>
                      <a:pt x="76" y="62"/>
                    </a:lnTo>
                    <a:close/>
                    <a:moveTo>
                      <a:pt x="24" y="12"/>
                    </a:moveTo>
                    <a:lnTo>
                      <a:pt x="21" y="12"/>
                    </a:lnTo>
                    <a:lnTo>
                      <a:pt x="19" y="13"/>
                    </a:lnTo>
                    <a:lnTo>
                      <a:pt x="17" y="16"/>
                    </a:lnTo>
                    <a:lnTo>
                      <a:pt x="15" y="19"/>
                    </a:lnTo>
                    <a:lnTo>
                      <a:pt x="14" y="23"/>
                    </a:lnTo>
                    <a:lnTo>
                      <a:pt x="14" y="28"/>
                    </a:lnTo>
                    <a:lnTo>
                      <a:pt x="15" y="33"/>
                    </a:lnTo>
                    <a:lnTo>
                      <a:pt x="17" y="36"/>
                    </a:lnTo>
                    <a:lnTo>
                      <a:pt x="19" y="38"/>
                    </a:lnTo>
                    <a:lnTo>
                      <a:pt x="21" y="39"/>
                    </a:lnTo>
                    <a:lnTo>
                      <a:pt x="24" y="39"/>
                    </a:lnTo>
                    <a:lnTo>
                      <a:pt x="24" y="39"/>
                    </a:lnTo>
                    <a:lnTo>
                      <a:pt x="27" y="39"/>
                    </a:lnTo>
                    <a:lnTo>
                      <a:pt x="29" y="38"/>
                    </a:lnTo>
                    <a:lnTo>
                      <a:pt x="30" y="36"/>
                    </a:lnTo>
                    <a:lnTo>
                      <a:pt x="33" y="33"/>
                    </a:lnTo>
                    <a:lnTo>
                      <a:pt x="34" y="28"/>
                    </a:lnTo>
                    <a:lnTo>
                      <a:pt x="34" y="23"/>
                    </a:lnTo>
                    <a:lnTo>
                      <a:pt x="33" y="19"/>
                    </a:lnTo>
                    <a:lnTo>
                      <a:pt x="30" y="16"/>
                    </a:lnTo>
                    <a:lnTo>
                      <a:pt x="29" y="13"/>
                    </a:lnTo>
                    <a:lnTo>
                      <a:pt x="26" y="12"/>
                    </a:lnTo>
                    <a:lnTo>
                      <a:pt x="24" y="12"/>
                    </a:lnTo>
                    <a:lnTo>
                      <a:pt x="24" y="12"/>
                    </a:lnTo>
                    <a:close/>
                    <a:moveTo>
                      <a:pt x="71" y="11"/>
                    </a:moveTo>
                    <a:lnTo>
                      <a:pt x="76" y="14"/>
                    </a:lnTo>
                    <a:lnTo>
                      <a:pt x="82" y="18"/>
                    </a:lnTo>
                    <a:lnTo>
                      <a:pt x="76" y="25"/>
                    </a:lnTo>
                    <a:lnTo>
                      <a:pt x="27" y="103"/>
                    </a:lnTo>
                    <a:lnTo>
                      <a:pt x="24" y="101"/>
                    </a:lnTo>
                    <a:lnTo>
                      <a:pt x="17" y="98"/>
                    </a:lnTo>
                    <a:lnTo>
                      <a:pt x="24" y="87"/>
                    </a:lnTo>
                    <a:lnTo>
                      <a:pt x="71" y="11"/>
                    </a:lnTo>
                    <a:close/>
                    <a:moveTo>
                      <a:pt x="24" y="0"/>
                    </a:moveTo>
                    <a:lnTo>
                      <a:pt x="24" y="0"/>
                    </a:lnTo>
                    <a:lnTo>
                      <a:pt x="34" y="2"/>
                    </a:lnTo>
                    <a:lnTo>
                      <a:pt x="41" y="6"/>
                    </a:lnTo>
                    <a:lnTo>
                      <a:pt x="44" y="10"/>
                    </a:lnTo>
                    <a:lnTo>
                      <a:pt x="46" y="13"/>
                    </a:lnTo>
                    <a:lnTo>
                      <a:pt x="48" y="18"/>
                    </a:lnTo>
                    <a:lnTo>
                      <a:pt x="48" y="23"/>
                    </a:lnTo>
                    <a:lnTo>
                      <a:pt x="48" y="28"/>
                    </a:lnTo>
                    <a:lnTo>
                      <a:pt x="48" y="34"/>
                    </a:lnTo>
                    <a:lnTo>
                      <a:pt x="46" y="38"/>
                    </a:lnTo>
                    <a:lnTo>
                      <a:pt x="44" y="41"/>
                    </a:lnTo>
                    <a:lnTo>
                      <a:pt x="41" y="44"/>
                    </a:lnTo>
                    <a:lnTo>
                      <a:pt x="34" y="50"/>
                    </a:lnTo>
                    <a:lnTo>
                      <a:pt x="24" y="51"/>
                    </a:lnTo>
                    <a:lnTo>
                      <a:pt x="24" y="51"/>
                    </a:lnTo>
                    <a:lnTo>
                      <a:pt x="14" y="50"/>
                    </a:lnTo>
                    <a:lnTo>
                      <a:pt x="6" y="44"/>
                    </a:lnTo>
                    <a:lnTo>
                      <a:pt x="4" y="41"/>
                    </a:lnTo>
                    <a:lnTo>
                      <a:pt x="2" y="38"/>
                    </a:lnTo>
                    <a:lnTo>
                      <a:pt x="0" y="34"/>
                    </a:lnTo>
                    <a:lnTo>
                      <a:pt x="0" y="28"/>
                    </a:lnTo>
                    <a:lnTo>
                      <a:pt x="0" y="23"/>
                    </a:lnTo>
                    <a:lnTo>
                      <a:pt x="0" y="18"/>
                    </a:lnTo>
                    <a:lnTo>
                      <a:pt x="2" y="13"/>
                    </a:lnTo>
                    <a:lnTo>
                      <a:pt x="4" y="10"/>
                    </a:lnTo>
                    <a:lnTo>
                      <a:pt x="6" y="7"/>
                    </a:lnTo>
                    <a:lnTo>
                      <a:pt x="13" y="2"/>
                    </a:lnTo>
                    <a:lnTo>
                      <a:pt x="2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2" name="Freeform 51">
                <a:extLst>
                  <a:ext uri="{FF2B5EF4-FFF2-40B4-BE49-F238E27FC236}">
                    <a16:creationId xmlns="" xmlns:a16="http://schemas.microsoft.com/office/drawing/2014/main" id="{2D282684-CBE5-4CA2-BF67-38D914EC83EA}"/>
                  </a:ext>
                </a:extLst>
              </p:cNvPr>
              <p:cNvSpPr>
                <a:spLocks noEditPoints="1"/>
              </p:cNvSpPr>
              <p:nvPr/>
            </p:nvSpPr>
            <p:spPr bwMode="auto">
              <a:xfrm>
                <a:off x="6878637" y="3927475"/>
                <a:ext cx="128588" cy="174625"/>
              </a:xfrm>
              <a:custGeom>
                <a:avLst/>
                <a:gdLst>
                  <a:gd name="T0" fmla="*/ 45 w 81"/>
                  <a:gd name="T1" fmla="*/ 29 h 110"/>
                  <a:gd name="T2" fmla="*/ 44 w 81"/>
                  <a:gd name="T3" fmla="*/ 32 h 110"/>
                  <a:gd name="T4" fmla="*/ 34 w 81"/>
                  <a:gd name="T5" fmla="*/ 49 h 110"/>
                  <a:gd name="T6" fmla="*/ 21 w 81"/>
                  <a:gd name="T7" fmla="*/ 69 h 110"/>
                  <a:gd name="T8" fmla="*/ 46 w 81"/>
                  <a:gd name="T9" fmla="*/ 69 h 110"/>
                  <a:gd name="T10" fmla="*/ 46 w 81"/>
                  <a:gd name="T11" fmla="*/ 29 h 110"/>
                  <a:gd name="T12" fmla="*/ 45 w 81"/>
                  <a:gd name="T13" fmla="*/ 29 h 110"/>
                  <a:gd name="T14" fmla="*/ 46 w 81"/>
                  <a:gd name="T15" fmla="*/ 0 h 110"/>
                  <a:gd name="T16" fmla="*/ 69 w 81"/>
                  <a:gd name="T17" fmla="*/ 0 h 110"/>
                  <a:gd name="T18" fmla="*/ 69 w 81"/>
                  <a:gd name="T19" fmla="*/ 69 h 110"/>
                  <a:gd name="T20" fmla="*/ 81 w 81"/>
                  <a:gd name="T21" fmla="*/ 69 h 110"/>
                  <a:gd name="T22" fmla="*/ 81 w 81"/>
                  <a:gd name="T23" fmla="*/ 87 h 110"/>
                  <a:gd name="T24" fmla="*/ 69 w 81"/>
                  <a:gd name="T25" fmla="*/ 87 h 110"/>
                  <a:gd name="T26" fmla="*/ 69 w 81"/>
                  <a:gd name="T27" fmla="*/ 110 h 110"/>
                  <a:gd name="T28" fmla="*/ 46 w 81"/>
                  <a:gd name="T29" fmla="*/ 110 h 110"/>
                  <a:gd name="T30" fmla="*/ 46 w 81"/>
                  <a:gd name="T31" fmla="*/ 87 h 110"/>
                  <a:gd name="T32" fmla="*/ 2 w 81"/>
                  <a:gd name="T33" fmla="*/ 87 h 110"/>
                  <a:gd name="T34" fmla="*/ 0 w 81"/>
                  <a:gd name="T35" fmla="*/ 73 h 110"/>
                  <a:gd name="T36" fmla="*/ 34 w 81"/>
                  <a:gd name="T37" fmla="*/ 19 h 110"/>
                  <a:gd name="T38" fmla="*/ 46 w 81"/>
                  <a:gd name="T3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10">
                    <a:moveTo>
                      <a:pt x="45" y="29"/>
                    </a:moveTo>
                    <a:lnTo>
                      <a:pt x="44" y="32"/>
                    </a:lnTo>
                    <a:lnTo>
                      <a:pt x="34" y="49"/>
                    </a:lnTo>
                    <a:lnTo>
                      <a:pt x="21" y="69"/>
                    </a:lnTo>
                    <a:lnTo>
                      <a:pt x="46" y="69"/>
                    </a:lnTo>
                    <a:lnTo>
                      <a:pt x="46" y="29"/>
                    </a:lnTo>
                    <a:lnTo>
                      <a:pt x="45" y="29"/>
                    </a:lnTo>
                    <a:close/>
                    <a:moveTo>
                      <a:pt x="46" y="0"/>
                    </a:moveTo>
                    <a:lnTo>
                      <a:pt x="69" y="0"/>
                    </a:lnTo>
                    <a:lnTo>
                      <a:pt x="69" y="69"/>
                    </a:lnTo>
                    <a:lnTo>
                      <a:pt x="81" y="69"/>
                    </a:lnTo>
                    <a:lnTo>
                      <a:pt x="81" y="87"/>
                    </a:lnTo>
                    <a:lnTo>
                      <a:pt x="69" y="87"/>
                    </a:lnTo>
                    <a:lnTo>
                      <a:pt x="69" y="110"/>
                    </a:lnTo>
                    <a:lnTo>
                      <a:pt x="46" y="110"/>
                    </a:lnTo>
                    <a:lnTo>
                      <a:pt x="46" y="87"/>
                    </a:lnTo>
                    <a:lnTo>
                      <a:pt x="2" y="87"/>
                    </a:lnTo>
                    <a:lnTo>
                      <a:pt x="0" y="73"/>
                    </a:lnTo>
                    <a:lnTo>
                      <a:pt x="34" y="19"/>
                    </a:lnTo>
                    <a:lnTo>
                      <a:pt x="46"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3" name="Freeform 52">
                <a:extLst>
                  <a:ext uri="{FF2B5EF4-FFF2-40B4-BE49-F238E27FC236}">
                    <a16:creationId xmlns="" xmlns:a16="http://schemas.microsoft.com/office/drawing/2014/main" id="{DAD33C36-91D0-4E65-B2E0-9A64A77E4871}"/>
                  </a:ext>
                </a:extLst>
              </p:cNvPr>
              <p:cNvSpPr>
                <a:spLocks/>
              </p:cNvSpPr>
              <p:nvPr/>
            </p:nvSpPr>
            <p:spPr bwMode="auto">
              <a:xfrm>
                <a:off x="7375525" y="3927475"/>
                <a:ext cx="115888" cy="176212"/>
              </a:xfrm>
              <a:custGeom>
                <a:avLst/>
                <a:gdLst>
                  <a:gd name="T0" fmla="*/ 8 w 73"/>
                  <a:gd name="T1" fmla="*/ 0 h 111"/>
                  <a:gd name="T2" fmla="*/ 70 w 73"/>
                  <a:gd name="T3" fmla="*/ 0 h 111"/>
                  <a:gd name="T4" fmla="*/ 70 w 73"/>
                  <a:gd name="T5" fmla="*/ 17 h 111"/>
                  <a:gd name="T6" fmla="*/ 26 w 73"/>
                  <a:gd name="T7" fmla="*/ 17 h 111"/>
                  <a:gd name="T8" fmla="*/ 23 w 73"/>
                  <a:gd name="T9" fmla="*/ 43 h 111"/>
                  <a:gd name="T10" fmla="*/ 26 w 73"/>
                  <a:gd name="T11" fmla="*/ 41 h 111"/>
                  <a:gd name="T12" fmla="*/ 31 w 73"/>
                  <a:gd name="T13" fmla="*/ 40 h 111"/>
                  <a:gd name="T14" fmla="*/ 35 w 73"/>
                  <a:gd name="T15" fmla="*/ 38 h 111"/>
                  <a:gd name="T16" fmla="*/ 40 w 73"/>
                  <a:gd name="T17" fmla="*/ 37 h 111"/>
                  <a:gd name="T18" fmla="*/ 50 w 73"/>
                  <a:gd name="T19" fmla="*/ 38 h 111"/>
                  <a:gd name="T20" fmla="*/ 58 w 73"/>
                  <a:gd name="T21" fmla="*/ 42 h 111"/>
                  <a:gd name="T22" fmla="*/ 65 w 73"/>
                  <a:gd name="T23" fmla="*/ 47 h 111"/>
                  <a:gd name="T24" fmla="*/ 71 w 73"/>
                  <a:gd name="T25" fmla="*/ 59 h 111"/>
                  <a:gd name="T26" fmla="*/ 73 w 73"/>
                  <a:gd name="T27" fmla="*/ 75 h 111"/>
                  <a:gd name="T28" fmla="*/ 71 w 73"/>
                  <a:gd name="T29" fmla="*/ 89 h 111"/>
                  <a:gd name="T30" fmla="*/ 64 w 73"/>
                  <a:gd name="T31" fmla="*/ 102 h 111"/>
                  <a:gd name="T32" fmla="*/ 57 w 73"/>
                  <a:gd name="T33" fmla="*/ 107 h 111"/>
                  <a:gd name="T34" fmla="*/ 48 w 73"/>
                  <a:gd name="T35" fmla="*/ 110 h 111"/>
                  <a:gd name="T36" fmla="*/ 37 w 73"/>
                  <a:gd name="T37" fmla="*/ 111 h 111"/>
                  <a:gd name="T38" fmla="*/ 22 w 73"/>
                  <a:gd name="T39" fmla="*/ 110 h 111"/>
                  <a:gd name="T40" fmla="*/ 10 w 73"/>
                  <a:gd name="T41" fmla="*/ 104 h 111"/>
                  <a:gd name="T42" fmla="*/ 5 w 73"/>
                  <a:gd name="T43" fmla="*/ 97 h 111"/>
                  <a:gd name="T44" fmla="*/ 1 w 73"/>
                  <a:gd name="T45" fmla="*/ 90 h 111"/>
                  <a:gd name="T46" fmla="*/ 0 w 73"/>
                  <a:gd name="T47" fmla="*/ 80 h 111"/>
                  <a:gd name="T48" fmla="*/ 1 w 73"/>
                  <a:gd name="T49" fmla="*/ 80 h 111"/>
                  <a:gd name="T50" fmla="*/ 21 w 73"/>
                  <a:gd name="T51" fmla="*/ 79 h 111"/>
                  <a:gd name="T52" fmla="*/ 22 w 73"/>
                  <a:gd name="T53" fmla="*/ 83 h 111"/>
                  <a:gd name="T54" fmla="*/ 23 w 73"/>
                  <a:gd name="T55" fmla="*/ 88 h 111"/>
                  <a:gd name="T56" fmla="*/ 25 w 73"/>
                  <a:gd name="T57" fmla="*/ 91 h 111"/>
                  <a:gd name="T58" fmla="*/ 29 w 73"/>
                  <a:gd name="T59" fmla="*/ 93 h 111"/>
                  <a:gd name="T60" fmla="*/ 33 w 73"/>
                  <a:gd name="T61" fmla="*/ 94 h 111"/>
                  <a:gd name="T62" fmla="*/ 37 w 73"/>
                  <a:gd name="T63" fmla="*/ 95 h 111"/>
                  <a:gd name="T64" fmla="*/ 40 w 73"/>
                  <a:gd name="T65" fmla="*/ 94 h 111"/>
                  <a:gd name="T66" fmla="*/ 43 w 73"/>
                  <a:gd name="T67" fmla="*/ 93 h 111"/>
                  <a:gd name="T68" fmla="*/ 46 w 73"/>
                  <a:gd name="T69" fmla="*/ 92 h 111"/>
                  <a:gd name="T70" fmla="*/ 48 w 73"/>
                  <a:gd name="T71" fmla="*/ 89 h 111"/>
                  <a:gd name="T72" fmla="*/ 50 w 73"/>
                  <a:gd name="T73" fmla="*/ 85 h 111"/>
                  <a:gd name="T74" fmla="*/ 51 w 73"/>
                  <a:gd name="T75" fmla="*/ 80 h 111"/>
                  <a:gd name="T76" fmla="*/ 52 w 73"/>
                  <a:gd name="T77" fmla="*/ 75 h 111"/>
                  <a:gd name="T78" fmla="*/ 51 w 73"/>
                  <a:gd name="T79" fmla="*/ 68 h 111"/>
                  <a:gd name="T80" fmla="*/ 50 w 73"/>
                  <a:gd name="T81" fmla="*/ 64 h 111"/>
                  <a:gd name="T82" fmla="*/ 48 w 73"/>
                  <a:gd name="T83" fmla="*/ 60 h 111"/>
                  <a:gd name="T84" fmla="*/ 45 w 73"/>
                  <a:gd name="T85" fmla="*/ 57 h 111"/>
                  <a:gd name="T86" fmla="*/ 41 w 73"/>
                  <a:gd name="T87" fmla="*/ 54 h 111"/>
                  <a:gd name="T88" fmla="*/ 36 w 73"/>
                  <a:gd name="T89" fmla="*/ 53 h 111"/>
                  <a:gd name="T90" fmla="*/ 32 w 73"/>
                  <a:gd name="T91" fmla="*/ 54 h 111"/>
                  <a:gd name="T92" fmla="*/ 29 w 73"/>
                  <a:gd name="T93" fmla="*/ 54 h 111"/>
                  <a:gd name="T94" fmla="*/ 26 w 73"/>
                  <a:gd name="T95" fmla="*/ 57 h 111"/>
                  <a:gd name="T96" fmla="*/ 23 w 73"/>
                  <a:gd name="T97" fmla="*/ 59 h 111"/>
                  <a:gd name="T98" fmla="*/ 21 w 73"/>
                  <a:gd name="T99" fmla="*/ 62 h 111"/>
                  <a:gd name="T100" fmla="*/ 2 w 73"/>
                  <a:gd name="T101" fmla="*/ 61 h 111"/>
                  <a:gd name="T102" fmla="*/ 8 w 73"/>
                  <a:gd name="T10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111">
                    <a:moveTo>
                      <a:pt x="8" y="0"/>
                    </a:moveTo>
                    <a:lnTo>
                      <a:pt x="70" y="0"/>
                    </a:lnTo>
                    <a:lnTo>
                      <a:pt x="70" y="17"/>
                    </a:lnTo>
                    <a:lnTo>
                      <a:pt x="26" y="17"/>
                    </a:lnTo>
                    <a:lnTo>
                      <a:pt x="23" y="43"/>
                    </a:lnTo>
                    <a:lnTo>
                      <a:pt x="26" y="41"/>
                    </a:lnTo>
                    <a:lnTo>
                      <a:pt x="31" y="40"/>
                    </a:lnTo>
                    <a:lnTo>
                      <a:pt x="35" y="38"/>
                    </a:lnTo>
                    <a:lnTo>
                      <a:pt x="40" y="37"/>
                    </a:lnTo>
                    <a:lnTo>
                      <a:pt x="50" y="38"/>
                    </a:lnTo>
                    <a:lnTo>
                      <a:pt x="58" y="42"/>
                    </a:lnTo>
                    <a:lnTo>
                      <a:pt x="65" y="47"/>
                    </a:lnTo>
                    <a:lnTo>
                      <a:pt x="71" y="59"/>
                    </a:lnTo>
                    <a:lnTo>
                      <a:pt x="73" y="75"/>
                    </a:lnTo>
                    <a:lnTo>
                      <a:pt x="71" y="89"/>
                    </a:lnTo>
                    <a:lnTo>
                      <a:pt x="64" y="102"/>
                    </a:lnTo>
                    <a:lnTo>
                      <a:pt x="57" y="107"/>
                    </a:lnTo>
                    <a:lnTo>
                      <a:pt x="48" y="110"/>
                    </a:lnTo>
                    <a:lnTo>
                      <a:pt x="37" y="111"/>
                    </a:lnTo>
                    <a:lnTo>
                      <a:pt x="22" y="110"/>
                    </a:lnTo>
                    <a:lnTo>
                      <a:pt x="10" y="104"/>
                    </a:lnTo>
                    <a:lnTo>
                      <a:pt x="5" y="97"/>
                    </a:lnTo>
                    <a:lnTo>
                      <a:pt x="1" y="90"/>
                    </a:lnTo>
                    <a:lnTo>
                      <a:pt x="0" y="80"/>
                    </a:lnTo>
                    <a:lnTo>
                      <a:pt x="1" y="80"/>
                    </a:lnTo>
                    <a:lnTo>
                      <a:pt x="21" y="79"/>
                    </a:lnTo>
                    <a:lnTo>
                      <a:pt x="22" y="83"/>
                    </a:lnTo>
                    <a:lnTo>
                      <a:pt x="23" y="88"/>
                    </a:lnTo>
                    <a:lnTo>
                      <a:pt x="25" y="91"/>
                    </a:lnTo>
                    <a:lnTo>
                      <a:pt x="29" y="93"/>
                    </a:lnTo>
                    <a:lnTo>
                      <a:pt x="33" y="94"/>
                    </a:lnTo>
                    <a:lnTo>
                      <a:pt x="37" y="95"/>
                    </a:lnTo>
                    <a:lnTo>
                      <a:pt x="40" y="94"/>
                    </a:lnTo>
                    <a:lnTo>
                      <a:pt x="43" y="93"/>
                    </a:lnTo>
                    <a:lnTo>
                      <a:pt x="46" y="92"/>
                    </a:lnTo>
                    <a:lnTo>
                      <a:pt x="48" y="89"/>
                    </a:lnTo>
                    <a:lnTo>
                      <a:pt x="50" y="85"/>
                    </a:lnTo>
                    <a:lnTo>
                      <a:pt x="51" y="80"/>
                    </a:lnTo>
                    <a:lnTo>
                      <a:pt x="52" y="75"/>
                    </a:lnTo>
                    <a:lnTo>
                      <a:pt x="51" y="68"/>
                    </a:lnTo>
                    <a:lnTo>
                      <a:pt x="50" y="64"/>
                    </a:lnTo>
                    <a:lnTo>
                      <a:pt x="48" y="60"/>
                    </a:lnTo>
                    <a:lnTo>
                      <a:pt x="45" y="57"/>
                    </a:lnTo>
                    <a:lnTo>
                      <a:pt x="41" y="54"/>
                    </a:lnTo>
                    <a:lnTo>
                      <a:pt x="36" y="53"/>
                    </a:lnTo>
                    <a:lnTo>
                      <a:pt x="32" y="54"/>
                    </a:lnTo>
                    <a:lnTo>
                      <a:pt x="29" y="54"/>
                    </a:lnTo>
                    <a:lnTo>
                      <a:pt x="26" y="57"/>
                    </a:lnTo>
                    <a:lnTo>
                      <a:pt x="23" y="59"/>
                    </a:lnTo>
                    <a:lnTo>
                      <a:pt x="21" y="62"/>
                    </a:lnTo>
                    <a:lnTo>
                      <a:pt x="2" y="61"/>
                    </a:lnTo>
                    <a:lnTo>
                      <a:pt x="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4" name="Freeform 53">
                <a:extLst>
                  <a:ext uri="{FF2B5EF4-FFF2-40B4-BE49-F238E27FC236}">
                    <a16:creationId xmlns="" xmlns:a16="http://schemas.microsoft.com/office/drawing/2014/main" id="{65F01CF8-C44C-406E-B714-04128A10DE2E}"/>
                  </a:ext>
                </a:extLst>
              </p:cNvPr>
              <p:cNvSpPr>
                <a:spLocks noEditPoints="1"/>
              </p:cNvSpPr>
              <p:nvPr/>
            </p:nvSpPr>
            <p:spPr bwMode="auto">
              <a:xfrm>
                <a:off x="7859712" y="3924300"/>
                <a:ext cx="122238" cy="179387"/>
              </a:xfrm>
              <a:custGeom>
                <a:avLst/>
                <a:gdLst>
                  <a:gd name="T0" fmla="*/ 34 w 77"/>
                  <a:gd name="T1" fmla="*/ 55 h 113"/>
                  <a:gd name="T2" fmla="*/ 26 w 77"/>
                  <a:gd name="T3" fmla="*/ 59 h 113"/>
                  <a:gd name="T4" fmla="*/ 23 w 77"/>
                  <a:gd name="T5" fmla="*/ 69 h 113"/>
                  <a:gd name="T6" fmla="*/ 28 w 77"/>
                  <a:gd name="T7" fmla="*/ 90 h 113"/>
                  <a:gd name="T8" fmla="*/ 35 w 77"/>
                  <a:gd name="T9" fmla="*/ 96 h 113"/>
                  <a:gd name="T10" fmla="*/ 40 w 77"/>
                  <a:gd name="T11" fmla="*/ 97 h 113"/>
                  <a:gd name="T12" fmla="*/ 49 w 77"/>
                  <a:gd name="T13" fmla="*/ 94 h 113"/>
                  <a:gd name="T14" fmla="*/ 54 w 77"/>
                  <a:gd name="T15" fmla="*/ 86 h 113"/>
                  <a:gd name="T16" fmla="*/ 55 w 77"/>
                  <a:gd name="T17" fmla="*/ 76 h 113"/>
                  <a:gd name="T18" fmla="*/ 54 w 77"/>
                  <a:gd name="T19" fmla="*/ 65 h 113"/>
                  <a:gd name="T20" fmla="*/ 49 w 77"/>
                  <a:gd name="T21" fmla="*/ 58 h 113"/>
                  <a:gd name="T22" fmla="*/ 40 w 77"/>
                  <a:gd name="T23" fmla="*/ 54 h 113"/>
                  <a:gd name="T24" fmla="*/ 45 w 77"/>
                  <a:gd name="T25" fmla="*/ 0 h 113"/>
                  <a:gd name="T26" fmla="*/ 57 w 77"/>
                  <a:gd name="T27" fmla="*/ 1 h 113"/>
                  <a:gd name="T28" fmla="*/ 67 w 77"/>
                  <a:gd name="T29" fmla="*/ 5 h 113"/>
                  <a:gd name="T30" fmla="*/ 58 w 77"/>
                  <a:gd name="T31" fmla="*/ 19 h 113"/>
                  <a:gd name="T32" fmla="*/ 51 w 77"/>
                  <a:gd name="T33" fmla="*/ 18 h 113"/>
                  <a:gd name="T34" fmla="*/ 42 w 77"/>
                  <a:gd name="T35" fmla="*/ 18 h 113"/>
                  <a:gd name="T36" fmla="*/ 36 w 77"/>
                  <a:gd name="T37" fmla="*/ 20 h 113"/>
                  <a:gd name="T38" fmla="*/ 29 w 77"/>
                  <a:gd name="T39" fmla="*/ 25 h 113"/>
                  <a:gd name="T40" fmla="*/ 24 w 77"/>
                  <a:gd name="T41" fmla="*/ 46 h 113"/>
                  <a:gd name="T42" fmla="*/ 28 w 77"/>
                  <a:gd name="T43" fmla="*/ 43 h 113"/>
                  <a:gd name="T44" fmla="*/ 39 w 77"/>
                  <a:gd name="T45" fmla="*/ 38 h 113"/>
                  <a:gd name="T46" fmla="*/ 59 w 77"/>
                  <a:gd name="T47" fmla="*/ 40 h 113"/>
                  <a:gd name="T48" fmla="*/ 75 w 77"/>
                  <a:gd name="T49" fmla="*/ 61 h 113"/>
                  <a:gd name="T50" fmla="*/ 75 w 77"/>
                  <a:gd name="T51" fmla="*/ 91 h 113"/>
                  <a:gd name="T52" fmla="*/ 55 w 77"/>
                  <a:gd name="T53" fmla="*/ 111 h 113"/>
                  <a:gd name="T54" fmla="*/ 39 w 77"/>
                  <a:gd name="T55" fmla="*/ 113 h 113"/>
                  <a:gd name="T56" fmla="*/ 20 w 77"/>
                  <a:gd name="T57" fmla="*/ 108 h 113"/>
                  <a:gd name="T58" fmla="*/ 6 w 77"/>
                  <a:gd name="T59" fmla="*/ 93 h 113"/>
                  <a:gd name="T60" fmla="*/ 0 w 77"/>
                  <a:gd name="T61" fmla="*/ 69 h 113"/>
                  <a:gd name="T62" fmla="*/ 3 w 77"/>
                  <a:gd name="T63" fmla="*/ 34 h 113"/>
                  <a:gd name="T64" fmla="*/ 13 w 77"/>
                  <a:gd name="T65" fmla="*/ 13 h 113"/>
                  <a:gd name="T66" fmla="*/ 39 w 77"/>
                  <a:gd name="T67"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113">
                    <a:moveTo>
                      <a:pt x="39" y="54"/>
                    </a:moveTo>
                    <a:lnTo>
                      <a:pt x="34" y="55"/>
                    </a:lnTo>
                    <a:lnTo>
                      <a:pt x="29" y="56"/>
                    </a:lnTo>
                    <a:lnTo>
                      <a:pt x="26" y="59"/>
                    </a:lnTo>
                    <a:lnTo>
                      <a:pt x="23" y="62"/>
                    </a:lnTo>
                    <a:lnTo>
                      <a:pt x="23" y="69"/>
                    </a:lnTo>
                    <a:lnTo>
                      <a:pt x="24" y="81"/>
                    </a:lnTo>
                    <a:lnTo>
                      <a:pt x="28" y="90"/>
                    </a:lnTo>
                    <a:lnTo>
                      <a:pt x="31" y="93"/>
                    </a:lnTo>
                    <a:lnTo>
                      <a:pt x="35" y="96"/>
                    </a:lnTo>
                    <a:lnTo>
                      <a:pt x="39" y="97"/>
                    </a:lnTo>
                    <a:lnTo>
                      <a:pt x="40" y="97"/>
                    </a:lnTo>
                    <a:lnTo>
                      <a:pt x="44" y="96"/>
                    </a:lnTo>
                    <a:lnTo>
                      <a:pt x="49" y="94"/>
                    </a:lnTo>
                    <a:lnTo>
                      <a:pt x="52" y="91"/>
                    </a:lnTo>
                    <a:lnTo>
                      <a:pt x="54" y="86"/>
                    </a:lnTo>
                    <a:lnTo>
                      <a:pt x="55" y="81"/>
                    </a:lnTo>
                    <a:lnTo>
                      <a:pt x="55" y="76"/>
                    </a:lnTo>
                    <a:lnTo>
                      <a:pt x="55" y="69"/>
                    </a:lnTo>
                    <a:lnTo>
                      <a:pt x="54" y="65"/>
                    </a:lnTo>
                    <a:lnTo>
                      <a:pt x="52" y="61"/>
                    </a:lnTo>
                    <a:lnTo>
                      <a:pt x="49" y="58"/>
                    </a:lnTo>
                    <a:lnTo>
                      <a:pt x="44" y="55"/>
                    </a:lnTo>
                    <a:lnTo>
                      <a:pt x="40" y="54"/>
                    </a:lnTo>
                    <a:lnTo>
                      <a:pt x="39" y="54"/>
                    </a:lnTo>
                    <a:close/>
                    <a:moveTo>
                      <a:pt x="45" y="0"/>
                    </a:moveTo>
                    <a:lnTo>
                      <a:pt x="51" y="1"/>
                    </a:lnTo>
                    <a:lnTo>
                      <a:pt x="57" y="1"/>
                    </a:lnTo>
                    <a:lnTo>
                      <a:pt x="62" y="3"/>
                    </a:lnTo>
                    <a:lnTo>
                      <a:pt x="67" y="5"/>
                    </a:lnTo>
                    <a:lnTo>
                      <a:pt x="63" y="21"/>
                    </a:lnTo>
                    <a:lnTo>
                      <a:pt x="58" y="19"/>
                    </a:lnTo>
                    <a:lnTo>
                      <a:pt x="54" y="18"/>
                    </a:lnTo>
                    <a:lnTo>
                      <a:pt x="51" y="18"/>
                    </a:lnTo>
                    <a:lnTo>
                      <a:pt x="45" y="18"/>
                    </a:lnTo>
                    <a:lnTo>
                      <a:pt x="42" y="18"/>
                    </a:lnTo>
                    <a:lnTo>
                      <a:pt x="39" y="18"/>
                    </a:lnTo>
                    <a:lnTo>
                      <a:pt x="36" y="20"/>
                    </a:lnTo>
                    <a:lnTo>
                      <a:pt x="32" y="22"/>
                    </a:lnTo>
                    <a:lnTo>
                      <a:pt x="29" y="25"/>
                    </a:lnTo>
                    <a:lnTo>
                      <a:pt x="25" y="34"/>
                    </a:lnTo>
                    <a:lnTo>
                      <a:pt x="24" y="46"/>
                    </a:lnTo>
                    <a:lnTo>
                      <a:pt x="24" y="47"/>
                    </a:lnTo>
                    <a:lnTo>
                      <a:pt x="28" y="43"/>
                    </a:lnTo>
                    <a:lnTo>
                      <a:pt x="34" y="40"/>
                    </a:lnTo>
                    <a:lnTo>
                      <a:pt x="39" y="38"/>
                    </a:lnTo>
                    <a:lnTo>
                      <a:pt x="46" y="38"/>
                    </a:lnTo>
                    <a:lnTo>
                      <a:pt x="59" y="40"/>
                    </a:lnTo>
                    <a:lnTo>
                      <a:pt x="69" y="49"/>
                    </a:lnTo>
                    <a:lnTo>
                      <a:pt x="75" y="61"/>
                    </a:lnTo>
                    <a:lnTo>
                      <a:pt x="77" y="76"/>
                    </a:lnTo>
                    <a:lnTo>
                      <a:pt x="75" y="91"/>
                    </a:lnTo>
                    <a:lnTo>
                      <a:pt x="67" y="102"/>
                    </a:lnTo>
                    <a:lnTo>
                      <a:pt x="55" y="111"/>
                    </a:lnTo>
                    <a:lnTo>
                      <a:pt x="40" y="113"/>
                    </a:lnTo>
                    <a:lnTo>
                      <a:pt x="39" y="113"/>
                    </a:lnTo>
                    <a:lnTo>
                      <a:pt x="28" y="112"/>
                    </a:lnTo>
                    <a:lnTo>
                      <a:pt x="20" y="108"/>
                    </a:lnTo>
                    <a:lnTo>
                      <a:pt x="12" y="101"/>
                    </a:lnTo>
                    <a:lnTo>
                      <a:pt x="6" y="93"/>
                    </a:lnTo>
                    <a:lnTo>
                      <a:pt x="3" y="82"/>
                    </a:lnTo>
                    <a:lnTo>
                      <a:pt x="0" y="69"/>
                    </a:lnTo>
                    <a:lnTo>
                      <a:pt x="0" y="48"/>
                    </a:lnTo>
                    <a:lnTo>
                      <a:pt x="3" y="34"/>
                    </a:lnTo>
                    <a:lnTo>
                      <a:pt x="7" y="22"/>
                    </a:lnTo>
                    <a:lnTo>
                      <a:pt x="13" y="13"/>
                    </a:lnTo>
                    <a:lnTo>
                      <a:pt x="25" y="4"/>
                    </a:lnTo>
                    <a:lnTo>
                      <a:pt x="39" y="1"/>
                    </a:lnTo>
                    <a:lnTo>
                      <a:pt x="4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5" name="Freeform 54">
                <a:extLst>
                  <a:ext uri="{FF2B5EF4-FFF2-40B4-BE49-F238E27FC236}">
                    <a16:creationId xmlns="" xmlns:a16="http://schemas.microsoft.com/office/drawing/2014/main" id="{9D15912A-5D76-4D39-B4BC-9A8891B8F8BF}"/>
                  </a:ext>
                </a:extLst>
              </p:cNvPr>
              <p:cNvSpPr>
                <a:spLocks/>
              </p:cNvSpPr>
              <p:nvPr/>
            </p:nvSpPr>
            <p:spPr bwMode="auto">
              <a:xfrm>
                <a:off x="8347075" y="3971925"/>
                <a:ext cx="120650" cy="130175"/>
              </a:xfrm>
              <a:custGeom>
                <a:avLst/>
                <a:gdLst>
                  <a:gd name="T0" fmla="*/ 0 w 76"/>
                  <a:gd name="T1" fmla="*/ 0 h 82"/>
                  <a:gd name="T2" fmla="*/ 26 w 76"/>
                  <a:gd name="T3" fmla="*/ 0 h 82"/>
                  <a:gd name="T4" fmla="*/ 38 w 76"/>
                  <a:gd name="T5" fmla="*/ 26 h 82"/>
                  <a:gd name="T6" fmla="*/ 38 w 76"/>
                  <a:gd name="T7" fmla="*/ 26 h 82"/>
                  <a:gd name="T8" fmla="*/ 50 w 76"/>
                  <a:gd name="T9" fmla="*/ 0 h 82"/>
                  <a:gd name="T10" fmla="*/ 76 w 76"/>
                  <a:gd name="T11" fmla="*/ 0 h 82"/>
                  <a:gd name="T12" fmla="*/ 52 w 76"/>
                  <a:gd name="T13" fmla="*/ 40 h 82"/>
                  <a:gd name="T14" fmla="*/ 76 w 76"/>
                  <a:gd name="T15" fmla="*/ 82 h 82"/>
                  <a:gd name="T16" fmla="*/ 52 w 76"/>
                  <a:gd name="T17" fmla="*/ 82 h 82"/>
                  <a:gd name="T18" fmla="*/ 39 w 76"/>
                  <a:gd name="T19" fmla="*/ 55 h 82"/>
                  <a:gd name="T20" fmla="*/ 25 w 76"/>
                  <a:gd name="T21" fmla="*/ 82 h 82"/>
                  <a:gd name="T22" fmla="*/ 0 w 76"/>
                  <a:gd name="T23" fmla="*/ 82 h 82"/>
                  <a:gd name="T24" fmla="*/ 26 w 76"/>
                  <a:gd name="T25" fmla="*/ 40 h 82"/>
                  <a:gd name="T26" fmla="*/ 0 w 76"/>
                  <a:gd name="T2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2">
                    <a:moveTo>
                      <a:pt x="0" y="0"/>
                    </a:moveTo>
                    <a:lnTo>
                      <a:pt x="26" y="0"/>
                    </a:lnTo>
                    <a:lnTo>
                      <a:pt x="38" y="26"/>
                    </a:lnTo>
                    <a:lnTo>
                      <a:pt x="38" y="26"/>
                    </a:lnTo>
                    <a:lnTo>
                      <a:pt x="50" y="0"/>
                    </a:lnTo>
                    <a:lnTo>
                      <a:pt x="76" y="0"/>
                    </a:lnTo>
                    <a:lnTo>
                      <a:pt x="52" y="40"/>
                    </a:lnTo>
                    <a:lnTo>
                      <a:pt x="76" y="82"/>
                    </a:lnTo>
                    <a:lnTo>
                      <a:pt x="52" y="82"/>
                    </a:lnTo>
                    <a:lnTo>
                      <a:pt x="39" y="55"/>
                    </a:lnTo>
                    <a:lnTo>
                      <a:pt x="25" y="82"/>
                    </a:lnTo>
                    <a:lnTo>
                      <a:pt x="0" y="82"/>
                    </a:lnTo>
                    <a:lnTo>
                      <a:pt x="26" y="40"/>
                    </a:lnTo>
                    <a:lnTo>
                      <a:pt x="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6" name="Freeform 55">
                <a:extLst>
                  <a:ext uri="{FF2B5EF4-FFF2-40B4-BE49-F238E27FC236}">
                    <a16:creationId xmlns="" xmlns:a16="http://schemas.microsoft.com/office/drawing/2014/main" id="{76FC97B7-DC87-4F60-B0BB-6C5DD7E4944F}"/>
                  </a:ext>
                </a:extLst>
              </p:cNvPr>
              <p:cNvSpPr>
                <a:spLocks/>
              </p:cNvSpPr>
              <p:nvPr/>
            </p:nvSpPr>
            <p:spPr bwMode="auto">
              <a:xfrm>
                <a:off x="6892925" y="4398963"/>
                <a:ext cx="71438" cy="174625"/>
              </a:xfrm>
              <a:custGeom>
                <a:avLst/>
                <a:gdLst>
                  <a:gd name="T0" fmla="*/ 45 w 45"/>
                  <a:gd name="T1" fmla="*/ 0 h 110"/>
                  <a:gd name="T2" fmla="*/ 45 w 45"/>
                  <a:gd name="T3" fmla="*/ 110 h 110"/>
                  <a:gd name="T4" fmla="*/ 22 w 45"/>
                  <a:gd name="T5" fmla="*/ 110 h 110"/>
                  <a:gd name="T6" fmla="*/ 22 w 45"/>
                  <a:gd name="T7" fmla="*/ 19 h 110"/>
                  <a:gd name="T8" fmla="*/ 0 w 45"/>
                  <a:gd name="T9" fmla="*/ 19 h 110"/>
                  <a:gd name="T10" fmla="*/ 0 w 45"/>
                  <a:gd name="T11" fmla="*/ 4 h 110"/>
                  <a:gd name="T12" fmla="*/ 45 w 45"/>
                  <a:gd name="T13" fmla="*/ 0 h 110"/>
                </a:gdLst>
                <a:ahLst/>
                <a:cxnLst>
                  <a:cxn ang="0">
                    <a:pos x="T0" y="T1"/>
                  </a:cxn>
                  <a:cxn ang="0">
                    <a:pos x="T2" y="T3"/>
                  </a:cxn>
                  <a:cxn ang="0">
                    <a:pos x="T4" y="T5"/>
                  </a:cxn>
                  <a:cxn ang="0">
                    <a:pos x="T6" y="T7"/>
                  </a:cxn>
                  <a:cxn ang="0">
                    <a:pos x="T8" y="T9"/>
                  </a:cxn>
                  <a:cxn ang="0">
                    <a:pos x="T10" y="T11"/>
                  </a:cxn>
                  <a:cxn ang="0">
                    <a:pos x="T12" y="T13"/>
                  </a:cxn>
                </a:cxnLst>
                <a:rect l="0" t="0" r="r" b="b"/>
                <a:pathLst>
                  <a:path w="45" h="110">
                    <a:moveTo>
                      <a:pt x="45" y="0"/>
                    </a:moveTo>
                    <a:lnTo>
                      <a:pt x="45" y="110"/>
                    </a:lnTo>
                    <a:lnTo>
                      <a:pt x="22" y="110"/>
                    </a:lnTo>
                    <a:lnTo>
                      <a:pt x="22" y="19"/>
                    </a:lnTo>
                    <a:lnTo>
                      <a:pt x="0" y="19"/>
                    </a:lnTo>
                    <a:lnTo>
                      <a:pt x="0" y="4"/>
                    </a:lnTo>
                    <a:lnTo>
                      <a:pt x="4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7" name="Freeform 56">
                <a:extLst>
                  <a:ext uri="{FF2B5EF4-FFF2-40B4-BE49-F238E27FC236}">
                    <a16:creationId xmlns="" xmlns:a16="http://schemas.microsoft.com/office/drawing/2014/main" id="{6757397E-4C3C-48B5-9AD1-71F3DCC1EBBF}"/>
                  </a:ext>
                </a:extLst>
              </p:cNvPr>
              <p:cNvSpPr>
                <a:spLocks/>
              </p:cNvSpPr>
              <p:nvPr/>
            </p:nvSpPr>
            <p:spPr bwMode="auto">
              <a:xfrm>
                <a:off x="7372350" y="4397375"/>
                <a:ext cx="120650" cy="176212"/>
              </a:xfrm>
              <a:custGeom>
                <a:avLst/>
                <a:gdLst>
                  <a:gd name="T0" fmla="*/ 37 w 76"/>
                  <a:gd name="T1" fmla="*/ 0 h 111"/>
                  <a:gd name="T2" fmla="*/ 52 w 76"/>
                  <a:gd name="T3" fmla="*/ 2 h 111"/>
                  <a:gd name="T4" fmla="*/ 64 w 76"/>
                  <a:gd name="T5" fmla="*/ 9 h 111"/>
                  <a:gd name="T6" fmla="*/ 71 w 76"/>
                  <a:gd name="T7" fmla="*/ 18 h 111"/>
                  <a:gd name="T8" fmla="*/ 73 w 76"/>
                  <a:gd name="T9" fmla="*/ 32 h 111"/>
                  <a:gd name="T10" fmla="*/ 72 w 76"/>
                  <a:gd name="T11" fmla="*/ 42 h 111"/>
                  <a:gd name="T12" fmla="*/ 68 w 76"/>
                  <a:gd name="T13" fmla="*/ 50 h 111"/>
                  <a:gd name="T14" fmla="*/ 60 w 76"/>
                  <a:gd name="T15" fmla="*/ 60 h 111"/>
                  <a:gd name="T16" fmla="*/ 50 w 76"/>
                  <a:gd name="T17" fmla="*/ 73 h 111"/>
                  <a:gd name="T18" fmla="*/ 31 w 76"/>
                  <a:gd name="T19" fmla="*/ 94 h 111"/>
                  <a:gd name="T20" fmla="*/ 31 w 76"/>
                  <a:gd name="T21" fmla="*/ 94 h 111"/>
                  <a:gd name="T22" fmla="*/ 76 w 76"/>
                  <a:gd name="T23" fmla="*/ 94 h 111"/>
                  <a:gd name="T24" fmla="*/ 76 w 76"/>
                  <a:gd name="T25" fmla="*/ 111 h 111"/>
                  <a:gd name="T26" fmla="*/ 2 w 76"/>
                  <a:gd name="T27" fmla="*/ 111 h 111"/>
                  <a:gd name="T28" fmla="*/ 2 w 76"/>
                  <a:gd name="T29" fmla="*/ 97 h 111"/>
                  <a:gd name="T30" fmla="*/ 37 w 76"/>
                  <a:gd name="T31" fmla="*/ 59 h 111"/>
                  <a:gd name="T32" fmla="*/ 41 w 76"/>
                  <a:gd name="T33" fmla="*/ 54 h 111"/>
                  <a:gd name="T34" fmla="*/ 45 w 76"/>
                  <a:gd name="T35" fmla="*/ 48 h 111"/>
                  <a:gd name="T36" fmla="*/ 48 w 76"/>
                  <a:gd name="T37" fmla="*/ 44 h 111"/>
                  <a:gd name="T38" fmla="*/ 51 w 76"/>
                  <a:gd name="T39" fmla="*/ 38 h 111"/>
                  <a:gd name="T40" fmla="*/ 51 w 76"/>
                  <a:gd name="T41" fmla="*/ 32 h 111"/>
                  <a:gd name="T42" fmla="*/ 51 w 76"/>
                  <a:gd name="T43" fmla="*/ 28 h 111"/>
                  <a:gd name="T44" fmla="*/ 50 w 76"/>
                  <a:gd name="T45" fmla="*/ 25 h 111"/>
                  <a:gd name="T46" fmla="*/ 48 w 76"/>
                  <a:gd name="T47" fmla="*/ 22 h 111"/>
                  <a:gd name="T48" fmla="*/ 44 w 76"/>
                  <a:gd name="T49" fmla="*/ 18 h 111"/>
                  <a:gd name="T50" fmla="*/ 41 w 76"/>
                  <a:gd name="T51" fmla="*/ 17 h 111"/>
                  <a:gd name="T52" fmla="*/ 37 w 76"/>
                  <a:gd name="T53" fmla="*/ 16 h 111"/>
                  <a:gd name="T54" fmla="*/ 33 w 76"/>
                  <a:gd name="T55" fmla="*/ 17 h 111"/>
                  <a:gd name="T56" fmla="*/ 28 w 76"/>
                  <a:gd name="T57" fmla="*/ 19 h 111"/>
                  <a:gd name="T58" fmla="*/ 25 w 76"/>
                  <a:gd name="T59" fmla="*/ 22 h 111"/>
                  <a:gd name="T60" fmla="*/ 23 w 76"/>
                  <a:gd name="T61" fmla="*/ 26 h 111"/>
                  <a:gd name="T62" fmla="*/ 22 w 76"/>
                  <a:gd name="T63" fmla="*/ 30 h 111"/>
                  <a:gd name="T64" fmla="*/ 21 w 76"/>
                  <a:gd name="T65" fmla="*/ 35 h 111"/>
                  <a:gd name="T66" fmla="*/ 0 w 76"/>
                  <a:gd name="T67" fmla="*/ 35 h 111"/>
                  <a:gd name="T68" fmla="*/ 0 w 76"/>
                  <a:gd name="T69" fmla="*/ 35 h 111"/>
                  <a:gd name="T70" fmla="*/ 2 w 76"/>
                  <a:gd name="T71" fmla="*/ 22 h 111"/>
                  <a:gd name="T72" fmla="*/ 9 w 76"/>
                  <a:gd name="T73" fmla="*/ 10 h 111"/>
                  <a:gd name="T74" fmla="*/ 17 w 76"/>
                  <a:gd name="T75" fmla="*/ 4 h 111"/>
                  <a:gd name="T76" fmla="*/ 26 w 76"/>
                  <a:gd name="T77" fmla="*/ 1 h 111"/>
                  <a:gd name="T78" fmla="*/ 37 w 76"/>
                  <a:gd name="T7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 h="111">
                    <a:moveTo>
                      <a:pt x="37" y="0"/>
                    </a:moveTo>
                    <a:lnTo>
                      <a:pt x="52" y="2"/>
                    </a:lnTo>
                    <a:lnTo>
                      <a:pt x="64" y="9"/>
                    </a:lnTo>
                    <a:lnTo>
                      <a:pt x="71" y="18"/>
                    </a:lnTo>
                    <a:lnTo>
                      <a:pt x="73" y="32"/>
                    </a:lnTo>
                    <a:lnTo>
                      <a:pt x="72" y="42"/>
                    </a:lnTo>
                    <a:lnTo>
                      <a:pt x="68" y="50"/>
                    </a:lnTo>
                    <a:lnTo>
                      <a:pt x="60" y="60"/>
                    </a:lnTo>
                    <a:lnTo>
                      <a:pt x="50" y="73"/>
                    </a:lnTo>
                    <a:lnTo>
                      <a:pt x="31" y="94"/>
                    </a:lnTo>
                    <a:lnTo>
                      <a:pt x="31" y="94"/>
                    </a:lnTo>
                    <a:lnTo>
                      <a:pt x="76" y="94"/>
                    </a:lnTo>
                    <a:lnTo>
                      <a:pt x="76" y="111"/>
                    </a:lnTo>
                    <a:lnTo>
                      <a:pt x="2" y="111"/>
                    </a:lnTo>
                    <a:lnTo>
                      <a:pt x="2" y="97"/>
                    </a:lnTo>
                    <a:lnTo>
                      <a:pt x="37" y="59"/>
                    </a:lnTo>
                    <a:lnTo>
                      <a:pt x="41" y="54"/>
                    </a:lnTo>
                    <a:lnTo>
                      <a:pt x="45" y="48"/>
                    </a:lnTo>
                    <a:lnTo>
                      <a:pt x="48" y="44"/>
                    </a:lnTo>
                    <a:lnTo>
                      <a:pt x="51" y="38"/>
                    </a:lnTo>
                    <a:lnTo>
                      <a:pt x="51" y="32"/>
                    </a:lnTo>
                    <a:lnTo>
                      <a:pt x="51" y="28"/>
                    </a:lnTo>
                    <a:lnTo>
                      <a:pt x="50" y="25"/>
                    </a:lnTo>
                    <a:lnTo>
                      <a:pt x="48" y="22"/>
                    </a:lnTo>
                    <a:lnTo>
                      <a:pt x="44" y="18"/>
                    </a:lnTo>
                    <a:lnTo>
                      <a:pt x="41" y="17"/>
                    </a:lnTo>
                    <a:lnTo>
                      <a:pt x="37" y="16"/>
                    </a:lnTo>
                    <a:lnTo>
                      <a:pt x="33" y="17"/>
                    </a:lnTo>
                    <a:lnTo>
                      <a:pt x="28" y="19"/>
                    </a:lnTo>
                    <a:lnTo>
                      <a:pt x="25" y="22"/>
                    </a:lnTo>
                    <a:lnTo>
                      <a:pt x="23" y="26"/>
                    </a:lnTo>
                    <a:lnTo>
                      <a:pt x="22" y="30"/>
                    </a:lnTo>
                    <a:lnTo>
                      <a:pt x="21" y="35"/>
                    </a:lnTo>
                    <a:lnTo>
                      <a:pt x="0" y="35"/>
                    </a:lnTo>
                    <a:lnTo>
                      <a:pt x="0" y="35"/>
                    </a:lnTo>
                    <a:lnTo>
                      <a:pt x="2" y="22"/>
                    </a:lnTo>
                    <a:lnTo>
                      <a:pt x="9" y="10"/>
                    </a:lnTo>
                    <a:lnTo>
                      <a:pt x="17" y="4"/>
                    </a:lnTo>
                    <a:lnTo>
                      <a:pt x="26" y="1"/>
                    </a:lnTo>
                    <a:lnTo>
                      <a:pt x="37"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8" name="Freeform 57">
                <a:extLst>
                  <a:ext uri="{FF2B5EF4-FFF2-40B4-BE49-F238E27FC236}">
                    <a16:creationId xmlns="" xmlns:a16="http://schemas.microsoft.com/office/drawing/2014/main" id="{369FFDE2-701E-4D2F-8A62-F77AAC4BED86}"/>
                  </a:ext>
                </a:extLst>
              </p:cNvPr>
              <p:cNvSpPr>
                <a:spLocks/>
              </p:cNvSpPr>
              <p:nvPr/>
            </p:nvSpPr>
            <p:spPr bwMode="auto">
              <a:xfrm>
                <a:off x="7856537" y="4397375"/>
                <a:ext cx="122238" cy="179387"/>
              </a:xfrm>
              <a:custGeom>
                <a:avLst/>
                <a:gdLst>
                  <a:gd name="T0" fmla="*/ 53 w 77"/>
                  <a:gd name="T1" fmla="*/ 1 h 113"/>
                  <a:gd name="T2" fmla="*/ 71 w 77"/>
                  <a:gd name="T3" fmla="*/ 14 h 113"/>
                  <a:gd name="T4" fmla="*/ 75 w 77"/>
                  <a:gd name="T5" fmla="*/ 31 h 113"/>
                  <a:gd name="T6" fmla="*/ 73 w 77"/>
                  <a:gd name="T7" fmla="*/ 41 h 113"/>
                  <a:gd name="T8" fmla="*/ 68 w 77"/>
                  <a:gd name="T9" fmla="*/ 48 h 113"/>
                  <a:gd name="T10" fmla="*/ 58 w 77"/>
                  <a:gd name="T11" fmla="*/ 55 h 113"/>
                  <a:gd name="T12" fmla="*/ 69 w 77"/>
                  <a:gd name="T13" fmla="*/ 61 h 113"/>
                  <a:gd name="T14" fmla="*/ 75 w 77"/>
                  <a:gd name="T15" fmla="*/ 70 h 113"/>
                  <a:gd name="T16" fmla="*/ 77 w 77"/>
                  <a:gd name="T17" fmla="*/ 80 h 113"/>
                  <a:gd name="T18" fmla="*/ 72 w 77"/>
                  <a:gd name="T19" fmla="*/ 97 h 113"/>
                  <a:gd name="T20" fmla="*/ 54 w 77"/>
                  <a:gd name="T21" fmla="*/ 111 h 113"/>
                  <a:gd name="T22" fmla="*/ 24 w 77"/>
                  <a:gd name="T23" fmla="*/ 111 h 113"/>
                  <a:gd name="T24" fmla="*/ 6 w 77"/>
                  <a:gd name="T25" fmla="*/ 99 h 113"/>
                  <a:gd name="T26" fmla="*/ 0 w 77"/>
                  <a:gd name="T27" fmla="*/ 81 h 113"/>
                  <a:gd name="T28" fmla="*/ 23 w 77"/>
                  <a:gd name="T29" fmla="*/ 81 h 113"/>
                  <a:gd name="T30" fmla="*/ 24 w 77"/>
                  <a:gd name="T31" fmla="*/ 89 h 113"/>
                  <a:gd name="T32" fmla="*/ 30 w 77"/>
                  <a:gd name="T33" fmla="*/ 94 h 113"/>
                  <a:gd name="T34" fmla="*/ 39 w 77"/>
                  <a:gd name="T35" fmla="*/ 96 h 113"/>
                  <a:gd name="T36" fmla="*/ 47 w 77"/>
                  <a:gd name="T37" fmla="*/ 94 h 113"/>
                  <a:gd name="T38" fmla="*/ 53 w 77"/>
                  <a:gd name="T39" fmla="*/ 89 h 113"/>
                  <a:gd name="T40" fmla="*/ 55 w 77"/>
                  <a:gd name="T41" fmla="*/ 80 h 113"/>
                  <a:gd name="T42" fmla="*/ 53 w 77"/>
                  <a:gd name="T43" fmla="*/ 71 h 113"/>
                  <a:gd name="T44" fmla="*/ 47 w 77"/>
                  <a:gd name="T45" fmla="*/ 65 h 113"/>
                  <a:gd name="T46" fmla="*/ 38 w 77"/>
                  <a:gd name="T47" fmla="*/ 63 h 113"/>
                  <a:gd name="T48" fmla="*/ 25 w 77"/>
                  <a:gd name="T49" fmla="*/ 47 h 113"/>
                  <a:gd name="T50" fmla="*/ 42 w 77"/>
                  <a:gd name="T51" fmla="*/ 46 h 113"/>
                  <a:gd name="T52" fmla="*/ 49 w 77"/>
                  <a:gd name="T53" fmla="*/ 43 h 113"/>
                  <a:gd name="T54" fmla="*/ 53 w 77"/>
                  <a:gd name="T55" fmla="*/ 35 h 113"/>
                  <a:gd name="T56" fmla="*/ 53 w 77"/>
                  <a:gd name="T57" fmla="*/ 27 h 113"/>
                  <a:gd name="T58" fmla="*/ 49 w 77"/>
                  <a:gd name="T59" fmla="*/ 20 h 113"/>
                  <a:gd name="T60" fmla="*/ 43 w 77"/>
                  <a:gd name="T61" fmla="*/ 17 h 113"/>
                  <a:gd name="T62" fmla="*/ 34 w 77"/>
                  <a:gd name="T63" fmla="*/ 17 h 113"/>
                  <a:gd name="T64" fmla="*/ 28 w 77"/>
                  <a:gd name="T65" fmla="*/ 20 h 113"/>
                  <a:gd name="T66" fmla="*/ 24 w 77"/>
                  <a:gd name="T67" fmla="*/ 26 h 113"/>
                  <a:gd name="T68" fmla="*/ 2 w 77"/>
                  <a:gd name="T69" fmla="*/ 30 h 113"/>
                  <a:gd name="T70" fmla="*/ 5 w 77"/>
                  <a:gd name="T71" fmla="*/ 17 h 113"/>
                  <a:gd name="T72" fmla="*/ 24 w 77"/>
                  <a:gd name="T73"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113">
                    <a:moveTo>
                      <a:pt x="38" y="0"/>
                    </a:moveTo>
                    <a:lnTo>
                      <a:pt x="53" y="1"/>
                    </a:lnTo>
                    <a:lnTo>
                      <a:pt x="65" y="8"/>
                    </a:lnTo>
                    <a:lnTo>
                      <a:pt x="71" y="14"/>
                    </a:lnTo>
                    <a:lnTo>
                      <a:pt x="74" y="22"/>
                    </a:lnTo>
                    <a:lnTo>
                      <a:pt x="75" y="31"/>
                    </a:lnTo>
                    <a:lnTo>
                      <a:pt x="75" y="35"/>
                    </a:lnTo>
                    <a:lnTo>
                      <a:pt x="73" y="41"/>
                    </a:lnTo>
                    <a:lnTo>
                      <a:pt x="71" y="45"/>
                    </a:lnTo>
                    <a:lnTo>
                      <a:pt x="68" y="48"/>
                    </a:lnTo>
                    <a:lnTo>
                      <a:pt x="63" y="53"/>
                    </a:lnTo>
                    <a:lnTo>
                      <a:pt x="58" y="55"/>
                    </a:lnTo>
                    <a:lnTo>
                      <a:pt x="63" y="58"/>
                    </a:lnTo>
                    <a:lnTo>
                      <a:pt x="69" y="61"/>
                    </a:lnTo>
                    <a:lnTo>
                      <a:pt x="72" y="65"/>
                    </a:lnTo>
                    <a:lnTo>
                      <a:pt x="75" y="70"/>
                    </a:lnTo>
                    <a:lnTo>
                      <a:pt x="76" y="75"/>
                    </a:lnTo>
                    <a:lnTo>
                      <a:pt x="77" y="80"/>
                    </a:lnTo>
                    <a:lnTo>
                      <a:pt x="76" y="90"/>
                    </a:lnTo>
                    <a:lnTo>
                      <a:pt x="72" y="97"/>
                    </a:lnTo>
                    <a:lnTo>
                      <a:pt x="65" y="104"/>
                    </a:lnTo>
                    <a:lnTo>
                      <a:pt x="54" y="111"/>
                    </a:lnTo>
                    <a:lnTo>
                      <a:pt x="38" y="113"/>
                    </a:lnTo>
                    <a:lnTo>
                      <a:pt x="24" y="111"/>
                    </a:lnTo>
                    <a:lnTo>
                      <a:pt x="11" y="105"/>
                    </a:lnTo>
                    <a:lnTo>
                      <a:pt x="6" y="99"/>
                    </a:lnTo>
                    <a:lnTo>
                      <a:pt x="1" y="91"/>
                    </a:lnTo>
                    <a:lnTo>
                      <a:pt x="0" y="81"/>
                    </a:lnTo>
                    <a:lnTo>
                      <a:pt x="1" y="81"/>
                    </a:lnTo>
                    <a:lnTo>
                      <a:pt x="23" y="81"/>
                    </a:lnTo>
                    <a:lnTo>
                      <a:pt x="23" y="86"/>
                    </a:lnTo>
                    <a:lnTo>
                      <a:pt x="24" y="89"/>
                    </a:lnTo>
                    <a:lnTo>
                      <a:pt x="27" y="92"/>
                    </a:lnTo>
                    <a:lnTo>
                      <a:pt x="30" y="94"/>
                    </a:lnTo>
                    <a:lnTo>
                      <a:pt x="33" y="95"/>
                    </a:lnTo>
                    <a:lnTo>
                      <a:pt x="39" y="96"/>
                    </a:lnTo>
                    <a:lnTo>
                      <a:pt x="43" y="95"/>
                    </a:lnTo>
                    <a:lnTo>
                      <a:pt x="47" y="94"/>
                    </a:lnTo>
                    <a:lnTo>
                      <a:pt x="51" y="92"/>
                    </a:lnTo>
                    <a:lnTo>
                      <a:pt x="53" y="89"/>
                    </a:lnTo>
                    <a:lnTo>
                      <a:pt x="55" y="85"/>
                    </a:lnTo>
                    <a:lnTo>
                      <a:pt x="55" y="80"/>
                    </a:lnTo>
                    <a:lnTo>
                      <a:pt x="55" y="75"/>
                    </a:lnTo>
                    <a:lnTo>
                      <a:pt x="53" y="71"/>
                    </a:lnTo>
                    <a:lnTo>
                      <a:pt x="51" y="68"/>
                    </a:lnTo>
                    <a:lnTo>
                      <a:pt x="47" y="65"/>
                    </a:lnTo>
                    <a:lnTo>
                      <a:pt x="43" y="64"/>
                    </a:lnTo>
                    <a:lnTo>
                      <a:pt x="38" y="63"/>
                    </a:lnTo>
                    <a:lnTo>
                      <a:pt x="25" y="63"/>
                    </a:lnTo>
                    <a:lnTo>
                      <a:pt x="25" y="47"/>
                    </a:lnTo>
                    <a:lnTo>
                      <a:pt x="38" y="47"/>
                    </a:lnTo>
                    <a:lnTo>
                      <a:pt x="42" y="46"/>
                    </a:lnTo>
                    <a:lnTo>
                      <a:pt x="46" y="45"/>
                    </a:lnTo>
                    <a:lnTo>
                      <a:pt x="49" y="43"/>
                    </a:lnTo>
                    <a:lnTo>
                      <a:pt x="52" y="40"/>
                    </a:lnTo>
                    <a:lnTo>
                      <a:pt x="53" y="35"/>
                    </a:lnTo>
                    <a:lnTo>
                      <a:pt x="53" y="31"/>
                    </a:lnTo>
                    <a:lnTo>
                      <a:pt x="53" y="27"/>
                    </a:lnTo>
                    <a:lnTo>
                      <a:pt x="52" y="24"/>
                    </a:lnTo>
                    <a:lnTo>
                      <a:pt x="49" y="20"/>
                    </a:lnTo>
                    <a:lnTo>
                      <a:pt x="46" y="18"/>
                    </a:lnTo>
                    <a:lnTo>
                      <a:pt x="43" y="17"/>
                    </a:lnTo>
                    <a:lnTo>
                      <a:pt x="39" y="16"/>
                    </a:lnTo>
                    <a:lnTo>
                      <a:pt x="34" y="17"/>
                    </a:lnTo>
                    <a:lnTo>
                      <a:pt x="31" y="18"/>
                    </a:lnTo>
                    <a:lnTo>
                      <a:pt x="28" y="20"/>
                    </a:lnTo>
                    <a:lnTo>
                      <a:pt x="26" y="23"/>
                    </a:lnTo>
                    <a:lnTo>
                      <a:pt x="24" y="26"/>
                    </a:lnTo>
                    <a:lnTo>
                      <a:pt x="24" y="30"/>
                    </a:lnTo>
                    <a:lnTo>
                      <a:pt x="2" y="30"/>
                    </a:lnTo>
                    <a:lnTo>
                      <a:pt x="2" y="29"/>
                    </a:lnTo>
                    <a:lnTo>
                      <a:pt x="5" y="17"/>
                    </a:lnTo>
                    <a:lnTo>
                      <a:pt x="12" y="8"/>
                    </a:lnTo>
                    <a:lnTo>
                      <a:pt x="24" y="1"/>
                    </a:lnTo>
                    <a:lnTo>
                      <a:pt x="3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9" name="Rectangle 58">
                <a:extLst>
                  <a:ext uri="{FF2B5EF4-FFF2-40B4-BE49-F238E27FC236}">
                    <a16:creationId xmlns="" xmlns:a16="http://schemas.microsoft.com/office/drawing/2014/main" id="{E0E5CA07-498C-408E-9CF8-7AA68F0E144F}"/>
                  </a:ext>
                </a:extLst>
              </p:cNvPr>
              <p:cNvSpPr>
                <a:spLocks noChangeArrowheads="1"/>
              </p:cNvSpPr>
              <p:nvPr/>
            </p:nvSpPr>
            <p:spPr bwMode="auto">
              <a:xfrm>
                <a:off x="8374062" y="4487863"/>
                <a:ext cx="68263" cy="26987"/>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0" name="Freeform 59">
                <a:extLst>
                  <a:ext uri="{FF2B5EF4-FFF2-40B4-BE49-F238E27FC236}">
                    <a16:creationId xmlns="" xmlns:a16="http://schemas.microsoft.com/office/drawing/2014/main" id="{445DB23F-459E-4717-A238-FED6C4D622E2}"/>
                  </a:ext>
                </a:extLst>
              </p:cNvPr>
              <p:cNvSpPr>
                <a:spLocks noEditPoints="1"/>
              </p:cNvSpPr>
              <p:nvPr/>
            </p:nvSpPr>
            <p:spPr bwMode="auto">
              <a:xfrm>
                <a:off x="6884987" y="4868863"/>
                <a:ext cx="115888" cy="180975"/>
              </a:xfrm>
              <a:custGeom>
                <a:avLst/>
                <a:gdLst>
                  <a:gd name="T0" fmla="*/ 36 w 73"/>
                  <a:gd name="T1" fmla="*/ 18 h 114"/>
                  <a:gd name="T2" fmla="*/ 33 w 73"/>
                  <a:gd name="T3" fmla="*/ 18 h 114"/>
                  <a:gd name="T4" fmla="*/ 30 w 73"/>
                  <a:gd name="T5" fmla="*/ 19 h 114"/>
                  <a:gd name="T6" fmla="*/ 27 w 73"/>
                  <a:gd name="T7" fmla="*/ 21 h 114"/>
                  <a:gd name="T8" fmla="*/ 25 w 73"/>
                  <a:gd name="T9" fmla="*/ 23 h 114"/>
                  <a:gd name="T10" fmla="*/ 22 w 73"/>
                  <a:gd name="T11" fmla="*/ 31 h 114"/>
                  <a:gd name="T12" fmla="*/ 21 w 73"/>
                  <a:gd name="T13" fmla="*/ 42 h 114"/>
                  <a:gd name="T14" fmla="*/ 21 w 73"/>
                  <a:gd name="T15" fmla="*/ 71 h 114"/>
                  <a:gd name="T16" fmla="*/ 22 w 73"/>
                  <a:gd name="T17" fmla="*/ 83 h 114"/>
                  <a:gd name="T18" fmla="*/ 25 w 73"/>
                  <a:gd name="T19" fmla="*/ 90 h 114"/>
                  <a:gd name="T20" fmla="*/ 27 w 73"/>
                  <a:gd name="T21" fmla="*/ 93 h 114"/>
                  <a:gd name="T22" fmla="*/ 30 w 73"/>
                  <a:gd name="T23" fmla="*/ 95 h 114"/>
                  <a:gd name="T24" fmla="*/ 33 w 73"/>
                  <a:gd name="T25" fmla="*/ 96 h 114"/>
                  <a:gd name="T26" fmla="*/ 36 w 73"/>
                  <a:gd name="T27" fmla="*/ 97 h 114"/>
                  <a:gd name="T28" fmla="*/ 37 w 73"/>
                  <a:gd name="T29" fmla="*/ 97 h 114"/>
                  <a:gd name="T30" fmla="*/ 40 w 73"/>
                  <a:gd name="T31" fmla="*/ 96 h 114"/>
                  <a:gd name="T32" fmla="*/ 44 w 73"/>
                  <a:gd name="T33" fmla="*/ 95 h 114"/>
                  <a:gd name="T34" fmla="*/ 46 w 73"/>
                  <a:gd name="T35" fmla="*/ 93 h 114"/>
                  <a:gd name="T36" fmla="*/ 48 w 73"/>
                  <a:gd name="T37" fmla="*/ 90 h 114"/>
                  <a:gd name="T38" fmla="*/ 51 w 73"/>
                  <a:gd name="T39" fmla="*/ 83 h 114"/>
                  <a:gd name="T40" fmla="*/ 52 w 73"/>
                  <a:gd name="T41" fmla="*/ 71 h 114"/>
                  <a:gd name="T42" fmla="*/ 52 w 73"/>
                  <a:gd name="T43" fmla="*/ 42 h 114"/>
                  <a:gd name="T44" fmla="*/ 51 w 73"/>
                  <a:gd name="T45" fmla="*/ 31 h 114"/>
                  <a:gd name="T46" fmla="*/ 48 w 73"/>
                  <a:gd name="T47" fmla="*/ 23 h 114"/>
                  <a:gd name="T48" fmla="*/ 45 w 73"/>
                  <a:gd name="T49" fmla="*/ 20 h 114"/>
                  <a:gd name="T50" fmla="*/ 41 w 73"/>
                  <a:gd name="T51" fmla="*/ 18 h 114"/>
                  <a:gd name="T52" fmla="*/ 36 w 73"/>
                  <a:gd name="T53" fmla="*/ 18 h 114"/>
                  <a:gd name="T54" fmla="*/ 36 w 73"/>
                  <a:gd name="T55" fmla="*/ 18 h 114"/>
                  <a:gd name="T56" fmla="*/ 36 w 73"/>
                  <a:gd name="T57" fmla="*/ 0 h 114"/>
                  <a:gd name="T58" fmla="*/ 36 w 73"/>
                  <a:gd name="T59" fmla="*/ 0 h 114"/>
                  <a:gd name="T60" fmla="*/ 47 w 73"/>
                  <a:gd name="T61" fmla="*/ 1 h 114"/>
                  <a:gd name="T62" fmla="*/ 56 w 73"/>
                  <a:gd name="T63" fmla="*/ 5 h 114"/>
                  <a:gd name="T64" fmla="*/ 64 w 73"/>
                  <a:gd name="T65" fmla="*/ 11 h 114"/>
                  <a:gd name="T66" fmla="*/ 69 w 73"/>
                  <a:gd name="T67" fmla="*/ 20 h 114"/>
                  <a:gd name="T68" fmla="*/ 72 w 73"/>
                  <a:gd name="T69" fmla="*/ 31 h 114"/>
                  <a:gd name="T70" fmla="*/ 73 w 73"/>
                  <a:gd name="T71" fmla="*/ 44 h 114"/>
                  <a:gd name="T72" fmla="*/ 73 w 73"/>
                  <a:gd name="T73" fmla="*/ 69 h 114"/>
                  <a:gd name="T74" fmla="*/ 72 w 73"/>
                  <a:gd name="T75" fmla="*/ 83 h 114"/>
                  <a:gd name="T76" fmla="*/ 69 w 73"/>
                  <a:gd name="T77" fmla="*/ 93 h 114"/>
                  <a:gd name="T78" fmla="*/ 64 w 73"/>
                  <a:gd name="T79" fmla="*/ 102 h 114"/>
                  <a:gd name="T80" fmla="*/ 56 w 73"/>
                  <a:gd name="T81" fmla="*/ 108 h 114"/>
                  <a:gd name="T82" fmla="*/ 48 w 73"/>
                  <a:gd name="T83" fmla="*/ 113 h 114"/>
                  <a:gd name="T84" fmla="*/ 37 w 73"/>
                  <a:gd name="T85" fmla="*/ 114 h 114"/>
                  <a:gd name="T86" fmla="*/ 36 w 73"/>
                  <a:gd name="T87" fmla="*/ 114 h 114"/>
                  <a:gd name="T88" fmla="*/ 26 w 73"/>
                  <a:gd name="T89" fmla="*/ 113 h 114"/>
                  <a:gd name="T90" fmla="*/ 17 w 73"/>
                  <a:gd name="T91" fmla="*/ 108 h 114"/>
                  <a:gd name="T92" fmla="*/ 9 w 73"/>
                  <a:gd name="T93" fmla="*/ 102 h 114"/>
                  <a:gd name="T94" fmla="*/ 4 w 73"/>
                  <a:gd name="T95" fmla="*/ 93 h 114"/>
                  <a:gd name="T96" fmla="*/ 1 w 73"/>
                  <a:gd name="T97" fmla="*/ 83 h 114"/>
                  <a:gd name="T98" fmla="*/ 0 w 73"/>
                  <a:gd name="T99" fmla="*/ 69 h 114"/>
                  <a:gd name="T100" fmla="*/ 0 w 73"/>
                  <a:gd name="T101" fmla="*/ 44 h 114"/>
                  <a:gd name="T102" fmla="*/ 1 w 73"/>
                  <a:gd name="T103" fmla="*/ 31 h 114"/>
                  <a:gd name="T104" fmla="*/ 4 w 73"/>
                  <a:gd name="T105" fmla="*/ 20 h 114"/>
                  <a:gd name="T106" fmla="*/ 9 w 73"/>
                  <a:gd name="T107" fmla="*/ 11 h 114"/>
                  <a:gd name="T108" fmla="*/ 17 w 73"/>
                  <a:gd name="T109" fmla="*/ 5 h 114"/>
                  <a:gd name="T110" fmla="*/ 25 w 73"/>
                  <a:gd name="T111" fmla="*/ 1 h 114"/>
                  <a:gd name="T112" fmla="*/ 36 w 73"/>
                  <a:gd name="T11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 h="114">
                    <a:moveTo>
                      <a:pt x="36" y="18"/>
                    </a:moveTo>
                    <a:lnTo>
                      <a:pt x="33" y="18"/>
                    </a:lnTo>
                    <a:lnTo>
                      <a:pt x="30" y="19"/>
                    </a:lnTo>
                    <a:lnTo>
                      <a:pt x="27" y="21"/>
                    </a:lnTo>
                    <a:lnTo>
                      <a:pt x="25" y="23"/>
                    </a:lnTo>
                    <a:lnTo>
                      <a:pt x="22" y="31"/>
                    </a:lnTo>
                    <a:lnTo>
                      <a:pt x="21" y="42"/>
                    </a:lnTo>
                    <a:lnTo>
                      <a:pt x="21" y="71"/>
                    </a:lnTo>
                    <a:lnTo>
                      <a:pt x="22" y="83"/>
                    </a:lnTo>
                    <a:lnTo>
                      <a:pt x="25" y="90"/>
                    </a:lnTo>
                    <a:lnTo>
                      <a:pt x="27" y="93"/>
                    </a:lnTo>
                    <a:lnTo>
                      <a:pt x="30" y="95"/>
                    </a:lnTo>
                    <a:lnTo>
                      <a:pt x="33" y="96"/>
                    </a:lnTo>
                    <a:lnTo>
                      <a:pt x="36" y="97"/>
                    </a:lnTo>
                    <a:lnTo>
                      <a:pt x="37" y="97"/>
                    </a:lnTo>
                    <a:lnTo>
                      <a:pt x="40" y="96"/>
                    </a:lnTo>
                    <a:lnTo>
                      <a:pt x="44" y="95"/>
                    </a:lnTo>
                    <a:lnTo>
                      <a:pt x="46" y="93"/>
                    </a:lnTo>
                    <a:lnTo>
                      <a:pt x="48" y="90"/>
                    </a:lnTo>
                    <a:lnTo>
                      <a:pt x="51" y="83"/>
                    </a:lnTo>
                    <a:lnTo>
                      <a:pt x="52" y="71"/>
                    </a:lnTo>
                    <a:lnTo>
                      <a:pt x="52" y="42"/>
                    </a:lnTo>
                    <a:lnTo>
                      <a:pt x="51" y="31"/>
                    </a:lnTo>
                    <a:lnTo>
                      <a:pt x="48" y="23"/>
                    </a:lnTo>
                    <a:lnTo>
                      <a:pt x="45" y="20"/>
                    </a:lnTo>
                    <a:lnTo>
                      <a:pt x="41" y="18"/>
                    </a:lnTo>
                    <a:lnTo>
                      <a:pt x="36" y="18"/>
                    </a:lnTo>
                    <a:lnTo>
                      <a:pt x="36" y="18"/>
                    </a:lnTo>
                    <a:close/>
                    <a:moveTo>
                      <a:pt x="36" y="0"/>
                    </a:moveTo>
                    <a:lnTo>
                      <a:pt x="36" y="0"/>
                    </a:lnTo>
                    <a:lnTo>
                      <a:pt x="47" y="1"/>
                    </a:lnTo>
                    <a:lnTo>
                      <a:pt x="56" y="5"/>
                    </a:lnTo>
                    <a:lnTo>
                      <a:pt x="64" y="11"/>
                    </a:lnTo>
                    <a:lnTo>
                      <a:pt x="69" y="20"/>
                    </a:lnTo>
                    <a:lnTo>
                      <a:pt x="72" y="31"/>
                    </a:lnTo>
                    <a:lnTo>
                      <a:pt x="73" y="44"/>
                    </a:lnTo>
                    <a:lnTo>
                      <a:pt x="73" y="69"/>
                    </a:lnTo>
                    <a:lnTo>
                      <a:pt x="72" y="83"/>
                    </a:lnTo>
                    <a:lnTo>
                      <a:pt x="69" y="93"/>
                    </a:lnTo>
                    <a:lnTo>
                      <a:pt x="64" y="102"/>
                    </a:lnTo>
                    <a:lnTo>
                      <a:pt x="56" y="108"/>
                    </a:lnTo>
                    <a:lnTo>
                      <a:pt x="48" y="113"/>
                    </a:lnTo>
                    <a:lnTo>
                      <a:pt x="37" y="114"/>
                    </a:lnTo>
                    <a:lnTo>
                      <a:pt x="36" y="114"/>
                    </a:lnTo>
                    <a:lnTo>
                      <a:pt x="26" y="113"/>
                    </a:lnTo>
                    <a:lnTo>
                      <a:pt x="17" y="108"/>
                    </a:lnTo>
                    <a:lnTo>
                      <a:pt x="9" y="102"/>
                    </a:lnTo>
                    <a:lnTo>
                      <a:pt x="4" y="93"/>
                    </a:lnTo>
                    <a:lnTo>
                      <a:pt x="1" y="83"/>
                    </a:lnTo>
                    <a:lnTo>
                      <a:pt x="0" y="69"/>
                    </a:lnTo>
                    <a:lnTo>
                      <a:pt x="0" y="44"/>
                    </a:lnTo>
                    <a:lnTo>
                      <a:pt x="1" y="31"/>
                    </a:lnTo>
                    <a:lnTo>
                      <a:pt x="4" y="20"/>
                    </a:lnTo>
                    <a:lnTo>
                      <a:pt x="9" y="11"/>
                    </a:lnTo>
                    <a:lnTo>
                      <a:pt x="17" y="5"/>
                    </a:lnTo>
                    <a:lnTo>
                      <a:pt x="25" y="1"/>
                    </a:lnTo>
                    <a:lnTo>
                      <a:pt x="36"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1" name="Freeform 60">
                <a:extLst>
                  <a:ext uri="{FF2B5EF4-FFF2-40B4-BE49-F238E27FC236}">
                    <a16:creationId xmlns="" xmlns:a16="http://schemas.microsoft.com/office/drawing/2014/main" id="{0909169F-2DA4-47F3-A94C-0C0705808472}"/>
                  </a:ext>
                </a:extLst>
              </p:cNvPr>
              <p:cNvSpPr>
                <a:spLocks/>
              </p:cNvSpPr>
              <p:nvPr/>
            </p:nvSpPr>
            <p:spPr bwMode="auto">
              <a:xfrm>
                <a:off x="7405687" y="4922838"/>
                <a:ext cx="57150" cy="63500"/>
              </a:xfrm>
              <a:custGeom>
                <a:avLst/>
                <a:gdLst>
                  <a:gd name="T0" fmla="*/ 18 w 36"/>
                  <a:gd name="T1" fmla="*/ 0 h 40"/>
                  <a:gd name="T2" fmla="*/ 22 w 36"/>
                  <a:gd name="T3" fmla="*/ 0 h 40"/>
                  <a:gd name="T4" fmla="*/ 27 w 36"/>
                  <a:gd name="T5" fmla="*/ 2 h 40"/>
                  <a:gd name="T6" fmla="*/ 31 w 36"/>
                  <a:gd name="T7" fmla="*/ 4 h 40"/>
                  <a:gd name="T8" fmla="*/ 33 w 36"/>
                  <a:gd name="T9" fmla="*/ 8 h 40"/>
                  <a:gd name="T10" fmla="*/ 35 w 36"/>
                  <a:gd name="T11" fmla="*/ 12 h 40"/>
                  <a:gd name="T12" fmla="*/ 36 w 36"/>
                  <a:gd name="T13" fmla="*/ 17 h 40"/>
                  <a:gd name="T14" fmla="*/ 36 w 36"/>
                  <a:gd name="T15" fmla="*/ 24 h 40"/>
                  <a:gd name="T16" fmla="*/ 35 w 36"/>
                  <a:gd name="T17" fmla="*/ 28 h 40"/>
                  <a:gd name="T18" fmla="*/ 33 w 36"/>
                  <a:gd name="T19" fmla="*/ 33 h 40"/>
                  <a:gd name="T20" fmla="*/ 31 w 36"/>
                  <a:gd name="T21" fmla="*/ 36 h 40"/>
                  <a:gd name="T22" fmla="*/ 28 w 36"/>
                  <a:gd name="T23" fmla="*/ 38 h 40"/>
                  <a:gd name="T24" fmla="*/ 22 w 36"/>
                  <a:gd name="T25" fmla="*/ 40 h 40"/>
                  <a:gd name="T26" fmla="*/ 18 w 36"/>
                  <a:gd name="T27" fmla="*/ 40 h 40"/>
                  <a:gd name="T28" fmla="*/ 13 w 36"/>
                  <a:gd name="T29" fmla="*/ 40 h 40"/>
                  <a:gd name="T30" fmla="*/ 8 w 36"/>
                  <a:gd name="T31" fmla="*/ 38 h 40"/>
                  <a:gd name="T32" fmla="*/ 4 w 36"/>
                  <a:gd name="T33" fmla="*/ 36 h 40"/>
                  <a:gd name="T34" fmla="*/ 2 w 36"/>
                  <a:gd name="T35" fmla="*/ 33 h 40"/>
                  <a:gd name="T36" fmla="*/ 0 w 36"/>
                  <a:gd name="T37" fmla="*/ 28 h 40"/>
                  <a:gd name="T38" fmla="*/ 0 w 36"/>
                  <a:gd name="T39" fmla="*/ 24 h 40"/>
                  <a:gd name="T40" fmla="*/ 0 w 36"/>
                  <a:gd name="T41" fmla="*/ 17 h 40"/>
                  <a:gd name="T42" fmla="*/ 0 w 36"/>
                  <a:gd name="T43" fmla="*/ 12 h 40"/>
                  <a:gd name="T44" fmla="*/ 2 w 36"/>
                  <a:gd name="T45" fmla="*/ 8 h 40"/>
                  <a:gd name="T46" fmla="*/ 4 w 36"/>
                  <a:gd name="T47" fmla="*/ 5 h 40"/>
                  <a:gd name="T48" fmla="*/ 8 w 36"/>
                  <a:gd name="T49" fmla="*/ 2 h 40"/>
                  <a:gd name="T50" fmla="*/ 13 w 36"/>
                  <a:gd name="T51" fmla="*/ 0 h 40"/>
                  <a:gd name="T52" fmla="*/ 18 w 36"/>
                  <a:gd name="T5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40">
                    <a:moveTo>
                      <a:pt x="18" y="0"/>
                    </a:moveTo>
                    <a:lnTo>
                      <a:pt x="22" y="0"/>
                    </a:lnTo>
                    <a:lnTo>
                      <a:pt x="27" y="2"/>
                    </a:lnTo>
                    <a:lnTo>
                      <a:pt x="31" y="4"/>
                    </a:lnTo>
                    <a:lnTo>
                      <a:pt x="33" y="8"/>
                    </a:lnTo>
                    <a:lnTo>
                      <a:pt x="35" y="12"/>
                    </a:lnTo>
                    <a:lnTo>
                      <a:pt x="36" y="17"/>
                    </a:lnTo>
                    <a:lnTo>
                      <a:pt x="36" y="24"/>
                    </a:lnTo>
                    <a:lnTo>
                      <a:pt x="35" y="28"/>
                    </a:lnTo>
                    <a:lnTo>
                      <a:pt x="33" y="33"/>
                    </a:lnTo>
                    <a:lnTo>
                      <a:pt x="31" y="36"/>
                    </a:lnTo>
                    <a:lnTo>
                      <a:pt x="28" y="38"/>
                    </a:lnTo>
                    <a:lnTo>
                      <a:pt x="22" y="40"/>
                    </a:lnTo>
                    <a:lnTo>
                      <a:pt x="18" y="40"/>
                    </a:lnTo>
                    <a:lnTo>
                      <a:pt x="13" y="40"/>
                    </a:lnTo>
                    <a:lnTo>
                      <a:pt x="8" y="38"/>
                    </a:lnTo>
                    <a:lnTo>
                      <a:pt x="4" y="36"/>
                    </a:lnTo>
                    <a:lnTo>
                      <a:pt x="2" y="33"/>
                    </a:lnTo>
                    <a:lnTo>
                      <a:pt x="0" y="28"/>
                    </a:lnTo>
                    <a:lnTo>
                      <a:pt x="0" y="24"/>
                    </a:lnTo>
                    <a:lnTo>
                      <a:pt x="0" y="17"/>
                    </a:lnTo>
                    <a:lnTo>
                      <a:pt x="0" y="12"/>
                    </a:lnTo>
                    <a:lnTo>
                      <a:pt x="2" y="8"/>
                    </a:lnTo>
                    <a:lnTo>
                      <a:pt x="4" y="5"/>
                    </a:lnTo>
                    <a:lnTo>
                      <a:pt x="8" y="2"/>
                    </a:lnTo>
                    <a:lnTo>
                      <a:pt x="13" y="0"/>
                    </a:lnTo>
                    <a:lnTo>
                      <a:pt x="1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2" name="Freeform 61">
                <a:extLst>
                  <a:ext uri="{FF2B5EF4-FFF2-40B4-BE49-F238E27FC236}">
                    <a16:creationId xmlns="" xmlns:a16="http://schemas.microsoft.com/office/drawing/2014/main" id="{08356AD4-F904-4244-8AF1-06CA331D0243}"/>
                  </a:ext>
                </a:extLst>
              </p:cNvPr>
              <p:cNvSpPr>
                <a:spLocks/>
              </p:cNvSpPr>
              <p:nvPr/>
            </p:nvSpPr>
            <p:spPr bwMode="auto">
              <a:xfrm>
                <a:off x="7858125" y="4902200"/>
                <a:ext cx="120650" cy="127000"/>
              </a:xfrm>
              <a:custGeom>
                <a:avLst/>
                <a:gdLst>
                  <a:gd name="T0" fmla="*/ 28 w 76"/>
                  <a:gd name="T1" fmla="*/ 0 h 80"/>
                  <a:gd name="T2" fmla="*/ 50 w 76"/>
                  <a:gd name="T3" fmla="*/ 0 h 80"/>
                  <a:gd name="T4" fmla="*/ 50 w 76"/>
                  <a:gd name="T5" fmla="*/ 30 h 80"/>
                  <a:gd name="T6" fmla="*/ 76 w 76"/>
                  <a:gd name="T7" fmla="*/ 30 h 80"/>
                  <a:gd name="T8" fmla="*/ 76 w 76"/>
                  <a:gd name="T9" fmla="*/ 49 h 80"/>
                  <a:gd name="T10" fmla="*/ 50 w 76"/>
                  <a:gd name="T11" fmla="*/ 49 h 80"/>
                  <a:gd name="T12" fmla="*/ 50 w 76"/>
                  <a:gd name="T13" fmla="*/ 80 h 80"/>
                  <a:gd name="T14" fmla="*/ 28 w 76"/>
                  <a:gd name="T15" fmla="*/ 80 h 80"/>
                  <a:gd name="T16" fmla="*/ 28 w 76"/>
                  <a:gd name="T17" fmla="*/ 49 h 80"/>
                  <a:gd name="T18" fmla="*/ 0 w 76"/>
                  <a:gd name="T19" fmla="*/ 49 h 80"/>
                  <a:gd name="T20" fmla="*/ 0 w 76"/>
                  <a:gd name="T21" fmla="*/ 30 h 80"/>
                  <a:gd name="T22" fmla="*/ 28 w 76"/>
                  <a:gd name="T23" fmla="*/ 30 h 80"/>
                  <a:gd name="T24" fmla="*/ 28 w 76"/>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0">
                    <a:moveTo>
                      <a:pt x="28" y="0"/>
                    </a:moveTo>
                    <a:lnTo>
                      <a:pt x="50" y="0"/>
                    </a:lnTo>
                    <a:lnTo>
                      <a:pt x="50" y="30"/>
                    </a:lnTo>
                    <a:lnTo>
                      <a:pt x="76" y="30"/>
                    </a:lnTo>
                    <a:lnTo>
                      <a:pt x="76" y="49"/>
                    </a:lnTo>
                    <a:lnTo>
                      <a:pt x="50" y="49"/>
                    </a:lnTo>
                    <a:lnTo>
                      <a:pt x="50" y="80"/>
                    </a:lnTo>
                    <a:lnTo>
                      <a:pt x="28" y="80"/>
                    </a:lnTo>
                    <a:lnTo>
                      <a:pt x="28" y="49"/>
                    </a:lnTo>
                    <a:lnTo>
                      <a:pt x="0" y="49"/>
                    </a:lnTo>
                    <a:lnTo>
                      <a:pt x="0" y="30"/>
                    </a:lnTo>
                    <a:lnTo>
                      <a:pt x="28" y="30"/>
                    </a:lnTo>
                    <a:lnTo>
                      <a:pt x="2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3" name="Freeform 62">
                <a:extLst>
                  <a:ext uri="{FF2B5EF4-FFF2-40B4-BE49-F238E27FC236}">
                    <a16:creationId xmlns="" xmlns:a16="http://schemas.microsoft.com/office/drawing/2014/main" id="{3CB16B7B-5BAC-4331-B887-9A4EC592A508}"/>
                  </a:ext>
                </a:extLst>
              </p:cNvPr>
              <p:cNvSpPr>
                <a:spLocks noEditPoints="1"/>
              </p:cNvSpPr>
              <p:nvPr/>
            </p:nvSpPr>
            <p:spPr bwMode="auto">
              <a:xfrm>
                <a:off x="8351837" y="4927600"/>
                <a:ext cx="109538" cy="79375"/>
              </a:xfrm>
              <a:custGeom>
                <a:avLst/>
                <a:gdLst>
                  <a:gd name="T0" fmla="*/ 0 w 69"/>
                  <a:gd name="T1" fmla="*/ 32 h 50"/>
                  <a:gd name="T2" fmla="*/ 69 w 69"/>
                  <a:gd name="T3" fmla="*/ 32 h 50"/>
                  <a:gd name="T4" fmla="*/ 69 w 69"/>
                  <a:gd name="T5" fmla="*/ 50 h 50"/>
                  <a:gd name="T6" fmla="*/ 0 w 69"/>
                  <a:gd name="T7" fmla="*/ 50 h 50"/>
                  <a:gd name="T8" fmla="*/ 0 w 69"/>
                  <a:gd name="T9" fmla="*/ 32 h 50"/>
                  <a:gd name="T10" fmla="*/ 0 w 69"/>
                  <a:gd name="T11" fmla="*/ 0 h 50"/>
                  <a:gd name="T12" fmla="*/ 69 w 69"/>
                  <a:gd name="T13" fmla="*/ 0 h 50"/>
                  <a:gd name="T14" fmla="*/ 69 w 69"/>
                  <a:gd name="T15" fmla="*/ 17 h 50"/>
                  <a:gd name="T16" fmla="*/ 0 w 69"/>
                  <a:gd name="T17" fmla="*/ 17 h 50"/>
                  <a:gd name="T18" fmla="*/ 0 w 6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50">
                    <a:moveTo>
                      <a:pt x="0" y="32"/>
                    </a:moveTo>
                    <a:lnTo>
                      <a:pt x="69" y="32"/>
                    </a:lnTo>
                    <a:lnTo>
                      <a:pt x="69" y="50"/>
                    </a:lnTo>
                    <a:lnTo>
                      <a:pt x="0" y="50"/>
                    </a:lnTo>
                    <a:lnTo>
                      <a:pt x="0" y="32"/>
                    </a:lnTo>
                    <a:close/>
                    <a:moveTo>
                      <a:pt x="0" y="0"/>
                    </a:moveTo>
                    <a:lnTo>
                      <a:pt x="69" y="0"/>
                    </a:lnTo>
                    <a:lnTo>
                      <a:pt x="69" y="17"/>
                    </a:lnTo>
                    <a:lnTo>
                      <a:pt x="0" y="17"/>
                    </a:lnTo>
                    <a:lnTo>
                      <a:pt x="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nvGrpSpPr>
            <p:cNvPr id="88" name="Group 87">
              <a:extLst>
                <a:ext uri="{FF2B5EF4-FFF2-40B4-BE49-F238E27FC236}">
                  <a16:creationId xmlns="" xmlns:a16="http://schemas.microsoft.com/office/drawing/2014/main" id="{8A28C536-0DB0-43BD-A71A-33925C1D8FE9}"/>
                </a:ext>
              </a:extLst>
            </p:cNvPr>
            <p:cNvGrpSpPr/>
            <p:nvPr/>
          </p:nvGrpSpPr>
          <p:grpSpPr>
            <a:xfrm>
              <a:off x="9099549" y="2667000"/>
              <a:ext cx="1879600" cy="965200"/>
              <a:chOff x="8837612" y="1447800"/>
              <a:chExt cx="1879600" cy="965200"/>
            </a:xfrm>
          </p:grpSpPr>
          <p:sp>
            <p:nvSpPr>
              <p:cNvPr id="89" name="Freeform 63">
                <a:extLst>
                  <a:ext uri="{FF2B5EF4-FFF2-40B4-BE49-F238E27FC236}">
                    <a16:creationId xmlns="" xmlns:a16="http://schemas.microsoft.com/office/drawing/2014/main" id="{408377BC-CE5F-4F69-87E8-46B025B86753}"/>
                  </a:ext>
                </a:extLst>
              </p:cNvPr>
              <p:cNvSpPr>
                <a:spLocks/>
              </p:cNvSpPr>
              <p:nvPr/>
            </p:nvSpPr>
            <p:spPr bwMode="auto">
              <a:xfrm>
                <a:off x="8837612" y="1447800"/>
                <a:ext cx="1879600" cy="965200"/>
              </a:xfrm>
              <a:custGeom>
                <a:avLst/>
                <a:gdLst>
                  <a:gd name="T0" fmla="*/ 0 w 1184"/>
                  <a:gd name="T1" fmla="*/ 0 h 608"/>
                  <a:gd name="T2" fmla="*/ 151 w 1184"/>
                  <a:gd name="T3" fmla="*/ 5 h 608"/>
                  <a:gd name="T4" fmla="*/ 1165 w 1184"/>
                  <a:gd name="T5" fmla="*/ 496 h 608"/>
                  <a:gd name="T6" fmla="*/ 1176 w 1184"/>
                  <a:gd name="T7" fmla="*/ 503 h 608"/>
                  <a:gd name="T8" fmla="*/ 1182 w 1184"/>
                  <a:gd name="T9" fmla="*/ 514 h 608"/>
                  <a:gd name="T10" fmla="*/ 1184 w 1184"/>
                  <a:gd name="T11" fmla="*/ 527 h 608"/>
                  <a:gd name="T12" fmla="*/ 1180 w 1184"/>
                  <a:gd name="T13" fmla="*/ 540 h 608"/>
                  <a:gd name="T14" fmla="*/ 1157 w 1184"/>
                  <a:gd name="T15" fmla="*/ 590 h 608"/>
                  <a:gd name="T16" fmla="*/ 1148 w 1184"/>
                  <a:gd name="T17" fmla="*/ 599 h 608"/>
                  <a:gd name="T18" fmla="*/ 1137 w 1184"/>
                  <a:gd name="T19" fmla="*/ 606 h 608"/>
                  <a:gd name="T20" fmla="*/ 1125 w 1184"/>
                  <a:gd name="T21" fmla="*/ 608 h 608"/>
                  <a:gd name="T22" fmla="*/ 1112 w 1184"/>
                  <a:gd name="T23" fmla="*/ 605 h 608"/>
                  <a:gd name="T24" fmla="*/ 98 w 1184"/>
                  <a:gd name="T25" fmla="*/ 115 h 608"/>
                  <a:gd name="T26" fmla="*/ 0 w 1184"/>
                  <a:gd name="T27"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4" h="608">
                    <a:moveTo>
                      <a:pt x="0" y="0"/>
                    </a:moveTo>
                    <a:lnTo>
                      <a:pt x="151" y="5"/>
                    </a:lnTo>
                    <a:lnTo>
                      <a:pt x="1165" y="496"/>
                    </a:lnTo>
                    <a:lnTo>
                      <a:pt x="1176" y="503"/>
                    </a:lnTo>
                    <a:lnTo>
                      <a:pt x="1182" y="514"/>
                    </a:lnTo>
                    <a:lnTo>
                      <a:pt x="1184" y="527"/>
                    </a:lnTo>
                    <a:lnTo>
                      <a:pt x="1180" y="540"/>
                    </a:lnTo>
                    <a:lnTo>
                      <a:pt x="1157" y="590"/>
                    </a:lnTo>
                    <a:lnTo>
                      <a:pt x="1148" y="599"/>
                    </a:lnTo>
                    <a:lnTo>
                      <a:pt x="1137" y="606"/>
                    </a:lnTo>
                    <a:lnTo>
                      <a:pt x="1125" y="608"/>
                    </a:lnTo>
                    <a:lnTo>
                      <a:pt x="1112" y="605"/>
                    </a:lnTo>
                    <a:lnTo>
                      <a:pt x="98" y="115"/>
                    </a:lnTo>
                    <a:lnTo>
                      <a:pt x="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0" name="Freeform 64">
                <a:extLst>
                  <a:ext uri="{FF2B5EF4-FFF2-40B4-BE49-F238E27FC236}">
                    <a16:creationId xmlns="" xmlns:a16="http://schemas.microsoft.com/office/drawing/2014/main" id="{F8C78C32-A63F-4DA5-9BA5-8D6CE3C180A2}"/>
                  </a:ext>
                </a:extLst>
              </p:cNvPr>
              <p:cNvSpPr>
                <a:spLocks/>
              </p:cNvSpPr>
              <p:nvPr/>
            </p:nvSpPr>
            <p:spPr bwMode="auto">
              <a:xfrm>
                <a:off x="8837612" y="1447800"/>
                <a:ext cx="1854200" cy="965200"/>
              </a:xfrm>
              <a:custGeom>
                <a:avLst/>
                <a:gdLst>
                  <a:gd name="T0" fmla="*/ 0 w 1168"/>
                  <a:gd name="T1" fmla="*/ 0 h 608"/>
                  <a:gd name="T2" fmla="*/ 129 w 1168"/>
                  <a:gd name="T3" fmla="*/ 63 h 608"/>
                  <a:gd name="T4" fmla="*/ 1168 w 1168"/>
                  <a:gd name="T5" fmla="*/ 564 h 608"/>
                  <a:gd name="T6" fmla="*/ 1157 w 1168"/>
                  <a:gd name="T7" fmla="*/ 590 h 608"/>
                  <a:gd name="T8" fmla="*/ 1148 w 1168"/>
                  <a:gd name="T9" fmla="*/ 599 h 608"/>
                  <a:gd name="T10" fmla="*/ 1137 w 1168"/>
                  <a:gd name="T11" fmla="*/ 606 h 608"/>
                  <a:gd name="T12" fmla="*/ 1125 w 1168"/>
                  <a:gd name="T13" fmla="*/ 608 h 608"/>
                  <a:gd name="T14" fmla="*/ 1112 w 1168"/>
                  <a:gd name="T15" fmla="*/ 605 h 608"/>
                  <a:gd name="T16" fmla="*/ 98 w 1168"/>
                  <a:gd name="T17" fmla="*/ 115 h 608"/>
                  <a:gd name="T18" fmla="*/ 0 w 1168"/>
                  <a:gd name="T19"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8" h="608">
                    <a:moveTo>
                      <a:pt x="0" y="0"/>
                    </a:moveTo>
                    <a:lnTo>
                      <a:pt x="129" y="63"/>
                    </a:lnTo>
                    <a:lnTo>
                      <a:pt x="1168" y="564"/>
                    </a:lnTo>
                    <a:lnTo>
                      <a:pt x="1157" y="590"/>
                    </a:lnTo>
                    <a:lnTo>
                      <a:pt x="1148" y="599"/>
                    </a:lnTo>
                    <a:lnTo>
                      <a:pt x="1137" y="606"/>
                    </a:lnTo>
                    <a:lnTo>
                      <a:pt x="1125" y="608"/>
                    </a:lnTo>
                    <a:lnTo>
                      <a:pt x="1112" y="605"/>
                    </a:lnTo>
                    <a:lnTo>
                      <a:pt x="98" y="115"/>
                    </a:lnTo>
                    <a:lnTo>
                      <a:pt x="0" y="0"/>
                    </a:lnTo>
                    <a:close/>
                  </a:path>
                </a:pathLst>
              </a:custGeom>
              <a:solidFill>
                <a:schemeClr val="tx1">
                  <a:alpha val="20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1" name="Freeform 66">
                <a:extLst>
                  <a:ext uri="{FF2B5EF4-FFF2-40B4-BE49-F238E27FC236}">
                    <a16:creationId xmlns="" xmlns:a16="http://schemas.microsoft.com/office/drawing/2014/main" id="{C24229C4-041F-42AD-BB5D-B58E5CB8F3D9}"/>
                  </a:ext>
                </a:extLst>
              </p:cNvPr>
              <p:cNvSpPr>
                <a:spLocks/>
              </p:cNvSpPr>
              <p:nvPr/>
            </p:nvSpPr>
            <p:spPr bwMode="auto">
              <a:xfrm>
                <a:off x="8837612" y="1447800"/>
                <a:ext cx="1746250" cy="925512"/>
              </a:xfrm>
              <a:custGeom>
                <a:avLst/>
                <a:gdLst>
                  <a:gd name="T0" fmla="*/ 0 w 1100"/>
                  <a:gd name="T1" fmla="*/ 0 h 583"/>
                  <a:gd name="T2" fmla="*/ 129 w 1100"/>
                  <a:gd name="T3" fmla="*/ 63 h 583"/>
                  <a:gd name="T4" fmla="*/ 1100 w 1100"/>
                  <a:gd name="T5" fmla="*/ 531 h 583"/>
                  <a:gd name="T6" fmla="*/ 1085 w 1100"/>
                  <a:gd name="T7" fmla="*/ 559 h 583"/>
                  <a:gd name="T8" fmla="*/ 1068 w 1100"/>
                  <a:gd name="T9" fmla="*/ 583 h 583"/>
                  <a:gd name="T10" fmla="*/ 98 w 1100"/>
                  <a:gd name="T11" fmla="*/ 115 h 583"/>
                  <a:gd name="T12" fmla="*/ 0 w 1100"/>
                  <a:gd name="T13" fmla="*/ 0 h 583"/>
                </a:gdLst>
                <a:ahLst/>
                <a:cxnLst>
                  <a:cxn ang="0">
                    <a:pos x="T0" y="T1"/>
                  </a:cxn>
                  <a:cxn ang="0">
                    <a:pos x="T2" y="T3"/>
                  </a:cxn>
                  <a:cxn ang="0">
                    <a:pos x="T4" y="T5"/>
                  </a:cxn>
                  <a:cxn ang="0">
                    <a:pos x="T6" y="T7"/>
                  </a:cxn>
                  <a:cxn ang="0">
                    <a:pos x="T8" y="T9"/>
                  </a:cxn>
                  <a:cxn ang="0">
                    <a:pos x="T10" y="T11"/>
                  </a:cxn>
                  <a:cxn ang="0">
                    <a:pos x="T12" y="T13"/>
                  </a:cxn>
                </a:cxnLst>
                <a:rect l="0" t="0" r="r" b="b"/>
                <a:pathLst>
                  <a:path w="1100" h="583">
                    <a:moveTo>
                      <a:pt x="0" y="0"/>
                    </a:moveTo>
                    <a:lnTo>
                      <a:pt x="129" y="63"/>
                    </a:lnTo>
                    <a:lnTo>
                      <a:pt x="1100" y="531"/>
                    </a:lnTo>
                    <a:lnTo>
                      <a:pt x="1085" y="559"/>
                    </a:lnTo>
                    <a:lnTo>
                      <a:pt x="1068" y="583"/>
                    </a:lnTo>
                    <a:lnTo>
                      <a:pt x="98" y="115"/>
                    </a:lnTo>
                    <a:lnTo>
                      <a:pt x="0" y="0"/>
                    </a:lnTo>
                    <a:close/>
                  </a:path>
                </a:pathLst>
              </a:custGeom>
              <a:solidFill>
                <a:srgbClr val="70E7A9"/>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2" name="Freeform 67">
                <a:extLst>
                  <a:ext uri="{FF2B5EF4-FFF2-40B4-BE49-F238E27FC236}">
                    <a16:creationId xmlns="" xmlns:a16="http://schemas.microsoft.com/office/drawing/2014/main" id="{7777F539-B74C-432C-8437-E9D2977DCBEE}"/>
                  </a:ext>
                </a:extLst>
              </p:cNvPr>
              <p:cNvSpPr>
                <a:spLocks/>
              </p:cNvSpPr>
              <p:nvPr/>
            </p:nvSpPr>
            <p:spPr bwMode="auto">
              <a:xfrm>
                <a:off x="8837612" y="1447800"/>
                <a:ext cx="1724025" cy="898525"/>
              </a:xfrm>
              <a:custGeom>
                <a:avLst/>
                <a:gdLst>
                  <a:gd name="T0" fmla="*/ 0 w 1086"/>
                  <a:gd name="T1" fmla="*/ 0 h 566"/>
                  <a:gd name="T2" fmla="*/ 151 w 1086"/>
                  <a:gd name="T3" fmla="*/ 5 h 566"/>
                  <a:gd name="T4" fmla="*/ 1086 w 1086"/>
                  <a:gd name="T5" fmla="*/ 457 h 566"/>
                  <a:gd name="T6" fmla="*/ 1072 w 1086"/>
                  <a:gd name="T7" fmla="*/ 497 h 566"/>
                  <a:gd name="T8" fmla="*/ 1055 w 1086"/>
                  <a:gd name="T9" fmla="*/ 534 h 566"/>
                  <a:gd name="T10" fmla="*/ 1034 w 1086"/>
                  <a:gd name="T11" fmla="*/ 566 h 566"/>
                  <a:gd name="T12" fmla="*/ 98 w 1086"/>
                  <a:gd name="T13" fmla="*/ 115 h 566"/>
                  <a:gd name="T14" fmla="*/ 0 w 1086"/>
                  <a:gd name="T15" fmla="*/ 0 h 5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6" h="566">
                    <a:moveTo>
                      <a:pt x="0" y="0"/>
                    </a:moveTo>
                    <a:lnTo>
                      <a:pt x="151" y="5"/>
                    </a:lnTo>
                    <a:lnTo>
                      <a:pt x="1086" y="457"/>
                    </a:lnTo>
                    <a:lnTo>
                      <a:pt x="1072" y="497"/>
                    </a:lnTo>
                    <a:lnTo>
                      <a:pt x="1055" y="534"/>
                    </a:lnTo>
                    <a:lnTo>
                      <a:pt x="1034" y="566"/>
                    </a:lnTo>
                    <a:lnTo>
                      <a:pt x="98" y="115"/>
                    </a:lnTo>
                    <a:lnTo>
                      <a:pt x="0" y="0"/>
                    </a:lnTo>
                    <a:close/>
                  </a:path>
                </a:pathLst>
              </a:custGeom>
              <a:solidFill>
                <a:schemeClr val="accent4">
                  <a:lumMod val="60000"/>
                  <a:lumOff val="40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3" name="Freeform 68">
                <a:extLst>
                  <a:ext uri="{FF2B5EF4-FFF2-40B4-BE49-F238E27FC236}">
                    <a16:creationId xmlns="" xmlns:a16="http://schemas.microsoft.com/office/drawing/2014/main" id="{772BF3B8-F0B0-499C-9269-4FFF557CC890}"/>
                  </a:ext>
                </a:extLst>
              </p:cNvPr>
              <p:cNvSpPr>
                <a:spLocks/>
              </p:cNvSpPr>
              <p:nvPr/>
            </p:nvSpPr>
            <p:spPr bwMode="auto">
              <a:xfrm>
                <a:off x="8837612" y="1447800"/>
                <a:ext cx="1690688" cy="898525"/>
              </a:xfrm>
              <a:custGeom>
                <a:avLst/>
                <a:gdLst>
                  <a:gd name="T0" fmla="*/ 0 w 1065"/>
                  <a:gd name="T1" fmla="*/ 0 h 566"/>
                  <a:gd name="T2" fmla="*/ 129 w 1065"/>
                  <a:gd name="T3" fmla="*/ 63 h 566"/>
                  <a:gd name="T4" fmla="*/ 1065 w 1065"/>
                  <a:gd name="T5" fmla="*/ 514 h 566"/>
                  <a:gd name="T6" fmla="*/ 1050 w 1065"/>
                  <a:gd name="T7" fmla="*/ 542 h 566"/>
                  <a:gd name="T8" fmla="*/ 1034 w 1065"/>
                  <a:gd name="T9" fmla="*/ 566 h 566"/>
                  <a:gd name="T10" fmla="*/ 98 w 1065"/>
                  <a:gd name="T11" fmla="*/ 115 h 566"/>
                  <a:gd name="T12" fmla="*/ 0 w 10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065" h="566">
                    <a:moveTo>
                      <a:pt x="0" y="0"/>
                    </a:moveTo>
                    <a:lnTo>
                      <a:pt x="129" y="63"/>
                    </a:lnTo>
                    <a:lnTo>
                      <a:pt x="1065" y="514"/>
                    </a:lnTo>
                    <a:lnTo>
                      <a:pt x="1050" y="542"/>
                    </a:lnTo>
                    <a:lnTo>
                      <a:pt x="1034" y="566"/>
                    </a:lnTo>
                    <a:lnTo>
                      <a:pt x="98" y="115"/>
                    </a:lnTo>
                    <a:lnTo>
                      <a:pt x="0" y="0"/>
                    </a:lnTo>
                    <a:close/>
                  </a:path>
                </a:pathLst>
              </a:custGeom>
              <a:solidFill>
                <a:schemeClr val="accent4">
                  <a:lumMod val="7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4" name="Freeform 69">
                <a:extLst>
                  <a:ext uri="{FF2B5EF4-FFF2-40B4-BE49-F238E27FC236}">
                    <a16:creationId xmlns="" xmlns:a16="http://schemas.microsoft.com/office/drawing/2014/main" id="{E64993B4-D0E5-444C-B4CA-ECFE1D51182E}"/>
                  </a:ext>
                </a:extLst>
              </p:cNvPr>
              <p:cNvSpPr>
                <a:spLocks/>
              </p:cNvSpPr>
              <p:nvPr/>
            </p:nvSpPr>
            <p:spPr bwMode="auto">
              <a:xfrm>
                <a:off x="8837612" y="1447800"/>
                <a:ext cx="239713" cy="182562"/>
              </a:xfrm>
              <a:custGeom>
                <a:avLst/>
                <a:gdLst>
                  <a:gd name="T0" fmla="*/ 0 w 151"/>
                  <a:gd name="T1" fmla="*/ 0 h 115"/>
                  <a:gd name="T2" fmla="*/ 151 w 151"/>
                  <a:gd name="T3" fmla="*/ 5 h 115"/>
                  <a:gd name="T4" fmla="*/ 142 w 151"/>
                  <a:gd name="T5" fmla="*/ 34 h 115"/>
                  <a:gd name="T6" fmla="*/ 129 w 151"/>
                  <a:gd name="T7" fmla="*/ 63 h 115"/>
                  <a:gd name="T8" fmla="*/ 114 w 151"/>
                  <a:gd name="T9" fmla="*/ 89 h 115"/>
                  <a:gd name="T10" fmla="*/ 98 w 151"/>
                  <a:gd name="T11" fmla="*/ 115 h 115"/>
                  <a:gd name="T12" fmla="*/ 0 w 151"/>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151" h="115">
                    <a:moveTo>
                      <a:pt x="0" y="0"/>
                    </a:moveTo>
                    <a:lnTo>
                      <a:pt x="151" y="5"/>
                    </a:lnTo>
                    <a:lnTo>
                      <a:pt x="142" y="34"/>
                    </a:lnTo>
                    <a:lnTo>
                      <a:pt x="129" y="63"/>
                    </a:lnTo>
                    <a:lnTo>
                      <a:pt x="114" y="89"/>
                    </a:lnTo>
                    <a:lnTo>
                      <a:pt x="98" y="115"/>
                    </a:lnTo>
                    <a:lnTo>
                      <a:pt x="0" y="0"/>
                    </a:lnTo>
                    <a:close/>
                  </a:path>
                </a:pathLst>
              </a:custGeom>
              <a:solidFill>
                <a:schemeClr val="accent4">
                  <a:lumMod val="60000"/>
                  <a:lumOff val="40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5" name="Freeform 70">
                <a:extLst>
                  <a:ext uri="{FF2B5EF4-FFF2-40B4-BE49-F238E27FC236}">
                    <a16:creationId xmlns="" xmlns:a16="http://schemas.microsoft.com/office/drawing/2014/main" id="{50D5058E-34E5-4EA6-8AA1-2C95987D75B1}"/>
                  </a:ext>
                </a:extLst>
              </p:cNvPr>
              <p:cNvSpPr>
                <a:spLocks/>
              </p:cNvSpPr>
              <p:nvPr/>
            </p:nvSpPr>
            <p:spPr bwMode="auto">
              <a:xfrm>
                <a:off x="8837612" y="1447800"/>
                <a:ext cx="204788" cy="182562"/>
              </a:xfrm>
              <a:custGeom>
                <a:avLst/>
                <a:gdLst>
                  <a:gd name="T0" fmla="*/ 0 w 129"/>
                  <a:gd name="T1" fmla="*/ 0 h 115"/>
                  <a:gd name="T2" fmla="*/ 129 w 129"/>
                  <a:gd name="T3" fmla="*/ 63 h 115"/>
                  <a:gd name="T4" fmla="*/ 114 w 129"/>
                  <a:gd name="T5" fmla="*/ 89 h 115"/>
                  <a:gd name="T6" fmla="*/ 98 w 129"/>
                  <a:gd name="T7" fmla="*/ 115 h 115"/>
                  <a:gd name="T8" fmla="*/ 0 w 129"/>
                  <a:gd name="T9" fmla="*/ 0 h 115"/>
                </a:gdLst>
                <a:ahLst/>
                <a:cxnLst>
                  <a:cxn ang="0">
                    <a:pos x="T0" y="T1"/>
                  </a:cxn>
                  <a:cxn ang="0">
                    <a:pos x="T2" y="T3"/>
                  </a:cxn>
                  <a:cxn ang="0">
                    <a:pos x="T4" y="T5"/>
                  </a:cxn>
                  <a:cxn ang="0">
                    <a:pos x="T6" y="T7"/>
                  </a:cxn>
                  <a:cxn ang="0">
                    <a:pos x="T8" y="T9"/>
                  </a:cxn>
                </a:cxnLst>
                <a:rect l="0" t="0" r="r" b="b"/>
                <a:pathLst>
                  <a:path w="129" h="115">
                    <a:moveTo>
                      <a:pt x="0" y="0"/>
                    </a:moveTo>
                    <a:lnTo>
                      <a:pt x="129" y="63"/>
                    </a:lnTo>
                    <a:lnTo>
                      <a:pt x="114" y="89"/>
                    </a:lnTo>
                    <a:lnTo>
                      <a:pt x="98" y="115"/>
                    </a:lnTo>
                    <a:lnTo>
                      <a:pt x="0"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6" name="Freeform 71">
                <a:extLst>
                  <a:ext uri="{FF2B5EF4-FFF2-40B4-BE49-F238E27FC236}">
                    <a16:creationId xmlns="" xmlns:a16="http://schemas.microsoft.com/office/drawing/2014/main" id="{3A2E3E2A-8FB9-4E8D-BAFB-346A40FC5819}"/>
                  </a:ext>
                </a:extLst>
              </p:cNvPr>
              <p:cNvSpPr>
                <a:spLocks/>
              </p:cNvSpPr>
              <p:nvPr/>
            </p:nvSpPr>
            <p:spPr bwMode="auto">
              <a:xfrm>
                <a:off x="8837612" y="1447800"/>
                <a:ext cx="79375" cy="60325"/>
              </a:xfrm>
              <a:custGeom>
                <a:avLst/>
                <a:gdLst>
                  <a:gd name="T0" fmla="*/ 0 w 50"/>
                  <a:gd name="T1" fmla="*/ 0 h 38"/>
                  <a:gd name="T2" fmla="*/ 50 w 50"/>
                  <a:gd name="T3" fmla="*/ 2 h 38"/>
                  <a:gd name="T4" fmla="*/ 43 w 50"/>
                  <a:gd name="T5" fmla="*/ 20 h 38"/>
                  <a:gd name="T6" fmla="*/ 32 w 50"/>
                  <a:gd name="T7" fmla="*/ 38 h 38"/>
                  <a:gd name="T8" fmla="*/ 0 w 50"/>
                  <a:gd name="T9" fmla="*/ 0 h 38"/>
                </a:gdLst>
                <a:ahLst/>
                <a:cxnLst>
                  <a:cxn ang="0">
                    <a:pos x="T0" y="T1"/>
                  </a:cxn>
                  <a:cxn ang="0">
                    <a:pos x="T2" y="T3"/>
                  </a:cxn>
                  <a:cxn ang="0">
                    <a:pos x="T4" y="T5"/>
                  </a:cxn>
                  <a:cxn ang="0">
                    <a:pos x="T6" y="T7"/>
                  </a:cxn>
                  <a:cxn ang="0">
                    <a:pos x="T8" y="T9"/>
                  </a:cxn>
                </a:cxnLst>
                <a:rect l="0" t="0" r="r" b="b"/>
                <a:pathLst>
                  <a:path w="50" h="38">
                    <a:moveTo>
                      <a:pt x="0" y="0"/>
                    </a:moveTo>
                    <a:lnTo>
                      <a:pt x="50" y="2"/>
                    </a:lnTo>
                    <a:lnTo>
                      <a:pt x="43" y="20"/>
                    </a:lnTo>
                    <a:lnTo>
                      <a:pt x="32" y="38"/>
                    </a:lnTo>
                    <a:lnTo>
                      <a:pt x="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sp>
        <p:nvSpPr>
          <p:cNvPr id="145" name="Content Placeholder 2">
            <a:extLst>
              <a:ext uri="{FF2B5EF4-FFF2-40B4-BE49-F238E27FC236}">
                <a16:creationId xmlns="" xmlns:a16="http://schemas.microsoft.com/office/drawing/2014/main" id="{1D1B64DB-4AD4-4216-B7FF-CC7391F89960}"/>
              </a:ext>
            </a:extLst>
          </p:cNvPr>
          <p:cNvSpPr txBox="1">
            <a:spLocks/>
          </p:cNvSpPr>
          <p:nvPr/>
        </p:nvSpPr>
        <p:spPr>
          <a:xfrm>
            <a:off x="684390" y="1665553"/>
            <a:ext cx="5030601" cy="414851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IN" sz="1800" b="1" dirty="0">
                <a:solidFill>
                  <a:srgbClr val="091E42"/>
                </a:solidFill>
                <a:latin typeface="+mn-lt"/>
                <a:ea typeface="Verdana" panose="020B0604030504040204" pitchFamily="34" charset="0"/>
              </a:rPr>
              <a:t>L</a:t>
            </a:r>
            <a:r>
              <a:rPr lang="en-IN" sz="1800" b="1" i="0" dirty="0">
                <a:solidFill>
                  <a:srgbClr val="091E42"/>
                </a:solidFill>
                <a:effectLst/>
                <a:latin typeface="+mn-lt"/>
                <a:ea typeface="Verdana" panose="020B0604030504040204" pitchFamily="34" charset="0"/>
              </a:rPr>
              <a:t>ending Club </a:t>
            </a:r>
            <a:r>
              <a:rPr lang="en-IN" sz="1800" b="0" i="0" dirty="0">
                <a:solidFill>
                  <a:srgbClr val="091E42"/>
                </a:solidFill>
                <a:effectLst/>
                <a:latin typeface="+mn-lt"/>
                <a:ea typeface="Verdana" panose="020B0604030504040204" pitchFamily="34" charset="0"/>
              </a:rPr>
              <a:t>specialises in lending various types of loans to urban customers. When the company receives a loan application, the company has to make a decision for loan approval based on the applicant’s profile. </a:t>
            </a:r>
          </a:p>
          <a:p>
            <a:pPr algn="l" rtl="0"/>
            <a:r>
              <a:rPr lang="en-IN" sz="1800" dirty="0">
                <a:solidFill>
                  <a:srgbClr val="091E42"/>
                </a:solidFill>
                <a:latin typeface="+mn-lt"/>
                <a:ea typeface="Verdana" panose="020B0604030504040204" pitchFamily="34" charset="0"/>
              </a:rPr>
              <a:t>As an employee of Lending club our aim is to analyse t</a:t>
            </a:r>
            <a:r>
              <a:rPr lang="en-IN" sz="1800" b="0" i="0" dirty="0">
                <a:solidFill>
                  <a:srgbClr val="091E42"/>
                </a:solidFill>
                <a:effectLst/>
                <a:latin typeface="+mn-lt"/>
                <a:ea typeface="Verdana" panose="020B0604030504040204" pitchFamily="34" charset="0"/>
              </a:rPr>
              <a:t>he past data. The data given contains the information about past loan applicants and whether they ‘defaulted’ or not. </a:t>
            </a:r>
          </a:p>
          <a:p>
            <a:pPr algn="l" rtl="0"/>
            <a:r>
              <a:rPr lang="en-IN" sz="1800" b="0" i="0" dirty="0">
                <a:solidFill>
                  <a:srgbClr val="091E42"/>
                </a:solidFill>
                <a:effectLst/>
                <a:latin typeface="+mn-lt"/>
                <a:ea typeface="Verdana" panose="020B0604030504040204" pitchFamily="34" charset="0"/>
              </a:rPr>
              <a:t>The aim is to identify patterns which indicate if a person is likely to default, which may be used for taking actions such as denying the loan, reducing the amount of loan, lending (to risky applicants) at a higher interest rate, etc</a:t>
            </a:r>
            <a:r>
              <a:rPr lang="en-IN" sz="1800" b="0" i="0" dirty="0" smtClean="0">
                <a:solidFill>
                  <a:srgbClr val="091E42"/>
                </a:solidFill>
                <a:effectLst/>
                <a:latin typeface="+mn-lt"/>
                <a:ea typeface="Verdana" panose="020B0604030504040204" pitchFamily="34" charset="0"/>
              </a:rPr>
              <a:t>.</a:t>
            </a:r>
          </a:p>
          <a:p>
            <a:pPr algn="l" rtl="0"/>
            <a:r>
              <a:rPr lang="en-IN" sz="1800" dirty="0" smtClean="0">
                <a:solidFill>
                  <a:srgbClr val="091E42"/>
                </a:solidFill>
                <a:latin typeface="+mn-lt"/>
                <a:ea typeface="Verdana" panose="020B0604030504040204" pitchFamily="34" charset="0"/>
              </a:rPr>
              <a:t>Our approach is to find the driver variables for the defaulting and find the patterns using the Univariate and Bivariate analysis.</a:t>
            </a:r>
            <a:endParaRPr lang="en-IN" sz="1800" b="0" i="0" dirty="0">
              <a:solidFill>
                <a:srgbClr val="091E42"/>
              </a:solidFill>
              <a:effectLst/>
              <a:latin typeface="+mn-lt"/>
              <a:ea typeface="Verdana" panose="020B0604030504040204" pitchFamily="34" charset="0"/>
            </a:endParaRP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90133" y="315787"/>
            <a:ext cx="8948092" cy="785265"/>
          </a:xfrm>
        </p:spPr>
        <p:txBody>
          <a:bodyPr/>
          <a:lstStyle/>
          <a:p>
            <a:r>
              <a:rPr lang="en-IN" b="1" dirty="0"/>
              <a:t> </a:t>
            </a:r>
            <a:r>
              <a:rPr lang="en-IN" sz="2800" dirty="0"/>
              <a:t>Problem solving methodology – Flow chart</a:t>
            </a:r>
          </a:p>
        </p:txBody>
      </p:sp>
      <p:grpSp>
        <p:nvGrpSpPr>
          <p:cNvPr id="90" name="Group 89">
            <a:extLst>
              <a:ext uri="{FF2B5EF4-FFF2-40B4-BE49-F238E27FC236}">
                <a16:creationId xmlns="" xmlns:a16="http://schemas.microsoft.com/office/drawing/2014/main" id="{BD8E4DAA-9EC3-4740-AC28-C861F8CA0EDD}"/>
              </a:ext>
            </a:extLst>
          </p:cNvPr>
          <p:cNvGrpSpPr/>
          <p:nvPr/>
        </p:nvGrpSpPr>
        <p:grpSpPr>
          <a:xfrm>
            <a:off x="3540131" y="2512240"/>
            <a:ext cx="5824913" cy="2803054"/>
            <a:chOff x="1528207" y="1282474"/>
            <a:chExt cx="5839823" cy="2810230"/>
          </a:xfrm>
        </p:grpSpPr>
        <p:sp>
          <p:nvSpPr>
            <p:cNvPr id="113" name="Round Same Side Corner Rectangle 32">
              <a:extLst>
                <a:ext uri="{FF2B5EF4-FFF2-40B4-BE49-F238E27FC236}">
                  <a16:creationId xmlns="" xmlns:a16="http://schemas.microsoft.com/office/drawing/2014/main" id="{BC61B3CD-C502-4D0A-8381-24EFDED21A1E}"/>
                </a:ext>
              </a:extLst>
            </p:cNvPr>
            <p:cNvSpPr/>
            <p:nvPr/>
          </p:nvSpPr>
          <p:spPr>
            <a:xfrm rot="18900000">
              <a:off x="1528207" y="1784882"/>
              <a:ext cx="1260000" cy="126000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sp>
          <p:nvSpPr>
            <p:cNvPr id="114" name="Round Single Corner Rectangle 33">
              <a:extLst>
                <a:ext uri="{FF2B5EF4-FFF2-40B4-BE49-F238E27FC236}">
                  <a16:creationId xmlns="" xmlns:a16="http://schemas.microsoft.com/office/drawing/2014/main" id="{CB0F752F-5EE0-4BF6-B9FA-0B09F5A331F4}"/>
                </a:ext>
              </a:extLst>
            </p:cNvPr>
            <p:cNvSpPr/>
            <p:nvPr/>
          </p:nvSpPr>
          <p:spPr>
            <a:xfrm rot="8100000">
              <a:off x="2528698" y="2797259"/>
              <a:ext cx="1260000" cy="1260000"/>
            </a:xfrm>
            <a:prstGeom prst="round1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solidFill>
                  <a:schemeClr val="accent6"/>
                </a:solidFill>
              </a:endParaRPr>
            </a:p>
          </p:txBody>
        </p:sp>
        <p:sp>
          <p:nvSpPr>
            <p:cNvPr id="115" name="Round Single Corner Rectangle 34">
              <a:extLst>
                <a:ext uri="{FF2B5EF4-FFF2-40B4-BE49-F238E27FC236}">
                  <a16:creationId xmlns="" xmlns:a16="http://schemas.microsoft.com/office/drawing/2014/main" id="{BE23B34F-09A1-4B5E-A6F1-7F27549D1DF1}"/>
                </a:ext>
              </a:extLst>
            </p:cNvPr>
            <p:cNvSpPr/>
            <p:nvPr/>
          </p:nvSpPr>
          <p:spPr>
            <a:xfrm rot="18900000">
              <a:off x="3536812" y="1824593"/>
              <a:ext cx="1260000" cy="1260000"/>
            </a:xfrm>
            <a:prstGeom prst="round1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sp>
          <p:nvSpPr>
            <p:cNvPr id="116" name="Round Single Corner Rectangle 35">
              <a:extLst>
                <a:ext uri="{FF2B5EF4-FFF2-40B4-BE49-F238E27FC236}">
                  <a16:creationId xmlns="" xmlns:a16="http://schemas.microsoft.com/office/drawing/2014/main" id="{0CD91C42-4420-4BCA-A2F8-8F8FCFF8F7BF}"/>
                </a:ext>
              </a:extLst>
            </p:cNvPr>
            <p:cNvSpPr/>
            <p:nvPr/>
          </p:nvSpPr>
          <p:spPr>
            <a:xfrm rot="8100000">
              <a:off x="4544923" y="2832704"/>
              <a:ext cx="1260000" cy="1260000"/>
            </a:xfrm>
            <a:prstGeom prst="round1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sp>
          <p:nvSpPr>
            <p:cNvPr id="118" name="Right Arrow 36">
              <a:extLst>
                <a:ext uri="{FF2B5EF4-FFF2-40B4-BE49-F238E27FC236}">
                  <a16:creationId xmlns="" xmlns:a16="http://schemas.microsoft.com/office/drawing/2014/main" id="{98FF97B5-64D3-4242-8B29-8D21CF91E446}"/>
                </a:ext>
              </a:extLst>
            </p:cNvPr>
            <p:cNvSpPr/>
            <p:nvPr/>
          </p:nvSpPr>
          <p:spPr>
            <a:xfrm rot="18900000">
              <a:off x="5451565" y="1282474"/>
              <a:ext cx="1916465" cy="1907654"/>
            </a:xfrm>
            <a:prstGeom prst="rightArrow">
              <a:avLst>
                <a:gd name="adj1" fmla="val 65252"/>
                <a:gd name="adj2" fmla="val 4769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grpSp>
      <p:grpSp>
        <p:nvGrpSpPr>
          <p:cNvPr id="91" name="Group 90">
            <a:extLst>
              <a:ext uri="{FF2B5EF4-FFF2-40B4-BE49-F238E27FC236}">
                <a16:creationId xmlns="" xmlns:a16="http://schemas.microsoft.com/office/drawing/2014/main" id="{F6022459-6ED6-4821-9CDB-95510E09468C}"/>
              </a:ext>
            </a:extLst>
          </p:cNvPr>
          <p:cNvGrpSpPr/>
          <p:nvPr/>
        </p:nvGrpSpPr>
        <p:grpSpPr>
          <a:xfrm>
            <a:off x="7963136" y="4945964"/>
            <a:ext cx="3409176" cy="714303"/>
            <a:chOff x="910640" y="3279324"/>
            <a:chExt cx="2448272" cy="714303"/>
          </a:xfrm>
        </p:grpSpPr>
        <p:sp>
          <p:nvSpPr>
            <p:cNvPr id="111" name="TextBox 9">
              <a:extLst>
                <a:ext uri="{FF2B5EF4-FFF2-40B4-BE49-F238E27FC236}">
                  <a16:creationId xmlns="" xmlns:a16="http://schemas.microsoft.com/office/drawing/2014/main" id="{67DC0EA8-7C5A-4822-BAAA-5EB1735E0249}"/>
                </a:ext>
              </a:extLst>
            </p:cNvPr>
            <p:cNvSpPr txBox="1"/>
            <p:nvPr/>
          </p:nvSpPr>
          <p:spPr>
            <a:xfrm>
              <a:off x="910640" y="3279324"/>
              <a:ext cx="2448272" cy="27699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b="1" dirty="0">
                  <a:solidFill>
                    <a:schemeClr val="tx1">
                      <a:lumMod val="75000"/>
                      <a:lumOff val="25000"/>
                    </a:schemeClr>
                  </a:solidFill>
                  <a:cs typeface="Arial" pitchFamily="34" charset="0"/>
                </a:rPr>
                <a:t>Bivariate Analysis</a:t>
              </a:r>
              <a:endParaRPr lang="ko-KR" altLang="en-US" sz="1200" b="1" dirty="0">
                <a:solidFill>
                  <a:schemeClr val="tx1">
                    <a:lumMod val="75000"/>
                    <a:lumOff val="25000"/>
                  </a:schemeClr>
                </a:solidFill>
                <a:cs typeface="Arial" pitchFamily="34" charset="0"/>
              </a:endParaRPr>
            </a:p>
          </p:txBody>
        </p:sp>
        <p:sp>
          <p:nvSpPr>
            <p:cNvPr id="112" name="TextBox 10">
              <a:extLst>
                <a:ext uri="{FF2B5EF4-FFF2-40B4-BE49-F238E27FC236}">
                  <a16:creationId xmlns="" xmlns:a16="http://schemas.microsoft.com/office/drawing/2014/main" id="{079DFA4C-8A48-4832-94E6-D4136C49E99F}"/>
                </a:ext>
              </a:extLst>
            </p:cNvPr>
            <p:cNvSpPr txBox="1"/>
            <p:nvPr/>
          </p:nvSpPr>
          <p:spPr>
            <a:xfrm>
              <a:off x="910640" y="3531962"/>
              <a:ext cx="244827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Plot pair plots, heat map, scatter plots. Find out the impact of combination of variables on loan status. </a:t>
              </a:r>
              <a:endParaRPr lang="ko-KR" altLang="en-US" sz="1200" dirty="0">
                <a:solidFill>
                  <a:schemeClr val="tx1">
                    <a:lumMod val="75000"/>
                    <a:lumOff val="25000"/>
                  </a:schemeClr>
                </a:solidFill>
                <a:cs typeface="Arial" pitchFamily="34" charset="0"/>
              </a:endParaRPr>
            </a:p>
          </p:txBody>
        </p:sp>
      </p:grpSp>
      <p:grpSp>
        <p:nvGrpSpPr>
          <p:cNvPr id="92" name="Group 91">
            <a:extLst>
              <a:ext uri="{FF2B5EF4-FFF2-40B4-BE49-F238E27FC236}">
                <a16:creationId xmlns="" xmlns:a16="http://schemas.microsoft.com/office/drawing/2014/main" id="{4C5CA8DC-875F-486B-819A-406CA1E9FFD6}"/>
              </a:ext>
            </a:extLst>
          </p:cNvPr>
          <p:cNvGrpSpPr/>
          <p:nvPr/>
        </p:nvGrpSpPr>
        <p:grpSpPr>
          <a:xfrm>
            <a:off x="796313" y="4945964"/>
            <a:ext cx="3605178" cy="714303"/>
            <a:chOff x="1126664" y="3279324"/>
            <a:chExt cx="2232248" cy="714303"/>
          </a:xfrm>
        </p:grpSpPr>
        <p:sp>
          <p:nvSpPr>
            <p:cNvPr id="109" name="TextBox 12">
              <a:extLst>
                <a:ext uri="{FF2B5EF4-FFF2-40B4-BE49-F238E27FC236}">
                  <a16:creationId xmlns="" xmlns:a16="http://schemas.microsoft.com/office/drawing/2014/main" id="{87E260BB-A489-4E6D-9D4B-92577CA0CC51}"/>
                </a:ext>
              </a:extLst>
            </p:cNvPr>
            <p:cNvSpPr txBox="1"/>
            <p:nvPr/>
          </p:nvSpPr>
          <p:spPr>
            <a:xfrm>
              <a:off x="1126664" y="3279324"/>
              <a:ext cx="2232248" cy="27699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1200" b="1" dirty="0">
                  <a:solidFill>
                    <a:schemeClr val="tx1">
                      <a:lumMod val="75000"/>
                      <a:lumOff val="25000"/>
                    </a:schemeClr>
                  </a:solidFill>
                  <a:cs typeface="Arial" pitchFamily="34" charset="0"/>
                </a:rPr>
                <a:t>Data Cleaning</a:t>
              </a:r>
              <a:endParaRPr lang="ko-KR" altLang="en-US" sz="1200" b="1" dirty="0">
                <a:solidFill>
                  <a:schemeClr val="tx1">
                    <a:lumMod val="75000"/>
                    <a:lumOff val="25000"/>
                  </a:schemeClr>
                </a:solidFill>
                <a:cs typeface="Arial" pitchFamily="34" charset="0"/>
              </a:endParaRPr>
            </a:p>
          </p:txBody>
        </p:sp>
        <p:sp>
          <p:nvSpPr>
            <p:cNvPr id="110" name="TextBox 13">
              <a:extLst>
                <a:ext uri="{FF2B5EF4-FFF2-40B4-BE49-F238E27FC236}">
                  <a16:creationId xmlns="" xmlns:a16="http://schemas.microsoft.com/office/drawing/2014/main" id="{59467ECE-DFFA-4487-93B6-7D9E50FD0368}"/>
                </a:ext>
              </a:extLst>
            </p:cNvPr>
            <p:cNvSpPr txBox="1"/>
            <p:nvPr/>
          </p:nvSpPr>
          <p:spPr>
            <a:xfrm>
              <a:off x="1126664" y="3531962"/>
              <a:ext cx="223224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altLang="ko-KR" sz="1200" dirty="0">
                  <a:solidFill>
                    <a:schemeClr val="tx1">
                      <a:lumMod val="75000"/>
                      <a:lumOff val="25000"/>
                    </a:schemeClr>
                  </a:solidFill>
                  <a:cs typeface="Arial" pitchFamily="34" charset="0"/>
                </a:rPr>
                <a:t>Missing value treatment, correcting data type, cleaning the data depending on the domain requirements  </a:t>
              </a:r>
              <a:endParaRPr lang="ko-KR" altLang="en-US" sz="1200" dirty="0">
                <a:solidFill>
                  <a:schemeClr val="tx1">
                    <a:lumMod val="75000"/>
                    <a:lumOff val="25000"/>
                  </a:schemeClr>
                </a:solidFill>
                <a:cs typeface="Arial" pitchFamily="34" charset="0"/>
              </a:endParaRPr>
            </a:p>
          </p:txBody>
        </p:sp>
      </p:grpSp>
      <p:sp>
        <p:nvSpPr>
          <p:cNvPr id="93" name="TextBox 16">
            <a:extLst>
              <a:ext uri="{FF2B5EF4-FFF2-40B4-BE49-F238E27FC236}">
                <a16:creationId xmlns="" xmlns:a16="http://schemas.microsoft.com/office/drawing/2014/main" id="{DF284E2F-108C-473E-B577-E5F3C8B1FF74}"/>
              </a:ext>
            </a:extLst>
          </p:cNvPr>
          <p:cNvSpPr txBox="1"/>
          <p:nvPr/>
        </p:nvSpPr>
        <p:spPr>
          <a:xfrm>
            <a:off x="788694" y="2093564"/>
            <a:ext cx="349777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1200" dirty="0">
                <a:solidFill>
                  <a:schemeClr val="tx1">
                    <a:lumMod val="75000"/>
                    <a:lumOff val="25000"/>
                  </a:schemeClr>
                </a:solidFill>
                <a:cs typeface="Arial" pitchFamily="34" charset="0"/>
              </a:rPr>
              <a:t>Read the loan dataset. Check the shape, sample data and datatypes. Find out the Target variable </a:t>
            </a:r>
            <a:endParaRPr lang="ko-KR" altLang="en-US" sz="1200" dirty="0">
              <a:solidFill>
                <a:schemeClr val="tx1">
                  <a:lumMod val="75000"/>
                  <a:lumOff val="25000"/>
                </a:schemeClr>
              </a:solidFill>
              <a:cs typeface="Arial" pitchFamily="34" charset="0"/>
            </a:endParaRPr>
          </a:p>
        </p:txBody>
      </p:sp>
      <p:grpSp>
        <p:nvGrpSpPr>
          <p:cNvPr id="94" name="Group 93">
            <a:extLst>
              <a:ext uri="{FF2B5EF4-FFF2-40B4-BE49-F238E27FC236}">
                <a16:creationId xmlns="" xmlns:a16="http://schemas.microsoft.com/office/drawing/2014/main" id="{982C1C08-6D12-4601-BE9B-E6B42C042029}"/>
              </a:ext>
            </a:extLst>
          </p:cNvPr>
          <p:cNvGrpSpPr/>
          <p:nvPr/>
        </p:nvGrpSpPr>
        <p:grpSpPr>
          <a:xfrm>
            <a:off x="4450499" y="1761903"/>
            <a:ext cx="3456844" cy="898969"/>
            <a:chOff x="1126664" y="3279324"/>
            <a:chExt cx="2232248" cy="898969"/>
          </a:xfrm>
        </p:grpSpPr>
        <p:sp>
          <p:nvSpPr>
            <p:cNvPr id="107" name="TextBox 18">
              <a:extLst>
                <a:ext uri="{FF2B5EF4-FFF2-40B4-BE49-F238E27FC236}">
                  <a16:creationId xmlns="" xmlns:a16="http://schemas.microsoft.com/office/drawing/2014/main" id="{018BF4E0-FA0F-405F-BE2F-E80610183D85}"/>
                </a:ext>
              </a:extLst>
            </p:cNvPr>
            <p:cNvSpPr txBox="1"/>
            <p:nvPr/>
          </p:nvSpPr>
          <p:spPr>
            <a:xfrm>
              <a:off x="1126664" y="3279324"/>
              <a:ext cx="2232248" cy="27699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200" b="1" dirty="0">
                  <a:solidFill>
                    <a:schemeClr val="tx1">
                      <a:lumMod val="75000"/>
                      <a:lumOff val="25000"/>
                    </a:schemeClr>
                  </a:solidFill>
                  <a:cs typeface="Arial" pitchFamily="34" charset="0"/>
                </a:rPr>
                <a:t>Univariate Analysis</a:t>
              </a:r>
              <a:endParaRPr lang="ko-KR" altLang="en-US" sz="1200" b="1" dirty="0">
                <a:solidFill>
                  <a:schemeClr val="tx1">
                    <a:lumMod val="75000"/>
                    <a:lumOff val="25000"/>
                  </a:schemeClr>
                </a:solidFill>
                <a:cs typeface="Arial" pitchFamily="34" charset="0"/>
              </a:endParaRPr>
            </a:p>
          </p:txBody>
        </p:sp>
        <p:sp>
          <p:nvSpPr>
            <p:cNvPr id="108" name="TextBox 19">
              <a:extLst>
                <a:ext uri="{FF2B5EF4-FFF2-40B4-BE49-F238E27FC236}">
                  <a16:creationId xmlns="" xmlns:a16="http://schemas.microsoft.com/office/drawing/2014/main" id="{9DC099D3-BDAB-4D17-98B8-9A1F32601E71}"/>
                </a:ext>
              </a:extLst>
            </p:cNvPr>
            <p:cNvSpPr txBox="1"/>
            <p:nvPr/>
          </p:nvSpPr>
          <p:spPr>
            <a:xfrm>
              <a:off x="1126664" y="3531962"/>
              <a:ext cx="223224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ko-KR" sz="1200" dirty="0">
                  <a:solidFill>
                    <a:schemeClr val="tx1">
                      <a:lumMod val="75000"/>
                      <a:lumOff val="25000"/>
                    </a:schemeClr>
                  </a:solidFill>
                  <a:cs typeface="Arial" pitchFamily="34" charset="0"/>
                </a:rPr>
                <a:t>Find out and analyse the important variables. Create bins for continuous variables. Plot bar plot with loan status and find out the impact.</a:t>
              </a:r>
              <a:endParaRPr lang="ko-KR" altLang="en-US" sz="1200" dirty="0">
                <a:solidFill>
                  <a:schemeClr val="tx1">
                    <a:lumMod val="75000"/>
                    <a:lumOff val="25000"/>
                  </a:schemeClr>
                </a:solidFill>
                <a:cs typeface="Arial" pitchFamily="34" charset="0"/>
              </a:endParaRPr>
            </a:p>
          </p:txBody>
        </p:sp>
      </p:grpSp>
      <p:grpSp>
        <p:nvGrpSpPr>
          <p:cNvPr id="96" name="Group 95">
            <a:extLst>
              <a:ext uri="{FF2B5EF4-FFF2-40B4-BE49-F238E27FC236}">
                <a16:creationId xmlns="" xmlns:a16="http://schemas.microsoft.com/office/drawing/2014/main" id="{5E0BA892-41D9-42F0-9F77-217E50C2ECBE}"/>
              </a:ext>
            </a:extLst>
          </p:cNvPr>
          <p:cNvGrpSpPr/>
          <p:nvPr/>
        </p:nvGrpSpPr>
        <p:grpSpPr>
          <a:xfrm>
            <a:off x="8123688" y="1739325"/>
            <a:ext cx="3409176" cy="1083635"/>
            <a:chOff x="910640" y="3279324"/>
            <a:chExt cx="2448272" cy="1083635"/>
          </a:xfrm>
        </p:grpSpPr>
        <p:sp>
          <p:nvSpPr>
            <p:cNvPr id="104" name="TextBox 21">
              <a:extLst>
                <a:ext uri="{FF2B5EF4-FFF2-40B4-BE49-F238E27FC236}">
                  <a16:creationId xmlns="" xmlns:a16="http://schemas.microsoft.com/office/drawing/2014/main" id="{4A616BF7-6F06-40C6-BAA6-F2D0C3E6E1F4}"/>
                </a:ext>
              </a:extLst>
            </p:cNvPr>
            <p:cNvSpPr txBox="1"/>
            <p:nvPr/>
          </p:nvSpPr>
          <p:spPr>
            <a:xfrm>
              <a:off x="910640" y="3279324"/>
              <a:ext cx="2448272" cy="27699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b="1" dirty="0">
                  <a:solidFill>
                    <a:schemeClr val="tx1">
                      <a:lumMod val="75000"/>
                      <a:lumOff val="25000"/>
                    </a:schemeClr>
                  </a:solidFill>
                  <a:cs typeface="Arial" pitchFamily="34" charset="0"/>
                </a:rPr>
                <a:t>Conclusion</a:t>
              </a:r>
              <a:endParaRPr lang="ko-KR" altLang="en-US" sz="1200" b="1" dirty="0">
                <a:solidFill>
                  <a:schemeClr val="tx1">
                    <a:lumMod val="75000"/>
                    <a:lumOff val="25000"/>
                  </a:schemeClr>
                </a:solidFill>
                <a:cs typeface="Arial" pitchFamily="34" charset="0"/>
              </a:endParaRPr>
            </a:p>
          </p:txBody>
        </p:sp>
        <p:sp>
          <p:nvSpPr>
            <p:cNvPr id="105" name="TextBox 22">
              <a:extLst>
                <a:ext uri="{FF2B5EF4-FFF2-40B4-BE49-F238E27FC236}">
                  <a16:creationId xmlns="" xmlns:a16="http://schemas.microsoft.com/office/drawing/2014/main" id="{8A2C4738-D880-4027-A459-7528FCC62936}"/>
                </a:ext>
              </a:extLst>
            </p:cNvPr>
            <p:cNvSpPr txBox="1"/>
            <p:nvPr/>
          </p:nvSpPr>
          <p:spPr>
            <a:xfrm>
              <a:off x="910640" y="3531962"/>
              <a:ext cx="244827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Using univariate analysis conclude the high impact variables which </a:t>
              </a:r>
              <a:r>
                <a:rPr lang="en-US" altLang="ko-KR" sz="1200" dirty="0" smtClean="0">
                  <a:solidFill>
                    <a:schemeClr val="tx1">
                      <a:lumMod val="75000"/>
                      <a:lumOff val="25000"/>
                    </a:schemeClr>
                  </a:solidFill>
                  <a:cs typeface="Arial" pitchFamily="34" charset="0"/>
                </a:rPr>
                <a:t>results </a:t>
              </a:r>
              <a:r>
                <a:rPr lang="en-US" altLang="ko-KR" sz="1200" dirty="0">
                  <a:solidFill>
                    <a:schemeClr val="tx1">
                      <a:lumMod val="75000"/>
                      <a:lumOff val="25000"/>
                    </a:schemeClr>
                  </a:solidFill>
                  <a:cs typeface="Arial" pitchFamily="34" charset="0"/>
                </a:rPr>
                <a:t>in loan default. Similarly conclusion is drawn by </a:t>
              </a:r>
              <a:r>
                <a:rPr lang="en-US" altLang="ko-KR" sz="1200" dirty="0" smtClean="0">
                  <a:solidFill>
                    <a:schemeClr val="tx1">
                      <a:lumMod val="75000"/>
                      <a:lumOff val="25000"/>
                    </a:schemeClr>
                  </a:solidFill>
                  <a:cs typeface="Arial" pitchFamily="34" charset="0"/>
                </a:rPr>
                <a:t>analyzing the </a:t>
              </a:r>
              <a:r>
                <a:rPr lang="en-US" altLang="ko-KR" sz="1200" dirty="0">
                  <a:solidFill>
                    <a:schemeClr val="tx1">
                      <a:lumMod val="75000"/>
                      <a:lumOff val="25000"/>
                    </a:schemeClr>
                  </a:solidFill>
                  <a:cs typeface="Arial" pitchFamily="34" charset="0"/>
                </a:rPr>
                <a:t>combination of variable impacting loan default.</a:t>
              </a:r>
              <a:endParaRPr lang="ko-KR" altLang="en-US" sz="1200" dirty="0">
                <a:solidFill>
                  <a:schemeClr val="tx1">
                    <a:lumMod val="75000"/>
                    <a:lumOff val="25000"/>
                  </a:schemeClr>
                </a:solidFill>
                <a:cs typeface="Arial" pitchFamily="34" charset="0"/>
              </a:endParaRPr>
            </a:p>
          </p:txBody>
        </p:sp>
      </p:grpSp>
      <p:sp>
        <p:nvSpPr>
          <p:cNvPr id="97" name="TextBox 23">
            <a:extLst>
              <a:ext uri="{FF2B5EF4-FFF2-40B4-BE49-F238E27FC236}">
                <a16:creationId xmlns="" xmlns:a16="http://schemas.microsoft.com/office/drawing/2014/main" id="{D146B7C6-2E6E-4BD6-8CD4-0C46C76868B4}"/>
              </a:ext>
            </a:extLst>
          </p:cNvPr>
          <p:cNvSpPr txBox="1"/>
          <p:nvPr/>
        </p:nvSpPr>
        <p:spPr>
          <a:xfrm>
            <a:off x="3535672" y="3388978"/>
            <a:ext cx="1265699"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Data Preparation</a:t>
            </a:r>
            <a:endParaRPr lang="ko-KR" altLang="en-US" sz="1600" b="1" dirty="0">
              <a:solidFill>
                <a:schemeClr val="bg1"/>
              </a:solidFill>
              <a:cs typeface="Arial" pitchFamily="34" charset="0"/>
            </a:endParaRPr>
          </a:p>
        </p:txBody>
      </p:sp>
      <p:sp>
        <p:nvSpPr>
          <p:cNvPr id="98" name="TextBox 18">
            <a:extLst>
              <a:ext uri="{FF2B5EF4-FFF2-40B4-BE49-F238E27FC236}">
                <a16:creationId xmlns="" xmlns:a16="http://schemas.microsoft.com/office/drawing/2014/main" id="{03E982C8-A72E-49FE-8048-07EC91569588}"/>
              </a:ext>
            </a:extLst>
          </p:cNvPr>
          <p:cNvSpPr txBox="1"/>
          <p:nvPr/>
        </p:nvSpPr>
        <p:spPr>
          <a:xfrm>
            <a:off x="812641" y="1838054"/>
            <a:ext cx="3456844" cy="27699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1200" b="1" dirty="0">
                <a:cs typeface="Arial" pitchFamily="34" charset="0"/>
              </a:rPr>
              <a:t>Data Understanding</a:t>
            </a:r>
            <a:endParaRPr lang="ko-KR" altLang="en-US" sz="1200" b="1" dirty="0">
              <a:cs typeface="Arial" pitchFamily="34" charset="0"/>
            </a:endParaRPr>
          </a:p>
        </p:txBody>
      </p:sp>
      <p:sp>
        <p:nvSpPr>
          <p:cNvPr id="100" name="TextBox 23">
            <a:extLst>
              <a:ext uri="{FF2B5EF4-FFF2-40B4-BE49-F238E27FC236}">
                <a16:creationId xmlns="" xmlns:a16="http://schemas.microsoft.com/office/drawing/2014/main" id="{F1D8CC1A-B4B8-4C6E-B397-4519B1F2FFA5}"/>
              </a:ext>
            </a:extLst>
          </p:cNvPr>
          <p:cNvSpPr txBox="1"/>
          <p:nvPr/>
        </p:nvSpPr>
        <p:spPr>
          <a:xfrm>
            <a:off x="4533609" y="4311606"/>
            <a:ext cx="1265699"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Data Cleaning</a:t>
            </a:r>
            <a:endParaRPr lang="ko-KR" altLang="en-US" sz="1600" b="1" dirty="0">
              <a:solidFill>
                <a:schemeClr val="bg1"/>
              </a:solidFill>
              <a:cs typeface="Arial" pitchFamily="34" charset="0"/>
            </a:endParaRPr>
          </a:p>
        </p:txBody>
      </p:sp>
      <p:sp>
        <p:nvSpPr>
          <p:cNvPr id="101" name="TextBox 23">
            <a:extLst>
              <a:ext uri="{FF2B5EF4-FFF2-40B4-BE49-F238E27FC236}">
                <a16:creationId xmlns="" xmlns:a16="http://schemas.microsoft.com/office/drawing/2014/main" id="{3C65E519-5390-4070-ACBD-A4AAF7365420}"/>
              </a:ext>
            </a:extLst>
          </p:cNvPr>
          <p:cNvSpPr txBox="1"/>
          <p:nvPr/>
        </p:nvSpPr>
        <p:spPr>
          <a:xfrm>
            <a:off x="5539149" y="3349568"/>
            <a:ext cx="1265699"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Univariate Analysis</a:t>
            </a:r>
            <a:endParaRPr lang="ko-KR" altLang="en-US" sz="1600" b="1" dirty="0">
              <a:solidFill>
                <a:schemeClr val="bg1"/>
              </a:solidFill>
              <a:cs typeface="Arial" pitchFamily="34" charset="0"/>
            </a:endParaRPr>
          </a:p>
        </p:txBody>
      </p:sp>
      <p:sp>
        <p:nvSpPr>
          <p:cNvPr id="102" name="TextBox 23">
            <a:extLst>
              <a:ext uri="{FF2B5EF4-FFF2-40B4-BE49-F238E27FC236}">
                <a16:creationId xmlns="" xmlns:a16="http://schemas.microsoft.com/office/drawing/2014/main" id="{7DF67B6D-5BC4-4813-A8BA-E808CEAB5E5A}"/>
              </a:ext>
            </a:extLst>
          </p:cNvPr>
          <p:cNvSpPr txBox="1"/>
          <p:nvPr/>
        </p:nvSpPr>
        <p:spPr>
          <a:xfrm>
            <a:off x="6544686" y="4311605"/>
            <a:ext cx="1265699"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Bivariate Analysis</a:t>
            </a:r>
            <a:endParaRPr lang="ko-KR" altLang="en-US" sz="1600" b="1" dirty="0">
              <a:solidFill>
                <a:schemeClr val="bg1"/>
              </a:solidFill>
              <a:cs typeface="Arial" pitchFamily="34" charset="0"/>
            </a:endParaRPr>
          </a:p>
        </p:txBody>
      </p:sp>
      <p:sp>
        <p:nvSpPr>
          <p:cNvPr id="103" name="TextBox 23">
            <a:extLst>
              <a:ext uri="{FF2B5EF4-FFF2-40B4-BE49-F238E27FC236}">
                <a16:creationId xmlns="" xmlns:a16="http://schemas.microsoft.com/office/drawing/2014/main" id="{EEA274F9-FC54-4E3A-9B34-017D7B32225C}"/>
              </a:ext>
            </a:extLst>
          </p:cNvPr>
          <p:cNvSpPr txBox="1"/>
          <p:nvPr/>
        </p:nvSpPr>
        <p:spPr>
          <a:xfrm>
            <a:off x="7586993" y="3360856"/>
            <a:ext cx="1265699" cy="338554"/>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Conclusion</a:t>
            </a:r>
            <a:endParaRPr lang="ko-KR" altLang="en-US" sz="1600" b="1" dirty="0">
              <a:solidFill>
                <a:schemeClr val="bg1"/>
              </a:solidFill>
              <a:cs typeface="Arial" pitchFamily="34" charset="0"/>
            </a:endParaRP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90133" y="315787"/>
            <a:ext cx="8948092" cy="785265"/>
          </a:xfrm>
        </p:spPr>
        <p:txBody>
          <a:bodyPr/>
          <a:lstStyle/>
          <a:p>
            <a:r>
              <a:rPr lang="en-IN" b="1" dirty="0"/>
              <a:t> </a:t>
            </a:r>
            <a:r>
              <a:rPr lang="en-IN" sz="2800" dirty="0"/>
              <a:t>Data Understanding</a:t>
            </a:r>
          </a:p>
        </p:txBody>
      </p:sp>
      <p:grpSp>
        <p:nvGrpSpPr>
          <p:cNvPr id="28" name="Group 27">
            <a:extLst>
              <a:ext uri="{FF2B5EF4-FFF2-40B4-BE49-F238E27FC236}">
                <a16:creationId xmlns="" xmlns:a16="http://schemas.microsoft.com/office/drawing/2014/main" id="{21A20198-52C5-473A-9350-1CA763CB6209}"/>
              </a:ext>
            </a:extLst>
          </p:cNvPr>
          <p:cNvGrpSpPr/>
          <p:nvPr/>
        </p:nvGrpSpPr>
        <p:grpSpPr>
          <a:xfrm>
            <a:off x="3716455" y="1433337"/>
            <a:ext cx="4495448" cy="4956175"/>
            <a:chOff x="3506788" y="1241425"/>
            <a:chExt cx="5176838" cy="5616576"/>
          </a:xfrm>
        </p:grpSpPr>
        <p:sp>
          <p:nvSpPr>
            <p:cNvPr id="29" name="Freeform 5">
              <a:extLst>
                <a:ext uri="{FF2B5EF4-FFF2-40B4-BE49-F238E27FC236}">
                  <a16:creationId xmlns="" xmlns:a16="http://schemas.microsoft.com/office/drawing/2014/main" id="{08D51F17-E36D-4160-9C07-ADB863419F32}"/>
                </a:ext>
              </a:extLst>
            </p:cNvPr>
            <p:cNvSpPr>
              <a:spLocks/>
            </p:cNvSpPr>
            <p:nvPr/>
          </p:nvSpPr>
          <p:spPr bwMode="auto">
            <a:xfrm>
              <a:off x="4200526" y="5394325"/>
              <a:ext cx="1524000" cy="1463675"/>
            </a:xfrm>
            <a:custGeom>
              <a:avLst/>
              <a:gdLst>
                <a:gd name="T0" fmla="*/ 0 w 688"/>
                <a:gd name="T1" fmla="*/ 0 h 661"/>
                <a:gd name="T2" fmla="*/ 0 w 688"/>
                <a:gd name="T3" fmla="*/ 246 h 661"/>
                <a:gd name="T4" fmla="*/ 82 w 688"/>
                <a:gd name="T5" fmla="*/ 328 h 661"/>
                <a:gd name="T6" fmla="*/ 606 w 688"/>
                <a:gd name="T7" fmla="*/ 328 h 661"/>
                <a:gd name="T8" fmla="*/ 688 w 688"/>
                <a:gd name="T9" fmla="*/ 409 h 661"/>
                <a:gd name="T10" fmla="*/ 688 w 688"/>
                <a:gd name="T11" fmla="*/ 661 h 661"/>
              </a:gdLst>
              <a:ahLst/>
              <a:cxnLst>
                <a:cxn ang="0">
                  <a:pos x="T0" y="T1"/>
                </a:cxn>
                <a:cxn ang="0">
                  <a:pos x="T2" y="T3"/>
                </a:cxn>
                <a:cxn ang="0">
                  <a:pos x="T4" y="T5"/>
                </a:cxn>
                <a:cxn ang="0">
                  <a:pos x="T6" y="T7"/>
                </a:cxn>
                <a:cxn ang="0">
                  <a:pos x="T8" y="T9"/>
                </a:cxn>
                <a:cxn ang="0">
                  <a:pos x="T10" y="T11"/>
                </a:cxn>
              </a:cxnLst>
              <a:rect l="0" t="0" r="r" b="b"/>
              <a:pathLst>
                <a:path w="688" h="661">
                  <a:moveTo>
                    <a:pt x="0" y="0"/>
                  </a:moveTo>
                  <a:cubicBezTo>
                    <a:pt x="0" y="246"/>
                    <a:pt x="0" y="246"/>
                    <a:pt x="0" y="246"/>
                  </a:cubicBezTo>
                  <a:cubicBezTo>
                    <a:pt x="0" y="291"/>
                    <a:pt x="37" y="328"/>
                    <a:pt x="82" y="328"/>
                  </a:cubicBezTo>
                  <a:cubicBezTo>
                    <a:pt x="606" y="328"/>
                    <a:pt x="606" y="328"/>
                    <a:pt x="606" y="328"/>
                  </a:cubicBezTo>
                  <a:cubicBezTo>
                    <a:pt x="651" y="328"/>
                    <a:pt x="688" y="364"/>
                    <a:pt x="688" y="409"/>
                  </a:cubicBezTo>
                  <a:cubicBezTo>
                    <a:pt x="688" y="661"/>
                    <a:pt x="688" y="661"/>
                    <a:pt x="688" y="661"/>
                  </a:cubicBezTo>
                </a:path>
              </a:pathLst>
            </a:custGeom>
            <a:noFill/>
            <a:ln w="79375"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6">
              <a:extLst>
                <a:ext uri="{FF2B5EF4-FFF2-40B4-BE49-F238E27FC236}">
                  <a16:creationId xmlns="" xmlns:a16="http://schemas.microsoft.com/office/drawing/2014/main" id="{37F8E292-DCD1-4603-8FCF-122AB920C1C5}"/>
                </a:ext>
              </a:extLst>
            </p:cNvPr>
            <p:cNvSpPr>
              <a:spLocks/>
            </p:cNvSpPr>
            <p:nvPr/>
          </p:nvSpPr>
          <p:spPr bwMode="auto">
            <a:xfrm>
              <a:off x="4165601" y="4892675"/>
              <a:ext cx="69850" cy="300038"/>
            </a:xfrm>
            <a:custGeom>
              <a:avLst/>
              <a:gdLst>
                <a:gd name="T0" fmla="*/ 32 w 32"/>
                <a:gd name="T1" fmla="*/ 0 h 136"/>
                <a:gd name="T2" fmla="*/ 0 w 32"/>
                <a:gd name="T3" fmla="*/ 0 h 136"/>
                <a:gd name="T4" fmla="*/ 1 w 32"/>
                <a:gd name="T5" fmla="*/ 25 h 136"/>
                <a:gd name="T6" fmla="*/ 1 w 32"/>
                <a:gd name="T7" fmla="*/ 136 h 136"/>
                <a:gd name="T8" fmla="*/ 30 w 32"/>
                <a:gd name="T9" fmla="*/ 136 h 136"/>
                <a:gd name="T10" fmla="*/ 30 w 32"/>
                <a:gd name="T11" fmla="*/ 25 h 136"/>
                <a:gd name="T12" fmla="*/ 32 w 32"/>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32" h="136">
                  <a:moveTo>
                    <a:pt x="32" y="0"/>
                  </a:moveTo>
                  <a:cubicBezTo>
                    <a:pt x="0" y="0"/>
                    <a:pt x="0" y="0"/>
                    <a:pt x="0" y="0"/>
                  </a:cubicBezTo>
                  <a:cubicBezTo>
                    <a:pt x="2" y="14"/>
                    <a:pt x="1" y="25"/>
                    <a:pt x="1" y="25"/>
                  </a:cubicBezTo>
                  <a:cubicBezTo>
                    <a:pt x="1" y="136"/>
                    <a:pt x="1" y="136"/>
                    <a:pt x="1" y="136"/>
                  </a:cubicBezTo>
                  <a:cubicBezTo>
                    <a:pt x="30" y="136"/>
                    <a:pt x="30" y="136"/>
                    <a:pt x="30" y="136"/>
                  </a:cubicBezTo>
                  <a:cubicBezTo>
                    <a:pt x="30" y="25"/>
                    <a:pt x="30" y="25"/>
                    <a:pt x="30" y="25"/>
                  </a:cubicBezTo>
                  <a:cubicBezTo>
                    <a:pt x="30" y="25"/>
                    <a:pt x="30" y="14"/>
                    <a:pt x="32"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 xmlns:a16="http://schemas.microsoft.com/office/drawing/2014/main" id="{97EF902C-8D3E-453C-96D7-440744C1D4AF}"/>
                </a:ext>
              </a:extLst>
            </p:cNvPr>
            <p:cNvSpPr>
              <a:spLocks/>
            </p:cNvSpPr>
            <p:nvPr/>
          </p:nvSpPr>
          <p:spPr bwMode="auto">
            <a:xfrm>
              <a:off x="4260851" y="4781550"/>
              <a:ext cx="120650" cy="88900"/>
            </a:xfrm>
            <a:custGeom>
              <a:avLst/>
              <a:gdLst>
                <a:gd name="T0" fmla="*/ 41 w 55"/>
                <a:gd name="T1" fmla="*/ 4 h 40"/>
                <a:gd name="T2" fmla="*/ 26 w 55"/>
                <a:gd name="T3" fmla="*/ 0 h 40"/>
                <a:gd name="T4" fmla="*/ 0 w 55"/>
                <a:gd name="T5" fmla="*/ 40 h 40"/>
                <a:gd name="T6" fmla="*/ 36 w 55"/>
                <a:gd name="T7" fmla="*/ 40 h 40"/>
                <a:gd name="T8" fmla="*/ 54 w 55"/>
                <a:gd name="T9" fmla="*/ 28 h 40"/>
                <a:gd name="T10" fmla="*/ 41 w 55"/>
                <a:gd name="T11" fmla="*/ 4 h 40"/>
              </a:gdLst>
              <a:ahLst/>
              <a:cxnLst>
                <a:cxn ang="0">
                  <a:pos x="T0" y="T1"/>
                </a:cxn>
                <a:cxn ang="0">
                  <a:pos x="T2" y="T3"/>
                </a:cxn>
                <a:cxn ang="0">
                  <a:pos x="T4" y="T5"/>
                </a:cxn>
                <a:cxn ang="0">
                  <a:pos x="T6" y="T7"/>
                </a:cxn>
                <a:cxn ang="0">
                  <a:pos x="T8" y="T9"/>
                </a:cxn>
                <a:cxn ang="0">
                  <a:pos x="T10" y="T11"/>
                </a:cxn>
              </a:cxnLst>
              <a:rect l="0" t="0" r="r" b="b"/>
              <a:pathLst>
                <a:path w="55" h="40">
                  <a:moveTo>
                    <a:pt x="41" y="4"/>
                  </a:moveTo>
                  <a:cubicBezTo>
                    <a:pt x="35" y="1"/>
                    <a:pt x="31" y="0"/>
                    <a:pt x="26" y="0"/>
                  </a:cubicBezTo>
                  <a:cubicBezTo>
                    <a:pt x="10" y="0"/>
                    <a:pt x="3" y="23"/>
                    <a:pt x="0" y="40"/>
                  </a:cubicBezTo>
                  <a:cubicBezTo>
                    <a:pt x="36" y="40"/>
                    <a:pt x="36" y="40"/>
                    <a:pt x="36" y="40"/>
                  </a:cubicBezTo>
                  <a:cubicBezTo>
                    <a:pt x="45" y="40"/>
                    <a:pt x="52" y="35"/>
                    <a:pt x="54" y="28"/>
                  </a:cubicBezTo>
                  <a:cubicBezTo>
                    <a:pt x="55" y="21"/>
                    <a:pt x="53" y="11"/>
                    <a:pt x="41"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
              <a:extLst>
                <a:ext uri="{FF2B5EF4-FFF2-40B4-BE49-F238E27FC236}">
                  <a16:creationId xmlns="" xmlns:a16="http://schemas.microsoft.com/office/drawing/2014/main" id="{A7FF9370-527C-4B1D-98EF-E627ED8A2726}"/>
                </a:ext>
              </a:extLst>
            </p:cNvPr>
            <p:cNvSpPr>
              <a:spLocks/>
            </p:cNvSpPr>
            <p:nvPr/>
          </p:nvSpPr>
          <p:spPr bwMode="auto">
            <a:xfrm>
              <a:off x="4016376" y="4781550"/>
              <a:ext cx="123825" cy="88900"/>
            </a:xfrm>
            <a:custGeom>
              <a:avLst/>
              <a:gdLst>
                <a:gd name="T0" fmla="*/ 30 w 56"/>
                <a:gd name="T1" fmla="*/ 0 h 40"/>
                <a:gd name="T2" fmla="*/ 15 w 56"/>
                <a:gd name="T3" fmla="*/ 4 h 40"/>
                <a:gd name="T4" fmla="*/ 2 w 56"/>
                <a:gd name="T5" fmla="*/ 28 h 40"/>
                <a:gd name="T6" fmla="*/ 20 w 56"/>
                <a:gd name="T7" fmla="*/ 40 h 40"/>
                <a:gd name="T8" fmla="*/ 56 w 56"/>
                <a:gd name="T9" fmla="*/ 40 h 40"/>
                <a:gd name="T10" fmla="*/ 30 w 56"/>
                <a:gd name="T11" fmla="*/ 0 h 40"/>
              </a:gdLst>
              <a:ahLst/>
              <a:cxnLst>
                <a:cxn ang="0">
                  <a:pos x="T0" y="T1"/>
                </a:cxn>
                <a:cxn ang="0">
                  <a:pos x="T2" y="T3"/>
                </a:cxn>
                <a:cxn ang="0">
                  <a:pos x="T4" y="T5"/>
                </a:cxn>
                <a:cxn ang="0">
                  <a:pos x="T6" y="T7"/>
                </a:cxn>
                <a:cxn ang="0">
                  <a:pos x="T8" y="T9"/>
                </a:cxn>
                <a:cxn ang="0">
                  <a:pos x="T10" y="T11"/>
                </a:cxn>
              </a:cxnLst>
              <a:rect l="0" t="0" r="r" b="b"/>
              <a:pathLst>
                <a:path w="56" h="40">
                  <a:moveTo>
                    <a:pt x="30" y="0"/>
                  </a:moveTo>
                  <a:cubicBezTo>
                    <a:pt x="25" y="0"/>
                    <a:pt x="21" y="1"/>
                    <a:pt x="15" y="4"/>
                  </a:cubicBezTo>
                  <a:cubicBezTo>
                    <a:pt x="3" y="11"/>
                    <a:pt x="0" y="21"/>
                    <a:pt x="2" y="28"/>
                  </a:cubicBezTo>
                  <a:cubicBezTo>
                    <a:pt x="4" y="35"/>
                    <a:pt x="11" y="40"/>
                    <a:pt x="20" y="40"/>
                  </a:cubicBezTo>
                  <a:cubicBezTo>
                    <a:pt x="56" y="40"/>
                    <a:pt x="56" y="40"/>
                    <a:pt x="56" y="40"/>
                  </a:cubicBezTo>
                  <a:cubicBezTo>
                    <a:pt x="53" y="23"/>
                    <a:pt x="46" y="0"/>
                    <a:pt x="3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
              <a:extLst>
                <a:ext uri="{FF2B5EF4-FFF2-40B4-BE49-F238E27FC236}">
                  <a16:creationId xmlns="" xmlns:a16="http://schemas.microsoft.com/office/drawing/2014/main" id="{08434E06-936E-4043-B480-94A5D113D160}"/>
                </a:ext>
              </a:extLst>
            </p:cNvPr>
            <p:cNvSpPr>
              <a:spLocks noEditPoints="1"/>
            </p:cNvSpPr>
            <p:nvPr/>
          </p:nvSpPr>
          <p:spPr bwMode="auto">
            <a:xfrm>
              <a:off x="3867151" y="4454525"/>
              <a:ext cx="658813" cy="968375"/>
            </a:xfrm>
            <a:custGeom>
              <a:avLst/>
              <a:gdLst>
                <a:gd name="T0" fmla="*/ 139 w 297"/>
                <a:gd name="T1" fmla="*/ 6 h 438"/>
                <a:gd name="T2" fmla="*/ 3 w 297"/>
                <a:gd name="T3" fmla="*/ 142 h 438"/>
                <a:gd name="T4" fmla="*/ 50 w 297"/>
                <a:gd name="T5" fmla="*/ 261 h 438"/>
                <a:gd name="T6" fmla="*/ 86 w 297"/>
                <a:gd name="T7" fmla="*/ 342 h 438"/>
                <a:gd name="T8" fmla="*/ 86 w 297"/>
                <a:gd name="T9" fmla="*/ 394 h 438"/>
                <a:gd name="T10" fmla="*/ 105 w 297"/>
                <a:gd name="T11" fmla="*/ 414 h 438"/>
                <a:gd name="T12" fmla="*/ 116 w 297"/>
                <a:gd name="T13" fmla="*/ 414 h 438"/>
                <a:gd name="T14" fmla="*/ 150 w 297"/>
                <a:gd name="T15" fmla="*/ 438 h 438"/>
                <a:gd name="T16" fmla="*/ 184 w 297"/>
                <a:gd name="T17" fmla="*/ 414 h 438"/>
                <a:gd name="T18" fmla="*/ 195 w 297"/>
                <a:gd name="T19" fmla="*/ 414 h 438"/>
                <a:gd name="T20" fmla="*/ 214 w 297"/>
                <a:gd name="T21" fmla="*/ 394 h 438"/>
                <a:gd name="T22" fmla="*/ 214 w 297"/>
                <a:gd name="T23" fmla="*/ 342 h 438"/>
                <a:gd name="T24" fmla="*/ 249 w 297"/>
                <a:gd name="T25" fmla="*/ 261 h 438"/>
                <a:gd name="T26" fmla="*/ 297 w 297"/>
                <a:gd name="T27" fmla="*/ 153 h 438"/>
                <a:gd name="T28" fmla="*/ 139 w 297"/>
                <a:gd name="T29" fmla="*/ 6 h 438"/>
                <a:gd name="T30" fmla="*/ 240 w 297"/>
                <a:gd name="T31" fmla="*/ 178 h 438"/>
                <a:gd name="T32" fmla="*/ 213 w 297"/>
                <a:gd name="T33" fmla="*/ 198 h 438"/>
                <a:gd name="T34" fmla="*/ 176 w 297"/>
                <a:gd name="T35" fmla="*/ 198 h 438"/>
                <a:gd name="T36" fmla="*/ 174 w 297"/>
                <a:gd name="T37" fmla="*/ 223 h 438"/>
                <a:gd name="T38" fmla="*/ 174 w 297"/>
                <a:gd name="T39" fmla="*/ 334 h 438"/>
                <a:gd name="T40" fmla="*/ 197 w 297"/>
                <a:gd name="T41" fmla="*/ 334 h 438"/>
                <a:gd name="T42" fmla="*/ 202 w 297"/>
                <a:gd name="T43" fmla="*/ 338 h 438"/>
                <a:gd name="T44" fmla="*/ 197 w 297"/>
                <a:gd name="T45" fmla="*/ 343 h 438"/>
                <a:gd name="T46" fmla="*/ 141 w 297"/>
                <a:gd name="T47" fmla="*/ 343 h 438"/>
                <a:gd name="T48" fmla="*/ 199 w 297"/>
                <a:gd name="T49" fmla="*/ 358 h 438"/>
                <a:gd name="T50" fmla="*/ 202 w 297"/>
                <a:gd name="T51" fmla="*/ 363 h 438"/>
                <a:gd name="T52" fmla="*/ 198 w 297"/>
                <a:gd name="T53" fmla="*/ 368 h 438"/>
                <a:gd name="T54" fmla="*/ 141 w 297"/>
                <a:gd name="T55" fmla="*/ 370 h 438"/>
                <a:gd name="T56" fmla="*/ 198 w 297"/>
                <a:gd name="T57" fmla="*/ 383 h 438"/>
                <a:gd name="T58" fmla="*/ 202 w 297"/>
                <a:gd name="T59" fmla="*/ 388 h 438"/>
                <a:gd name="T60" fmla="*/ 197 w 297"/>
                <a:gd name="T61" fmla="*/ 392 h 438"/>
                <a:gd name="T62" fmla="*/ 102 w 297"/>
                <a:gd name="T63" fmla="*/ 392 h 438"/>
                <a:gd name="T64" fmla="*/ 98 w 297"/>
                <a:gd name="T65" fmla="*/ 387 h 438"/>
                <a:gd name="T66" fmla="*/ 102 w 297"/>
                <a:gd name="T67" fmla="*/ 383 h 438"/>
                <a:gd name="T68" fmla="*/ 151 w 297"/>
                <a:gd name="T69" fmla="*/ 383 h 438"/>
                <a:gd name="T70" fmla="*/ 101 w 297"/>
                <a:gd name="T71" fmla="*/ 372 h 438"/>
                <a:gd name="T72" fmla="*/ 98 w 297"/>
                <a:gd name="T73" fmla="*/ 367 h 438"/>
                <a:gd name="T74" fmla="*/ 102 w 297"/>
                <a:gd name="T75" fmla="*/ 362 h 438"/>
                <a:gd name="T76" fmla="*/ 165 w 297"/>
                <a:gd name="T77" fmla="*/ 360 h 438"/>
                <a:gd name="T78" fmla="*/ 101 w 297"/>
                <a:gd name="T79" fmla="*/ 343 h 438"/>
                <a:gd name="T80" fmla="*/ 98 w 297"/>
                <a:gd name="T81" fmla="*/ 338 h 438"/>
                <a:gd name="T82" fmla="*/ 102 w 297"/>
                <a:gd name="T83" fmla="*/ 334 h 438"/>
                <a:gd name="T84" fmla="*/ 126 w 297"/>
                <a:gd name="T85" fmla="*/ 334 h 438"/>
                <a:gd name="T86" fmla="*/ 126 w 297"/>
                <a:gd name="T87" fmla="*/ 223 h 438"/>
                <a:gd name="T88" fmla="*/ 124 w 297"/>
                <a:gd name="T89" fmla="*/ 198 h 438"/>
                <a:gd name="T90" fmla="*/ 87 w 297"/>
                <a:gd name="T91" fmla="*/ 198 h 438"/>
                <a:gd name="T92" fmla="*/ 60 w 297"/>
                <a:gd name="T93" fmla="*/ 178 h 438"/>
                <a:gd name="T94" fmla="*/ 78 w 297"/>
                <a:gd name="T95" fmla="*/ 144 h 438"/>
                <a:gd name="T96" fmla="*/ 97 w 297"/>
                <a:gd name="T97" fmla="*/ 138 h 438"/>
                <a:gd name="T98" fmla="*/ 133 w 297"/>
                <a:gd name="T99" fmla="*/ 188 h 438"/>
                <a:gd name="T100" fmla="*/ 167 w 297"/>
                <a:gd name="T101" fmla="*/ 188 h 438"/>
                <a:gd name="T102" fmla="*/ 203 w 297"/>
                <a:gd name="T103" fmla="*/ 138 h 438"/>
                <a:gd name="T104" fmla="*/ 222 w 297"/>
                <a:gd name="T105" fmla="*/ 144 h 438"/>
                <a:gd name="T106" fmla="*/ 240 w 297"/>
                <a:gd name="T107" fmla="*/ 17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7" h="438">
                  <a:moveTo>
                    <a:pt x="139" y="6"/>
                  </a:moveTo>
                  <a:cubicBezTo>
                    <a:pt x="67" y="11"/>
                    <a:pt x="8" y="70"/>
                    <a:pt x="3" y="142"/>
                  </a:cubicBezTo>
                  <a:cubicBezTo>
                    <a:pt x="0" y="189"/>
                    <a:pt x="18" y="232"/>
                    <a:pt x="50" y="261"/>
                  </a:cubicBezTo>
                  <a:cubicBezTo>
                    <a:pt x="72" y="282"/>
                    <a:pt x="86" y="311"/>
                    <a:pt x="86" y="342"/>
                  </a:cubicBezTo>
                  <a:cubicBezTo>
                    <a:pt x="86" y="394"/>
                    <a:pt x="86" y="394"/>
                    <a:pt x="86" y="394"/>
                  </a:cubicBezTo>
                  <a:cubicBezTo>
                    <a:pt x="86" y="405"/>
                    <a:pt x="94" y="414"/>
                    <a:pt x="105" y="414"/>
                  </a:cubicBezTo>
                  <a:cubicBezTo>
                    <a:pt x="116" y="414"/>
                    <a:pt x="116" y="414"/>
                    <a:pt x="116" y="414"/>
                  </a:cubicBezTo>
                  <a:cubicBezTo>
                    <a:pt x="121" y="428"/>
                    <a:pt x="134" y="438"/>
                    <a:pt x="150" y="438"/>
                  </a:cubicBezTo>
                  <a:cubicBezTo>
                    <a:pt x="166" y="438"/>
                    <a:pt x="179" y="428"/>
                    <a:pt x="184" y="414"/>
                  </a:cubicBezTo>
                  <a:cubicBezTo>
                    <a:pt x="195" y="414"/>
                    <a:pt x="195" y="414"/>
                    <a:pt x="195" y="414"/>
                  </a:cubicBezTo>
                  <a:cubicBezTo>
                    <a:pt x="205" y="414"/>
                    <a:pt x="214" y="405"/>
                    <a:pt x="214" y="394"/>
                  </a:cubicBezTo>
                  <a:cubicBezTo>
                    <a:pt x="214" y="342"/>
                    <a:pt x="214" y="342"/>
                    <a:pt x="214" y="342"/>
                  </a:cubicBezTo>
                  <a:cubicBezTo>
                    <a:pt x="214" y="311"/>
                    <a:pt x="227" y="282"/>
                    <a:pt x="249" y="261"/>
                  </a:cubicBezTo>
                  <a:cubicBezTo>
                    <a:pt x="279" y="235"/>
                    <a:pt x="297" y="196"/>
                    <a:pt x="297" y="153"/>
                  </a:cubicBezTo>
                  <a:cubicBezTo>
                    <a:pt x="297" y="68"/>
                    <a:pt x="225" y="0"/>
                    <a:pt x="139" y="6"/>
                  </a:cubicBezTo>
                  <a:close/>
                  <a:moveTo>
                    <a:pt x="240" y="178"/>
                  </a:moveTo>
                  <a:cubicBezTo>
                    <a:pt x="237" y="190"/>
                    <a:pt x="226" y="198"/>
                    <a:pt x="213" y="198"/>
                  </a:cubicBezTo>
                  <a:cubicBezTo>
                    <a:pt x="176" y="198"/>
                    <a:pt x="176" y="198"/>
                    <a:pt x="176" y="198"/>
                  </a:cubicBezTo>
                  <a:cubicBezTo>
                    <a:pt x="174" y="212"/>
                    <a:pt x="174" y="223"/>
                    <a:pt x="174" y="223"/>
                  </a:cubicBezTo>
                  <a:cubicBezTo>
                    <a:pt x="174" y="334"/>
                    <a:pt x="174" y="334"/>
                    <a:pt x="174" y="334"/>
                  </a:cubicBezTo>
                  <a:cubicBezTo>
                    <a:pt x="197" y="334"/>
                    <a:pt x="197" y="334"/>
                    <a:pt x="197" y="334"/>
                  </a:cubicBezTo>
                  <a:cubicBezTo>
                    <a:pt x="200" y="334"/>
                    <a:pt x="202" y="336"/>
                    <a:pt x="202" y="338"/>
                  </a:cubicBezTo>
                  <a:cubicBezTo>
                    <a:pt x="202" y="341"/>
                    <a:pt x="200" y="343"/>
                    <a:pt x="197" y="343"/>
                  </a:cubicBezTo>
                  <a:cubicBezTo>
                    <a:pt x="141" y="343"/>
                    <a:pt x="141" y="343"/>
                    <a:pt x="141" y="343"/>
                  </a:cubicBezTo>
                  <a:cubicBezTo>
                    <a:pt x="199" y="358"/>
                    <a:pt x="199" y="358"/>
                    <a:pt x="199" y="358"/>
                  </a:cubicBezTo>
                  <a:cubicBezTo>
                    <a:pt x="201" y="359"/>
                    <a:pt x="203" y="361"/>
                    <a:pt x="202" y="363"/>
                  </a:cubicBezTo>
                  <a:cubicBezTo>
                    <a:pt x="202" y="366"/>
                    <a:pt x="200" y="368"/>
                    <a:pt x="198" y="368"/>
                  </a:cubicBezTo>
                  <a:cubicBezTo>
                    <a:pt x="141" y="370"/>
                    <a:pt x="141" y="370"/>
                    <a:pt x="141" y="370"/>
                  </a:cubicBezTo>
                  <a:cubicBezTo>
                    <a:pt x="198" y="383"/>
                    <a:pt x="198" y="383"/>
                    <a:pt x="198" y="383"/>
                  </a:cubicBezTo>
                  <a:cubicBezTo>
                    <a:pt x="201" y="383"/>
                    <a:pt x="203" y="385"/>
                    <a:pt x="202" y="388"/>
                  </a:cubicBezTo>
                  <a:cubicBezTo>
                    <a:pt x="202" y="390"/>
                    <a:pt x="200" y="392"/>
                    <a:pt x="197" y="392"/>
                  </a:cubicBezTo>
                  <a:cubicBezTo>
                    <a:pt x="102" y="392"/>
                    <a:pt x="102" y="392"/>
                    <a:pt x="102" y="392"/>
                  </a:cubicBezTo>
                  <a:cubicBezTo>
                    <a:pt x="100" y="392"/>
                    <a:pt x="98" y="390"/>
                    <a:pt x="98" y="387"/>
                  </a:cubicBezTo>
                  <a:cubicBezTo>
                    <a:pt x="98" y="385"/>
                    <a:pt x="100" y="383"/>
                    <a:pt x="102" y="383"/>
                  </a:cubicBezTo>
                  <a:cubicBezTo>
                    <a:pt x="151" y="383"/>
                    <a:pt x="151" y="383"/>
                    <a:pt x="151" y="383"/>
                  </a:cubicBezTo>
                  <a:cubicBezTo>
                    <a:pt x="101" y="372"/>
                    <a:pt x="101" y="372"/>
                    <a:pt x="101" y="372"/>
                  </a:cubicBezTo>
                  <a:cubicBezTo>
                    <a:pt x="99" y="372"/>
                    <a:pt x="97" y="369"/>
                    <a:pt x="98" y="367"/>
                  </a:cubicBezTo>
                  <a:cubicBezTo>
                    <a:pt x="98" y="365"/>
                    <a:pt x="100" y="363"/>
                    <a:pt x="102" y="362"/>
                  </a:cubicBezTo>
                  <a:cubicBezTo>
                    <a:pt x="165" y="360"/>
                    <a:pt x="165" y="360"/>
                    <a:pt x="165" y="360"/>
                  </a:cubicBezTo>
                  <a:cubicBezTo>
                    <a:pt x="101" y="343"/>
                    <a:pt x="101" y="343"/>
                    <a:pt x="101" y="343"/>
                  </a:cubicBezTo>
                  <a:cubicBezTo>
                    <a:pt x="99" y="343"/>
                    <a:pt x="97" y="340"/>
                    <a:pt x="98" y="338"/>
                  </a:cubicBezTo>
                  <a:cubicBezTo>
                    <a:pt x="98" y="335"/>
                    <a:pt x="100" y="334"/>
                    <a:pt x="102" y="334"/>
                  </a:cubicBezTo>
                  <a:cubicBezTo>
                    <a:pt x="126" y="334"/>
                    <a:pt x="126" y="334"/>
                    <a:pt x="126" y="334"/>
                  </a:cubicBezTo>
                  <a:cubicBezTo>
                    <a:pt x="126" y="223"/>
                    <a:pt x="126" y="223"/>
                    <a:pt x="126" y="223"/>
                  </a:cubicBezTo>
                  <a:cubicBezTo>
                    <a:pt x="126" y="223"/>
                    <a:pt x="126" y="212"/>
                    <a:pt x="124" y="198"/>
                  </a:cubicBezTo>
                  <a:cubicBezTo>
                    <a:pt x="87" y="198"/>
                    <a:pt x="87" y="198"/>
                    <a:pt x="87" y="198"/>
                  </a:cubicBezTo>
                  <a:cubicBezTo>
                    <a:pt x="74" y="198"/>
                    <a:pt x="63" y="190"/>
                    <a:pt x="60" y="178"/>
                  </a:cubicBezTo>
                  <a:cubicBezTo>
                    <a:pt x="56" y="165"/>
                    <a:pt x="63" y="151"/>
                    <a:pt x="78" y="144"/>
                  </a:cubicBezTo>
                  <a:cubicBezTo>
                    <a:pt x="84" y="140"/>
                    <a:pt x="91" y="138"/>
                    <a:pt x="97" y="138"/>
                  </a:cubicBezTo>
                  <a:cubicBezTo>
                    <a:pt x="109" y="138"/>
                    <a:pt x="126" y="147"/>
                    <a:pt x="133" y="188"/>
                  </a:cubicBezTo>
                  <a:cubicBezTo>
                    <a:pt x="167" y="188"/>
                    <a:pt x="167" y="188"/>
                    <a:pt x="167" y="188"/>
                  </a:cubicBezTo>
                  <a:cubicBezTo>
                    <a:pt x="174" y="147"/>
                    <a:pt x="191" y="138"/>
                    <a:pt x="203" y="138"/>
                  </a:cubicBezTo>
                  <a:cubicBezTo>
                    <a:pt x="209" y="138"/>
                    <a:pt x="216" y="140"/>
                    <a:pt x="222" y="144"/>
                  </a:cubicBezTo>
                  <a:cubicBezTo>
                    <a:pt x="236" y="151"/>
                    <a:pt x="243" y="165"/>
                    <a:pt x="240" y="1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0">
              <a:extLst>
                <a:ext uri="{FF2B5EF4-FFF2-40B4-BE49-F238E27FC236}">
                  <a16:creationId xmlns="" xmlns:a16="http://schemas.microsoft.com/office/drawing/2014/main" id="{C147C2E4-3CD5-43E0-89BA-4399BC7ECAA7}"/>
                </a:ext>
              </a:extLst>
            </p:cNvPr>
            <p:cNvSpPr>
              <a:spLocks noEditPoints="1"/>
            </p:cNvSpPr>
            <p:nvPr/>
          </p:nvSpPr>
          <p:spPr bwMode="auto">
            <a:xfrm>
              <a:off x="8056563" y="3081338"/>
              <a:ext cx="627063" cy="730250"/>
            </a:xfrm>
            <a:custGeom>
              <a:avLst/>
              <a:gdLst>
                <a:gd name="T0" fmla="*/ 194 w 283"/>
                <a:gd name="T1" fmla="*/ 330 h 330"/>
                <a:gd name="T2" fmla="*/ 89 w 283"/>
                <a:gd name="T3" fmla="*/ 330 h 330"/>
                <a:gd name="T4" fmla="*/ 85 w 283"/>
                <a:gd name="T5" fmla="*/ 325 h 330"/>
                <a:gd name="T6" fmla="*/ 86 w 283"/>
                <a:gd name="T7" fmla="*/ 322 h 330"/>
                <a:gd name="T8" fmla="*/ 43 w 283"/>
                <a:gd name="T9" fmla="*/ 229 h 330"/>
                <a:gd name="T10" fmla="*/ 0 w 283"/>
                <a:gd name="T11" fmla="*/ 132 h 330"/>
                <a:gd name="T12" fmla="*/ 142 w 283"/>
                <a:gd name="T13" fmla="*/ 0 h 330"/>
                <a:gd name="T14" fmla="*/ 240 w 283"/>
                <a:gd name="T15" fmla="*/ 40 h 330"/>
                <a:gd name="T16" fmla="*/ 283 w 283"/>
                <a:gd name="T17" fmla="*/ 132 h 330"/>
                <a:gd name="T18" fmla="*/ 240 w 283"/>
                <a:gd name="T19" fmla="*/ 229 h 330"/>
                <a:gd name="T20" fmla="*/ 197 w 283"/>
                <a:gd name="T21" fmla="*/ 322 h 330"/>
                <a:gd name="T22" fmla="*/ 199 w 283"/>
                <a:gd name="T23" fmla="*/ 325 h 330"/>
                <a:gd name="T24" fmla="*/ 194 w 283"/>
                <a:gd name="T25" fmla="*/ 330 h 330"/>
                <a:gd name="T26" fmla="*/ 95 w 283"/>
                <a:gd name="T27" fmla="*/ 320 h 330"/>
                <a:gd name="T28" fmla="*/ 188 w 283"/>
                <a:gd name="T29" fmla="*/ 320 h 330"/>
                <a:gd name="T30" fmla="*/ 232 w 283"/>
                <a:gd name="T31" fmla="*/ 224 h 330"/>
                <a:gd name="T32" fmla="*/ 274 w 283"/>
                <a:gd name="T33" fmla="*/ 132 h 330"/>
                <a:gd name="T34" fmla="*/ 142 w 283"/>
                <a:gd name="T35" fmla="*/ 9 h 330"/>
                <a:gd name="T36" fmla="*/ 9 w 283"/>
                <a:gd name="T37" fmla="*/ 132 h 330"/>
                <a:gd name="T38" fmla="*/ 51 w 283"/>
                <a:gd name="T39" fmla="*/ 224 h 330"/>
                <a:gd name="T40" fmla="*/ 95 w 283"/>
                <a:gd name="T41" fmla="*/ 32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3" h="330">
                  <a:moveTo>
                    <a:pt x="194" y="330"/>
                  </a:moveTo>
                  <a:cubicBezTo>
                    <a:pt x="89" y="330"/>
                    <a:pt x="89" y="330"/>
                    <a:pt x="89" y="330"/>
                  </a:cubicBezTo>
                  <a:cubicBezTo>
                    <a:pt x="87" y="330"/>
                    <a:pt x="85" y="328"/>
                    <a:pt x="85" y="325"/>
                  </a:cubicBezTo>
                  <a:cubicBezTo>
                    <a:pt x="85" y="324"/>
                    <a:pt x="85" y="323"/>
                    <a:pt x="86" y="322"/>
                  </a:cubicBezTo>
                  <a:cubicBezTo>
                    <a:pt x="85" y="287"/>
                    <a:pt x="64" y="258"/>
                    <a:pt x="43" y="229"/>
                  </a:cubicBezTo>
                  <a:cubicBezTo>
                    <a:pt x="22" y="200"/>
                    <a:pt x="0" y="169"/>
                    <a:pt x="0" y="132"/>
                  </a:cubicBezTo>
                  <a:cubicBezTo>
                    <a:pt x="0" y="68"/>
                    <a:pt x="54" y="0"/>
                    <a:pt x="142" y="0"/>
                  </a:cubicBezTo>
                  <a:cubicBezTo>
                    <a:pt x="177" y="0"/>
                    <a:pt x="213" y="14"/>
                    <a:pt x="240" y="40"/>
                  </a:cubicBezTo>
                  <a:cubicBezTo>
                    <a:pt x="267" y="65"/>
                    <a:pt x="283" y="99"/>
                    <a:pt x="283" y="132"/>
                  </a:cubicBezTo>
                  <a:cubicBezTo>
                    <a:pt x="283" y="169"/>
                    <a:pt x="261" y="200"/>
                    <a:pt x="240" y="229"/>
                  </a:cubicBezTo>
                  <a:cubicBezTo>
                    <a:pt x="219" y="258"/>
                    <a:pt x="199" y="287"/>
                    <a:pt x="197" y="322"/>
                  </a:cubicBezTo>
                  <a:cubicBezTo>
                    <a:pt x="198" y="323"/>
                    <a:pt x="199" y="324"/>
                    <a:pt x="199" y="325"/>
                  </a:cubicBezTo>
                  <a:cubicBezTo>
                    <a:pt x="199" y="328"/>
                    <a:pt x="197" y="330"/>
                    <a:pt x="194" y="330"/>
                  </a:cubicBezTo>
                  <a:close/>
                  <a:moveTo>
                    <a:pt x="95" y="320"/>
                  </a:moveTo>
                  <a:cubicBezTo>
                    <a:pt x="188" y="320"/>
                    <a:pt x="188" y="320"/>
                    <a:pt x="188" y="320"/>
                  </a:cubicBezTo>
                  <a:cubicBezTo>
                    <a:pt x="190" y="283"/>
                    <a:pt x="212" y="253"/>
                    <a:pt x="232" y="224"/>
                  </a:cubicBezTo>
                  <a:cubicBezTo>
                    <a:pt x="254" y="194"/>
                    <a:pt x="274" y="166"/>
                    <a:pt x="274" y="132"/>
                  </a:cubicBezTo>
                  <a:cubicBezTo>
                    <a:pt x="274" y="67"/>
                    <a:pt x="211" y="9"/>
                    <a:pt x="142" y="9"/>
                  </a:cubicBezTo>
                  <a:cubicBezTo>
                    <a:pt x="60" y="9"/>
                    <a:pt x="9" y="73"/>
                    <a:pt x="9" y="132"/>
                  </a:cubicBezTo>
                  <a:cubicBezTo>
                    <a:pt x="9" y="166"/>
                    <a:pt x="30" y="194"/>
                    <a:pt x="51" y="224"/>
                  </a:cubicBezTo>
                  <a:cubicBezTo>
                    <a:pt x="72" y="253"/>
                    <a:pt x="93" y="283"/>
                    <a:pt x="95" y="32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1">
              <a:extLst>
                <a:ext uri="{FF2B5EF4-FFF2-40B4-BE49-F238E27FC236}">
                  <a16:creationId xmlns="" xmlns:a16="http://schemas.microsoft.com/office/drawing/2014/main" id="{FB29BE95-B742-48D2-A5D1-C145BD7B4678}"/>
                </a:ext>
              </a:extLst>
            </p:cNvPr>
            <p:cNvSpPr>
              <a:spLocks/>
            </p:cNvSpPr>
            <p:nvPr/>
          </p:nvSpPr>
          <p:spPr bwMode="auto">
            <a:xfrm>
              <a:off x="8242301" y="3836988"/>
              <a:ext cx="257175" cy="96838"/>
            </a:xfrm>
            <a:custGeom>
              <a:avLst/>
              <a:gdLst>
                <a:gd name="T0" fmla="*/ 111 w 116"/>
                <a:gd name="T1" fmla="*/ 44 h 44"/>
                <a:gd name="T2" fmla="*/ 4 w 116"/>
                <a:gd name="T3" fmla="*/ 44 h 44"/>
                <a:gd name="T4" fmla="*/ 0 w 116"/>
                <a:gd name="T5" fmla="*/ 40 h 44"/>
                <a:gd name="T6" fmla="*/ 3 w 116"/>
                <a:gd name="T7" fmla="*/ 35 h 44"/>
                <a:gd name="T8" fmla="*/ 82 w 116"/>
                <a:gd name="T9" fmla="*/ 9 h 44"/>
                <a:gd name="T10" fmla="*/ 4 w 116"/>
                <a:gd name="T11" fmla="*/ 9 h 44"/>
                <a:gd name="T12" fmla="*/ 0 w 116"/>
                <a:gd name="T13" fmla="*/ 4 h 44"/>
                <a:gd name="T14" fmla="*/ 4 w 116"/>
                <a:gd name="T15" fmla="*/ 0 h 44"/>
                <a:gd name="T16" fmla="*/ 111 w 116"/>
                <a:gd name="T17" fmla="*/ 0 h 44"/>
                <a:gd name="T18" fmla="*/ 115 w 116"/>
                <a:gd name="T19" fmla="*/ 4 h 44"/>
                <a:gd name="T20" fmla="*/ 112 w 116"/>
                <a:gd name="T21" fmla="*/ 9 h 44"/>
                <a:gd name="T22" fmla="*/ 33 w 116"/>
                <a:gd name="T23" fmla="*/ 35 h 44"/>
                <a:gd name="T24" fmla="*/ 111 w 116"/>
                <a:gd name="T25" fmla="*/ 35 h 44"/>
                <a:gd name="T26" fmla="*/ 115 w 116"/>
                <a:gd name="T27" fmla="*/ 39 h 44"/>
                <a:gd name="T28" fmla="*/ 111 w 116"/>
                <a:gd name="T2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44">
                  <a:moveTo>
                    <a:pt x="111" y="44"/>
                  </a:moveTo>
                  <a:cubicBezTo>
                    <a:pt x="4" y="44"/>
                    <a:pt x="4" y="44"/>
                    <a:pt x="4" y="44"/>
                  </a:cubicBezTo>
                  <a:cubicBezTo>
                    <a:pt x="2" y="44"/>
                    <a:pt x="0" y="42"/>
                    <a:pt x="0" y="40"/>
                  </a:cubicBezTo>
                  <a:cubicBezTo>
                    <a:pt x="0" y="38"/>
                    <a:pt x="1" y="36"/>
                    <a:pt x="3" y="35"/>
                  </a:cubicBezTo>
                  <a:cubicBezTo>
                    <a:pt x="82" y="9"/>
                    <a:pt x="82" y="9"/>
                    <a:pt x="82" y="9"/>
                  </a:cubicBezTo>
                  <a:cubicBezTo>
                    <a:pt x="4" y="9"/>
                    <a:pt x="4" y="9"/>
                    <a:pt x="4" y="9"/>
                  </a:cubicBezTo>
                  <a:cubicBezTo>
                    <a:pt x="2" y="9"/>
                    <a:pt x="0" y="7"/>
                    <a:pt x="0" y="4"/>
                  </a:cubicBezTo>
                  <a:cubicBezTo>
                    <a:pt x="0" y="2"/>
                    <a:pt x="2" y="0"/>
                    <a:pt x="4" y="0"/>
                  </a:cubicBezTo>
                  <a:cubicBezTo>
                    <a:pt x="111" y="0"/>
                    <a:pt x="111" y="0"/>
                    <a:pt x="111" y="0"/>
                  </a:cubicBezTo>
                  <a:cubicBezTo>
                    <a:pt x="113" y="0"/>
                    <a:pt x="115" y="1"/>
                    <a:pt x="115" y="4"/>
                  </a:cubicBezTo>
                  <a:cubicBezTo>
                    <a:pt x="116" y="6"/>
                    <a:pt x="114" y="8"/>
                    <a:pt x="112" y="9"/>
                  </a:cubicBezTo>
                  <a:cubicBezTo>
                    <a:pt x="33" y="35"/>
                    <a:pt x="33" y="35"/>
                    <a:pt x="33" y="35"/>
                  </a:cubicBezTo>
                  <a:cubicBezTo>
                    <a:pt x="111" y="35"/>
                    <a:pt x="111" y="35"/>
                    <a:pt x="111" y="35"/>
                  </a:cubicBezTo>
                  <a:cubicBezTo>
                    <a:pt x="113" y="35"/>
                    <a:pt x="115" y="37"/>
                    <a:pt x="115" y="39"/>
                  </a:cubicBezTo>
                  <a:cubicBezTo>
                    <a:pt x="115" y="42"/>
                    <a:pt x="113" y="44"/>
                    <a:pt x="111" y="4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2">
              <a:extLst>
                <a:ext uri="{FF2B5EF4-FFF2-40B4-BE49-F238E27FC236}">
                  <a16:creationId xmlns="" xmlns:a16="http://schemas.microsoft.com/office/drawing/2014/main" id="{CCC03A86-ACC1-49AC-9B5A-9109DA9A682F}"/>
                </a:ext>
              </a:extLst>
            </p:cNvPr>
            <p:cNvSpPr>
              <a:spLocks/>
            </p:cNvSpPr>
            <p:nvPr/>
          </p:nvSpPr>
          <p:spPr bwMode="auto">
            <a:xfrm>
              <a:off x="8242301" y="3960813"/>
              <a:ext cx="254000" cy="19050"/>
            </a:xfrm>
            <a:custGeom>
              <a:avLst/>
              <a:gdLst>
                <a:gd name="T0" fmla="*/ 111 w 115"/>
                <a:gd name="T1" fmla="*/ 9 h 9"/>
                <a:gd name="T2" fmla="*/ 4 w 115"/>
                <a:gd name="T3" fmla="*/ 9 h 9"/>
                <a:gd name="T4" fmla="*/ 0 w 115"/>
                <a:gd name="T5" fmla="*/ 4 h 9"/>
                <a:gd name="T6" fmla="*/ 4 w 115"/>
                <a:gd name="T7" fmla="*/ 0 h 9"/>
                <a:gd name="T8" fmla="*/ 111 w 115"/>
                <a:gd name="T9" fmla="*/ 0 h 9"/>
                <a:gd name="T10" fmla="*/ 115 w 115"/>
                <a:gd name="T11" fmla="*/ 4 h 9"/>
                <a:gd name="T12" fmla="*/ 111 w 11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15" h="9">
                  <a:moveTo>
                    <a:pt x="111" y="9"/>
                  </a:moveTo>
                  <a:cubicBezTo>
                    <a:pt x="4" y="9"/>
                    <a:pt x="4" y="9"/>
                    <a:pt x="4" y="9"/>
                  </a:cubicBezTo>
                  <a:cubicBezTo>
                    <a:pt x="2" y="9"/>
                    <a:pt x="0" y="7"/>
                    <a:pt x="0" y="4"/>
                  </a:cubicBezTo>
                  <a:cubicBezTo>
                    <a:pt x="0" y="2"/>
                    <a:pt x="2" y="0"/>
                    <a:pt x="4" y="0"/>
                  </a:cubicBezTo>
                  <a:cubicBezTo>
                    <a:pt x="111" y="0"/>
                    <a:pt x="111" y="0"/>
                    <a:pt x="111" y="0"/>
                  </a:cubicBezTo>
                  <a:cubicBezTo>
                    <a:pt x="113" y="0"/>
                    <a:pt x="115" y="2"/>
                    <a:pt x="115" y="4"/>
                  </a:cubicBezTo>
                  <a:cubicBezTo>
                    <a:pt x="115" y="7"/>
                    <a:pt x="113" y="9"/>
                    <a:pt x="111"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a:extLst>
                <a:ext uri="{FF2B5EF4-FFF2-40B4-BE49-F238E27FC236}">
                  <a16:creationId xmlns="" xmlns:a16="http://schemas.microsoft.com/office/drawing/2014/main" id="{FA65144F-C5EF-499E-971F-08E53AF527D1}"/>
                </a:ext>
              </a:extLst>
            </p:cNvPr>
            <p:cNvSpPr>
              <a:spLocks noEditPoints="1"/>
            </p:cNvSpPr>
            <p:nvPr/>
          </p:nvSpPr>
          <p:spPr bwMode="auto">
            <a:xfrm>
              <a:off x="8399463" y="3402013"/>
              <a:ext cx="147638" cy="112713"/>
            </a:xfrm>
            <a:custGeom>
              <a:avLst/>
              <a:gdLst>
                <a:gd name="T0" fmla="*/ 40 w 67"/>
                <a:gd name="T1" fmla="*/ 51 h 51"/>
                <a:gd name="T2" fmla="*/ 5 w 67"/>
                <a:gd name="T3" fmla="*/ 51 h 51"/>
                <a:gd name="T4" fmla="*/ 1 w 67"/>
                <a:gd name="T5" fmla="*/ 50 h 51"/>
                <a:gd name="T6" fmla="*/ 0 w 67"/>
                <a:gd name="T7" fmla="*/ 46 h 51"/>
                <a:gd name="T8" fmla="*/ 32 w 67"/>
                <a:gd name="T9" fmla="*/ 0 h 51"/>
                <a:gd name="T10" fmla="*/ 48 w 67"/>
                <a:gd name="T11" fmla="*/ 4 h 51"/>
                <a:gd name="T12" fmla="*/ 64 w 67"/>
                <a:gd name="T13" fmla="*/ 34 h 51"/>
                <a:gd name="T14" fmla="*/ 40 w 67"/>
                <a:gd name="T15" fmla="*/ 51 h 51"/>
                <a:gd name="T16" fmla="*/ 10 w 67"/>
                <a:gd name="T17" fmla="*/ 42 h 51"/>
                <a:gd name="T18" fmla="*/ 40 w 67"/>
                <a:gd name="T19" fmla="*/ 42 h 51"/>
                <a:gd name="T20" fmla="*/ 55 w 67"/>
                <a:gd name="T21" fmla="*/ 32 h 51"/>
                <a:gd name="T22" fmla="*/ 44 w 67"/>
                <a:gd name="T23" fmla="*/ 12 h 51"/>
                <a:gd name="T24" fmla="*/ 32 w 67"/>
                <a:gd name="T25" fmla="*/ 9 h 51"/>
                <a:gd name="T26" fmla="*/ 10 w 67"/>
                <a:gd name="T27"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51">
                  <a:moveTo>
                    <a:pt x="40" y="51"/>
                  </a:moveTo>
                  <a:cubicBezTo>
                    <a:pt x="5" y="51"/>
                    <a:pt x="5" y="51"/>
                    <a:pt x="5" y="51"/>
                  </a:cubicBezTo>
                  <a:cubicBezTo>
                    <a:pt x="4" y="51"/>
                    <a:pt x="2" y="51"/>
                    <a:pt x="1" y="50"/>
                  </a:cubicBezTo>
                  <a:cubicBezTo>
                    <a:pt x="1" y="49"/>
                    <a:pt x="0" y="47"/>
                    <a:pt x="0" y="46"/>
                  </a:cubicBezTo>
                  <a:cubicBezTo>
                    <a:pt x="6" y="8"/>
                    <a:pt x="21" y="0"/>
                    <a:pt x="32" y="0"/>
                  </a:cubicBezTo>
                  <a:cubicBezTo>
                    <a:pt x="37" y="0"/>
                    <a:pt x="42" y="1"/>
                    <a:pt x="48" y="4"/>
                  </a:cubicBezTo>
                  <a:cubicBezTo>
                    <a:pt x="60" y="11"/>
                    <a:pt x="67" y="23"/>
                    <a:pt x="64" y="34"/>
                  </a:cubicBezTo>
                  <a:cubicBezTo>
                    <a:pt x="61" y="44"/>
                    <a:pt x="52" y="51"/>
                    <a:pt x="40" y="51"/>
                  </a:cubicBezTo>
                  <a:close/>
                  <a:moveTo>
                    <a:pt x="10" y="42"/>
                  </a:moveTo>
                  <a:cubicBezTo>
                    <a:pt x="40" y="42"/>
                    <a:pt x="40" y="42"/>
                    <a:pt x="40" y="42"/>
                  </a:cubicBezTo>
                  <a:cubicBezTo>
                    <a:pt x="48" y="42"/>
                    <a:pt x="53" y="38"/>
                    <a:pt x="55" y="32"/>
                  </a:cubicBezTo>
                  <a:cubicBezTo>
                    <a:pt x="56" y="26"/>
                    <a:pt x="54" y="18"/>
                    <a:pt x="44" y="12"/>
                  </a:cubicBezTo>
                  <a:cubicBezTo>
                    <a:pt x="39" y="10"/>
                    <a:pt x="35" y="9"/>
                    <a:pt x="32" y="9"/>
                  </a:cubicBezTo>
                  <a:cubicBezTo>
                    <a:pt x="19" y="9"/>
                    <a:pt x="13" y="28"/>
                    <a:pt x="10" y="4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4">
              <a:extLst>
                <a:ext uri="{FF2B5EF4-FFF2-40B4-BE49-F238E27FC236}">
                  <a16:creationId xmlns="" xmlns:a16="http://schemas.microsoft.com/office/drawing/2014/main" id="{FF1AB8DE-D0BD-4519-9A2E-37621D3DDC1A}"/>
                </a:ext>
              </a:extLst>
            </p:cNvPr>
            <p:cNvSpPr>
              <a:spLocks noEditPoints="1"/>
            </p:cNvSpPr>
            <p:nvPr/>
          </p:nvSpPr>
          <p:spPr bwMode="auto">
            <a:xfrm>
              <a:off x="8193088" y="3402013"/>
              <a:ext cx="146050" cy="112713"/>
            </a:xfrm>
            <a:custGeom>
              <a:avLst/>
              <a:gdLst>
                <a:gd name="T0" fmla="*/ 61 w 66"/>
                <a:gd name="T1" fmla="*/ 51 h 51"/>
                <a:gd name="T2" fmla="*/ 26 w 66"/>
                <a:gd name="T3" fmla="*/ 51 h 51"/>
                <a:gd name="T4" fmla="*/ 3 w 66"/>
                <a:gd name="T5" fmla="*/ 34 h 51"/>
                <a:gd name="T6" fmla="*/ 18 w 66"/>
                <a:gd name="T7" fmla="*/ 4 h 51"/>
                <a:gd name="T8" fmla="*/ 34 w 66"/>
                <a:gd name="T9" fmla="*/ 0 h 51"/>
                <a:gd name="T10" fmla="*/ 66 w 66"/>
                <a:gd name="T11" fmla="*/ 46 h 51"/>
                <a:gd name="T12" fmla="*/ 65 w 66"/>
                <a:gd name="T13" fmla="*/ 50 h 51"/>
                <a:gd name="T14" fmla="*/ 61 w 66"/>
                <a:gd name="T15" fmla="*/ 51 h 51"/>
                <a:gd name="T16" fmla="*/ 34 w 66"/>
                <a:gd name="T17" fmla="*/ 9 h 51"/>
                <a:gd name="T18" fmla="*/ 22 w 66"/>
                <a:gd name="T19" fmla="*/ 12 h 51"/>
                <a:gd name="T20" fmla="*/ 11 w 66"/>
                <a:gd name="T21" fmla="*/ 32 h 51"/>
                <a:gd name="T22" fmla="*/ 26 w 66"/>
                <a:gd name="T23" fmla="*/ 42 h 51"/>
                <a:gd name="T24" fmla="*/ 56 w 66"/>
                <a:gd name="T25" fmla="*/ 42 h 51"/>
                <a:gd name="T26" fmla="*/ 34 w 66"/>
                <a:gd name="T27" fmla="*/ 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51">
                  <a:moveTo>
                    <a:pt x="61" y="51"/>
                  </a:moveTo>
                  <a:cubicBezTo>
                    <a:pt x="26" y="51"/>
                    <a:pt x="26" y="51"/>
                    <a:pt x="26" y="51"/>
                  </a:cubicBezTo>
                  <a:cubicBezTo>
                    <a:pt x="15" y="51"/>
                    <a:pt x="5" y="44"/>
                    <a:pt x="3" y="34"/>
                  </a:cubicBezTo>
                  <a:cubicBezTo>
                    <a:pt x="0" y="23"/>
                    <a:pt x="6" y="11"/>
                    <a:pt x="18" y="4"/>
                  </a:cubicBezTo>
                  <a:cubicBezTo>
                    <a:pt x="24" y="1"/>
                    <a:pt x="29" y="0"/>
                    <a:pt x="34" y="0"/>
                  </a:cubicBezTo>
                  <a:cubicBezTo>
                    <a:pt x="46" y="0"/>
                    <a:pt x="60" y="8"/>
                    <a:pt x="66" y="46"/>
                  </a:cubicBezTo>
                  <a:cubicBezTo>
                    <a:pt x="66" y="47"/>
                    <a:pt x="66" y="49"/>
                    <a:pt x="65" y="50"/>
                  </a:cubicBezTo>
                  <a:cubicBezTo>
                    <a:pt x="64" y="51"/>
                    <a:pt x="63" y="51"/>
                    <a:pt x="61" y="51"/>
                  </a:cubicBezTo>
                  <a:close/>
                  <a:moveTo>
                    <a:pt x="34" y="9"/>
                  </a:moveTo>
                  <a:cubicBezTo>
                    <a:pt x="31" y="9"/>
                    <a:pt x="27" y="10"/>
                    <a:pt x="22" y="12"/>
                  </a:cubicBezTo>
                  <a:cubicBezTo>
                    <a:pt x="12" y="18"/>
                    <a:pt x="10" y="26"/>
                    <a:pt x="11" y="32"/>
                  </a:cubicBezTo>
                  <a:cubicBezTo>
                    <a:pt x="13" y="38"/>
                    <a:pt x="19" y="42"/>
                    <a:pt x="26" y="42"/>
                  </a:cubicBezTo>
                  <a:cubicBezTo>
                    <a:pt x="56" y="42"/>
                    <a:pt x="56" y="42"/>
                    <a:pt x="56" y="42"/>
                  </a:cubicBezTo>
                  <a:cubicBezTo>
                    <a:pt x="53" y="28"/>
                    <a:pt x="47" y="9"/>
                    <a:pt x="34"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
              <a:extLst>
                <a:ext uri="{FF2B5EF4-FFF2-40B4-BE49-F238E27FC236}">
                  <a16:creationId xmlns="" xmlns:a16="http://schemas.microsoft.com/office/drawing/2014/main" id="{D408C734-6FAD-4B82-959F-F47AD66B0678}"/>
                </a:ext>
              </a:extLst>
            </p:cNvPr>
            <p:cNvSpPr>
              <a:spLocks noEditPoints="1"/>
            </p:cNvSpPr>
            <p:nvPr/>
          </p:nvSpPr>
          <p:spPr bwMode="auto">
            <a:xfrm>
              <a:off x="8320088" y="3495675"/>
              <a:ext cx="101600" cy="314325"/>
            </a:xfrm>
            <a:custGeom>
              <a:avLst/>
              <a:gdLst>
                <a:gd name="T0" fmla="*/ 39 w 46"/>
                <a:gd name="T1" fmla="*/ 142 h 142"/>
                <a:gd name="T2" fmla="*/ 6 w 46"/>
                <a:gd name="T3" fmla="*/ 142 h 142"/>
                <a:gd name="T4" fmla="*/ 2 w 46"/>
                <a:gd name="T5" fmla="*/ 137 h 142"/>
                <a:gd name="T6" fmla="*/ 2 w 46"/>
                <a:gd name="T7" fmla="*/ 30 h 142"/>
                <a:gd name="T8" fmla="*/ 0 w 46"/>
                <a:gd name="T9" fmla="*/ 5 h 142"/>
                <a:gd name="T10" fmla="*/ 1 w 46"/>
                <a:gd name="T11" fmla="*/ 2 h 142"/>
                <a:gd name="T12" fmla="*/ 4 w 46"/>
                <a:gd name="T13" fmla="*/ 0 h 142"/>
                <a:gd name="T14" fmla="*/ 41 w 46"/>
                <a:gd name="T15" fmla="*/ 0 h 142"/>
                <a:gd name="T16" fmla="*/ 44 w 46"/>
                <a:gd name="T17" fmla="*/ 2 h 142"/>
                <a:gd name="T18" fmla="*/ 45 w 46"/>
                <a:gd name="T19" fmla="*/ 5 h 142"/>
                <a:gd name="T20" fmla="*/ 44 w 46"/>
                <a:gd name="T21" fmla="*/ 30 h 142"/>
                <a:gd name="T22" fmla="*/ 44 w 46"/>
                <a:gd name="T23" fmla="*/ 137 h 142"/>
                <a:gd name="T24" fmla="*/ 39 w 46"/>
                <a:gd name="T25" fmla="*/ 142 h 142"/>
                <a:gd name="T26" fmla="*/ 11 w 46"/>
                <a:gd name="T27" fmla="*/ 133 h 142"/>
                <a:gd name="T28" fmla="*/ 35 w 46"/>
                <a:gd name="T29" fmla="*/ 133 h 142"/>
                <a:gd name="T30" fmla="*/ 35 w 46"/>
                <a:gd name="T31" fmla="*/ 30 h 142"/>
                <a:gd name="T32" fmla="*/ 36 w 46"/>
                <a:gd name="T33" fmla="*/ 9 h 142"/>
                <a:gd name="T34" fmla="*/ 10 w 46"/>
                <a:gd name="T35" fmla="*/ 9 h 142"/>
                <a:gd name="T36" fmla="*/ 11 w 46"/>
                <a:gd name="T37" fmla="*/ 31 h 142"/>
                <a:gd name="T38" fmla="*/ 11 w 46"/>
                <a:gd name="T39" fmla="*/ 1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142">
                  <a:moveTo>
                    <a:pt x="39" y="142"/>
                  </a:moveTo>
                  <a:cubicBezTo>
                    <a:pt x="6" y="142"/>
                    <a:pt x="6" y="142"/>
                    <a:pt x="6" y="142"/>
                  </a:cubicBezTo>
                  <a:cubicBezTo>
                    <a:pt x="4" y="142"/>
                    <a:pt x="2" y="140"/>
                    <a:pt x="2" y="137"/>
                  </a:cubicBezTo>
                  <a:cubicBezTo>
                    <a:pt x="2" y="30"/>
                    <a:pt x="2" y="30"/>
                    <a:pt x="2" y="30"/>
                  </a:cubicBezTo>
                  <a:cubicBezTo>
                    <a:pt x="2" y="30"/>
                    <a:pt x="2" y="19"/>
                    <a:pt x="0" y="5"/>
                  </a:cubicBezTo>
                  <a:cubicBezTo>
                    <a:pt x="0" y="4"/>
                    <a:pt x="0" y="3"/>
                    <a:pt x="1" y="2"/>
                  </a:cubicBezTo>
                  <a:cubicBezTo>
                    <a:pt x="2" y="1"/>
                    <a:pt x="3" y="0"/>
                    <a:pt x="4" y="0"/>
                  </a:cubicBezTo>
                  <a:cubicBezTo>
                    <a:pt x="41" y="0"/>
                    <a:pt x="41" y="0"/>
                    <a:pt x="41" y="0"/>
                  </a:cubicBezTo>
                  <a:cubicBezTo>
                    <a:pt x="42" y="0"/>
                    <a:pt x="43" y="1"/>
                    <a:pt x="44" y="2"/>
                  </a:cubicBezTo>
                  <a:cubicBezTo>
                    <a:pt x="45" y="3"/>
                    <a:pt x="46" y="4"/>
                    <a:pt x="45" y="5"/>
                  </a:cubicBezTo>
                  <a:cubicBezTo>
                    <a:pt x="43" y="19"/>
                    <a:pt x="44" y="30"/>
                    <a:pt x="44" y="30"/>
                  </a:cubicBezTo>
                  <a:cubicBezTo>
                    <a:pt x="44" y="137"/>
                    <a:pt x="44" y="137"/>
                    <a:pt x="44" y="137"/>
                  </a:cubicBezTo>
                  <a:cubicBezTo>
                    <a:pt x="44" y="140"/>
                    <a:pt x="42" y="142"/>
                    <a:pt x="39" y="142"/>
                  </a:cubicBezTo>
                  <a:close/>
                  <a:moveTo>
                    <a:pt x="11" y="133"/>
                  </a:moveTo>
                  <a:cubicBezTo>
                    <a:pt x="35" y="133"/>
                    <a:pt x="35" y="133"/>
                    <a:pt x="35" y="133"/>
                  </a:cubicBezTo>
                  <a:cubicBezTo>
                    <a:pt x="35" y="30"/>
                    <a:pt x="35" y="30"/>
                    <a:pt x="35" y="30"/>
                  </a:cubicBezTo>
                  <a:cubicBezTo>
                    <a:pt x="35" y="30"/>
                    <a:pt x="34" y="21"/>
                    <a:pt x="36" y="9"/>
                  </a:cubicBezTo>
                  <a:cubicBezTo>
                    <a:pt x="10" y="9"/>
                    <a:pt x="10" y="9"/>
                    <a:pt x="10" y="9"/>
                  </a:cubicBezTo>
                  <a:cubicBezTo>
                    <a:pt x="11" y="21"/>
                    <a:pt x="11" y="30"/>
                    <a:pt x="11" y="31"/>
                  </a:cubicBezTo>
                  <a:lnTo>
                    <a:pt x="11" y="13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6">
              <a:extLst>
                <a:ext uri="{FF2B5EF4-FFF2-40B4-BE49-F238E27FC236}">
                  <a16:creationId xmlns="" xmlns:a16="http://schemas.microsoft.com/office/drawing/2014/main" id="{099D6796-BD2A-435D-9354-87163C8E8128}"/>
                </a:ext>
              </a:extLst>
            </p:cNvPr>
            <p:cNvSpPr>
              <a:spLocks/>
            </p:cNvSpPr>
            <p:nvPr/>
          </p:nvSpPr>
          <p:spPr bwMode="auto">
            <a:xfrm>
              <a:off x="5411788" y="3960813"/>
              <a:ext cx="2959100" cy="2897188"/>
            </a:xfrm>
            <a:custGeom>
              <a:avLst/>
              <a:gdLst>
                <a:gd name="T0" fmla="*/ 1335 w 1335"/>
                <a:gd name="T1" fmla="*/ 0 h 1309"/>
                <a:gd name="T2" fmla="*/ 1335 w 1335"/>
                <a:gd name="T3" fmla="*/ 578 h 1309"/>
                <a:gd name="T4" fmla="*/ 1215 w 1335"/>
                <a:gd name="T5" fmla="*/ 697 h 1309"/>
                <a:gd name="T6" fmla="*/ 119 w 1335"/>
                <a:gd name="T7" fmla="*/ 697 h 1309"/>
                <a:gd name="T8" fmla="*/ 0 w 1335"/>
                <a:gd name="T9" fmla="*/ 817 h 1309"/>
                <a:gd name="T10" fmla="*/ 0 w 1335"/>
                <a:gd name="T11" fmla="*/ 1309 h 1309"/>
              </a:gdLst>
              <a:ahLst/>
              <a:cxnLst>
                <a:cxn ang="0">
                  <a:pos x="T0" y="T1"/>
                </a:cxn>
                <a:cxn ang="0">
                  <a:pos x="T2" y="T3"/>
                </a:cxn>
                <a:cxn ang="0">
                  <a:pos x="T4" y="T5"/>
                </a:cxn>
                <a:cxn ang="0">
                  <a:pos x="T6" y="T7"/>
                </a:cxn>
                <a:cxn ang="0">
                  <a:pos x="T8" y="T9"/>
                </a:cxn>
                <a:cxn ang="0">
                  <a:pos x="T10" y="T11"/>
                </a:cxn>
              </a:cxnLst>
              <a:rect l="0" t="0" r="r" b="b"/>
              <a:pathLst>
                <a:path w="1335" h="1309">
                  <a:moveTo>
                    <a:pt x="1335" y="0"/>
                  </a:moveTo>
                  <a:cubicBezTo>
                    <a:pt x="1335" y="578"/>
                    <a:pt x="1335" y="578"/>
                    <a:pt x="1335" y="578"/>
                  </a:cubicBezTo>
                  <a:cubicBezTo>
                    <a:pt x="1335" y="644"/>
                    <a:pt x="1281" y="697"/>
                    <a:pt x="1215" y="697"/>
                  </a:cubicBezTo>
                  <a:cubicBezTo>
                    <a:pt x="119" y="697"/>
                    <a:pt x="119" y="697"/>
                    <a:pt x="119" y="697"/>
                  </a:cubicBezTo>
                  <a:cubicBezTo>
                    <a:pt x="53" y="697"/>
                    <a:pt x="0" y="751"/>
                    <a:pt x="0" y="817"/>
                  </a:cubicBezTo>
                  <a:cubicBezTo>
                    <a:pt x="0" y="1309"/>
                    <a:pt x="0" y="1309"/>
                    <a:pt x="0" y="1309"/>
                  </a:cubicBezTo>
                </a:path>
              </a:pathLst>
            </a:custGeom>
            <a:noFill/>
            <a:ln w="349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7">
              <a:extLst>
                <a:ext uri="{FF2B5EF4-FFF2-40B4-BE49-F238E27FC236}">
                  <a16:creationId xmlns="" xmlns:a16="http://schemas.microsoft.com/office/drawing/2014/main" id="{D949A2BC-C182-4234-9BC1-31FD711789AB}"/>
                </a:ext>
              </a:extLst>
            </p:cNvPr>
            <p:cNvSpPr>
              <a:spLocks/>
            </p:cNvSpPr>
            <p:nvPr/>
          </p:nvSpPr>
          <p:spPr bwMode="auto">
            <a:xfrm>
              <a:off x="6429376" y="2733675"/>
              <a:ext cx="1182688" cy="4124325"/>
            </a:xfrm>
            <a:custGeom>
              <a:avLst/>
              <a:gdLst>
                <a:gd name="T0" fmla="*/ 534 w 534"/>
                <a:gd name="T1" fmla="*/ 0 h 1863"/>
                <a:gd name="T2" fmla="*/ 534 w 534"/>
                <a:gd name="T3" fmla="*/ 275 h 1863"/>
                <a:gd name="T4" fmla="*/ 413 w 534"/>
                <a:gd name="T5" fmla="*/ 395 h 1863"/>
                <a:gd name="T6" fmla="*/ 134 w 534"/>
                <a:gd name="T7" fmla="*/ 395 h 1863"/>
                <a:gd name="T8" fmla="*/ 0 w 534"/>
                <a:gd name="T9" fmla="*/ 530 h 1863"/>
                <a:gd name="T10" fmla="*/ 0 w 534"/>
                <a:gd name="T11" fmla="*/ 1863 h 1863"/>
              </a:gdLst>
              <a:ahLst/>
              <a:cxnLst>
                <a:cxn ang="0">
                  <a:pos x="T0" y="T1"/>
                </a:cxn>
                <a:cxn ang="0">
                  <a:pos x="T2" y="T3"/>
                </a:cxn>
                <a:cxn ang="0">
                  <a:pos x="T4" y="T5"/>
                </a:cxn>
                <a:cxn ang="0">
                  <a:pos x="T6" y="T7"/>
                </a:cxn>
                <a:cxn ang="0">
                  <a:pos x="T8" y="T9"/>
                </a:cxn>
                <a:cxn ang="0">
                  <a:pos x="T10" y="T11"/>
                </a:cxn>
              </a:cxnLst>
              <a:rect l="0" t="0" r="r" b="b"/>
              <a:pathLst>
                <a:path w="534" h="1863">
                  <a:moveTo>
                    <a:pt x="534" y="0"/>
                  </a:moveTo>
                  <a:cubicBezTo>
                    <a:pt x="534" y="275"/>
                    <a:pt x="534" y="275"/>
                    <a:pt x="534" y="275"/>
                  </a:cubicBezTo>
                  <a:cubicBezTo>
                    <a:pt x="534" y="341"/>
                    <a:pt x="480" y="395"/>
                    <a:pt x="413" y="395"/>
                  </a:cubicBezTo>
                  <a:cubicBezTo>
                    <a:pt x="134" y="395"/>
                    <a:pt x="134" y="395"/>
                    <a:pt x="134" y="395"/>
                  </a:cubicBezTo>
                  <a:cubicBezTo>
                    <a:pt x="60" y="395"/>
                    <a:pt x="0" y="455"/>
                    <a:pt x="0" y="530"/>
                  </a:cubicBezTo>
                  <a:cubicBezTo>
                    <a:pt x="0" y="1863"/>
                    <a:pt x="0" y="1863"/>
                    <a:pt x="0" y="1863"/>
                  </a:cubicBezTo>
                </a:path>
              </a:pathLst>
            </a:custGeom>
            <a:noFill/>
            <a:ln w="61913" cap="flat">
              <a:solidFill>
                <a:schemeClr val="accent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8">
              <a:extLst>
                <a:ext uri="{FF2B5EF4-FFF2-40B4-BE49-F238E27FC236}">
                  <a16:creationId xmlns="" xmlns:a16="http://schemas.microsoft.com/office/drawing/2014/main" id="{38F49A79-B399-48F3-B5A5-34A34D8F1165}"/>
                </a:ext>
              </a:extLst>
            </p:cNvPr>
            <p:cNvSpPr>
              <a:spLocks noEditPoints="1"/>
            </p:cNvSpPr>
            <p:nvPr/>
          </p:nvSpPr>
          <p:spPr bwMode="auto">
            <a:xfrm>
              <a:off x="7477126" y="2546350"/>
              <a:ext cx="260350" cy="157163"/>
            </a:xfrm>
            <a:custGeom>
              <a:avLst/>
              <a:gdLst>
                <a:gd name="T0" fmla="*/ 107 w 117"/>
                <a:gd name="T1" fmla="*/ 0 h 71"/>
                <a:gd name="T2" fmla="*/ 10 w 117"/>
                <a:gd name="T3" fmla="*/ 0 h 71"/>
                <a:gd name="T4" fmla="*/ 0 w 117"/>
                <a:gd name="T5" fmla="*/ 10 h 71"/>
                <a:gd name="T6" fmla="*/ 0 w 117"/>
                <a:gd name="T7" fmla="*/ 61 h 71"/>
                <a:gd name="T8" fmla="*/ 10 w 117"/>
                <a:gd name="T9" fmla="*/ 71 h 71"/>
                <a:gd name="T10" fmla="*/ 107 w 117"/>
                <a:gd name="T11" fmla="*/ 71 h 71"/>
                <a:gd name="T12" fmla="*/ 117 w 117"/>
                <a:gd name="T13" fmla="*/ 61 h 71"/>
                <a:gd name="T14" fmla="*/ 117 w 117"/>
                <a:gd name="T15" fmla="*/ 10 h 71"/>
                <a:gd name="T16" fmla="*/ 107 w 117"/>
                <a:gd name="T17" fmla="*/ 0 h 71"/>
                <a:gd name="T18" fmla="*/ 102 w 117"/>
                <a:gd name="T19" fmla="*/ 49 h 71"/>
                <a:gd name="T20" fmla="*/ 105 w 117"/>
                <a:gd name="T21" fmla="*/ 55 h 71"/>
                <a:gd name="T22" fmla="*/ 100 w 117"/>
                <a:gd name="T23" fmla="*/ 59 h 71"/>
                <a:gd name="T24" fmla="*/ 17 w 117"/>
                <a:gd name="T25" fmla="*/ 59 h 71"/>
                <a:gd name="T26" fmla="*/ 12 w 117"/>
                <a:gd name="T27" fmla="*/ 54 h 71"/>
                <a:gd name="T28" fmla="*/ 17 w 117"/>
                <a:gd name="T29" fmla="*/ 49 h 71"/>
                <a:gd name="T30" fmla="*/ 74 w 117"/>
                <a:gd name="T31" fmla="*/ 49 h 71"/>
                <a:gd name="T32" fmla="*/ 15 w 117"/>
                <a:gd name="T33" fmla="*/ 24 h 71"/>
                <a:gd name="T34" fmla="*/ 12 w 117"/>
                <a:gd name="T35" fmla="*/ 18 h 71"/>
                <a:gd name="T36" fmla="*/ 17 w 117"/>
                <a:gd name="T37" fmla="*/ 14 h 71"/>
                <a:gd name="T38" fmla="*/ 100 w 117"/>
                <a:gd name="T39" fmla="*/ 14 h 71"/>
                <a:gd name="T40" fmla="*/ 105 w 117"/>
                <a:gd name="T41" fmla="*/ 19 h 71"/>
                <a:gd name="T42" fmla="*/ 100 w 117"/>
                <a:gd name="T43" fmla="*/ 24 h 71"/>
                <a:gd name="T44" fmla="*/ 43 w 117"/>
                <a:gd name="T45" fmla="*/ 24 h 71"/>
                <a:gd name="T46" fmla="*/ 102 w 117"/>
                <a:gd name="T47" fmla="*/ 4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71">
                  <a:moveTo>
                    <a:pt x="107" y="0"/>
                  </a:moveTo>
                  <a:cubicBezTo>
                    <a:pt x="10" y="0"/>
                    <a:pt x="10" y="0"/>
                    <a:pt x="10" y="0"/>
                  </a:cubicBezTo>
                  <a:cubicBezTo>
                    <a:pt x="5" y="0"/>
                    <a:pt x="0" y="5"/>
                    <a:pt x="0" y="10"/>
                  </a:cubicBezTo>
                  <a:cubicBezTo>
                    <a:pt x="0" y="61"/>
                    <a:pt x="0" y="61"/>
                    <a:pt x="0" y="61"/>
                  </a:cubicBezTo>
                  <a:cubicBezTo>
                    <a:pt x="0" y="67"/>
                    <a:pt x="5" y="71"/>
                    <a:pt x="10" y="71"/>
                  </a:cubicBezTo>
                  <a:cubicBezTo>
                    <a:pt x="107" y="71"/>
                    <a:pt x="107" y="71"/>
                    <a:pt x="107" y="71"/>
                  </a:cubicBezTo>
                  <a:cubicBezTo>
                    <a:pt x="112" y="71"/>
                    <a:pt x="117" y="67"/>
                    <a:pt x="117" y="61"/>
                  </a:cubicBezTo>
                  <a:cubicBezTo>
                    <a:pt x="117" y="10"/>
                    <a:pt x="117" y="10"/>
                    <a:pt x="117" y="10"/>
                  </a:cubicBezTo>
                  <a:cubicBezTo>
                    <a:pt x="117" y="5"/>
                    <a:pt x="112" y="0"/>
                    <a:pt x="107" y="0"/>
                  </a:cubicBezTo>
                  <a:close/>
                  <a:moveTo>
                    <a:pt x="102" y="49"/>
                  </a:moveTo>
                  <a:cubicBezTo>
                    <a:pt x="104" y="50"/>
                    <a:pt x="106" y="53"/>
                    <a:pt x="105" y="55"/>
                  </a:cubicBezTo>
                  <a:cubicBezTo>
                    <a:pt x="105" y="58"/>
                    <a:pt x="102" y="59"/>
                    <a:pt x="100" y="59"/>
                  </a:cubicBezTo>
                  <a:cubicBezTo>
                    <a:pt x="17" y="59"/>
                    <a:pt x="17" y="59"/>
                    <a:pt x="17" y="59"/>
                  </a:cubicBezTo>
                  <a:cubicBezTo>
                    <a:pt x="14" y="59"/>
                    <a:pt x="12" y="57"/>
                    <a:pt x="12" y="54"/>
                  </a:cubicBezTo>
                  <a:cubicBezTo>
                    <a:pt x="12" y="51"/>
                    <a:pt x="14" y="49"/>
                    <a:pt x="17" y="49"/>
                  </a:cubicBezTo>
                  <a:cubicBezTo>
                    <a:pt x="74" y="49"/>
                    <a:pt x="74" y="49"/>
                    <a:pt x="74" y="49"/>
                  </a:cubicBezTo>
                  <a:cubicBezTo>
                    <a:pt x="15" y="24"/>
                    <a:pt x="15" y="24"/>
                    <a:pt x="15" y="24"/>
                  </a:cubicBezTo>
                  <a:cubicBezTo>
                    <a:pt x="13" y="23"/>
                    <a:pt x="11" y="20"/>
                    <a:pt x="12" y="18"/>
                  </a:cubicBezTo>
                  <a:cubicBezTo>
                    <a:pt x="12" y="16"/>
                    <a:pt x="15" y="14"/>
                    <a:pt x="17" y="14"/>
                  </a:cubicBezTo>
                  <a:cubicBezTo>
                    <a:pt x="100" y="14"/>
                    <a:pt x="100" y="14"/>
                    <a:pt x="100" y="14"/>
                  </a:cubicBezTo>
                  <a:cubicBezTo>
                    <a:pt x="103" y="14"/>
                    <a:pt x="105" y="16"/>
                    <a:pt x="105" y="19"/>
                  </a:cubicBezTo>
                  <a:cubicBezTo>
                    <a:pt x="105" y="22"/>
                    <a:pt x="103" y="24"/>
                    <a:pt x="100" y="24"/>
                  </a:cubicBezTo>
                  <a:cubicBezTo>
                    <a:pt x="43" y="24"/>
                    <a:pt x="43" y="24"/>
                    <a:pt x="43" y="24"/>
                  </a:cubicBezTo>
                  <a:lnTo>
                    <a:pt x="102" y="4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9">
              <a:extLst>
                <a:ext uri="{FF2B5EF4-FFF2-40B4-BE49-F238E27FC236}">
                  <a16:creationId xmlns="" xmlns:a16="http://schemas.microsoft.com/office/drawing/2014/main" id="{9F75F8C3-D20E-417B-9CA9-10A516E9F414}"/>
                </a:ext>
              </a:extLst>
            </p:cNvPr>
            <p:cNvSpPr>
              <a:spLocks/>
            </p:cNvSpPr>
            <p:nvPr/>
          </p:nvSpPr>
          <p:spPr bwMode="auto">
            <a:xfrm>
              <a:off x="7543801" y="2722563"/>
              <a:ext cx="127000" cy="28575"/>
            </a:xfrm>
            <a:custGeom>
              <a:avLst/>
              <a:gdLst>
                <a:gd name="T0" fmla="*/ 0 w 57"/>
                <a:gd name="T1" fmla="*/ 0 h 13"/>
                <a:gd name="T2" fmla="*/ 29 w 57"/>
                <a:gd name="T3" fmla="*/ 13 h 13"/>
                <a:gd name="T4" fmla="*/ 57 w 57"/>
                <a:gd name="T5" fmla="*/ 0 h 13"/>
                <a:gd name="T6" fmla="*/ 0 w 57"/>
                <a:gd name="T7" fmla="*/ 0 h 13"/>
              </a:gdLst>
              <a:ahLst/>
              <a:cxnLst>
                <a:cxn ang="0">
                  <a:pos x="T0" y="T1"/>
                </a:cxn>
                <a:cxn ang="0">
                  <a:pos x="T2" y="T3"/>
                </a:cxn>
                <a:cxn ang="0">
                  <a:pos x="T4" y="T5"/>
                </a:cxn>
                <a:cxn ang="0">
                  <a:pos x="T6" y="T7"/>
                </a:cxn>
              </a:cxnLst>
              <a:rect l="0" t="0" r="r" b="b"/>
              <a:pathLst>
                <a:path w="57" h="13">
                  <a:moveTo>
                    <a:pt x="0" y="0"/>
                  </a:moveTo>
                  <a:cubicBezTo>
                    <a:pt x="7" y="8"/>
                    <a:pt x="17" y="13"/>
                    <a:pt x="29" y="13"/>
                  </a:cubicBezTo>
                  <a:cubicBezTo>
                    <a:pt x="40" y="13"/>
                    <a:pt x="50" y="8"/>
                    <a:pt x="57" y="0"/>
                  </a:cubicBez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20">
              <a:extLst>
                <a:ext uri="{FF2B5EF4-FFF2-40B4-BE49-F238E27FC236}">
                  <a16:creationId xmlns="" xmlns:a16="http://schemas.microsoft.com/office/drawing/2014/main" id="{5BF9B068-E8C8-4DA5-B22A-BE99512A0820}"/>
                </a:ext>
              </a:extLst>
            </p:cNvPr>
            <p:cNvSpPr>
              <a:spLocks noEditPoints="1"/>
            </p:cNvSpPr>
            <p:nvPr/>
          </p:nvSpPr>
          <p:spPr bwMode="auto">
            <a:xfrm>
              <a:off x="7258051" y="1735138"/>
              <a:ext cx="698500" cy="788988"/>
            </a:xfrm>
            <a:custGeom>
              <a:avLst/>
              <a:gdLst>
                <a:gd name="T0" fmla="*/ 158 w 315"/>
                <a:gd name="T1" fmla="*/ 0 h 356"/>
                <a:gd name="T2" fmla="*/ 0 w 315"/>
                <a:gd name="T3" fmla="*/ 158 h 356"/>
                <a:gd name="T4" fmla="*/ 99 w 315"/>
                <a:gd name="T5" fmla="*/ 305 h 356"/>
                <a:gd name="T6" fmla="*/ 99 w 315"/>
                <a:gd name="T7" fmla="*/ 346 h 356"/>
                <a:gd name="T8" fmla="*/ 109 w 315"/>
                <a:gd name="T9" fmla="*/ 356 h 356"/>
                <a:gd name="T10" fmla="*/ 206 w 315"/>
                <a:gd name="T11" fmla="*/ 356 h 356"/>
                <a:gd name="T12" fmla="*/ 216 w 315"/>
                <a:gd name="T13" fmla="*/ 346 h 356"/>
                <a:gd name="T14" fmla="*/ 216 w 315"/>
                <a:gd name="T15" fmla="*/ 305 h 356"/>
                <a:gd name="T16" fmla="*/ 315 w 315"/>
                <a:gd name="T17" fmla="*/ 158 h 356"/>
                <a:gd name="T18" fmla="*/ 158 w 315"/>
                <a:gd name="T19" fmla="*/ 0 h 356"/>
                <a:gd name="T20" fmla="*/ 149 w 315"/>
                <a:gd name="T21" fmla="*/ 250 h 356"/>
                <a:gd name="T22" fmla="*/ 149 w 315"/>
                <a:gd name="T23" fmla="*/ 182 h 356"/>
                <a:gd name="T24" fmla="*/ 128 w 315"/>
                <a:gd name="T25" fmla="*/ 182 h 356"/>
                <a:gd name="T26" fmla="*/ 166 w 315"/>
                <a:gd name="T27" fmla="*/ 91 h 356"/>
                <a:gd name="T28" fmla="*/ 166 w 315"/>
                <a:gd name="T29" fmla="*/ 159 h 356"/>
                <a:gd name="T30" fmla="*/ 187 w 315"/>
                <a:gd name="T31" fmla="*/ 159 h 356"/>
                <a:gd name="T32" fmla="*/ 149 w 315"/>
                <a:gd name="T33" fmla="*/ 25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5" h="356">
                  <a:moveTo>
                    <a:pt x="158" y="0"/>
                  </a:moveTo>
                  <a:cubicBezTo>
                    <a:pt x="70" y="0"/>
                    <a:pt x="0" y="70"/>
                    <a:pt x="0" y="158"/>
                  </a:cubicBezTo>
                  <a:cubicBezTo>
                    <a:pt x="0" y="224"/>
                    <a:pt x="41" y="281"/>
                    <a:pt x="99" y="305"/>
                  </a:cubicBezTo>
                  <a:cubicBezTo>
                    <a:pt x="99" y="346"/>
                    <a:pt x="99" y="346"/>
                    <a:pt x="99" y="346"/>
                  </a:cubicBezTo>
                  <a:cubicBezTo>
                    <a:pt x="99" y="352"/>
                    <a:pt x="104" y="356"/>
                    <a:pt x="109" y="356"/>
                  </a:cubicBezTo>
                  <a:cubicBezTo>
                    <a:pt x="206" y="356"/>
                    <a:pt x="206" y="356"/>
                    <a:pt x="206" y="356"/>
                  </a:cubicBezTo>
                  <a:cubicBezTo>
                    <a:pt x="212" y="356"/>
                    <a:pt x="216" y="352"/>
                    <a:pt x="216" y="346"/>
                  </a:cubicBezTo>
                  <a:cubicBezTo>
                    <a:pt x="216" y="305"/>
                    <a:pt x="216" y="305"/>
                    <a:pt x="216" y="305"/>
                  </a:cubicBezTo>
                  <a:cubicBezTo>
                    <a:pt x="274" y="281"/>
                    <a:pt x="315" y="224"/>
                    <a:pt x="315" y="158"/>
                  </a:cubicBezTo>
                  <a:cubicBezTo>
                    <a:pt x="315" y="70"/>
                    <a:pt x="245" y="0"/>
                    <a:pt x="158" y="0"/>
                  </a:cubicBezTo>
                  <a:close/>
                  <a:moveTo>
                    <a:pt x="149" y="250"/>
                  </a:moveTo>
                  <a:cubicBezTo>
                    <a:pt x="149" y="182"/>
                    <a:pt x="149" y="182"/>
                    <a:pt x="149" y="182"/>
                  </a:cubicBezTo>
                  <a:cubicBezTo>
                    <a:pt x="128" y="182"/>
                    <a:pt x="128" y="182"/>
                    <a:pt x="128" y="182"/>
                  </a:cubicBezTo>
                  <a:cubicBezTo>
                    <a:pt x="166" y="91"/>
                    <a:pt x="166" y="91"/>
                    <a:pt x="166" y="91"/>
                  </a:cubicBezTo>
                  <a:cubicBezTo>
                    <a:pt x="166" y="159"/>
                    <a:pt x="166" y="159"/>
                    <a:pt x="166" y="159"/>
                  </a:cubicBezTo>
                  <a:cubicBezTo>
                    <a:pt x="187" y="159"/>
                    <a:pt x="187" y="159"/>
                    <a:pt x="187" y="159"/>
                  </a:cubicBezTo>
                  <a:lnTo>
                    <a:pt x="149" y="25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Line 21">
              <a:extLst>
                <a:ext uri="{FF2B5EF4-FFF2-40B4-BE49-F238E27FC236}">
                  <a16:creationId xmlns="" xmlns:a16="http://schemas.microsoft.com/office/drawing/2014/main" id="{1CA0E316-6B55-4020-8B32-310B6AEBA881}"/>
                </a:ext>
              </a:extLst>
            </p:cNvPr>
            <p:cNvSpPr>
              <a:spLocks noChangeShapeType="1"/>
            </p:cNvSpPr>
            <p:nvPr/>
          </p:nvSpPr>
          <p:spPr bwMode="auto">
            <a:xfrm>
              <a:off x="6724651" y="6858000"/>
              <a:ext cx="0" cy="0"/>
            </a:xfrm>
            <a:prstGeom prst="line">
              <a:avLst/>
            </a:prstGeom>
            <a:noFill/>
            <a:ln w="46038" cap="flat">
              <a:solidFill>
                <a:srgbClr val="00BCD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22">
              <a:extLst>
                <a:ext uri="{FF2B5EF4-FFF2-40B4-BE49-F238E27FC236}">
                  <a16:creationId xmlns="" xmlns:a16="http://schemas.microsoft.com/office/drawing/2014/main" id="{D1E5A8C3-9D10-4B9D-8073-401F37F09FAD}"/>
                </a:ext>
              </a:extLst>
            </p:cNvPr>
            <p:cNvSpPr>
              <a:spLocks/>
            </p:cNvSpPr>
            <p:nvPr/>
          </p:nvSpPr>
          <p:spPr bwMode="auto">
            <a:xfrm>
              <a:off x="3665538" y="3743325"/>
              <a:ext cx="228600" cy="31750"/>
            </a:xfrm>
            <a:custGeom>
              <a:avLst/>
              <a:gdLst>
                <a:gd name="T0" fmla="*/ 97 w 103"/>
                <a:gd name="T1" fmla="*/ 14 h 14"/>
                <a:gd name="T2" fmla="*/ 7 w 103"/>
                <a:gd name="T3" fmla="*/ 14 h 14"/>
                <a:gd name="T4" fmla="*/ 0 w 103"/>
                <a:gd name="T5" fmla="*/ 7 h 14"/>
                <a:gd name="T6" fmla="*/ 0 w 103"/>
                <a:gd name="T7" fmla="*/ 7 h 14"/>
                <a:gd name="T8" fmla="*/ 7 w 103"/>
                <a:gd name="T9" fmla="*/ 0 h 14"/>
                <a:gd name="T10" fmla="*/ 97 w 103"/>
                <a:gd name="T11" fmla="*/ 0 h 14"/>
                <a:gd name="T12" fmla="*/ 103 w 103"/>
                <a:gd name="T13" fmla="*/ 7 h 14"/>
                <a:gd name="T14" fmla="*/ 103 w 103"/>
                <a:gd name="T15" fmla="*/ 7 h 14"/>
                <a:gd name="T16" fmla="*/ 97 w 103"/>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4">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3">
              <a:extLst>
                <a:ext uri="{FF2B5EF4-FFF2-40B4-BE49-F238E27FC236}">
                  <a16:creationId xmlns="" xmlns:a16="http://schemas.microsoft.com/office/drawing/2014/main" id="{31F5F9A7-CD20-4AD6-BF25-9E36654E627D}"/>
                </a:ext>
              </a:extLst>
            </p:cNvPr>
            <p:cNvSpPr>
              <a:spLocks/>
            </p:cNvSpPr>
            <p:nvPr/>
          </p:nvSpPr>
          <p:spPr bwMode="auto">
            <a:xfrm>
              <a:off x="3703638" y="3786188"/>
              <a:ext cx="153988" cy="28575"/>
            </a:xfrm>
            <a:custGeom>
              <a:avLst/>
              <a:gdLst>
                <a:gd name="T0" fmla="*/ 63 w 69"/>
                <a:gd name="T1" fmla="*/ 13 h 13"/>
                <a:gd name="T2" fmla="*/ 6 w 69"/>
                <a:gd name="T3" fmla="*/ 13 h 13"/>
                <a:gd name="T4" fmla="*/ 0 w 69"/>
                <a:gd name="T5" fmla="*/ 8 h 13"/>
                <a:gd name="T6" fmla="*/ 0 w 69"/>
                <a:gd name="T7" fmla="*/ 5 h 13"/>
                <a:gd name="T8" fmla="*/ 6 w 69"/>
                <a:gd name="T9" fmla="*/ 0 h 13"/>
                <a:gd name="T10" fmla="*/ 63 w 69"/>
                <a:gd name="T11" fmla="*/ 0 h 13"/>
                <a:gd name="T12" fmla="*/ 69 w 69"/>
                <a:gd name="T13" fmla="*/ 5 h 13"/>
                <a:gd name="T14" fmla="*/ 69 w 69"/>
                <a:gd name="T15" fmla="*/ 8 h 13"/>
                <a:gd name="T16" fmla="*/ 63 w 6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
                  <a:moveTo>
                    <a:pt x="63" y="13"/>
                  </a:moveTo>
                  <a:cubicBezTo>
                    <a:pt x="6" y="13"/>
                    <a:pt x="6" y="13"/>
                    <a:pt x="6" y="13"/>
                  </a:cubicBezTo>
                  <a:cubicBezTo>
                    <a:pt x="3" y="13"/>
                    <a:pt x="0" y="11"/>
                    <a:pt x="0" y="8"/>
                  </a:cubicBezTo>
                  <a:cubicBezTo>
                    <a:pt x="0" y="5"/>
                    <a:pt x="0" y="5"/>
                    <a:pt x="0" y="5"/>
                  </a:cubicBezTo>
                  <a:cubicBezTo>
                    <a:pt x="0" y="2"/>
                    <a:pt x="3" y="0"/>
                    <a:pt x="6" y="0"/>
                  </a:cubicBezTo>
                  <a:cubicBezTo>
                    <a:pt x="63" y="0"/>
                    <a:pt x="63" y="0"/>
                    <a:pt x="63" y="0"/>
                  </a:cubicBezTo>
                  <a:cubicBezTo>
                    <a:pt x="67" y="0"/>
                    <a:pt x="69" y="2"/>
                    <a:pt x="69" y="5"/>
                  </a:cubicBezTo>
                  <a:cubicBezTo>
                    <a:pt x="69" y="8"/>
                    <a:pt x="69" y="8"/>
                    <a:pt x="69" y="8"/>
                  </a:cubicBezTo>
                  <a:cubicBezTo>
                    <a:pt x="69" y="11"/>
                    <a:pt x="67" y="13"/>
                    <a:pt x="63" y="13"/>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4">
              <a:extLst>
                <a:ext uri="{FF2B5EF4-FFF2-40B4-BE49-F238E27FC236}">
                  <a16:creationId xmlns="" xmlns:a16="http://schemas.microsoft.com/office/drawing/2014/main" id="{E518188C-2238-4DD6-9863-34D987C661A5}"/>
                </a:ext>
              </a:extLst>
            </p:cNvPr>
            <p:cNvSpPr>
              <a:spLocks/>
            </p:cNvSpPr>
            <p:nvPr/>
          </p:nvSpPr>
          <p:spPr bwMode="auto">
            <a:xfrm>
              <a:off x="3665538" y="3702050"/>
              <a:ext cx="228600" cy="30163"/>
            </a:xfrm>
            <a:custGeom>
              <a:avLst/>
              <a:gdLst>
                <a:gd name="T0" fmla="*/ 97 w 103"/>
                <a:gd name="T1" fmla="*/ 14 h 14"/>
                <a:gd name="T2" fmla="*/ 7 w 103"/>
                <a:gd name="T3" fmla="*/ 14 h 14"/>
                <a:gd name="T4" fmla="*/ 0 w 103"/>
                <a:gd name="T5" fmla="*/ 7 h 14"/>
                <a:gd name="T6" fmla="*/ 0 w 103"/>
                <a:gd name="T7" fmla="*/ 7 h 14"/>
                <a:gd name="T8" fmla="*/ 7 w 103"/>
                <a:gd name="T9" fmla="*/ 0 h 14"/>
                <a:gd name="T10" fmla="*/ 97 w 103"/>
                <a:gd name="T11" fmla="*/ 0 h 14"/>
                <a:gd name="T12" fmla="*/ 103 w 103"/>
                <a:gd name="T13" fmla="*/ 7 h 14"/>
                <a:gd name="T14" fmla="*/ 103 w 103"/>
                <a:gd name="T15" fmla="*/ 7 h 14"/>
                <a:gd name="T16" fmla="*/ 97 w 103"/>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4">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5">
              <a:extLst>
                <a:ext uri="{FF2B5EF4-FFF2-40B4-BE49-F238E27FC236}">
                  <a16:creationId xmlns="" xmlns:a16="http://schemas.microsoft.com/office/drawing/2014/main" id="{B0A27602-EE6D-4D85-B355-1134B11B9BEA}"/>
                </a:ext>
              </a:extLst>
            </p:cNvPr>
            <p:cNvSpPr>
              <a:spLocks/>
            </p:cNvSpPr>
            <p:nvPr/>
          </p:nvSpPr>
          <p:spPr bwMode="auto">
            <a:xfrm>
              <a:off x="3692526" y="3433763"/>
              <a:ext cx="177800" cy="247650"/>
            </a:xfrm>
            <a:custGeom>
              <a:avLst/>
              <a:gdLst>
                <a:gd name="T0" fmla="*/ 50 w 80"/>
                <a:gd name="T1" fmla="*/ 112 h 112"/>
                <a:gd name="T2" fmla="*/ 46 w 80"/>
                <a:gd name="T3" fmla="*/ 108 h 112"/>
                <a:gd name="T4" fmla="*/ 46 w 80"/>
                <a:gd name="T5" fmla="*/ 53 h 112"/>
                <a:gd name="T6" fmla="*/ 46 w 80"/>
                <a:gd name="T7" fmla="*/ 51 h 112"/>
                <a:gd name="T8" fmla="*/ 69 w 80"/>
                <a:gd name="T9" fmla="*/ 8 h 112"/>
                <a:gd name="T10" fmla="*/ 11 w 80"/>
                <a:gd name="T11" fmla="*/ 8 h 112"/>
                <a:gd name="T12" fmla="*/ 33 w 80"/>
                <a:gd name="T13" fmla="*/ 51 h 112"/>
                <a:gd name="T14" fmla="*/ 34 w 80"/>
                <a:gd name="T15" fmla="*/ 53 h 112"/>
                <a:gd name="T16" fmla="*/ 34 w 80"/>
                <a:gd name="T17" fmla="*/ 108 h 112"/>
                <a:gd name="T18" fmla="*/ 29 w 80"/>
                <a:gd name="T19" fmla="*/ 112 h 112"/>
                <a:gd name="T20" fmla="*/ 25 w 80"/>
                <a:gd name="T21" fmla="*/ 108 h 112"/>
                <a:gd name="T22" fmla="*/ 25 w 80"/>
                <a:gd name="T23" fmla="*/ 54 h 112"/>
                <a:gd name="T24" fmla="*/ 0 w 80"/>
                <a:gd name="T25" fmla="*/ 6 h 112"/>
                <a:gd name="T26" fmla="*/ 0 w 80"/>
                <a:gd name="T27" fmla="*/ 2 h 112"/>
                <a:gd name="T28" fmla="*/ 4 w 80"/>
                <a:gd name="T29" fmla="*/ 0 h 112"/>
                <a:gd name="T30" fmla="*/ 75 w 80"/>
                <a:gd name="T31" fmla="*/ 0 h 112"/>
                <a:gd name="T32" fmla="*/ 79 w 80"/>
                <a:gd name="T33" fmla="*/ 2 h 112"/>
                <a:gd name="T34" fmla="*/ 79 w 80"/>
                <a:gd name="T35" fmla="*/ 6 h 112"/>
                <a:gd name="T36" fmla="*/ 54 w 80"/>
                <a:gd name="T37" fmla="*/ 54 h 112"/>
                <a:gd name="T38" fmla="*/ 54 w 80"/>
                <a:gd name="T39" fmla="*/ 108 h 112"/>
                <a:gd name="T40" fmla="*/ 50 w 80"/>
                <a:gd name="T4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112">
                  <a:moveTo>
                    <a:pt x="50" y="112"/>
                  </a:moveTo>
                  <a:cubicBezTo>
                    <a:pt x="48" y="112"/>
                    <a:pt x="46" y="110"/>
                    <a:pt x="46" y="108"/>
                  </a:cubicBezTo>
                  <a:cubicBezTo>
                    <a:pt x="46" y="53"/>
                    <a:pt x="46" y="53"/>
                    <a:pt x="46" y="53"/>
                  </a:cubicBezTo>
                  <a:cubicBezTo>
                    <a:pt x="46" y="52"/>
                    <a:pt x="46" y="51"/>
                    <a:pt x="46" y="51"/>
                  </a:cubicBezTo>
                  <a:cubicBezTo>
                    <a:pt x="69" y="8"/>
                    <a:pt x="69" y="8"/>
                    <a:pt x="69" y="8"/>
                  </a:cubicBezTo>
                  <a:cubicBezTo>
                    <a:pt x="11" y="8"/>
                    <a:pt x="11" y="8"/>
                    <a:pt x="11" y="8"/>
                  </a:cubicBezTo>
                  <a:cubicBezTo>
                    <a:pt x="33" y="51"/>
                    <a:pt x="33" y="51"/>
                    <a:pt x="33" y="51"/>
                  </a:cubicBezTo>
                  <a:cubicBezTo>
                    <a:pt x="33" y="51"/>
                    <a:pt x="34" y="52"/>
                    <a:pt x="34" y="53"/>
                  </a:cubicBezTo>
                  <a:cubicBezTo>
                    <a:pt x="34" y="108"/>
                    <a:pt x="34" y="108"/>
                    <a:pt x="34" y="108"/>
                  </a:cubicBezTo>
                  <a:cubicBezTo>
                    <a:pt x="34" y="110"/>
                    <a:pt x="32" y="112"/>
                    <a:pt x="29" y="112"/>
                  </a:cubicBezTo>
                  <a:cubicBezTo>
                    <a:pt x="27" y="112"/>
                    <a:pt x="25" y="110"/>
                    <a:pt x="25" y="108"/>
                  </a:cubicBezTo>
                  <a:cubicBezTo>
                    <a:pt x="25" y="54"/>
                    <a:pt x="25" y="54"/>
                    <a:pt x="25" y="54"/>
                  </a:cubicBezTo>
                  <a:cubicBezTo>
                    <a:pt x="0" y="6"/>
                    <a:pt x="0" y="6"/>
                    <a:pt x="0" y="6"/>
                  </a:cubicBezTo>
                  <a:cubicBezTo>
                    <a:pt x="0" y="5"/>
                    <a:pt x="0" y="3"/>
                    <a:pt x="0" y="2"/>
                  </a:cubicBezTo>
                  <a:cubicBezTo>
                    <a:pt x="1" y="1"/>
                    <a:pt x="3" y="0"/>
                    <a:pt x="4" y="0"/>
                  </a:cubicBezTo>
                  <a:cubicBezTo>
                    <a:pt x="75" y="0"/>
                    <a:pt x="75" y="0"/>
                    <a:pt x="75" y="0"/>
                  </a:cubicBezTo>
                  <a:cubicBezTo>
                    <a:pt x="77" y="0"/>
                    <a:pt x="78" y="1"/>
                    <a:pt x="79" y="2"/>
                  </a:cubicBezTo>
                  <a:cubicBezTo>
                    <a:pt x="80" y="3"/>
                    <a:pt x="80" y="5"/>
                    <a:pt x="79" y="6"/>
                  </a:cubicBezTo>
                  <a:cubicBezTo>
                    <a:pt x="54" y="54"/>
                    <a:pt x="54" y="54"/>
                    <a:pt x="54" y="54"/>
                  </a:cubicBezTo>
                  <a:cubicBezTo>
                    <a:pt x="54" y="108"/>
                    <a:pt x="54" y="108"/>
                    <a:pt x="54" y="108"/>
                  </a:cubicBezTo>
                  <a:cubicBezTo>
                    <a:pt x="54" y="110"/>
                    <a:pt x="52" y="112"/>
                    <a:pt x="50" y="112"/>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6">
              <a:extLst>
                <a:ext uri="{FF2B5EF4-FFF2-40B4-BE49-F238E27FC236}">
                  <a16:creationId xmlns="" xmlns:a16="http://schemas.microsoft.com/office/drawing/2014/main" id="{DD924CCB-5ABA-44D6-B34D-DE1B3F355053}"/>
                </a:ext>
              </a:extLst>
            </p:cNvPr>
            <p:cNvSpPr>
              <a:spLocks noEditPoints="1"/>
            </p:cNvSpPr>
            <p:nvPr/>
          </p:nvSpPr>
          <p:spPr bwMode="auto">
            <a:xfrm>
              <a:off x="3506788" y="3014663"/>
              <a:ext cx="547688" cy="666750"/>
            </a:xfrm>
            <a:custGeom>
              <a:avLst/>
              <a:gdLst>
                <a:gd name="T0" fmla="*/ 166 w 247"/>
                <a:gd name="T1" fmla="*/ 301 h 301"/>
                <a:gd name="T2" fmla="*/ 81 w 247"/>
                <a:gd name="T3" fmla="*/ 301 h 301"/>
                <a:gd name="T4" fmla="*/ 70 w 247"/>
                <a:gd name="T5" fmla="*/ 290 h 301"/>
                <a:gd name="T6" fmla="*/ 35 w 247"/>
                <a:gd name="T7" fmla="*/ 205 h 301"/>
                <a:gd name="T8" fmla="*/ 0 w 247"/>
                <a:gd name="T9" fmla="*/ 112 h 301"/>
                <a:gd name="T10" fmla="*/ 124 w 247"/>
                <a:gd name="T11" fmla="*/ 0 h 301"/>
                <a:gd name="T12" fmla="*/ 247 w 247"/>
                <a:gd name="T13" fmla="*/ 112 h 301"/>
                <a:gd name="T14" fmla="*/ 212 w 247"/>
                <a:gd name="T15" fmla="*/ 205 h 301"/>
                <a:gd name="T16" fmla="*/ 178 w 247"/>
                <a:gd name="T17" fmla="*/ 290 h 301"/>
                <a:gd name="T18" fmla="*/ 166 w 247"/>
                <a:gd name="T19" fmla="*/ 301 h 301"/>
                <a:gd name="T20" fmla="*/ 124 w 247"/>
                <a:gd name="T21" fmla="*/ 8 h 301"/>
                <a:gd name="T22" fmla="*/ 9 w 247"/>
                <a:gd name="T23" fmla="*/ 112 h 301"/>
                <a:gd name="T24" fmla="*/ 42 w 247"/>
                <a:gd name="T25" fmla="*/ 201 h 301"/>
                <a:gd name="T26" fmla="*/ 78 w 247"/>
                <a:gd name="T27" fmla="*/ 290 h 301"/>
                <a:gd name="T28" fmla="*/ 81 w 247"/>
                <a:gd name="T29" fmla="*/ 293 h 301"/>
                <a:gd name="T30" fmla="*/ 166 w 247"/>
                <a:gd name="T31" fmla="*/ 293 h 301"/>
                <a:gd name="T32" fmla="*/ 170 w 247"/>
                <a:gd name="T33" fmla="*/ 290 h 301"/>
                <a:gd name="T34" fmla="*/ 205 w 247"/>
                <a:gd name="T35" fmla="*/ 201 h 301"/>
                <a:gd name="T36" fmla="*/ 239 w 247"/>
                <a:gd name="T37" fmla="*/ 112 h 301"/>
                <a:gd name="T38" fmla="*/ 124 w 247"/>
                <a:gd name="T39" fmla="*/ 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7" h="301">
                  <a:moveTo>
                    <a:pt x="166" y="301"/>
                  </a:moveTo>
                  <a:cubicBezTo>
                    <a:pt x="81" y="301"/>
                    <a:pt x="81" y="301"/>
                    <a:pt x="81" y="301"/>
                  </a:cubicBezTo>
                  <a:cubicBezTo>
                    <a:pt x="75" y="301"/>
                    <a:pt x="70" y="296"/>
                    <a:pt x="70" y="290"/>
                  </a:cubicBezTo>
                  <a:cubicBezTo>
                    <a:pt x="68" y="258"/>
                    <a:pt x="51" y="231"/>
                    <a:pt x="35" y="205"/>
                  </a:cubicBezTo>
                  <a:cubicBezTo>
                    <a:pt x="18" y="177"/>
                    <a:pt x="0" y="148"/>
                    <a:pt x="0" y="112"/>
                  </a:cubicBezTo>
                  <a:cubicBezTo>
                    <a:pt x="0" y="58"/>
                    <a:pt x="43" y="0"/>
                    <a:pt x="124" y="0"/>
                  </a:cubicBezTo>
                  <a:cubicBezTo>
                    <a:pt x="194" y="0"/>
                    <a:pt x="247" y="59"/>
                    <a:pt x="247" y="112"/>
                  </a:cubicBezTo>
                  <a:cubicBezTo>
                    <a:pt x="247" y="148"/>
                    <a:pt x="230" y="177"/>
                    <a:pt x="212" y="205"/>
                  </a:cubicBezTo>
                  <a:cubicBezTo>
                    <a:pt x="196" y="231"/>
                    <a:pt x="180" y="258"/>
                    <a:pt x="178" y="290"/>
                  </a:cubicBezTo>
                  <a:cubicBezTo>
                    <a:pt x="177" y="296"/>
                    <a:pt x="172" y="301"/>
                    <a:pt x="166" y="301"/>
                  </a:cubicBezTo>
                  <a:close/>
                  <a:moveTo>
                    <a:pt x="124" y="8"/>
                  </a:moveTo>
                  <a:cubicBezTo>
                    <a:pt x="49" y="8"/>
                    <a:pt x="9" y="62"/>
                    <a:pt x="9" y="112"/>
                  </a:cubicBezTo>
                  <a:cubicBezTo>
                    <a:pt x="9" y="145"/>
                    <a:pt x="25" y="172"/>
                    <a:pt x="42" y="201"/>
                  </a:cubicBezTo>
                  <a:cubicBezTo>
                    <a:pt x="59" y="228"/>
                    <a:pt x="76" y="256"/>
                    <a:pt x="78" y="290"/>
                  </a:cubicBezTo>
                  <a:cubicBezTo>
                    <a:pt x="78" y="292"/>
                    <a:pt x="80" y="293"/>
                    <a:pt x="81" y="293"/>
                  </a:cubicBezTo>
                  <a:cubicBezTo>
                    <a:pt x="166" y="293"/>
                    <a:pt x="166" y="293"/>
                    <a:pt x="166" y="293"/>
                  </a:cubicBezTo>
                  <a:cubicBezTo>
                    <a:pt x="168" y="293"/>
                    <a:pt x="169" y="292"/>
                    <a:pt x="170" y="290"/>
                  </a:cubicBezTo>
                  <a:cubicBezTo>
                    <a:pt x="172" y="256"/>
                    <a:pt x="189" y="228"/>
                    <a:pt x="205" y="201"/>
                  </a:cubicBezTo>
                  <a:cubicBezTo>
                    <a:pt x="223" y="172"/>
                    <a:pt x="239" y="145"/>
                    <a:pt x="239" y="112"/>
                  </a:cubicBezTo>
                  <a:cubicBezTo>
                    <a:pt x="239" y="63"/>
                    <a:pt x="190" y="8"/>
                    <a:pt x="124" y="8"/>
                  </a:cubicBezTo>
                  <a:close/>
                </a:path>
              </a:pathLst>
            </a:custGeom>
            <a:solidFill>
              <a:schemeClr val="accent4"/>
            </a:solidFill>
            <a:ln w="952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7">
              <a:extLst>
                <a:ext uri="{FF2B5EF4-FFF2-40B4-BE49-F238E27FC236}">
                  <a16:creationId xmlns="" xmlns:a16="http://schemas.microsoft.com/office/drawing/2014/main" id="{32680380-0CC0-4346-9BF7-85E3C83B620E}"/>
                </a:ext>
              </a:extLst>
            </p:cNvPr>
            <p:cNvSpPr>
              <a:spLocks/>
            </p:cNvSpPr>
            <p:nvPr/>
          </p:nvSpPr>
          <p:spPr bwMode="auto">
            <a:xfrm>
              <a:off x="3781426" y="3803650"/>
              <a:ext cx="2071688" cy="3054350"/>
            </a:xfrm>
            <a:custGeom>
              <a:avLst/>
              <a:gdLst>
                <a:gd name="T0" fmla="*/ 0 w 935"/>
                <a:gd name="T1" fmla="*/ 0 h 1380"/>
                <a:gd name="T2" fmla="*/ 0 w 935"/>
                <a:gd name="T3" fmla="*/ 104 h 1380"/>
                <a:gd name="T4" fmla="*/ 80 w 935"/>
                <a:gd name="T5" fmla="*/ 183 h 1380"/>
                <a:gd name="T6" fmla="*/ 855 w 935"/>
                <a:gd name="T7" fmla="*/ 183 h 1380"/>
                <a:gd name="T8" fmla="*/ 935 w 935"/>
                <a:gd name="T9" fmla="*/ 263 h 1380"/>
                <a:gd name="T10" fmla="*/ 935 w 935"/>
                <a:gd name="T11" fmla="*/ 1380 h 1380"/>
              </a:gdLst>
              <a:ahLst/>
              <a:cxnLst>
                <a:cxn ang="0">
                  <a:pos x="T0" y="T1"/>
                </a:cxn>
                <a:cxn ang="0">
                  <a:pos x="T2" y="T3"/>
                </a:cxn>
                <a:cxn ang="0">
                  <a:pos x="T4" y="T5"/>
                </a:cxn>
                <a:cxn ang="0">
                  <a:pos x="T6" y="T7"/>
                </a:cxn>
                <a:cxn ang="0">
                  <a:pos x="T8" y="T9"/>
                </a:cxn>
                <a:cxn ang="0">
                  <a:pos x="T10" y="T11"/>
                </a:cxn>
              </a:cxnLst>
              <a:rect l="0" t="0" r="r" b="b"/>
              <a:pathLst>
                <a:path w="935" h="1380">
                  <a:moveTo>
                    <a:pt x="0" y="0"/>
                  </a:moveTo>
                  <a:cubicBezTo>
                    <a:pt x="0" y="104"/>
                    <a:pt x="0" y="104"/>
                    <a:pt x="0" y="104"/>
                  </a:cubicBezTo>
                  <a:cubicBezTo>
                    <a:pt x="0" y="148"/>
                    <a:pt x="35" y="183"/>
                    <a:pt x="80" y="183"/>
                  </a:cubicBezTo>
                  <a:cubicBezTo>
                    <a:pt x="855" y="183"/>
                    <a:pt x="855" y="183"/>
                    <a:pt x="855" y="183"/>
                  </a:cubicBezTo>
                  <a:cubicBezTo>
                    <a:pt x="899" y="183"/>
                    <a:pt x="935" y="219"/>
                    <a:pt x="935" y="263"/>
                  </a:cubicBezTo>
                  <a:cubicBezTo>
                    <a:pt x="935" y="1380"/>
                    <a:pt x="935" y="1380"/>
                    <a:pt x="935" y="1380"/>
                  </a:cubicBezTo>
                </a:path>
              </a:pathLst>
            </a:custGeom>
            <a:noFill/>
            <a:ln w="349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28">
              <a:extLst>
                <a:ext uri="{FF2B5EF4-FFF2-40B4-BE49-F238E27FC236}">
                  <a16:creationId xmlns="" xmlns:a16="http://schemas.microsoft.com/office/drawing/2014/main" id="{BDA0598D-D5DC-431A-AB80-7634635A2396}"/>
                </a:ext>
              </a:extLst>
            </p:cNvPr>
            <p:cNvSpPr>
              <a:spLocks/>
            </p:cNvSpPr>
            <p:nvPr/>
          </p:nvSpPr>
          <p:spPr bwMode="auto">
            <a:xfrm>
              <a:off x="5218113" y="3910013"/>
              <a:ext cx="219075" cy="44450"/>
            </a:xfrm>
            <a:custGeom>
              <a:avLst/>
              <a:gdLst>
                <a:gd name="T0" fmla="*/ 99 w 99"/>
                <a:gd name="T1" fmla="*/ 20 h 20"/>
                <a:gd name="T2" fmla="*/ 99 w 99"/>
                <a:gd name="T3" fmla="*/ 8 h 20"/>
                <a:gd name="T4" fmla="*/ 91 w 99"/>
                <a:gd name="T5" fmla="*/ 0 h 20"/>
                <a:gd name="T6" fmla="*/ 8 w 99"/>
                <a:gd name="T7" fmla="*/ 0 h 20"/>
                <a:gd name="T8" fmla="*/ 0 w 99"/>
                <a:gd name="T9" fmla="*/ 8 h 20"/>
                <a:gd name="T10" fmla="*/ 0 w 99"/>
                <a:gd name="T11" fmla="*/ 20 h 20"/>
                <a:gd name="T12" fmla="*/ 99 w 9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99" h="20">
                  <a:moveTo>
                    <a:pt x="99" y="20"/>
                  </a:moveTo>
                  <a:cubicBezTo>
                    <a:pt x="99" y="8"/>
                    <a:pt x="99" y="8"/>
                    <a:pt x="99" y="8"/>
                  </a:cubicBezTo>
                  <a:cubicBezTo>
                    <a:pt x="99" y="4"/>
                    <a:pt x="95" y="0"/>
                    <a:pt x="91" y="0"/>
                  </a:cubicBezTo>
                  <a:cubicBezTo>
                    <a:pt x="8" y="0"/>
                    <a:pt x="8" y="0"/>
                    <a:pt x="8" y="0"/>
                  </a:cubicBezTo>
                  <a:cubicBezTo>
                    <a:pt x="3" y="0"/>
                    <a:pt x="0" y="4"/>
                    <a:pt x="0" y="8"/>
                  </a:cubicBezTo>
                  <a:cubicBezTo>
                    <a:pt x="0" y="20"/>
                    <a:pt x="0" y="20"/>
                    <a:pt x="0" y="20"/>
                  </a:cubicBezTo>
                  <a:lnTo>
                    <a:pt x="99" y="2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Rectangle 29">
              <a:extLst>
                <a:ext uri="{FF2B5EF4-FFF2-40B4-BE49-F238E27FC236}">
                  <a16:creationId xmlns="" xmlns:a16="http://schemas.microsoft.com/office/drawing/2014/main" id="{878F35C3-7A9E-47C8-8674-675729EEADC0}"/>
                </a:ext>
              </a:extLst>
            </p:cNvPr>
            <p:cNvSpPr>
              <a:spLocks noChangeArrowheads="1"/>
            </p:cNvSpPr>
            <p:nvPr/>
          </p:nvSpPr>
          <p:spPr bwMode="auto">
            <a:xfrm>
              <a:off x="5218113" y="3973513"/>
              <a:ext cx="219075" cy="28575"/>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30">
              <a:extLst>
                <a:ext uri="{FF2B5EF4-FFF2-40B4-BE49-F238E27FC236}">
                  <a16:creationId xmlns="" xmlns:a16="http://schemas.microsoft.com/office/drawing/2014/main" id="{CF5D5A89-EECF-4752-AD87-205B11BEDC5C}"/>
                </a:ext>
              </a:extLst>
            </p:cNvPr>
            <p:cNvSpPr>
              <a:spLocks/>
            </p:cNvSpPr>
            <p:nvPr/>
          </p:nvSpPr>
          <p:spPr bwMode="auto">
            <a:xfrm>
              <a:off x="5218113" y="4022725"/>
              <a:ext cx="219075" cy="44450"/>
            </a:xfrm>
            <a:custGeom>
              <a:avLst/>
              <a:gdLst>
                <a:gd name="T0" fmla="*/ 0 w 99"/>
                <a:gd name="T1" fmla="*/ 0 h 20"/>
                <a:gd name="T2" fmla="*/ 0 w 99"/>
                <a:gd name="T3" fmla="*/ 12 h 20"/>
                <a:gd name="T4" fmla="*/ 8 w 99"/>
                <a:gd name="T5" fmla="*/ 20 h 20"/>
                <a:gd name="T6" fmla="*/ 91 w 99"/>
                <a:gd name="T7" fmla="*/ 20 h 20"/>
                <a:gd name="T8" fmla="*/ 99 w 99"/>
                <a:gd name="T9" fmla="*/ 12 h 20"/>
                <a:gd name="T10" fmla="*/ 99 w 99"/>
                <a:gd name="T11" fmla="*/ 0 h 20"/>
                <a:gd name="T12" fmla="*/ 0 w 99"/>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99" h="20">
                  <a:moveTo>
                    <a:pt x="0" y="0"/>
                  </a:moveTo>
                  <a:cubicBezTo>
                    <a:pt x="0" y="12"/>
                    <a:pt x="0" y="12"/>
                    <a:pt x="0" y="12"/>
                  </a:cubicBezTo>
                  <a:cubicBezTo>
                    <a:pt x="0" y="16"/>
                    <a:pt x="3" y="20"/>
                    <a:pt x="8" y="20"/>
                  </a:cubicBezTo>
                  <a:cubicBezTo>
                    <a:pt x="91" y="20"/>
                    <a:pt x="91" y="20"/>
                    <a:pt x="91" y="20"/>
                  </a:cubicBezTo>
                  <a:cubicBezTo>
                    <a:pt x="95" y="20"/>
                    <a:pt x="99" y="16"/>
                    <a:pt x="99" y="12"/>
                  </a:cubicBezTo>
                  <a:cubicBezTo>
                    <a:pt x="99" y="0"/>
                    <a:pt x="99" y="0"/>
                    <a:pt x="99" y="0"/>
                  </a:cubicBezTo>
                  <a:lnTo>
                    <a:pt x="0"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31">
              <a:extLst>
                <a:ext uri="{FF2B5EF4-FFF2-40B4-BE49-F238E27FC236}">
                  <a16:creationId xmlns="" xmlns:a16="http://schemas.microsoft.com/office/drawing/2014/main" id="{B6258D84-45A3-4D9F-A355-B8902F72A643}"/>
                </a:ext>
              </a:extLst>
            </p:cNvPr>
            <p:cNvSpPr>
              <a:spLocks noEditPoints="1"/>
            </p:cNvSpPr>
            <p:nvPr/>
          </p:nvSpPr>
          <p:spPr bwMode="auto">
            <a:xfrm>
              <a:off x="5046663" y="3181350"/>
              <a:ext cx="560388" cy="700088"/>
            </a:xfrm>
            <a:custGeom>
              <a:avLst/>
              <a:gdLst>
                <a:gd name="T0" fmla="*/ 126 w 253"/>
                <a:gd name="T1" fmla="*/ 0 h 316"/>
                <a:gd name="T2" fmla="*/ 0 w 253"/>
                <a:gd name="T3" fmla="*/ 111 h 316"/>
                <a:gd name="T4" fmla="*/ 70 w 253"/>
                <a:gd name="T5" fmla="*/ 305 h 316"/>
                <a:gd name="T6" fmla="*/ 83 w 253"/>
                <a:gd name="T7" fmla="*/ 316 h 316"/>
                <a:gd name="T8" fmla="*/ 169 w 253"/>
                <a:gd name="T9" fmla="*/ 316 h 316"/>
                <a:gd name="T10" fmla="*/ 182 w 253"/>
                <a:gd name="T11" fmla="*/ 305 h 316"/>
                <a:gd name="T12" fmla="*/ 253 w 253"/>
                <a:gd name="T13" fmla="*/ 111 h 316"/>
                <a:gd name="T14" fmla="*/ 126 w 253"/>
                <a:gd name="T15" fmla="*/ 0 h 316"/>
                <a:gd name="T16" fmla="*/ 113 w 253"/>
                <a:gd name="T17" fmla="*/ 285 h 316"/>
                <a:gd name="T18" fmla="*/ 111 w 253"/>
                <a:gd name="T19" fmla="*/ 285 h 316"/>
                <a:gd name="T20" fmla="*/ 107 w 253"/>
                <a:gd name="T21" fmla="*/ 283 h 316"/>
                <a:gd name="T22" fmla="*/ 66 w 253"/>
                <a:gd name="T23" fmla="*/ 176 h 316"/>
                <a:gd name="T24" fmla="*/ 65 w 253"/>
                <a:gd name="T25" fmla="*/ 176 h 316"/>
                <a:gd name="T26" fmla="*/ 49 w 253"/>
                <a:gd name="T27" fmla="*/ 160 h 316"/>
                <a:gd name="T28" fmla="*/ 65 w 253"/>
                <a:gd name="T29" fmla="*/ 144 h 316"/>
                <a:gd name="T30" fmla="*/ 80 w 253"/>
                <a:gd name="T31" fmla="*/ 160 h 316"/>
                <a:gd name="T32" fmla="*/ 74 w 253"/>
                <a:gd name="T33" fmla="*/ 173 h 316"/>
                <a:gd name="T34" fmla="*/ 115 w 253"/>
                <a:gd name="T35" fmla="*/ 279 h 316"/>
                <a:gd name="T36" fmla="*/ 113 w 253"/>
                <a:gd name="T37" fmla="*/ 285 h 316"/>
                <a:gd name="T38" fmla="*/ 188 w 253"/>
                <a:gd name="T39" fmla="*/ 176 h 316"/>
                <a:gd name="T40" fmla="*/ 187 w 253"/>
                <a:gd name="T41" fmla="*/ 176 h 316"/>
                <a:gd name="T42" fmla="*/ 145 w 253"/>
                <a:gd name="T43" fmla="*/ 283 h 316"/>
                <a:gd name="T44" fmla="*/ 141 w 253"/>
                <a:gd name="T45" fmla="*/ 285 h 316"/>
                <a:gd name="T46" fmla="*/ 140 w 253"/>
                <a:gd name="T47" fmla="*/ 285 h 316"/>
                <a:gd name="T48" fmla="*/ 137 w 253"/>
                <a:gd name="T49" fmla="*/ 279 h 316"/>
                <a:gd name="T50" fmla="*/ 178 w 253"/>
                <a:gd name="T51" fmla="*/ 173 h 316"/>
                <a:gd name="T52" fmla="*/ 172 w 253"/>
                <a:gd name="T53" fmla="*/ 160 h 316"/>
                <a:gd name="T54" fmla="*/ 188 w 253"/>
                <a:gd name="T55" fmla="*/ 144 h 316"/>
                <a:gd name="T56" fmla="*/ 204 w 253"/>
                <a:gd name="T57" fmla="*/ 160 h 316"/>
                <a:gd name="T58" fmla="*/ 188 w 253"/>
                <a:gd name="T59" fmla="*/ 17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3" h="316">
                  <a:moveTo>
                    <a:pt x="126" y="0"/>
                  </a:moveTo>
                  <a:cubicBezTo>
                    <a:pt x="41" y="0"/>
                    <a:pt x="0" y="51"/>
                    <a:pt x="0" y="111"/>
                  </a:cubicBezTo>
                  <a:cubicBezTo>
                    <a:pt x="0" y="184"/>
                    <a:pt x="55" y="235"/>
                    <a:pt x="70" y="305"/>
                  </a:cubicBezTo>
                  <a:cubicBezTo>
                    <a:pt x="71" y="311"/>
                    <a:pt x="77" y="316"/>
                    <a:pt x="83" y="316"/>
                  </a:cubicBezTo>
                  <a:cubicBezTo>
                    <a:pt x="169" y="316"/>
                    <a:pt x="169" y="316"/>
                    <a:pt x="169" y="316"/>
                  </a:cubicBezTo>
                  <a:cubicBezTo>
                    <a:pt x="176" y="316"/>
                    <a:pt x="181" y="311"/>
                    <a:pt x="182" y="305"/>
                  </a:cubicBezTo>
                  <a:cubicBezTo>
                    <a:pt x="197" y="235"/>
                    <a:pt x="253" y="184"/>
                    <a:pt x="253" y="111"/>
                  </a:cubicBezTo>
                  <a:cubicBezTo>
                    <a:pt x="253" y="51"/>
                    <a:pt x="201" y="0"/>
                    <a:pt x="126" y="0"/>
                  </a:cubicBezTo>
                  <a:close/>
                  <a:moveTo>
                    <a:pt x="113" y="285"/>
                  </a:moveTo>
                  <a:cubicBezTo>
                    <a:pt x="112" y="285"/>
                    <a:pt x="112" y="285"/>
                    <a:pt x="111" y="285"/>
                  </a:cubicBezTo>
                  <a:cubicBezTo>
                    <a:pt x="109" y="285"/>
                    <a:pt x="108" y="284"/>
                    <a:pt x="107" y="283"/>
                  </a:cubicBezTo>
                  <a:cubicBezTo>
                    <a:pt x="66" y="176"/>
                    <a:pt x="66" y="176"/>
                    <a:pt x="66" y="176"/>
                  </a:cubicBezTo>
                  <a:cubicBezTo>
                    <a:pt x="65" y="176"/>
                    <a:pt x="65" y="176"/>
                    <a:pt x="65" y="176"/>
                  </a:cubicBezTo>
                  <a:cubicBezTo>
                    <a:pt x="56" y="176"/>
                    <a:pt x="49" y="169"/>
                    <a:pt x="49" y="160"/>
                  </a:cubicBezTo>
                  <a:cubicBezTo>
                    <a:pt x="49" y="151"/>
                    <a:pt x="56" y="144"/>
                    <a:pt x="65" y="144"/>
                  </a:cubicBezTo>
                  <a:cubicBezTo>
                    <a:pt x="73" y="144"/>
                    <a:pt x="80" y="151"/>
                    <a:pt x="80" y="160"/>
                  </a:cubicBezTo>
                  <a:cubicBezTo>
                    <a:pt x="80" y="165"/>
                    <a:pt x="78" y="170"/>
                    <a:pt x="74" y="173"/>
                  </a:cubicBezTo>
                  <a:cubicBezTo>
                    <a:pt x="115" y="279"/>
                    <a:pt x="115" y="279"/>
                    <a:pt x="115" y="279"/>
                  </a:cubicBezTo>
                  <a:cubicBezTo>
                    <a:pt x="116" y="282"/>
                    <a:pt x="115" y="284"/>
                    <a:pt x="113" y="285"/>
                  </a:cubicBezTo>
                  <a:close/>
                  <a:moveTo>
                    <a:pt x="188" y="176"/>
                  </a:moveTo>
                  <a:cubicBezTo>
                    <a:pt x="187" y="176"/>
                    <a:pt x="187" y="176"/>
                    <a:pt x="187" y="176"/>
                  </a:cubicBezTo>
                  <a:cubicBezTo>
                    <a:pt x="145" y="283"/>
                    <a:pt x="145" y="283"/>
                    <a:pt x="145" y="283"/>
                  </a:cubicBezTo>
                  <a:cubicBezTo>
                    <a:pt x="145" y="284"/>
                    <a:pt x="143" y="285"/>
                    <a:pt x="141" y="285"/>
                  </a:cubicBezTo>
                  <a:cubicBezTo>
                    <a:pt x="141" y="285"/>
                    <a:pt x="140" y="285"/>
                    <a:pt x="140" y="285"/>
                  </a:cubicBezTo>
                  <a:cubicBezTo>
                    <a:pt x="137" y="284"/>
                    <a:pt x="136" y="282"/>
                    <a:pt x="137" y="279"/>
                  </a:cubicBezTo>
                  <a:cubicBezTo>
                    <a:pt x="178" y="173"/>
                    <a:pt x="178" y="173"/>
                    <a:pt x="178" y="173"/>
                  </a:cubicBezTo>
                  <a:cubicBezTo>
                    <a:pt x="174" y="170"/>
                    <a:pt x="172" y="165"/>
                    <a:pt x="172" y="160"/>
                  </a:cubicBezTo>
                  <a:cubicBezTo>
                    <a:pt x="172" y="151"/>
                    <a:pt x="179" y="144"/>
                    <a:pt x="188" y="144"/>
                  </a:cubicBezTo>
                  <a:cubicBezTo>
                    <a:pt x="197" y="144"/>
                    <a:pt x="204" y="151"/>
                    <a:pt x="204" y="160"/>
                  </a:cubicBezTo>
                  <a:cubicBezTo>
                    <a:pt x="204" y="169"/>
                    <a:pt x="197" y="176"/>
                    <a:pt x="188" y="17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32">
              <a:extLst>
                <a:ext uri="{FF2B5EF4-FFF2-40B4-BE49-F238E27FC236}">
                  <a16:creationId xmlns="" xmlns:a16="http://schemas.microsoft.com/office/drawing/2014/main" id="{B4DC0995-256F-4CA6-BC5E-2958FB0BA4AB}"/>
                </a:ext>
              </a:extLst>
            </p:cNvPr>
            <p:cNvSpPr>
              <a:spLocks/>
            </p:cNvSpPr>
            <p:nvPr/>
          </p:nvSpPr>
          <p:spPr bwMode="auto">
            <a:xfrm>
              <a:off x="5327651" y="4040188"/>
              <a:ext cx="230188" cy="2817813"/>
            </a:xfrm>
            <a:custGeom>
              <a:avLst/>
              <a:gdLst>
                <a:gd name="T0" fmla="*/ 0 w 104"/>
                <a:gd name="T1" fmla="*/ 0 h 1273"/>
                <a:gd name="T2" fmla="*/ 0 w 104"/>
                <a:gd name="T3" fmla="*/ 408 h 1273"/>
                <a:gd name="T4" fmla="*/ 52 w 104"/>
                <a:gd name="T5" fmla="*/ 460 h 1273"/>
                <a:gd name="T6" fmla="*/ 52 w 104"/>
                <a:gd name="T7" fmla="*/ 460 h 1273"/>
                <a:gd name="T8" fmla="*/ 104 w 104"/>
                <a:gd name="T9" fmla="*/ 512 h 1273"/>
                <a:gd name="T10" fmla="*/ 104 w 104"/>
                <a:gd name="T11" fmla="*/ 1273 h 1273"/>
              </a:gdLst>
              <a:ahLst/>
              <a:cxnLst>
                <a:cxn ang="0">
                  <a:pos x="T0" y="T1"/>
                </a:cxn>
                <a:cxn ang="0">
                  <a:pos x="T2" y="T3"/>
                </a:cxn>
                <a:cxn ang="0">
                  <a:pos x="T4" y="T5"/>
                </a:cxn>
                <a:cxn ang="0">
                  <a:pos x="T6" y="T7"/>
                </a:cxn>
                <a:cxn ang="0">
                  <a:pos x="T8" y="T9"/>
                </a:cxn>
                <a:cxn ang="0">
                  <a:pos x="T10" y="T11"/>
                </a:cxn>
              </a:cxnLst>
              <a:rect l="0" t="0" r="r" b="b"/>
              <a:pathLst>
                <a:path w="104" h="1273">
                  <a:moveTo>
                    <a:pt x="0" y="0"/>
                  </a:moveTo>
                  <a:cubicBezTo>
                    <a:pt x="0" y="408"/>
                    <a:pt x="0" y="408"/>
                    <a:pt x="0" y="408"/>
                  </a:cubicBezTo>
                  <a:cubicBezTo>
                    <a:pt x="0" y="437"/>
                    <a:pt x="23" y="460"/>
                    <a:pt x="52" y="460"/>
                  </a:cubicBezTo>
                  <a:cubicBezTo>
                    <a:pt x="52" y="460"/>
                    <a:pt x="52" y="460"/>
                    <a:pt x="52" y="460"/>
                  </a:cubicBezTo>
                  <a:cubicBezTo>
                    <a:pt x="81" y="460"/>
                    <a:pt x="104" y="483"/>
                    <a:pt x="104" y="512"/>
                  </a:cubicBezTo>
                  <a:cubicBezTo>
                    <a:pt x="104" y="1273"/>
                    <a:pt x="104" y="1273"/>
                    <a:pt x="104" y="1273"/>
                  </a:cubicBezTo>
                </a:path>
              </a:pathLst>
            </a:custGeom>
            <a:noFill/>
            <a:ln w="106363"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33">
              <a:extLst>
                <a:ext uri="{FF2B5EF4-FFF2-40B4-BE49-F238E27FC236}">
                  <a16:creationId xmlns="" xmlns:a16="http://schemas.microsoft.com/office/drawing/2014/main" id="{C21AC04D-2EF0-4A51-A64C-1F2051F306D0}"/>
                </a:ext>
              </a:extLst>
            </p:cNvPr>
            <p:cNvSpPr>
              <a:spLocks/>
            </p:cNvSpPr>
            <p:nvPr/>
          </p:nvSpPr>
          <p:spPr bwMode="auto">
            <a:xfrm>
              <a:off x="4681538" y="3109913"/>
              <a:ext cx="2043113" cy="3748088"/>
            </a:xfrm>
            <a:custGeom>
              <a:avLst/>
              <a:gdLst>
                <a:gd name="T0" fmla="*/ 0 w 922"/>
                <a:gd name="T1" fmla="*/ 0 h 1693"/>
                <a:gd name="T2" fmla="*/ 0 w 922"/>
                <a:gd name="T3" fmla="*/ 587 h 1693"/>
                <a:gd name="T4" fmla="*/ 77 w 922"/>
                <a:gd name="T5" fmla="*/ 663 h 1693"/>
                <a:gd name="T6" fmla="*/ 845 w 922"/>
                <a:gd name="T7" fmla="*/ 663 h 1693"/>
                <a:gd name="T8" fmla="*/ 922 w 922"/>
                <a:gd name="T9" fmla="*/ 740 h 1693"/>
                <a:gd name="T10" fmla="*/ 922 w 922"/>
                <a:gd name="T11" fmla="*/ 1693 h 1693"/>
              </a:gdLst>
              <a:ahLst/>
              <a:cxnLst>
                <a:cxn ang="0">
                  <a:pos x="T0" y="T1"/>
                </a:cxn>
                <a:cxn ang="0">
                  <a:pos x="T2" y="T3"/>
                </a:cxn>
                <a:cxn ang="0">
                  <a:pos x="T4" y="T5"/>
                </a:cxn>
                <a:cxn ang="0">
                  <a:pos x="T6" y="T7"/>
                </a:cxn>
                <a:cxn ang="0">
                  <a:pos x="T8" y="T9"/>
                </a:cxn>
                <a:cxn ang="0">
                  <a:pos x="T10" y="T11"/>
                </a:cxn>
              </a:cxnLst>
              <a:rect l="0" t="0" r="r" b="b"/>
              <a:pathLst>
                <a:path w="922" h="1693">
                  <a:moveTo>
                    <a:pt x="0" y="0"/>
                  </a:moveTo>
                  <a:cubicBezTo>
                    <a:pt x="0" y="587"/>
                    <a:pt x="0" y="587"/>
                    <a:pt x="0" y="587"/>
                  </a:cubicBezTo>
                  <a:cubicBezTo>
                    <a:pt x="0" y="629"/>
                    <a:pt x="35" y="663"/>
                    <a:pt x="77" y="663"/>
                  </a:cubicBezTo>
                  <a:cubicBezTo>
                    <a:pt x="845" y="663"/>
                    <a:pt x="845" y="663"/>
                    <a:pt x="845" y="663"/>
                  </a:cubicBezTo>
                  <a:cubicBezTo>
                    <a:pt x="887" y="663"/>
                    <a:pt x="922" y="698"/>
                    <a:pt x="922" y="740"/>
                  </a:cubicBezTo>
                  <a:cubicBezTo>
                    <a:pt x="922" y="1693"/>
                    <a:pt x="922" y="1693"/>
                    <a:pt x="922" y="1693"/>
                  </a:cubicBezTo>
                </a:path>
              </a:pathLst>
            </a:custGeom>
            <a:noFill/>
            <a:ln w="460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34">
              <a:extLst>
                <a:ext uri="{FF2B5EF4-FFF2-40B4-BE49-F238E27FC236}">
                  <a16:creationId xmlns="" xmlns:a16="http://schemas.microsoft.com/office/drawing/2014/main" id="{AC474DD3-6FF7-4FA4-B3C2-AE45CA2BCA1B}"/>
                </a:ext>
              </a:extLst>
            </p:cNvPr>
            <p:cNvSpPr>
              <a:spLocks noEditPoints="1"/>
            </p:cNvSpPr>
            <p:nvPr/>
          </p:nvSpPr>
          <p:spPr bwMode="auto">
            <a:xfrm>
              <a:off x="4437063" y="2339975"/>
              <a:ext cx="492125" cy="606425"/>
            </a:xfrm>
            <a:custGeom>
              <a:avLst/>
              <a:gdLst>
                <a:gd name="T0" fmla="*/ 147 w 222"/>
                <a:gd name="T1" fmla="*/ 274 h 274"/>
                <a:gd name="T2" fmla="*/ 74 w 222"/>
                <a:gd name="T3" fmla="*/ 274 h 274"/>
                <a:gd name="T4" fmla="*/ 60 w 222"/>
                <a:gd name="T5" fmla="*/ 262 h 274"/>
                <a:gd name="T6" fmla="*/ 31 w 222"/>
                <a:gd name="T7" fmla="*/ 193 h 274"/>
                <a:gd name="T8" fmla="*/ 0 w 222"/>
                <a:gd name="T9" fmla="*/ 97 h 274"/>
                <a:gd name="T10" fmla="*/ 111 w 222"/>
                <a:gd name="T11" fmla="*/ 0 h 274"/>
                <a:gd name="T12" fmla="*/ 222 w 222"/>
                <a:gd name="T13" fmla="*/ 97 h 274"/>
                <a:gd name="T14" fmla="*/ 191 w 222"/>
                <a:gd name="T15" fmla="*/ 193 h 274"/>
                <a:gd name="T16" fmla="*/ 162 w 222"/>
                <a:gd name="T17" fmla="*/ 262 h 274"/>
                <a:gd name="T18" fmla="*/ 147 w 222"/>
                <a:gd name="T19" fmla="*/ 274 h 274"/>
                <a:gd name="T20" fmla="*/ 111 w 222"/>
                <a:gd name="T21" fmla="*/ 8 h 274"/>
                <a:gd name="T22" fmla="*/ 8 w 222"/>
                <a:gd name="T23" fmla="*/ 97 h 274"/>
                <a:gd name="T24" fmla="*/ 38 w 222"/>
                <a:gd name="T25" fmla="*/ 189 h 274"/>
                <a:gd name="T26" fmla="*/ 67 w 222"/>
                <a:gd name="T27" fmla="*/ 260 h 274"/>
                <a:gd name="T28" fmla="*/ 74 w 222"/>
                <a:gd name="T29" fmla="*/ 266 h 274"/>
                <a:gd name="T30" fmla="*/ 147 w 222"/>
                <a:gd name="T31" fmla="*/ 266 h 274"/>
                <a:gd name="T32" fmla="*/ 154 w 222"/>
                <a:gd name="T33" fmla="*/ 260 h 274"/>
                <a:gd name="T34" fmla="*/ 184 w 222"/>
                <a:gd name="T35" fmla="*/ 189 h 274"/>
                <a:gd name="T36" fmla="*/ 214 w 222"/>
                <a:gd name="T37" fmla="*/ 97 h 274"/>
                <a:gd name="T38" fmla="*/ 111 w 222"/>
                <a:gd name="T39" fmla="*/ 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2" h="274">
                  <a:moveTo>
                    <a:pt x="147" y="274"/>
                  </a:moveTo>
                  <a:cubicBezTo>
                    <a:pt x="74" y="274"/>
                    <a:pt x="74" y="274"/>
                    <a:pt x="74" y="274"/>
                  </a:cubicBezTo>
                  <a:cubicBezTo>
                    <a:pt x="67" y="274"/>
                    <a:pt x="61" y="269"/>
                    <a:pt x="60" y="262"/>
                  </a:cubicBezTo>
                  <a:cubicBezTo>
                    <a:pt x="54" y="237"/>
                    <a:pt x="43" y="215"/>
                    <a:pt x="31" y="193"/>
                  </a:cubicBezTo>
                  <a:cubicBezTo>
                    <a:pt x="16" y="164"/>
                    <a:pt x="0" y="133"/>
                    <a:pt x="0" y="97"/>
                  </a:cubicBezTo>
                  <a:cubicBezTo>
                    <a:pt x="0" y="38"/>
                    <a:pt x="44" y="0"/>
                    <a:pt x="111" y="0"/>
                  </a:cubicBezTo>
                  <a:cubicBezTo>
                    <a:pt x="174" y="0"/>
                    <a:pt x="222" y="41"/>
                    <a:pt x="222" y="97"/>
                  </a:cubicBezTo>
                  <a:cubicBezTo>
                    <a:pt x="222" y="133"/>
                    <a:pt x="206" y="164"/>
                    <a:pt x="191" y="193"/>
                  </a:cubicBezTo>
                  <a:cubicBezTo>
                    <a:pt x="179" y="215"/>
                    <a:pt x="167" y="237"/>
                    <a:pt x="162" y="262"/>
                  </a:cubicBezTo>
                  <a:cubicBezTo>
                    <a:pt x="161" y="269"/>
                    <a:pt x="155" y="274"/>
                    <a:pt x="147" y="274"/>
                  </a:cubicBezTo>
                  <a:close/>
                  <a:moveTo>
                    <a:pt x="111" y="8"/>
                  </a:moveTo>
                  <a:cubicBezTo>
                    <a:pt x="35" y="8"/>
                    <a:pt x="8" y="54"/>
                    <a:pt x="8" y="97"/>
                  </a:cubicBezTo>
                  <a:cubicBezTo>
                    <a:pt x="8" y="131"/>
                    <a:pt x="23" y="159"/>
                    <a:pt x="38" y="189"/>
                  </a:cubicBezTo>
                  <a:cubicBezTo>
                    <a:pt x="50" y="211"/>
                    <a:pt x="62" y="234"/>
                    <a:pt x="67" y="260"/>
                  </a:cubicBezTo>
                  <a:cubicBezTo>
                    <a:pt x="68" y="264"/>
                    <a:pt x="71" y="266"/>
                    <a:pt x="74" y="266"/>
                  </a:cubicBezTo>
                  <a:cubicBezTo>
                    <a:pt x="147" y="266"/>
                    <a:pt x="147" y="266"/>
                    <a:pt x="147" y="266"/>
                  </a:cubicBezTo>
                  <a:cubicBezTo>
                    <a:pt x="151" y="266"/>
                    <a:pt x="154" y="264"/>
                    <a:pt x="154" y="260"/>
                  </a:cubicBezTo>
                  <a:cubicBezTo>
                    <a:pt x="160" y="234"/>
                    <a:pt x="172" y="211"/>
                    <a:pt x="184" y="189"/>
                  </a:cubicBezTo>
                  <a:cubicBezTo>
                    <a:pt x="199" y="159"/>
                    <a:pt x="214" y="131"/>
                    <a:pt x="214" y="97"/>
                  </a:cubicBezTo>
                  <a:cubicBezTo>
                    <a:pt x="214" y="46"/>
                    <a:pt x="170" y="8"/>
                    <a:pt x="111" y="8"/>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5">
              <a:extLst>
                <a:ext uri="{FF2B5EF4-FFF2-40B4-BE49-F238E27FC236}">
                  <a16:creationId xmlns="" xmlns:a16="http://schemas.microsoft.com/office/drawing/2014/main" id="{3B0A1F31-7162-4D5B-AF8C-3A1B9C91E656}"/>
                </a:ext>
              </a:extLst>
            </p:cNvPr>
            <p:cNvSpPr>
              <a:spLocks/>
            </p:cNvSpPr>
            <p:nvPr/>
          </p:nvSpPr>
          <p:spPr bwMode="auto">
            <a:xfrm>
              <a:off x="4581526" y="2967038"/>
              <a:ext cx="203200" cy="61913"/>
            </a:xfrm>
            <a:custGeom>
              <a:avLst/>
              <a:gdLst>
                <a:gd name="T0" fmla="*/ 88 w 92"/>
                <a:gd name="T1" fmla="*/ 28 h 28"/>
                <a:gd name="T2" fmla="*/ 84 w 92"/>
                <a:gd name="T3" fmla="*/ 24 h 28"/>
                <a:gd name="T4" fmla="*/ 84 w 92"/>
                <a:gd name="T5" fmla="*/ 13 h 28"/>
                <a:gd name="T6" fmla="*/ 78 w 92"/>
                <a:gd name="T7" fmla="*/ 8 h 28"/>
                <a:gd name="T8" fmla="*/ 14 w 92"/>
                <a:gd name="T9" fmla="*/ 8 h 28"/>
                <a:gd name="T10" fmla="*/ 8 w 92"/>
                <a:gd name="T11" fmla="*/ 13 h 28"/>
                <a:gd name="T12" fmla="*/ 8 w 92"/>
                <a:gd name="T13" fmla="*/ 24 h 28"/>
                <a:gd name="T14" fmla="*/ 4 w 92"/>
                <a:gd name="T15" fmla="*/ 28 h 28"/>
                <a:gd name="T16" fmla="*/ 0 w 92"/>
                <a:gd name="T17" fmla="*/ 24 h 28"/>
                <a:gd name="T18" fmla="*/ 0 w 92"/>
                <a:gd name="T19" fmla="*/ 13 h 28"/>
                <a:gd name="T20" fmla="*/ 14 w 92"/>
                <a:gd name="T21" fmla="*/ 0 h 28"/>
                <a:gd name="T22" fmla="*/ 78 w 92"/>
                <a:gd name="T23" fmla="*/ 0 h 28"/>
                <a:gd name="T24" fmla="*/ 92 w 92"/>
                <a:gd name="T25" fmla="*/ 13 h 28"/>
                <a:gd name="T26" fmla="*/ 92 w 92"/>
                <a:gd name="T27" fmla="*/ 24 h 28"/>
                <a:gd name="T28" fmla="*/ 88 w 92"/>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28">
                  <a:moveTo>
                    <a:pt x="88" y="28"/>
                  </a:moveTo>
                  <a:cubicBezTo>
                    <a:pt x="86" y="28"/>
                    <a:pt x="84" y="26"/>
                    <a:pt x="84" y="24"/>
                  </a:cubicBezTo>
                  <a:cubicBezTo>
                    <a:pt x="84" y="13"/>
                    <a:pt x="84" y="13"/>
                    <a:pt x="84" y="13"/>
                  </a:cubicBezTo>
                  <a:cubicBezTo>
                    <a:pt x="84" y="10"/>
                    <a:pt x="81" y="8"/>
                    <a:pt x="78" y="8"/>
                  </a:cubicBezTo>
                  <a:cubicBezTo>
                    <a:pt x="14" y="8"/>
                    <a:pt x="14" y="8"/>
                    <a:pt x="14" y="8"/>
                  </a:cubicBezTo>
                  <a:cubicBezTo>
                    <a:pt x="10" y="8"/>
                    <a:pt x="8" y="10"/>
                    <a:pt x="8" y="13"/>
                  </a:cubicBezTo>
                  <a:cubicBezTo>
                    <a:pt x="8" y="24"/>
                    <a:pt x="8" y="24"/>
                    <a:pt x="8" y="24"/>
                  </a:cubicBezTo>
                  <a:cubicBezTo>
                    <a:pt x="8" y="26"/>
                    <a:pt x="6" y="28"/>
                    <a:pt x="4" y="28"/>
                  </a:cubicBezTo>
                  <a:cubicBezTo>
                    <a:pt x="2" y="28"/>
                    <a:pt x="0" y="26"/>
                    <a:pt x="0" y="24"/>
                  </a:cubicBezTo>
                  <a:cubicBezTo>
                    <a:pt x="0" y="13"/>
                    <a:pt x="0" y="13"/>
                    <a:pt x="0" y="13"/>
                  </a:cubicBezTo>
                  <a:cubicBezTo>
                    <a:pt x="0" y="6"/>
                    <a:pt x="6" y="0"/>
                    <a:pt x="14" y="0"/>
                  </a:cubicBezTo>
                  <a:cubicBezTo>
                    <a:pt x="78" y="0"/>
                    <a:pt x="78" y="0"/>
                    <a:pt x="78" y="0"/>
                  </a:cubicBezTo>
                  <a:cubicBezTo>
                    <a:pt x="86" y="0"/>
                    <a:pt x="92" y="6"/>
                    <a:pt x="92" y="13"/>
                  </a:cubicBezTo>
                  <a:cubicBezTo>
                    <a:pt x="92" y="24"/>
                    <a:pt x="92" y="24"/>
                    <a:pt x="92" y="24"/>
                  </a:cubicBezTo>
                  <a:cubicBezTo>
                    <a:pt x="92" y="26"/>
                    <a:pt x="90" y="28"/>
                    <a:pt x="88" y="28"/>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36">
              <a:extLst>
                <a:ext uri="{FF2B5EF4-FFF2-40B4-BE49-F238E27FC236}">
                  <a16:creationId xmlns="" xmlns:a16="http://schemas.microsoft.com/office/drawing/2014/main" id="{6C4DA1AF-2068-4E3A-93DD-00103C283592}"/>
                </a:ext>
              </a:extLst>
            </p:cNvPr>
            <p:cNvSpPr>
              <a:spLocks noEditPoints="1"/>
            </p:cNvSpPr>
            <p:nvPr/>
          </p:nvSpPr>
          <p:spPr bwMode="auto">
            <a:xfrm>
              <a:off x="4581526" y="3011488"/>
              <a:ext cx="203200" cy="103188"/>
            </a:xfrm>
            <a:custGeom>
              <a:avLst/>
              <a:gdLst>
                <a:gd name="T0" fmla="*/ 79 w 92"/>
                <a:gd name="T1" fmla="*/ 47 h 47"/>
                <a:gd name="T2" fmla="*/ 12 w 92"/>
                <a:gd name="T3" fmla="*/ 47 h 47"/>
                <a:gd name="T4" fmla="*/ 0 w 92"/>
                <a:gd name="T5" fmla="*/ 35 h 47"/>
                <a:gd name="T6" fmla="*/ 0 w 92"/>
                <a:gd name="T7" fmla="*/ 4 h 47"/>
                <a:gd name="T8" fmla="*/ 4 w 92"/>
                <a:gd name="T9" fmla="*/ 0 h 47"/>
                <a:gd name="T10" fmla="*/ 88 w 92"/>
                <a:gd name="T11" fmla="*/ 0 h 47"/>
                <a:gd name="T12" fmla="*/ 92 w 92"/>
                <a:gd name="T13" fmla="*/ 4 h 47"/>
                <a:gd name="T14" fmla="*/ 92 w 92"/>
                <a:gd name="T15" fmla="*/ 35 h 47"/>
                <a:gd name="T16" fmla="*/ 79 w 92"/>
                <a:gd name="T17" fmla="*/ 47 h 47"/>
                <a:gd name="T18" fmla="*/ 8 w 92"/>
                <a:gd name="T19" fmla="*/ 8 h 47"/>
                <a:gd name="T20" fmla="*/ 8 w 92"/>
                <a:gd name="T21" fmla="*/ 35 h 47"/>
                <a:gd name="T22" fmla="*/ 12 w 92"/>
                <a:gd name="T23" fmla="*/ 39 h 47"/>
                <a:gd name="T24" fmla="*/ 79 w 92"/>
                <a:gd name="T25" fmla="*/ 39 h 47"/>
                <a:gd name="T26" fmla="*/ 84 w 92"/>
                <a:gd name="T27" fmla="*/ 35 h 47"/>
                <a:gd name="T28" fmla="*/ 84 w 92"/>
                <a:gd name="T29" fmla="*/ 8 h 47"/>
                <a:gd name="T30" fmla="*/ 8 w 92"/>
                <a:gd name="T31" fmla="*/ 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47">
                  <a:moveTo>
                    <a:pt x="79" y="47"/>
                  </a:moveTo>
                  <a:cubicBezTo>
                    <a:pt x="12" y="47"/>
                    <a:pt x="12" y="47"/>
                    <a:pt x="12" y="47"/>
                  </a:cubicBezTo>
                  <a:cubicBezTo>
                    <a:pt x="6" y="47"/>
                    <a:pt x="0" y="41"/>
                    <a:pt x="0" y="35"/>
                  </a:cubicBezTo>
                  <a:cubicBezTo>
                    <a:pt x="0" y="4"/>
                    <a:pt x="0" y="4"/>
                    <a:pt x="0" y="4"/>
                  </a:cubicBezTo>
                  <a:cubicBezTo>
                    <a:pt x="0" y="1"/>
                    <a:pt x="2" y="0"/>
                    <a:pt x="4" y="0"/>
                  </a:cubicBezTo>
                  <a:cubicBezTo>
                    <a:pt x="88" y="0"/>
                    <a:pt x="88" y="0"/>
                    <a:pt x="88" y="0"/>
                  </a:cubicBezTo>
                  <a:cubicBezTo>
                    <a:pt x="90" y="0"/>
                    <a:pt x="92" y="1"/>
                    <a:pt x="92" y="4"/>
                  </a:cubicBezTo>
                  <a:cubicBezTo>
                    <a:pt x="92" y="35"/>
                    <a:pt x="92" y="35"/>
                    <a:pt x="92" y="35"/>
                  </a:cubicBezTo>
                  <a:cubicBezTo>
                    <a:pt x="92" y="41"/>
                    <a:pt x="86" y="47"/>
                    <a:pt x="79" y="47"/>
                  </a:cubicBezTo>
                  <a:close/>
                  <a:moveTo>
                    <a:pt x="8" y="8"/>
                  </a:moveTo>
                  <a:cubicBezTo>
                    <a:pt x="8" y="35"/>
                    <a:pt x="8" y="35"/>
                    <a:pt x="8" y="35"/>
                  </a:cubicBezTo>
                  <a:cubicBezTo>
                    <a:pt x="8" y="37"/>
                    <a:pt x="10" y="39"/>
                    <a:pt x="12" y="39"/>
                  </a:cubicBezTo>
                  <a:cubicBezTo>
                    <a:pt x="79" y="39"/>
                    <a:pt x="79" y="39"/>
                    <a:pt x="79" y="39"/>
                  </a:cubicBezTo>
                  <a:cubicBezTo>
                    <a:pt x="82" y="39"/>
                    <a:pt x="84" y="37"/>
                    <a:pt x="84" y="35"/>
                  </a:cubicBezTo>
                  <a:cubicBezTo>
                    <a:pt x="84" y="8"/>
                    <a:pt x="84" y="8"/>
                    <a:pt x="84" y="8"/>
                  </a:cubicBezTo>
                  <a:lnTo>
                    <a:pt x="8" y="8"/>
                  </a:ln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37">
              <a:extLst>
                <a:ext uri="{FF2B5EF4-FFF2-40B4-BE49-F238E27FC236}">
                  <a16:creationId xmlns="" xmlns:a16="http://schemas.microsoft.com/office/drawing/2014/main" id="{A950EC32-8851-476D-9224-D72B81830654}"/>
                </a:ext>
              </a:extLst>
            </p:cNvPr>
            <p:cNvSpPr>
              <a:spLocks/>
            </p:cNvSpPr>
            <p:nvPr/>
          </p:nvSpPr>
          <p:spPr bwMode="auto">
            <a:xfrm>
              <a:off x="4586288" y="3051175"/>
              <a:ext cx="195263" cy="17463"/>
            </a:xfrm>
            <a:custGeom>
              <a:avLst/>
              <a:gdLst>
                <a:gd name="T0" fmla="*/ 84 w 88"/>
                <a:gd name="T1" fmla="*/ 8 h 8"/>
                <a:gd name="T2" fmla="*/ 4 w 88"/>
                <a:gd name="T3" fmla="*/ 8 h 8"/>
                <a:gd name="T4" fmla="*/ 0 w 88"/>
                <a:gd name="T5" fmla="*/ 4 h 8"/>
                <a:gd name="T6" fmla="*/ 4 w 88"/>
                <a:gd name="T7" fmla="*/ 0 h 8"/>
                <a:gd name="T8" fmla="*/ 84 w 88"/>
                <a:gd name="T9" fmla="*/ 0 h 8"/>
                <a:gd name="T10" fmla="*/ 88 w 88"/>
                <a:gd name="T11" fmla="*/ 4 h 8"/>
                <a:gd name="T12" fmla="*/ 84 w 8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8" h="8">
                  <a:moveTo>
                    <a:pt x="84" y="8"/>
                  </a:moveTo>
                  <a:cubicBezTo>
                    <a:pt x="4" y="8"/>
                    <a:pt x="4" y="8"/>
                    <a:pt x="4" y="8"/>
                  </a:cubicBezTo>
                  <a:cubicBezTo>
                    <a:pt x="2" y="8"/>
                    <a:pt x="0" y="6"/>
                    <a:pt x="0" y="4"/>
                  </a:cubicBezTo>
                  <a:cubicBezTo>
                    <a:pt x="0" y="2"/>
                    <a:pt x="2" y="0"/>
                    <a:pt x="4" y="0"/>
                  </a:cubicBezTo>
                  <a:cubicBezTo>
                    <a:pt x="84" y="0"/>
                    <a:pt x="84" y="0"/>
                    <a:pt x="84" y="0"/>
                  </a:cubicBezTo>
                  <a:cubicBezTo>
                    <a:pt x="86" y="0"/>
                    <a:pt x="88" y="2"/>
                    <a:pt x="88" y="4"/>
                  </a:cubicBezTo>
                  <a:cubicBezTo>
                    <a:pt x="88" y="6"/>
                    <a:pt x="86" y="8"/>
                    <a:pt x="84" y="8"/>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38">
              <a:extLst>
                <a:ext uri="{FF2B5EF4-FFF2-40B4-BE49-F238E27FC236}">
                  <a16:creationId xmlns="" xmlns:a16="http://schemas.microsoft.com/office/drawing/2014/main" id="{1AE8472B-F284-4DA8-8C14-9E4E86E9F028}"/>
                </a:ext>
              </a:extLst>
            </p:cNvPr>
            <p:cNvSpPr>
              <a:spLocks/>
            </p:cNvSpPr>
            <p:nvPr/>
          </p:nvSpPr>
          <p:spPr bwMode="auto">
            <a:xfrm>
              <a:off x="4700588" y="2636838"/>
              <a:ext cx="106363" cy="246063"/>
            </a:xfrm>
            <a:custGeom>
              <a:avLst/>
              <a:gdLst>
                <a:gd name="T0" fmla="*/ 5 w 48"/>
                <a:gd name="T1" fmla="*/ 111 h 111"/>
                <a:gd name="T2" fmla="*/ 3 w 48"/>
                <a:gd name="T3" fmla="*/ 110 h 111"/>
                <a:gd name="T4" fmla="*/ 1 w 48"/>
                <a:gd name="T5" fmla="*/ 105 h 111"/>
                <a:gd name="T6" fmla="*/ 40 w 48"/>
                <a:gd name="T7" fmla="*/ 3 h 111"/>
                <a:gd name="T8" fmla="*/ 45 w 48"/>
                <a:gd name="T9" fmla="*/ 1 h 111"/>
                <a:gd name="T10" fmla="*/ 48 w 48"/>
                <a:gd name="T11" fmla="*/ 6 h 111"/>
                <a:gd name="T12" fmla="*/ 8 w 48"/>
                <a:gd name="T13" fmla="*/ 108 h 111"/>
                <a:gd name="T14" fmla="*/ 5 w 48"/>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1">
                  <a:moveTo>
                    <a:pt x="5" y="111"/>
                  </a:moveTo>
                  <a:cubicBezTo>
                    <a:pt x="4" y="111"/>
                    <a:pt x="4" y="111"/>
                    <a:pt x="3" y="110"/>
                  </a:cubicBezTo>
                  <a:cubicBezTo>
                    <a:pt x="1" y="110"/>
                    <a:pt x="0" y="107"/>
                    <a:pt x="1" y="105"/>
                  </a:cubicBezTo>
                  <a:cubicBezTo>
                    <a:pt x="40" y="3"/>
                    <a:pt x="40" y="3"/>
                    <a:pt x="40" y="3"/>
                  </a:cubicBezTo>
                  <a:cubicBezTo>
                    <a:pt x="41" y="1"/>
                    <a:pt x="43" y="0"/>
                    <a:pt x="45" y="1"/>
                  </a:cubicBezTo>
                  <a:cubicBezTo>
                    <a:pt x="47" y="2"/>
                    <a:pt x="48" y="4"/>
                    <a:pt x="48" y="6"/>
                  </a:cubicBezTo>
                  <a:cubicBezTo>
                    <a:pt x="8" y="108"/>
                    <a:pt x="8" y="108"/>
                    <a:pt x="8" y="108"/>
                  </a:cubicBezTo>
                  <a:cubicBezTo>
                    <a:pt x="8" y="110"/>
                    <a:pt x="6" y="111"/>
                    <a:pt x="5" y="111"/>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39">
              <a:extLst>
                <a:ext uri="{FF2B5EF4-FFF2-40B4-BE49-F238E27FC236}">
                  <a16:creationId xmlns="" xmlns:a16="http://schemas.microsoft.com/office/drawing/2014/main" id="{D09D8AED-CA8E-4335-BB5F-D03CAE024AA7}"/>
                </a:ext>
              </a:extLst>
            </p:cNvPr>
            <p:cNvSpPr>
              <a:spLocks/>
            </p:cNvSpPr>
            <p:nvPr/>
          </p:nvSpPr>
          <p:spPr bwMode="auto">
            <a:xfrm>
              <a:off x="4557713" y="2636838"/>
              <a:ext cx="107950" cy="246063"/>
            </a:xfrm>
            <a:custGeom>
              <a:avLst/>
              <a:gdLst>
                <a:gd name="T0" fmla="*/ 44 w 49"/>
                <a:gd name="T1" fmla="*/ 111 h 111"/>
                <a:gd name="T2" fmla="*/ 41 w 49"/>
                <a:gd name="T3" fmla="*/ 108 h 111"/>
                <a:gd name="T4" fmla="*/ 1 w 49"/>
                <a:gd name="T5" fmla="*/ 6 h 111"/>
                <a:gd name="T6" fmla="*/ 3 w 49"/>
                <a:gd name="T7" fmla="*/ 1 h 111"/>
                <a:gd name="T8" fmla="*/ 9 w 49"/>
                <a:gd name="T9" fmla="*/ 3 h 111"/>
                <a:gd name="T10" fmla="*/ 48 w 49"/>
                <a:gd name="T11" fmla="*/ 105 h 111"/>
                <a:gd name="T12" fmla="*/ 46 w 49"/>
                <a:gd name="T13" fmla="*/ 110 h 111"/>
                <a:gd name="T14" fmla="*/ 44 w 49"/>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11">
                  <a:moveTo>
                    <a:pt x="44" y="111"/>
                  </a:moveTo>
                  <a:cubicBezTo>
                    <a:pt x="43" y="111"/>
                    <a:pt x="41" y="110"/>
                    <a:pt x="41" y="108"/>
                  </a:cubicBezTo>
                  <a:cubicBezTo>
                    <a:pt x="1" y="6"/>
                    <a:pt x="1" y="6"/>
                    <a:pt x="1" y="6"/>
                  </a:cubicBezTo>
                  <a:cubicBezTo>
                    <a:pt x="0" y="4"/>
                    <a:pt x="1" y="2"/>
                    <a:pt x="3" y="1"/>
                  </a:cubicBezTo>
                  <a:cubicBezTo>
                    <a:pt x="5" y="0"/>
                    <a:pt x="8" y="1"/>
                    <a:pt x="9" y="3"/>
                  </a:cubicBezTo>
                  <a:cubicBezTo>
                    <a:pt x="48" y="105"/>
                    <a:pt x="48" y="105"/>
                    <a:pt x="48" y="105"/>
                  </a:cubicBezTo>
                  <a:cubicBezTo>
                    <a:pt x="49" y="107"/>
                    <a:pt x="48" y="110"/>
                    <a:pt x="46" y="110"/>
                  </a:cubicBezTo>
                  <a:cubicBezTo>
                    <a:pt x="45" y="111"/>
                    <a:pt x="45" y="111"/>
                    <a:pt x="44" y="111"/>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40">
              <a:extLst>
                <a:ext uri="{FF2B5EF4-FFF2-40B4-BE49-F238E27FC236}">
                  <a16:creationId xmlns="" xmlns:a16="http://schemas.microsoft.com/office/drawing/2014/main" id="{F761D398-12BA-4BEA-A37B-7189A670CD11}"/>
                </a:ext>
              </a:extLst>
            </p:cNvPr>
            <p:cNvSpPr>
              <a:spLocks noChangeArrowheads="1"/>
            </p:cNvSpPr>
            <p:nvPr/>
          </p:nvSpPr>
          <p:spPr bwMode="auto">
            <a:xfrm>
              <a:off x="4770438" y="2616200"/>
              <a:ext cx="57150" cy="60325"/>
            </a:xfrm>
            <a:prstGeom prst="ellipse">
              <a:avLst/>
            </a:pr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Oval 41">
              <a:extLst>
                <a:ext uri="{FF2B5EF4-FFF2-40B4-BE49-F238E27FC236}">
                  <a16:creationId xmlns="" xmlns:a16="http://schemas.microsoft.com/office/drawing/2014/main" id="{EC64EC18-47DA-4FD6-9906-34CAB869A8F0}"/>
                </a:ext>
              </a:extLst>
            </p:cNvPr>
            <p:cNvSpPr>
              <a:spLocks noChangeArrowheads="1"/>
            </p:cNvSpPr>
            <p:nvPr/>
          </p:nvSpPr>
          <p:spPr bwMode="auto">
            <a:xfrm>
              <a:off x="4537076" y="2616200"/>
              <a:ext cx="60325" cy="60325"/>
            </a:xfrm>
            <a:prstGeom prst="ellipse">
              <a:avLst/>
            </a:pr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42">
              <a:extLst>
                <a:ext uri="{FF2B5EF4-FFF2-40B4-BE49-F238E27FC236}">
                  <a16:creationId xmlns="" xmlns:a16="http://schemas.microsoft.com/office/drawing/2014/main" id="{9ABB2CB2-D143-4595-800C-D22DC7EC396B}"/>
                </a:ext>
              </a:extLst>
            </p:cNvPr>
            <p:cNvSpPr>
              <a:spLocks/>
            </p:cNvSpPr>
            <p:nvPr/>
          </p:nvSpPr>
          <p:spPr bwMode="auto">
            <a:xfrm>
              <a:off x="7542213" y="5167313"/>
              <a:ext cx="365125" cy="47625"/>
            </a:xfrm>
            <a:custGeom>
              <a:avLst/>
              <a:gdLst>
                <a:gd name="T0" fmla="*/ 154 w 165"/>
                <a:gd name="T1" fmla="*/ 22 h 22"/>
                <a:gd name="T2" fmla="*/ 11 w 165"/>
                <a:gd name="T3" fmla="*/ 22 h 22"/>
                <a:gd name="T4" fmla="*/ 0 w 165"/>
                <a:gd name="T5" fmla="*/ 11 h 22"/>
                <a:gd name="T6" fmla="*/ 0 w 165"/>
                <a:gd name="T7" fmla="*/ 11 h 22"/>
                <a:gd name="T8" fmla="*/ 11 w 165"/>
                <a:gd name="T9" fmla="*/ 0 h 22"/>
                <a:gd name="T10" fmla="*/ 154 w 165"/>
                <a:gd name="T11" fmla="*/ 0 h 22"/>
                <a:gd name="T12" fmla="*/ 165 w 165"/>
                <a:gd name="T13" fmla="*/ 11 h 22"/>
                <a:gd name="T14" fmla="*/ 165 w 165"/>
                <a:gd name="T15" fmla="*/ 11 h 22"/>
                <a:gd name="T16" fmla="*/ 154 w 165"/>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22">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43">
              <a:extLst>
                <a:ext uri="{FF2B5EF4-FFF2-40B4-BE49-F238E27FC236}">
                  <a16:creationId xmlns="" xmlns:a16="http://schemas.microsoft.com/office/drawing/2014/main" id="{C5479DB1-EBE9-4E46-AC36-C2980A219CE0}"/>
                </a:ext>
              </a:extLst>
            </p:cNvPr>
            <p:cNvSpPr>
              <a:spLocks/>
            </p:cNvSpPr>
            <p:nvPr/>
          </p:nvSpPr>
          <p:spPr bwMode="auto">
            <a:xfrm>
              <a:off x="7600951" y="5235575"/>
              <a:ext cx="246063" cy="49213"/>
            </a:xfrm>
            <a:custGeom>
              <a:avLst/>
              <a:gdLst>
                <a:gd name="T0" fmla="*/ 102 w 111"/>
                <a:gd name="T1" fmla="*/ 22 h 22"/>
                <a:gd name="T2" fmla="*/ 9 w 111"/>
                <a:gd name="T3" fmla="*/ 22 h 22"/>
                <a:gd name="T4" fmla="*/ 0 w 111"/>
                <a:gd name="T5" fmla="*/ 13 h 22"/>
                <a:gd name="T6" fmla="*/ 0 w 111"/>
                <a:gd name="T7" fmla="*/ 9 h 22"/>
                <a:gd name="T8" fmla="*/ 9 w 111"/>
                <a:gd name="T9" fmla="*/ 0 h 22"/>
                <a:gd name="T10" fmla="*/ 102 w 111"/>
                <a:gd name="T11" fmla="*/ 0 h 22"/>
                <a:gd name="T12" fmla="*/ 111 w 111"/>
                <a:gd name="T13" fmla="*/ 9 h 22"/>
                <a:gd name="T14" fmla="*/ 111 w 111"/>
                <a:gd name="T15" fmla="*/ 13 h 22"/>
                <a:gd name="T16" fmla="*/ 102 w 111"/>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22">
                  <a:moveTo>
                    <a:pt x="102" y="22"/>
                  </a:moveTo>
                  <a:cubicBezTo>
                    <a:pt x="9" y="22"/>
                    <a:pt x="9" y="22"/>
                    <a:pt x="9" y="22"/>
                  </a:cubicBezTo>
                  <a:cubicBezTo>
                    <a:pt x="4" y="22"/>
                    <a:pt x="0" y="18"/>
                    <a:pt x="0" y="13"/>
                  </a:cubicBezTo>
                  <a:cubicBezTo>
                    <a:pt x="0" y="9"/>
                    <a:pt x="0" y="9"/>
                    <a:pt x="0" y="9"/>
                  </a:cubicBezTo>
                  <a:cubicBezTo>
                    <a:pt x="0" y="4"/>
                    <a:pt x="4" y="0"/>
                    <a:pt x="9" y="0"/>
                  </a:cubicBezTo>
                  <a:cubicBezTo>
                    <a:pt x="102" y="0"/>
                    <a:pt x="102" y="0"/>
                    <a:pt x="102" y="0"/>
                  </a:cubicBezTo>
                  <a:cubicBezTo>
                    <a:pt x="107" y="0"/>
                    <a:pt x="111" y="4"/>
                    <a:pt x="111" y="9"/>
                  </a:cubicBezTo>
                  <a:cubicBezTo>
                    <a:pt x="111" y="13"/>
                    <a:pt x="111" y="13"/>
                    <a:pt x="111" y="13"/>
                  </a:cubicBezTo>
                  <a:cubicBezTo>
                    <a:pt x="111" y="18"/>
                    <a:pt x="107" y="22"/>
                    <a:pt x="102"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4">
              <a:extLst>
                <a:ext uri="{FF2B5EF4-FFF2-40B4-BE49-F238E27FC236}">
                  <a16:creationId xmlns="" xmlns:a16="http://schemas.microsoft.com/office/drawing/2014/main" id="{68EB913A-A8CE-4B94-81DB-C838B9AA527D}"/>
                </a:ext>
              </a:extLst>
            </p:cNvPr>
            <p:cNvSpPr>
              <a:spLocks/>
            </p:cNvSpPr>
            <p:nvPr/>
          </p:nvSpPr>
          <p:spPr bwMode="auto">
            <a:xfrm>
              <a:off x="7542213" y="5100638"/>
              <a:ext cx="365125" cy="49213"/>
            </a:xfrm>
            <a:custGeom>
              <a:avLst/>
              <a:gdLst>
                <a:gd name="T0" fmla="*/ 154 w 165"/>
                <a:gd name="T1" fmla="*/ 22 h 22"/>
                <a:gd name="T2" fmla="*/ 11 w 165"/>
                <a:gd name="T3" fmla="*/ 22 h 22"/>
                <a:gd name="T4" fmla="*/ 0 w 165"/>
                <a:gd name="T5" fmla="*/ 11 h 22"/>
                <a:gd name="T6" fmla="*/ 0 w 165"/>
                <a:gd name="T7" fmla="*/ 11 h 22"/>
                <a:gd name="T8" fmla="*/ 11 w 165"/>
                <a:gd name="T9" fmla="*/ 0 h 22"/>
                <a:gd name="T10" fmla="*/ 154 w 165"/>
                <a:gd name="T11" fmla="*/ 0 h 22"/>
                <a:gd name="T12" fmla="*/ 165 w 165"/>
                <a:gd name="T13" fmla="*/ 11 h 22"/>
                <a:gd name="T14" fmla="*/ 165 w 165"/>
                <a:gd name="T15" fmla="*/ 11 h 22"/>
                <a:gd name="T16" fmla="*/ 154 w 165"/>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22">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5">
              <a:extLst>
                <a:ext uri="{FF2B5EF4-FFF2-40B4-BE49-F238E27FC236}">
                  <a16:creationId xmlns="" xmlns:a16="http://schemas.microsoft.com/office/drawing/2014/main" id="{5C719B28-36C8-42FD-9E2B-C7D8DEFBA6F3}"/>
                </a:ext>
              </a:extLst>
            </p:cNvPr>
            <p:cNvSpPr>
              <a:spLocks noEditPoints="1"/>
            </p:cNvSpPr>
            <p:nvPr/>
          </p:nvSpPr>
          <p:spPr bwMode="auto">
            <a:xfrm>
              <a:off x="7300913" y="3971925"/>
              <a:ext cx="847725" cy="1108075"/>
            </a:xfrm>
            <a:custGeom>
              <a:avLst/>
              <a:gdLst>
                <a:gd name="T0" fmla="*/ 273 w 383"/>
                <a:gd name="T1" fmla="*/ 479 h 501"/>
                <a:gd name="T2" fmla="*/ 271 w 383"/>
                <a:gd name="T3" fmla="*/ 479 h 501"/>
                <a:gd name="T4" fmla="*/ 383 w 383"/>
                <a:gd name="T5" fmla="*/ 177 h 501"/>
                <a:gd name="T6" fmla="*/ 192 w 383"/>
                <a:gd name="T7" fmla="*/ 0 h 501"/>
                <a:gd name="T8" fmla="*/ 0 w 383"/>
                <a:gd name="T9" fmla="*/ 177 h 501"/>
                <a:gd name="T10" fmla="*/ 112 w 383"/>
                <a:gd name="T11" fmla="*/ 479 h 501"/>
                <a:gd name="T12" fmla="*/ 110 w 383"/>
                <a:gd name="T13" fmla="*/ 479 h 501"/>
                <a:gd name="T14" fmla="*/ 97 w 383"/>
                <a:gd name="T15" fmla="*/ 490 h 501"/>
                <a:gd name="T16" fmla="*/ 110 w 383"/>
                <a:gd name="T17" fmla="*/ 501 h 501"/>
                <a:gd name="T18" fmla="*/ 273 w 383"/>
                <a:gd name="T19" fmla="*/ 501 h 501"/>
                <a:gd name="T20" fmla="*/ 286 w 383"/>
                <a:gd name="T21" fmla="*/ 490 h 501"/>
                <a:gd name="T22" fmla="*/ 273 w 383"/>
                <a:gd name="T23" fmla="*/ 479 h 501"/>
                <a:gd name="T24" fmla="*/ 255 w 383"/>
                <a:gd name="T25" fmla="*/ 303 h 501"/>
                <a:gd name="T26" fmla="*/ 215 w 383"/>
                <a:gd name="T27" fmla="*/ 381 h 501"/>
                <a:gd name="T28" fmla="*/ 215 w 383"/>
                <a:gd name="T29" fmla="*/ 470 h 501"/>
                <a:gd name="T30" fmla="*/ 208 w 383"/>
                <a:gd name="T31" fmla="*/ 476 h 501"/>
                <a:gd name="T32" fmla="*/ 201 w 383"/>
                <a:gd name="T33" fmla="*/ 470 h 501"/>
                <a:gd name="T34" fmla="*/ 201 w 383"/>
                <a:gd name="T35" fmla="*/ 380 h 501"/>
                <a:gd name="T36" fmla="*/ 202 w 383"/>
                <a:gd name="T37" fmla="*/ 377 h 501"/>
                <a:gd name="T38" fmla="*/ 238 w 383"/>
                <a:gd name="T39" fmla="*/ 307 h 501"/>
                <a:gd name="T40" fmla="*/ 145 w 383"/>
                <a:gd name="T41" fmla="*/ 307 h 501"/>
                <a:gd name="T42" fmla="*/ 181 w 383"/>
                <a:gd name="T43" fmla="*/ 377 h 501"/>
                <a:gd name="T44" fmla="*/ 182 w 383"/>
                <a:gd name="T45" fmla="*/ 380 h 501"/>
                <a:gd name="T46" fmla="*/ 182 w 383"/>
                <a:gd name="T47" fmla="*/ 470 h 501"/>
                <a:gd name="T48" fmla="*/ 175 w 383"/>
                <a:gd name="T49" fmla="*/ 476 h 501"/>
                <a:gd name="T50" fmla="*/ 168 w 383"/>
                <a:gd name="T51" fmla="*/ 470 h 501"/>
                <a:gd name="T52" fmla="*/ 168 w 383"/>
                <a:gd name="T53" fmla="*/ 381 h 501"/>
                <a:gd name="T54" fmla="*/ 128 w 383"/>
                <a:gd name="T55" fmla="*/ 303 h 501"/>
                <a:gd name="T56" fmla="*/ 128 w 383"/>
                <a:gd name="T57" fmla="*/ 297 h 501"/>
                <a:gd name="T58" fmla="*/ 134 w 383"/>
                <a:gd name="T59" fmla="*/ 294 h 501"/>
                <a:gd name="T60" fmla="*/ 249 w 383"/>
                <a:gd name="T61" fmla="*/ 294 h 501"/>
                <a:gd name="T62" fmla="*/ 255 w 383"/>
                <a:gd name="T63" fmla="*/ 297 h 501"/>
                <a:gd name="T64" fmla="*/ 255 w 383"/>
                <a:gd name="T65" fmla="*/ 303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3" h="501">
                  <a:moveTo>
                    <a:pt x="273" y="479"/>
                  </a:moveTo>
                  <a:cubicBezTo>
                    <a:pt x="271" y="479"/>
                    <a:pt x="271" y="479"/>
                    <a:pt x="271" y="479"/>
                  </a:cubicBezTo>
                  <a:cubicBezTo>
                    <a:pt x="271" y="363"/>
                    <a:pt x="383" y="290"/>
                    <a:pt x="383" y="177"/>
                  </a:cubicBezTo>
                  <a:cubicBezTo>
                    <a:pt x="383" y="97"/>
                    <a:pt x="305" y="0"/>
                    <a:pt x="192" y="0"/>
                  </a:cubicBezTo>
                  <a:cubicBezTo>
                    <a:pt x="62" y="0"/>
                    <a:pt x="0" y="97"/>
                    <a:pt x="0" y="177"/>
                  </a:cubicBezTo>
                  <a:cubicBezTo>
                    <a:pt x="0" y="290"/>
                    <a:pt x="112" y="363"/>
                    <a:pt x="112" y="479"/>
                  </a:cubicBezTo>
                  <a:cubicBezTo>
                    <a:pt x="110" y="479"/>
                    <a:pt x="110" y="479"/>
                    <a:pt x="110" y="479"/>
                  </a:cubicBezTo>
                  <a:cubicBezTo>
                    <a:pt x="103" y="479"/>
                    <a:pt x="97" y="484"/>
                    <a:pt x="97" y="490"/>
                  </a:cubicBezTo>
                  <a:cubicBezTo>
                    <a:pt x="97" y="496"/>
                    <a:pt x="103" y="501"/>
                    <a:pt x="110" y="501"/>
                  </a:cubicBezTo>
                  <a:cubicBezTo>
                    <a:pt x="273" y="501"/>
                    <a:pt x="273" y="501"/>
                    <a:pt x="273" y="501"/>
                  </a:cubicBezTo>
                  <a:cubicBezTo>
                    <a:pt x="280" y="501"/>
                    <a:pt x="286" y="496"/>
                    <a:pt x="286" y="490"/>
                  </a:cubicBezTo>
                  <a:cubicBezTo>
                    <a:pt x="286" y="484"/>
                    <a:pt x="280" y="479"/>
                    <a:pt x="273" y="479"/>
                  </a:cubicBezTo>
                  <a:close/>
                  <a:moveTo>
                    <a:pt x="255" y="303"/>
                  </a:moveTo>
                  <a:cubicBezTo>
                    <a:pt x="215" y="381"/>
                    <a:pt x="215" y="381"/>
                    <a:pt x="215" y="381"/>
                  </a:cubicBezTo>
                  <a:cubicBezTo>
                    <a:pt x="215" y="470"/>
                    <a:pt x="215" y="470"/>
                    <a:pt x="215" y="470"/>
                  </a:cubicBezTo>
                  <a:cubicBezTo>
                    <a:pt x="215" y="473"/>
                    <a:pt x="212" y="476"/>
                    <a:pt x="208" y="476"/>
                  </a:cubicBezTo>
                  <a:cubicBezTo>
                    <a:pt x="204" y="476"/>
                    <a:pt x="201" y="473"/>
                    <a:pt x="201" y="470"/>
                  </a:cubicBezTo>
                  <a:cubicBezTo>
                    <a:pt x="201" y="380"/>
                    <a:pt x="201" y="380"/>
                    <a:pt x="201" y="380"/>
                  </a:cubicBezTo>
                  <a:cubicBezTo>
                    <a:pt x="201" y="379"/>
                    <a:pt x="202" y="377"/>
                    <a:pt x="202" y="377"/>
                  </a:cubicBezTo>
                  <a:cubicBezTo>
                    <a:pt x="238" y="307"/>
                    <a:pt x="238" y="307"/>
                    <a:pt x="238" y="307"/>
                  </a:cubicBezTo>
                  <a:cubicBezTo>
                    <a:pt x="145" y="307"/>
                    <a:pt x="145" y="307"/>
                    <a:pt x="145" y="307"/>
                  </a:cubicBezTo>
                  <a:cubicBezTo>
                    <a:pt x="181" y="377"/>
                    <a:pt x="181" y="377"/>
                    <a:pt x="181" y="377"/>
                  </a:cubicBezTo>
                  <a:cubicBezTo>
                    <a:pt x="181" y="377"/>
                    <a:pt x="182" y="379"/>
                    <a:pt x="182" y="380"/>
                  </a:cubicBezTo>
                  <a:cubicBezTo>
                    <a:pt x="182" y="470"/>
                    <a:pt x="182" y="470"/>
                    <a:pt x="182" y="470"/>
                  </a:cubicBezTo>
                  <a:cubicBezTo>
                    <a:pt x="182" y="473"/>
                    <a:pt x="179" y="476"/>
                    <a:pt x="175" y="476"/>
                  </a:cubicBezTo>
                  <a:cubicBezTo>
                    <a:pt x="171" y="476"/>
                    <a:pt x="168" y="473"/>
                    <a:pt x="168" y="470"/>
                  </a:cubicBezTo>
                  <a:cubicBezTo>
                    <a:pt x="168" y="381"/>
                    <a:pt x="168" y="381"/>
                    <a:pt x="168" y="381"/>
                  </a:cubicBezTo>
                  <a:cubicBezTo>
                    <a:pt x="128" y="303"/>
                    <a:pt x="128" y="303"/>
                    <a:pt x="128" y="303"/>
                  </a:cubicBezTo>
                  <a:cubicBezTo>
                    <a:pt x="127" y="301"/>
                    <a:pt x="127" y="299"/>
                    <a:pt x="128" y="297"/>
                  </a:cubicBezTo>
                  <a:cubicBezTo>
                    <a:pt x="130" y="295"/>
                    <a:pt x="132" y="294"/>
                    <a:pt x="134" y="294"/>
                  </a:cubicBezTo>
                  <a:cubicBezTo>
                    <a:pt x="249" y="294"/>
                    <a:pt x="249" y="294"/>
                    <a:pt x="249" y="294"/>
                  </a:cubicBezTo>
                  <a:cubicBezTo>
                    <a:pt x="251" y="294"/>
                    <a:pt x="253" y="295"/>
                    <a:pt x="255" y="297"/>
                  </a:cubicBezTo>
                  <a:cubicBezTo>
                    <a:pt x="256" y="299"/>
                    <a:pt x="256" y="301"/>
                    <a:pt x="255" y="30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6">
              <a:extLst>
                <a:ext uri="{FF2B5EF4-FFF2-40B4-BE49-F238E27FC236}">
                  <a16:creationId xmlns="" xmlns:a16="http://schemas.microsoft.com/office/drawing/2014/main" id="{432B480B-5425-4243-AFE2-96DF11A9BF29}"/>
                </a:ext>
              </a:extLst>
            </p:cNvPr>
            <p:cNvSpPr>
              <a:spLocks/>
            </p:cNvSpPr>
            <p:nvPr/>
          </p:nvSpPr>
          <p:spPr bwMode="auto">
            <a:xfrm>
              <a:off x="6278563" y="5275263"/>
              <a:ext cx="1447800" cy="1582738"/>
            </a:xfrm>
            <a:custGeom>
              <a:avLst/>
              <a:gdLst>
                <a:gd name="T0" fmla="*/ 653 w 653"/>
                <a:gd name="T1" fmla="*/ 0 h 715"/>
                <a:gd name="T2" fmla="*/ 653 w 653"/>
                <a:gd name="T3" fmla="*/ 180 h 715"/>
                <a:gd name="T4" fmla="*/ 512 w 653"/>
                <a:gd name="T5" fmla="*/ 320 h 715"/>
                <a:gd name="T6" fmla="*/ 141 w 653"/>
                <a:gd name="T7" fmla="*/ 320 h 715"/>
                <a:gd name="T8" fmla="*/ 0 w 653"/>
                <a:gd name="T9" fmla="*/ 460 h 715"/>
                <a:gd name="T10" fmla="*/ 0 w 653"/>
                <a:gd name="T11" fmla="*/ 715 h 715"/>
              </a:gdLst>
              <a:ahLst/>
              <a:cxnLst>
                <a:cxn ang="0">
                  <a:pos x="T0" y="T1"/>
                </a:cxn>
                <a:cxn ang="0">
                  <a:pos x="T2" y="T3"/>
                </a:cxn>
                <a:cxn ang="0">
                  <a:pos x="T4" y="T5"/>
                </a:cxn>
                <a:cxn ang="0">
                  <a:pos x="T6" y="T7"/>
                </a:cxn>
                <a:cxn ang="0">
                  <a:pos x="T8" y="T9"/>
                </a:cxn>
                <a:cxn ang="0">
                  <a:pos x="T10" y="T11"/>
                </a:cxn>
              </a:cxnLst>
              <a:rect l="0" t="0" r="r" b="b"/>
              <a:pathLst>
                <a:path w="653" h="715">
                  <a:moveTo>
                    <a:pt x="653" y="0"/>
                  </a:moveTo>
                  <a:cubicBezTo>
                    <a:pt x="653" y="180"/>
                    <a:pt x="653" y="180"/>
                    <a:pt x="653" y="180"/>
                  </a:cubicBezTo>
                  <a:cubicBezTo>
                    <a:pt x="653" y="257"/>
                    <a:pt x="590" y="320"/>
                    <a:pt x="512" y="320"/>
                  </a:cubicBezTo>
                  <a:cubicBezTo>
                    <a:pt x="141" y="320"/>
                    <a:pt x="141" y="320"/>
                    <a:pt x="141" y="320"/>
                  </a:cubicBezTo>
                  <a:cubicBezTo>
                    <a:pt x="63" y="320"/>
                    <a:pt x="0" y="383"/>
                    <a:pt x="0" y="460"/>
                  </a:cubicBezTo>
                  <a:cubicBezTo>
                    <a:pt x="0" y="715"/>
                    <a:pt x="0" y="715"/>
                    <a:pt x="0" y="715"/>
                  </a:cubicBezTo>
                </a:path>
              </a:pathLst>
            </a:custGeom>
            <a:noFill/>
            <a:ln w="889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47">
              <a:extLst>
                <a:ext uri="{FF2B5EF4-FFF2-40B4-BE49-F238E27FC236}">
                  <a16:creationId xmlns="" xmlns:a16="http://schemas.microsoft.com/office/drawing/2014/main" id="{C2EB6CE7-0855-4C0D-AC2D-7524F658C6E0}"/>
                </a:ext>
              </a:extLst>
            </p:cNvPr>
            <p:cNvSpPr>
              <a:spLocks/>
            </p:cNvSpPr>
            <p:nvPr/>
          </p:nvSpPr>
          <p:spPr bwMode="auto">
            <a:xfrm>
              <a:off x="6910388" y="4354513"/>
              <a:ext cx="196850" cy="38100"/>
            </a:xfrm>
            <a:custGeom>
              <a:avLst/>
              <a:gdLst>
                <a:gd name="T0" fmla="*/ 0 w 89"/>
                <a:gd name="T1" fmla="*/ 17 h 17"/>
                <a:gd name="T2" fmla="*/ 89 w 89"/>
                <a:gd name="T3" fmla="*/ 17 h 17"/>
                <a:gd name="T4" fmla="*/ 89 w 89"/>
                <a:gd name="T5" fmla="*/ 17 h 17"/>
                <a:gd name="T6" fmla="*/ 89 w 89"/>
                <a:gd name="T7" fmla="*/ 10 h 17"/>
                <a:gd name="T8" fmla="*/ 79 w 89"/>
                <a:gd name="T9" fmla="*/ 0 h 17"/>
                <a:gd name="T10" fmla="*/ 10 w 89"/>
                <a:gd name="T11" fmla="*/ 0 h 17"/>
                <a:gd name="T12" fmla="*/ 0 w 89"/>
                <a:gd name="T13" fmla="*/ 10 h 17"/>
                <a:gd name="T14" fmla="*/ 0 w 89"/>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7">
                  <a:moveTo>
                    <a:pt x="0" y="17"/>
                  </a:moveTo>
                  <a:cubicBezTo>
                    <a:pt x="89" y="17"/>
                    <a:pt x="89" y="17"/>
                    <a:pt x="89" y="17"/>
                  </a:cubicBezTo>
                  <a:cubicBezTo>
                    <a:pt x="89" y="17"/>
                    <a:pt x="89" y="17"/>
                    <a:pt x="89" y="17"/>
                  </a:cubicBezTo>
                  <a:cubicBezTo>
                    <a:pt x="89" y="10"/>
                    <a:pt x="89" y="10"/>
                    <a:pt x="89" y="10"/>
                  </a:cubicBezTo>
                  <a:cubicBezTo>
                    <a:pt x="89" y="4"/>
                    <a:pt x="84" y="0"/>
                    <a:pt x="79" y="0"/>
                  </a:cubicBezTo>
                  <a:cubicBezTo>
                    <a:pt x="10" y="0"/>
                    <a:pt x="10" y="0"/>
                    <a:pt x="10" y="0"/>
                  </a:cubicBezTo>
                  <a:cubicBezTo>
                    <a:pt x="5" y="0"/>
                    <a:pt x="0" y="4"/>
                    <a:pt x="0" y="10"/>
                  </a:cubicBezTo>
                  <a:cubicBezTo>
                    <a:pt x="0" y="17"/>
                    <a:pt x="0" y="17"/>
                    <a:pt x="0" y="1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8">
              <a:extLst>
                <a:ext uri="{FF2B5EF4-FFF2-40B4-BE49-F238E27FC236}">
                  <a16:creationId xmlns="" xmlns:a16="http://schemas.microsoft.com/office/drawing/2014/main" id="{46AF93FA-46F9-4633-8468-208ED2C1788A}"/>
                </a:ext>
              </a:extLst>
            </p:cNvPr>
            <p:cNvSpPr>
              <a:spLocks/>
            </p:cNvSpPr>
            <p:nvPr/>
          </p:nvSpPr>
          <p:spPr bwMode="auto">
            <a:xfrm>
              <a:off x="6911976" y="4410075"/>
              <a:ext cx="193675" cy="26988"/>
            </a:xfrm>
            <a:custGeom>
              <a:avLst/>
              <a:gdLst>
                <a:gd name="T0" fmla="*/ 87 w 87"/>
                <a:gd name="T1" fmla="*/ 0 h 12"/>
                <a:gd name="T2" fmla="*/ 0 w 87"/>
                <a:gd name="T3" fmla="*/ 0 h 12"/>
                <a:gd name="T4" fmla="*/ 2 w 87"/>
                <a:gd name="T5" fmla="*/ 12 h 12"/>
                <a:gd name="T6" fmla="*/ 85 w 87"/>
                <a:gd name="T7" fmla="*/ 12 h 12"/>
                <a:gd name="T8" fmla="*/ 87 w 87"/>
                <a:gd name="T9" fmla="*/ 0 h 12"/>
              </a:gdLst>
              <a:ahLst/>
              <a:cxnLst>
                <a:cxn ang="0">
                  <a:pos x="T0" y="T1"/>
                </a:cxn>
                <a:cxn ang="0">
                  <a:pos x="T2" y="T3"/>
                </a:cxn>
                <a:cxn ang="0">
                  <a:pos x="T4" y="T5"/>
                </a:cxn>
                <a:cxn ang="0">
                  <a:pos x="T6" y="T7"/>
                </a:cxn>
                <a:cxn ang="0">
                  <a:pos x="T8" y="T9"/>
                </a:cxn>
              </a:cxnLst>
              <a:rect l="0" t="0" r="r" b="b"/>
              <a:pathLst>
                <a:path w="87" h="12">
                  <a:moveTo>
                    <a:pt x="87" y="0"/>
                  </a:moveTo>
                  <a:cubicBezTo>
                    <a:pt x="0" y="0"/>
                    <a:pt x="0" y="0"/>
                    <a:pt x="0" y="0"/>
                  </a:cubicBezTo>
                  <a:cubicBezTo>
                    <a:pt x="0" y="4"/>
                    <a:pt x="1" y="8"/>
                    <a:pt x="2" y="12"/>
                  </a:cubicBezTo>
                  <a:cubicBezTo>
                    <a:pt x="85" y="12"/>
                    <a:pt x="85" y="12"/>
                    <a:pt x="85" y="12"/>
                  </a:cubicBezTo>
                  <a:cubicBezTo>
                    <a:pt x="86" y="8"/>
                    <a:pt x="87" y="4"/>
                    <a:pt x="87"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9">
              <a:extLst>
                <a:ext uri="{FF2B5EF4-FFF2-40B4-BE49-F238E27FC236}">
                  <a16:creationId xmlns="" xmlns:a16="http://schemas.microsoft.com/office/drawing/2014/main" id="{9AEF6BB4-C1AA-46AF-8CBC-B555390DA644}"/>
                </a:ext>
              </a:extLst>
            </p:cNvPr>
            <p:cNvSpPr>
              <a:spLocks/>
            </p:cNvSpPr>
            <p:nvPr/>
          </p:nvSpPr>
          <p:spPr bwMode="auto">
            <a:xfrm>
              <a:off x="6926263" y="4451350"/>
              <a:ext cx="165100" cy="47625"/>
            </a:xfrm>
            <a:custGeom>
              <a:avLst/>
              <a:gdLst>
                <a:gd name="T0" fmla="*/ 0 w 75"/>
                <a:gd name="T1" fmla="*/ 0 h 21"/>
                <a:gd name="T2" fmla="*/ 38 w 75"/>
                <a:gd name="T3" fmla="*/ 21 h 21"/>
                <a:gd name="T4" fmla="*/ 38 w 75"/>
                <a:gd name="T5" fmla="*/ 21 h 21"/>
                <a:gd name="T6" fmla="*/ 75 w 75"/>
                <a:gd name="T7" fmla="*/ 0 h 21"/>
                <a:gd name="T8" fmla="*/ 0 w 75"/>
                <a:gd name="T9" fmla="*/ 0 h 21"/>
              </a:gdLst>
              <a:ahLst/>
              <a:cxnLst>
                <a:cxn ang="0">
                  <a:pos x="T0" y="T1"/>
                </a:cxn>
                <a:cxn ang="0">
                  <a:pos x="T2" y="T3"/>
                </a:cxn>
                <a:cxn ang="0">
                  <a:pos x="T4" y="T5"/>
                </a:cxn>
                <a:cxn ang="0">
                  <a:pos x="T6" y="T7"/>
                </a:cxn>
                <a:cxn ang="0">
                  <a:pos x="T8" y="T9"/>
                </a:cxn>
              </a:cxnLst>
              <a:rect l="0" t="0" r="r" b="b"/>
              <a:pathLst>
                <a:path w="75" h="21">
                  <a:moveTo>
                    <a:pt x="0" y="0"/>
                  </a:moveTo>
                  <a:cubicBezTo>
                    <a:pt x="8" y="13"/>
                    <a:pt x="22" y="21"/>
                    <a:pt x="38" y="21"/>
                  </a:cubicBezTo>
                  <a:cubicBezTo>
                    <a:pt x="38" y="21"/>
                    <a:pt x="38" y="21"/>
                    <a:pt x="38" y="21"/>
                  </a:cubicBezTo>
                  <a:cubicBezTo>
                    <a:pt x="53" y="21"/>
                    <a:pt x="67" y="13"/>
                    <a:pt x="75" y="0"/>
                  </a:cubicBez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0">
              <a:extLst>
                <a:ext uri="{FF2B5EF4-FFF2-40B4-BE49-F238E27FC236}">
                  <a16:creationId xmlns="" xmlns:a16="http://schemas.microsoft.com/office/drawing/2014/main" id="{16F8F107-738B-492C-9D5C-9526A21650D4}"/>
                </a:ext>
              </a:extLst>
            </p:cNvPr>
            <p:cNvSpPr>
              <a:spLocks noEditPoints="1"/>
            </p:cNvSpPr>
            <p:nvPr/>
          </p:nvSpPr>
          <p:spPr bwMode="auto">
            <a:xfrm>
              <a:off x="6791326" y="3783013"/>
              <a:ext cx="438150" cy="550863"/>
            </a:xfrm>
            <a:custGeom>
              <a:avLst/>
              <a:gdLst>
                <a:gd name="T0" fmla="*/ 99 w 198"/>
                <a:gd name="T1" fmla="*/ 0 h 249"/>
                <a:gd name="T2" fmla="*/ 0 w 198"/>
                <a:gd name="T3" fmla="*/ 87 h 249"/>
                <a:gd name="T4" fmla="*/ 54 w 198"/>
                <a:gd name="T5" fmla="*/ 239 h 249"/>
                <a:gd name="T6" fmla="*/ 67 w 198"/>
                <a:gd name="T7" fmla="*/ 249 h 249"/>
                <a:gd name="T8" fmla="*/ 130 w 198"/>
                <a:gd name="T9" fmla="*/ 249 h 249"/>
                <a:gd name="T10" fmla="*/ 143 w 198"/>
                <a:gd name="T11" fmla="*/ 239 h 249"/>
                <a:gd name="T12" fmla="*/ 198 w 198"/>
                <a:gd name="T13" fmla="*/ 87 h 249"/>
                <a:gd name="T14" fmla="*/ 99 w 198"/>
                <a:gd name="T15" fmla="*/ 0 h 249"/>
                <a:gd name="T16" fmla="*/ 83 w 198"/>
                <a:gd name="T17" fmla="*/ 225 h 249"/>
                <a:gd name="T18" fmla="*/ 82 w 198"/>
                <a:gd name="T19" fmla="*/ 225 h 249"/>
                <a:gd name="T20" fmla="*/ 78 w 198"/>
                <a:gd name="T21" fmla="*/ 222 h 249"/>
                <a:gd name="T22" fmla="*/ 42 w 198"/>
                <a:gd name="T23" fmla="*/ 127 h 249"/>
                <a:gd name="T24" fmla="*/ 44 w 198"/>
                <a:gd name="T25" fmla="*/ 123 h 249"/>
                <a:gd name="T26" fmla="*/ 49 w 198"/>
                <a:gd name="T27" fmla="*/ 125 h 249"/>
                <a:gd name="T28" fmla="*/ 85 w 198"/>
                <a:gd name="T29" fmla="*/ 220 h 249"/>
                <a:gd name="T30" fmla="*/ 83 w 198"/>
                <a:gd name="T31" fmla="*/ 225 h 249"/>
                <a:gd name="T32" fmla="*/ 108 w 198"/>
                <a:gd name="T33" fmla="*/ 131 h 249"/>
                <a:gd name="T34" fmla="*/ 105 w 198"/>
                <a:gd name="T35" fmla="*/ 130 h 249"/>
                <a:gd name="T36" fmla="*/ 98 w 198"/>
                <a:gd name="T37" fmla="*/ 123 h 249"/>
                <a:gd name="T38" fmla="*/ 92 w 198"/>
                <a:gd name="T39" fmla="*/ 130 h 249"/>
                <a:gd name="T40" fmla="*/ 87 w 198"/>
                <a:gd name="T41" fmla="*/ 130 h 249"/>
                <a:gd name="T42" fmla="*/ 80 w 198"/>
                <a:gd name="T43" fmla="*/ 123 h 249"/>
                <a:gd name="T44" fmla="*/ 73 w 198"/>
                <a:gd name="T45" fmla="*/ 130 h 249"/>
                <a:gd name="T46" fmla="*/ 68 w 198"/>
                <a:gd name="T47" fmla="*/ 130 h 249"/>
                <a:gd name="T48" fmla="*/ 59 w 198"/>
                <a:gd name="T49" fmla="*/ 121 h 249"/>
                <a:gd name="T50" fmla="*/ 59 w 198"/>
                <a:gd name="T51" fmla="*/ 116 h 249"/>
                <a:gd name="T52" fmla="*/ 64 w 198"/>
                <a:gd name="T53" fmla="*/ 116 h 249"/>
                <a:gd name="T54" fmla="*/ 71 w 198"/>
                <a:gd name="T55" fmla="*/ 122 h 249"/>
                <a:gd name="T56" fmla="*/ 77 w 198"/>
                <a:gd name="T57" fmla="*/ 116 h 249"/>
                <a:gd name="T58" fmla="*/ 83 w 198"/>
                <a:gd name="T59" fmla="*/ 116 h 249"/>
                <a:gd name="T60" fmla="*/ 89 w 198"/>
                <a:gd name="T61" fmla="*/ 122 h 249"/>
                <a:gd name="T62" fmla="*/ 96 w 198"/>
                <a:gd name="T63" fmla="*/ 116 h 249"/>
                <a:gd name="T64" fmla="*/ 101 w 198"/>
                <a:gd name="T65" fmla="*/ 116 h 249"/>
                <a:gd name="T66" fmla="*/ 108 w 198"/>
                <a:gd name="T67" fmla="*/ 122 h 249"/>
                <a:gd name="T68" fmla="*/ 114 w 198"/>
                <a:gd name="T69" fmla="*/ 116 h 249"/>
                <a:gd name="T70" fmla="*/ 120 w 198"/>
                <a:gd name="T71" fmla="*/ 116 h 249"/>
                <a:gd name="T72" fmla="*/ 126 w 198"/>
                <a:gd name="T73" fmla="*/ 122 h 249"/>
                <a:gd name="T74" fmla="*/ 133 w 198"/>
                <a:gd name="T75" fmla="*/ 116 h 249"/>
                <a:gd name="T76" fmla="*/ 138 w 198"/>
                <a:gd name="T77" fmla="*/ 116 h 249"/>
                <a:gd name="T78" fmla="*/ 138 w 198"/>
                <a:gd name="T79" fmla="*/ 121 h 249"/>
                <a:gd name="T80" fmla="*/ 129 w 198"/>
                <a:gd name="T81" fmla="*/ 130 h 249"/>
                <a:gd name="T82" fmla="*/ 124 w 198"/>
                <a:gd name="T83" fmla="*/ 130 h 249"/>
                <a:gd name="T84" fmla="*/ 117 w 198"/>
                <a:gd name="T85" fmla="*/ 123 h 249"/>
                <a:gd name="T86" fmla="*/ 110 w 198"/>
                <a:gd name="T87" fmla="*/ 130 h 249"/>
                <a:gd name="T88" fmla="*/ 108 w 198"/>
                <a:gd name="T89" fmla="*/ 131 h 249"/>
                <a:gd name="T90" fmla="*/ 155 w 198"/>
                <a:gd name="T91" fmla="*/ 127 h 249"/>
                <a:gd name="T92" fmla="*/ 119 w 198"/>
                <a:gd name="T93" fmla="*/ 222 h 249"/>
                <a:gd name="T94" fmla="*/ 115 w 198"/>
                <a:gd name="T95" fmla="*/ 225 h 249"/>
                <a:gd name="T96" fmla="*/ 114 w 198"/>
                <a:gd name="T97" fmla="*/ 225 h 249"/>
                <a:gd name="T98" fmla="*/ 112 w 198"/>
                <a:gd name="T99" fmla="*/ 220 h 249"/>
                <a:gd name="T100" fmla="*/ 148 w 198"/>
                <a:gd name="T101" fmla="*/ 125 h 249"/>
                <a:gd name="T102" fmla="*/ 153 w 198"/>
                <a:gd name="T103" fmla="*/ 123 h 249"/>
                <a:gd name="T104" fmla="*/ 155 w 198"/>
                <a:gd name="T105" fmla="*/ 12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 h="249">
                  <a:moveTo>
                    <a:pt x="99" y="0"/>
                  </a:moveTo>
                  <a:cubicBezTo>
                    <a:pt x="32" y="0"/>
                    <a:pt x="0" y="40"/>
                    <a:pt x="0" y="87"/>
                  </a:cubicBezTo>
                  <a:cubicBezTo>
                    <a:pt x="0" y="145"/>
                    <a:pt x="42" y="185"/>
                    <a:pt x="54" y="239"/>
                  </a:cubicBezTo>
                  <a:cubicBezTo>
                    <a:pt x="56" y="245"/>
                    <a:pt x="61" y="249"/>
                    <a:pt x="67" y="249"/>
                  </a:cubicBezTo>
                  <a:cubicBezTo>
                    <a:pt x="130" y="249"/>
                    <a:pt x="130" y="249"/>
                    <a:pt x="130" y="249"/>
                  </a:cubicBezTo>
                  <a:cubicBezTo>
                    <a:pt x="136" y="249"/>
                    <a:pt x="141" y="245"/>
                    <a:pt x="143" y="239"/>
                  </a:cubicBezTo>
                  <a:cubicBezTo>
                    <a:pt x="155" y="185"/>
                    <a:pt x="198" y="145"/>
                    <a:pt x="198" y="87"/>
                  </a:cubicBezTo>
                  <a:cubicBezTo>
                    <a:pt x="198" y="40"/>
                    <a:pt x="157" y="0"/>
                    <a:pt x="99" y="0"/>
                  </a:cubicBezTo>
                  <a:close/>
                  <a:moveTo>
                    <a:pt x="83" y="225"/>
                  </a:moveTo>
                  <a:cubicBezTo>
                    <a:pt x="83" y="225"/>
                    <a:pt x="82" y="225"/>
                    <a:pt x="82" y="225"/>
                  </a:cubicBezTo>
                  <a:cubicBezTo>
                    <a:pt x="80" y="225"/>
                    <a:pt x="79" y="224"/>
                    <a:pt x="78" y="222"/>
                  </a:cubicBezTo>
                  <a:cubicBezTo>
                    <a:pt x="42" y="127"/>
                    <a:pt x="42" y="127"/>
                    <a:pt x="42" y="127"/>
                  </a:cubicBezTo>
                  <a:cubicBezTo>
                    <a:pt x="41" y="125"/>
                    <a:pt x="42" y="123"/>
                    <a:pt x="44" y="123"/>
                  </a:cubicBezTo>
                  <a:cubicBezTo>
                    <a:pt x="46" y="122"/>
                    <a:pt x="48" y="123"/>
                    <a:pt x="49" y="125"/>
                  </a:cubicBezTo>
                  <a:cubicBezTo>
                    <a:pt x="85" y="220"/>
                    <a:pt x="85" y="220"/>
                    <a:pt x="85" y="220"/>
                  </a:cubicBezTo>
                  <a:cubicBezTo>
                    <a:pt x="86" y="222"/>
                    <a:pt x="85" y="224"/>
                    <a:pt x="83" y="225"/>
                  </a:cubicBezTo>
                  <a:close/>
                  <a:moveTo>
                    <a:pt x="108" y="131"/>
                  </a:moveTo>
                  <a:cubicBezTo>
                    <a:pt x="107" y="131"/>
                    <a:pt x="106" y="131"/>
                    <a:pt x="105" y="130"/>
                  </a:cubicBezTo>
                  <a:cubicBezTo>
                    <a:pt x="98" y="123"/>
                    <a:pt x="98" y="123"/>
                    <a:pt x="98" y="123"/>
                  </a:cubicBezTo>
                  <a:cubicBezTo>
                    <a:pt x="92" y="130"/>
                    <a:pt x="92" y="130"/>
                    <a:pt x="92" y="130"/>
                  </a:cubicBezTo>
                  <a:cubicBezTo>
                    <a:pt x="90" y="131"/>
                    <a:pt x="88" y="131"/>
                    <a:pt x="87" y="130"/>
                  </a:cubicBezTo>
                  <a:cubicBezTo>
                    <a:pt x="80" y="123"/>
                    <a:pt x="80" y="123"/>
                    <a:pt x="80" y="123"/>
                  </a:cubicBezTo>
                  <a:cubicBezTo>
                    <a:pt x="73" y="130"/>
                    <a:pt x="73" y="130"/>
                    <a:pt x="73" y="130"/>
                  </a:cubicBezTo>
                  <a:cubicBezTo>
                    <a:pt x="72" y="131"/>
                    <a:pt x="70" y="131"/>
                    <a:pt x="68" y="130"/>
                  </a:cubicBezTo>
                  <a:cubicBezTo>
                    <a:pt x="59" y="121"/>
                    <a:pt x="59" y="121"/>
                    <a:pt x="59" y="121"/>
                  </a:cubicBezTo>
                  <a:cubicBezTo>
                    <a:pt x="58" y="119"/>
                    <a:pt x="58" y="117"/>
                    <a:pt x="59" y="116"/>
                  </a:cubicBezTo>
                  <a:cubicBezTo>
                    <a:pt x="60" y="114"/>
                    <a:pt x="63" y="114"/>
                    <a:pt x="64" y="116"/>
                  </a:cubicBezTo>
                  <a:cubicBezTo>
                    <a:pt x="71" y="122"/>
                    <a:pt x="71" y="122"/>
                    <a:pt x="71" y="122"/>
                  </a:cubicBezTo>
                  <a:cubicBezTo>
                    <a:pt x="77" y="116"/>
                    <a:pt x="77" y="116"/>
                    <a:pt x="77" y="116"/>
                  </a:cubicBezTo>
                  <a:cubicBezTo>
                    <a:pt x="79" y="114"/>
                    <a:pt x="81" y="114"/>
                    <a:pt x="83" y="116"/>
                  </a:cubicBezTo>
                  <a:cubicBezTo>
                    <a:pt x="89" y="122"/>
                    <a:pt x="89" y="122"/>
                    <a:pt x="89" y="122"/>
                  </a:cubicBezTo>
                  <a:cubicBezTo>
                    <a:pt x="96" y="116"/>
                    <a:pt x="96" y="116"/>
                    <a:pt x="96" y="116"/>
                  </a:cubicBezTo>
                  <a:cubicBezTo>
                    <a:pt x="97" y="114"/>
                    <a:pt x="100" y="114"/>
                    <a:pt x="101" y="116"/>
                  </a:cubicBezTo>
                  <a:cubicBezTo>
                    <a:pt x="108" y="122"/>
                    <a:pt x="108" y="122"/>
                    <a:pt x="108" y="122"/>
                  </a:cubicBezTo>
                  <a:cubicBezTo>
                    <a:pt x="114" y="116"/>
                    <a:pt x="114" y="116"/>
                    <a:pt x="114" y="116"/>
                  </a:cubicBezTo>
                  <a:cubicBezTo>
                    <a:pt x="116" y="114"/>
                    <a:pt x="118" y="114"/>
                    <a:pt x="120" y="116"/>
                  </a:cubicBezTo>
                  <a:cubicBezTo>
                    <a:pt x="126" y="122"/>
                    <a:pt x="126" y="122"/>
                    <a:pt x="126" y="122"/>
                  </a:cubicBezTo>
                  <a:cubicBezTo>
                    <a:pt x="133" y="116"/>
                    <a:pt x="133" y="116"/>
                    <a:pt x="133" y="116"/>
                  </a:cubicBezTo>
                  <a:cubicBezTo>
                    <a:pt x="134" y="114"/>
                    <a:pt x="137" y="114"/>
                    <a:pt x="138" y="116"/>
                  </a:cubicBezTo>
                  <a:cubicBezTo>
                    <a:pt x="139" y="117"/>
                    <a:pt x="139" y="119"/>
                    <a:pt x="138" y="121"/>
                  </a:cubicBezTo>
                  <a:cubicBezTo>
                    <a:pt x="129" y="130"/>
                    <a:pt x="129" y="130"/>
                    <a:pt x="129" y="130"/>
                  </a:cubicBezTo>
                  <a:cubicBezTo>
                    <a:pt x="127" y="131"/>
                    <a:pt x="125" y="131"/>
                    <a:pt x="124" y="130"/>
                  </a:cubicBezTo>
                  <a:cubicBezTo>
                    <a:pt x="117" y="123"/>
                    <a:pt x="117" y="123"/>
                    <a:pt x="117" y="123"/>
                  </a:cubicBezTo>
                  <a:cubicBezTo>
                    <a:pt x="110" y="130"/>
                    <a:pt x="110" y="130"/>
                    <a:pt x="110" y="130"/>
                  </a:cubicBezTo>
                  <a:cubicBezTo>
                    <a:pt x="110" y="131"/>
                    <a:pt x="109" y="131"/>
                    <a:pt x="108" y="131"/>
                  </a:cubicBezTo>
                  <a:close/>
                  <a:moveTo>
                    <a:pt x="155" y="127"/>
                  </a:moveTo>
                  <a:cubicBezTo>
                    <a:pt x="119" y="222"/>
                    <a:pt x="119" y="222"/>
                    <a:pt x="119" y="222"/>
                  </a:cubicBezTo>
                  <a:cubicBezTo>
                    <a:pt x="118" y="224"/>
                    <a:pt x="117" y="225"/>
                    <a:pt x="115" y="225"/>
                  </a:cubicBezTo>
                  <a:cubicBezTo>
                    <a:pt x="115" y="225"/>
                    <a:pt x="114" y="225"/>
                    <a:pt x="114" y="225"/>
                  </a:cubicBezTo>
                  <a:cubicBezTo>
                    <a:pt x="112" y="224"/>
                    <a:pt x="111" y="222"/>
                    <a:pt x="112" y="220"/>
                  </a:cubicBezTo>
                  <a:cubicBezTo>
                    <a:pt x="148" y="125"/>
                    <a:pt x="148" y="125"/>
                    <a:pt x="148" y="125"/>
                  </a:cubicBezTo>
                  <a:cubicBezTo>
                    <a:pt x="149" y="123"/>
                    <a:pt x="151" y="122"/>
                    <a:pt x="153" y="123"/>
                  </a:cubicBezTo>
                  <a:cubicBezTo>
                    <a:pt x="155" y="123"/>
                    <a:pt x="156" y="125"/>
                    <a:pt x="155" y="12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1">
              <a:extLst>
                <a:ext uri="{FF2B5EF4-FFF2-40B4-BE49-F238E27FC236}">
                  <a16:creationId xmlns="" xmlns:a16="http://schemas.microsoft.com/office/drawing/2014/main" id="{F617908D-BABA-4694-97D1-614DD180853B}"/>
                </a:ext>
              </a:extLst>
            </p:cNvPr>
            <p:cNvSpPr>
              <a:spLocks/>
            </p:cNvSpPr>
            <p:nvPr/>
          </p:nvSpPr>
          <p:spPr bwMode="auto">
            <a:xfrm>
              <a:off x="6575426" y="4479925"/>
              <a:ext cx="434975" cy="2378075"/>
            </a:xfrm>
            <a:custGeom>
              <a:avLst/>
              <a:gdLst>
                <a:gd name="T0" fmla="*/ 196 w 196"/>
                <a:gd name="T1" fmla="*/ 0 h 1074"/>
                <a:gd name="T2" fmla="*/ 196 w 196"/>
                <a:gd name="T3" fmla="*/ 211 h 1074"/>
                <a:gd name="T4" fmla="*/ 139 w 196"/>
                <a:gd name="T5" fmla="*/ 268 h 1074"/>
                <a:gd name="T6" fmla="*/ 57 w 196"/>
                <a:gd name="T7" fmla="*/ 268 h 1074"/>
                <a:gd name="T8" fmla="*/ 0 w 196"/>
                <a:gd name="T9" fmla="*/ 324 h 1074"/>
                <a:gd name="T10" fmla="*/ 0 w 196"/>
                <a:gd name="T11" fmla="*/ 1074 h 1074"/>
              </a:gdLst>
              <a:ahLst/>
              <a:cxnLst>
                <a:cxn ang="0">
                  <a:pos x="T0" y="T1"/>
                </a:cxn>
                <a:cxn ang="0">
                  <a:pos x="T2" y="T3"/>
                </a:cxn>
                <a:cxn ang="0">
                  <a:pos x="T4" y="T5"/>
                </a:cxn>
                <a:cxn ang="0">
                  <a:pos x="T6" y="T7"/>
                </a:cxn>
                <a:cxn ang="0">
                  <a:pos x="T8" y="T9"/>
                </a:cxn>
                <a:cxn ang="0">
                  <a:pos x="T10" y="T11"/>
                </a:cxn>
              </a:cxnLst>
              <a:rect l="0" t="0" r="r" b="b"/>
              <a:pathLst>
                <a:path w="196" h="1074">
                  <a:moveTo>
                    <a:pt x="196" y="0"/>
                  </a:moveTo>
                  <a:cubicBezTo>
                    <a:pt x="196" y="211"/>
                    <a:pt x="196" y="211"/>
                    <a:pt x="196" y="211"/>
                  </a:cubicBezTo>
                  <a:cubicBezTo>
                    <a:pt x="196" y="243"/>
                    <a:pt x="170" y="268"/>
                    <a:pt x="139" y="268"/>
                  </a:cubicBezTo>
                  <a:cubicBezTo>
                    <a:pt x="57" y="268"/>
                    <a:pt x="57" y="268"/>
                    <a:pt x="57" y="268"/>
                  </a:cubicBezTo>
                  <a:cubicBezTo>
                    <a:pt x="25" y="268"/>
                    <a:pt x="0" y="293"/>
                    <a:pt x="0" y="324"/>
                  </a:cubicBezTo>
                  <a:cubicBezTo>
                    <a:pt x="0" y="1074"/>
                    <a:pt x="0" y="1074"/>
                    <a:pt x="0" y="1074"/>
                  </a:cubicBezTo>
                </a:path>
              </a:pathLst>
            </a:custGeom>
            <a:noFill/>
            <a:ln w="3810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52">
              <a:extLst>
                <a:ext uri="{FF2B5EF4-FFF2-40B4-BE49-F238E27FC236}">
                  <a16:creationId xmlns="" xmlns:a16="http://schemas.microsoft.com/office/drawing/2014/main" id="{E534EE63-01DE-4141-A816-C329233616BD}"/>
                </a:ext>
              </a:extLst>
            </p:cNvPr>
            <p:cNvSpPr>
              <a:spLocks/>
            </p:cNvSpPr>
            <p:nvPr/>
          </p:nvSpPr>
          <p:spPr bwMode="auto">
            <a:xfrm>
              <a:off x="4891088" y="5578475"/>
              <a:ext cx="1085850" cy="1279525"/>
            </a:xfrm>
            <a:custGeom>
              <a:avLst/>
              <a:gdLst>
                <a:gd name="T0" fmla="*/ 0 w 490"/>
                <a:gd name="T1" fmla="*/ 0 h 578"/>
                <a:gd name="T2" fmla="*/ 0 w 490"/>
                <a:gd name="T3" fmla="*/ 59 h 578"/>
                <a:gd name="T4" fmla="*/ 70 w 490"/>
                <a:gd name="T5" fmla="*/ 130 h 578"/>
                <a:gd name="T6" fmla="*/ 419 w 490"/>
                <a:gd name="T7" fmla="*/ 128 h 578"/>
                <a:gd name="T8" fmla="*/ 490 w 490"/>
                <a:gd name="T9" fmla="*/ 199 h 578"/>
                <a:gd name="T10" fmla="*/ 490 w 490"/>
                <a:gd name="T11" fmla="*/ 578 h 578"/>
              </a:gdLst>
              <a:ahLst/>
              <a:cxnLst>
                <a:cxn ang="0">
                  <a:pos x="T0" y="T1"/>
                </a:cxn>
                <a:cxn ang="0">
                  <a:pos x="T2" y="T3"/>
                </a:cxn>
                <a:cxn ang="0">
                  <a:pos x="T4" y="T5"/>
                </a:cxn>
                <a:cxn ang="0">
                  <a:pos x="T6" y="T7"/>
                </a:cxn>
                <a:cxn ang="0">
                  <a:pos x="T8" y="T9"/>
                </a:cxn>
                <a:cxn ang="0">
                  <a:pos x="T10" y="T11"/>
                </a:cxn>
              </a:cxnLst>
              <a:rect l="0" t="0" r="r" b="b"/>
              <a:pathLst>
                <a:path w="490" h="578">
                  <a:moveTo>
                    <a:pt x="0" y="0"/>
                  </a:moveTo>
                  <a:cubicBezTo>
                    <a:pt x="0" y="59"/>
                    <a:pt x="0" y="59"/>
                    <a:pt x="0" y="59"/>
                  </a:cubicBezTo>
                  <a:cubicBezTo>
                    <a:pt x="0" y="98"/>
                    <a:pt x="31" y="130"/>
                    <a:pt x="70" y="130"/>
                  </a:cubicBezTo>
                  <a:cubicBezTo>
                    <a:pt x="419" y="128"/>
                    <a:pt x="419" y="128"/>
                    <a:pt x="419" y="128"/>
                  </a:cubicBezTo>
                  <a:cubicBezTo>
                    <a:pt x="458" y="128"/>
                    <a:pt x="490" y="160"/>
                    <a:pt x="490" y="199"/>
                  </a:cubicBezTo>
                  <a:cubicBezTo>
                    <a:pt x="490" y="578"/>
                    <a:pt x="490" y="578"/>
                    <a:pt x="490" y="578"/>
                  </a:cubicBezTo>
                </a:path>
              </a:pathLst>
            </a:custGeom>
            <a:noFill/>
            <a:ln w="17463"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53">
              <a:extLst>
                <a:ext uri="{FF2B5EF4-FFF2-40B4-BE49-F238E27FC236}">
                  <a16:creationId xmlns="" xmlns:a16="http://schemas.microsoft.com/office/drawing/2014/main" id="{4C0A0815-3964-40B7-B650-8AEA27831159}"/>
                </a:ext>
              </a:extLst>
            </p:cNvPr>
            <p:cNvSpPr>
              <a:spLocks noEditPoints="1"/>
            </p:cNvSpPr>
            <p:nvPr/>
          </p:nvSpPr>
          <p:spPr bwMode="auto">
            <a:xfrm>
              <a:off x="4681538" y="4919663"/>
              <a:ext cx="420688" cy="519113"/>
            </a:xfrm>
            <a:custGeom>
              <a:avLst/>
              <a:gdLst>
                <a:gd name="T0" fmla="*/ 134 w 190"/>
                <a:gd name="T1" fmla="*/ 235 h 235"/>
                <a:gd name="T2" fmla="*/ 56 w 190"/>
                <a:gd name="T3" fmla="*/ 235 h 235"/>
                <a:gd name="T4" fmla="*/ 52 w 190"/>
                <a:gd name="T5" fmla="*/ 232 h 235"/>
                <a:gd name="T6" fmla="*/ 27 w 190"/>
                <a:gd name="T7" fmla="*/ 165 h 235"/>
                <a:gd name="T8" fmla="*/ 0 w 190"/>
                <a:gd name="T9" fmla="*/ 83 h 235"/>
                <a:gd name="T10" fmla="*/ 95 w 190"/>
                <a:gd name="T11" fmla="*/ 0 h 235"/>
                <a:gd name="T12" fmla="*/ 190 w 190"/>
                <a:gd name="T13" fmla="*/ 83 h 235"/>
                <a:gd name="T14" fmla="*/ 163 w 190"/>
                <a:gd name="T15" fmla="*/ 165 h 235"/>
                <a:gd name="T16" fmla="*/ 137 w 190"/>
                <a:gd name="T17" fmla="*/ 232 h 235"/>
                <a:gd name="T18" fmla="*/ 134 w 190"/>
                <a:gd name="T19" fmla="*/ 235 h 235"/>
                <a:gd name="T20" fmla="*/ 58 w 190"/>
                <a:gd name="T21" fmla="*/ 228 h 235"/>
                <a:gd name="T22" fmla="*/ 131 w 190"/>
                <a:gd name="T23" fmla="*/ 228 h 235"/>
                <a:gd name="T24" fmla="*/ 157 w 190"/>
                <a:gd name="T25" fmla="*/ 162 h 235"/>
                <a:gd name="T26" fmla="*/ 183 w 190"/>
                <a:gd name="T27" fmla="*/ 83 h 235"/>
                <a:gd name="T28" fmla="*/ 95 w 190"/>
                <a:gd name="T29" fmla="*/ 7 h 235"/>
                <a:gd name="T30" fmla="*/ 7 w 190"/>
                <a:gd name="T31" fmla="*/ 83 h 235"/>
                <a:gd name="T32" fmla="*/ 33 w 190"/>
                <a:gd name="T33" fmla="*/ 162 h 235"/>
                <a:gd name="T34" fmla="*/ 58 w 190"/>
                <a:gd name="T35" fmla="*/ 22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235">
                  <a:moveTo>
                    <a:pt x="134" y="235"/>
                  </a:moveTo>
                  <a:cubicBezTo>
                    <a:pt x="56" y="235"/>
                    <a:pt x="56" y="235"/>
                    <a:pt x="56" y="235"/>
                  </a:cubicBezTo>
                  <a:cubicBezTo>
                    <a:pt x="54" y="235"/>
                    <a:pt x="52" y="233"/>
                    <a:pt x="52" y="232"/>
                  </a:cubicBezTo>
                  <a:cubicBezTo>
                    <a:pt x="49" y="207"/>
                    <a:pt x="37" y="186"/>
                    <a:pt x="27" y="165"/>
                  </a:cubicBezTo>
                  <a:cubicBezTo>
                    <a:pt x="13" y="140"/>
                    <a:pt x="0" y="114"/>
                    <a:pt x="0" y="83"/>
                  </a:cubicBezTo>
                  <a:cubicBezTo>
                    <a:pt x="0" y="32"/>
                    <a:pt x="37" y="0"/>
                    <a:pt x="95" y="0"/>
                  </a:cubicBezTo>
                  <a:cubicBezTo>
                    <a:pt x="149" y="0"/>
                    <a:pt x="190" y="36"/>
                    <a:pt x="190" y="83"/>
                  </a:cubicBezTo>
                  <a:cubicBezTo>
                    <a:pt x="190" y="114"/>
                    <a:pt x="176" y="140"/>
                    <a:pt x="163" y="165"/>
                  </a:cubicBezTo>
                  <a:cubicBezTo>
                    <a:pt x="152" y="186"/>
                    <a:pt x="141" y="207"/>
                    <a:pt x="137" y="232"/>
                  </a:cubicBezTo>
                  <a:cubicBezTo>
                    <a:pt x="137" y="233"/>
                    <a:pt x="136" y="235"/>
                    <a:pt x="134" y="235"/>
                  </a:cubicBezTo>
                  <a:close/>
                  <a:moveTo>
                    <a:pt x="58" y="228"/>
                  </a:moveTo>
                  <a:cubicBezTo>
                    <a:pt x="131" y="228"/>
                    <a:pt x="131" y="228"/>
                    <a:pt x="131" y="228"/>
                  </a:cubicBezTo>
                  <a:cubicBezTo>
                    <a:pt x="135" y="203"/>
                    <a:pt x="146" y="182"/>
                    <a:pt x="157" y="162"/>
                  </a:cubicBezTo>
                  <a:cubicBezTo>
                    <a:pt x="170" y="136"/>
                    <a:pt x="183" y="112"/>
                    <a:pt x="183" y="83"/>
                  </a:cubicBezTo>
                  <a:cubicBezTo>
                    <a:pt x="183" y="40"/>
                    <a:pt x="145" y="7"/>
                    <a:pt x="95" y="7"/>
                  </a:cubicBezTo>
                  <a:cubicBezTo>
                    <a:pt x="30" y="7"/>
                    <a:pt x="7" y="46"/>
                    <a:pt x="7" y="83"/>
                  </a:cubicBezTo>
                  <a:cubicBezTo>
                    <a:pt x="7" y="112"/>
                    <a:pt x="19" y="136"/>
                    <a:pt x="33" y="162"/>
                  </a:cubicBezTo>
                  <a:cubicBezTo>
                    <a:pt x="43" y="182"/>
                    <a:pt x="54" y="203"/>
                    <a:pt x="58" y="228"/>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54">
              <a:extLst>
                <a:ext uri="{FF2B5EF4-FFF2-40B4-BE49-F238E27FC236}">
                  <a16:creationId xmlns="" xmlns:a16="http://schemas.microsoft.com/office/drawing/2014/main" id="{D4A8EB1E-92BB-4FE4-8D74-D9B0A7306CFB}"/>
                </a:ext>
              </a:extLst>
            </p:cNvPr>
            <p:cNvSpPr>
              <a:spLocks noEditPoints="1"/>
            </p:cNvSpPr>
            <p:nvPr/>
          </p:nvSpPr>
          <p:spPr bwMode="auto">
            <a:xfrm>
              <a:off x="4783138" y="5422900"/>
              <a:ext cx="217488" cy="165100"/>
            </a:xfrm>
            <a:custGeom>
              <a:avLst/>
              <a:gdLst>
                <a:gd name="T0" fmla="*/ 49 w 98"/>
                <a:gd name="T1" fmla="*/ 74 h 74"/>
                <a:gd name="T2" fmla="*/ 0 w 98"/>
                <a:gd name="T3" fmla="*/ 25 h 74"/>
                <a:gd name="T4" fmla="*/ 0 w 98"/>
                <a:gd name="T5" fmla="*/ 13 h 74"/>
                <a:gd name="T6" fmla="*/ 14 w 98"/>
                <a:gd name="T7" fmla="*/ 0 h 74"/>
                <a:gd name="T8" fmla="*/ 84 w 98"/>
                <a:gd name="T9" fmla="*/ 0 h 74"/>
                <a:gd name="T10" fmla="*/ 98 w 98"/>
                <a:gd name="T11" fmla="*/ 13 h 74"/>
                <a:gd name="T12" fmla="*/ 98 w 98"/>
                <a:gd name="T13" fmla="*/ 25 h 74"/>
                <a:gd name="T14" fmla="*/ 49 w 98"/>
                <a:gd name="T15" fmla="*/ 74 h 74"/>
                <a:gd name="T16" fmla="*/ 14 w 98"/>
                <a:gd name="T17" fmla="*/ 7 h 74"/>
                <a:gd name="T18" fmla="*/ 7 w 98"/>
                <a:gd name="T19" fmla="*/ 13 h 74"/>
                <a:gd name="T20" fmla="*/ 7 w 98"/>
                <a:gd name="T21" fmla="*/ 25 h 74"/>
                <a:gd name="T22" fmla="*/ 49 w 98"/>
                <a:gd name="T23" fmla="*/ 67 h 74"/>
                <a:gd name="T24" fmla="*/ 91 w 98"/>
                <a:gd name="T25" fmla="*/ 25 h 74"/>
                <a:gd name="T26" fmla="*/ 91 w 98"/>
                <a:gd name="T27" fmla="*/ 13 h 74"/>
                <a:gd name="T28" fmla="*/ 84 w 98"/>
                <a:gd name="T29" fmla="*/ 7 h 74"/>
                <a:gd name="T30" fmla="*/ 14 w 98"/>
                <a:gd name="T31"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74">
                  <a:moveTo>
                    <a:pt x="49" y="74"/>
                  </a:moveTo>
                  <a:cubicBezTo>
                    <a:pt x="22" y="74"/>
                    <a:pt x="0" y="52"/>
                    <a:pt x="0" y="25"/>
                  </a:cubicBezTo>
                  <a:cubicBezTo>
                    <a:pt x="0" y="13"/>
                    <a:pt x="0" y="13"/>
                    <a:pt x="0" y="13"/>
                  </a:cubicBezTo>
                  <a:cubicBezTo>
                    <a:pt x="0" y="6"/>
                    <a:pt x="6" y="0"/>
                    <a:pt x="14" y="0"/>
                  </a:cubicBezTo>
                  <a:cubicBezTo>
                    <a:pt x="84" y="0"/>
                    <a:pt x="84" y="0"/>
                    <a:pt x="84" y="0"/>
                  </a:cubicBezTo>
                  <a:cubicBezTo>
                    <a:pt x="92" y="0"/>
                    <a:pt x="98" y="6"/>
                    <a:pt x="98" y="13"/>
                  </a:cubicBezTo>
                  <a:cubicBezTo>
                    <a:pt x="98" y="25"/>
                    <a:pt x="98" y="25"/>
                    <a:pt x="98" y="25"/>
                  </a:cubicBezTo>
                  <a:cubicBezTo>
                    <a:pt x="98" y="52"/>
                    <a:pt x="76" y="74"/>
                    <a:pt x="49" y="74"/>
                  </a:cubicBezTo>
                  <a:close/>
                  <a:moveTo>
                    <a:pt x="14" y="7"/>
                  </a:moveTo>
                  <a:cubicBezTo>
                    <a:pt x="10" y="7"/>
                    <a:pt x="7" y="10"/>
                    <a:pt x="7" y="13"/>
                  </a:cubicBezTo>
                  <a:cubicBezTo>
                    <a:pt x="7" y="25"/>
                    <a:pt x="7" y="25"/>
                    <a:pt x="7" y="25"/>
                  </a:cubicBezTo>
                  <a:cubicBezTo>
                    <a:pt x="7" y="48"/>
                    <a:pt x="26" y="67"/>
                    <a:pt x="49" y="67"/>
                  </a:cubicBezTo>
                  <a:cubicBezTo>
                    <a:pt x="72" y="67"/>
                    <a:pt x="91" y="48"/>
                    <a:pt x="91" y="25"/>
                  </a:cubicBezTo>
                  <a:cubicBezTo>
                    <a:pt x="91" y="13"/>
                    <a:pt x="91" y="13"/>
                    <a:pt x="91" y="13"/>
                  </a:cubicBezTo>
                  <a:cubicBezTo>
                    <a:pt x="91" y="10"/>
                    <a:pt x="88" y="7"/>
                    <a:pt x="84" y="7"/>
                  </a:cubicBezTo>
                  <a:lnTo>
                    <a:pt x="14" y="7"/>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5">
              <a:extLst>
                <a:ext uri="{FF2B5EF4-FFF2-40B4-BE49-F238E27FC236}">
                  <a16:creationId xmlns="" xmlns:a16="http://schemas.microsoft.com/office/drawing/2014/main" id="{D952AE4F-A268-4996-870B-A39233529DB0}"/>
                </a:ext>
              </a:extLst>
            </p:cNvPr>
            <p:cNvSpPr>
              <a:spLocks/>
            </p:cNvSpPr>
            <p:nvPr/>
          </p:nvSpPr>
          <p:spPr bwMode="auto">
            <a:xfrm>
              <a:off x="4789488" y="5470525"/>
              <a:ext cx="204788" cy="14288"/>
            </a:xfrm>
            <a:custGeom>
              <a:avLst/>
              <a:gdLst>
                <a:gd name="T0" fmla="*/ 88 w 92"/>
                <a:gd name="T1" fmla="*/ 7 h 7"/>
                <a:gd name="T2" fmla="*/ 3 w 92"/>
                <a:gd name="T3" fmla="*/ 7 h 7"/>
                <a:gd name="T4" fmla="*/ 0 w 92"/>
                <a:gd name="T5" fmla="*/ 4 h 7"/>
                <a:gd name="T6" fmla="*/ 3 w 92"/>
                <a:gd name="T7" fmla="*/ 0 h 7"/>
                <a:gd name="T8" fmla="*/ 88 w 92"/>
                <a:gd name="T9" fmla="*/ 0 h 7"/>
                <a:gd name="T10" fmla="*/ 92 w 92"/>
                <a:gd name="T11" fmla="*/ 4 h 7"/>
                <a:gd name="T12" fmla="*/ 88 w 9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2" h="7">
                  <a:moveTo>
                    <a:pt x="88" y="7"/>
                  </a:moveTo>
                  <a:cubicBezTo>
                    <a:pt x="3" y="7"/>
                    <a:pt x="3" y="7"/>
                    <a:pt x="3" y="7"/>
                  </a:cubicBezTo>
                  <a:cubicBezTo>
                    <a:pt x="1" y="7"/>
                    <a:pt x="0" y="6"/>
                    <a:pt x="0" y="4"/>
                  </a:cubicBezTo>
                  <a:cubicBezTo>
                    <a:pt x="0" y="2"/>
                    <a:pt x="1" y="0"/>
                    <a:pt x="3" y="0"/>
                  </a:cubicBezTo>
                  <a:cubicBezTo>
                    <a:pt x="88" y="0"/>
                    <a:pt x="88" y="0"/>
                    <a:pt x="88" y="0"/>
                  </a:cubicBezTo>
                  <a:cubicBezTo>
                    <a:pt x="90" y="0"/>
                    <a:pt x="92" y="2"/>
                    <a:pt x="92" y="4"/>
                  </a:cubicBezTo>
                  <a:cubicBezTo>
                    <a:pt x="92" y="6"/>
                    <a:pt x="90" y="7"/>
                    <a:pt x="88" y="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6">
              <a:extLst>
                <a:ext uri="{FF2B5EF4-FFF2-40B4-BE49-F238E27FC236}">
                  <a16:creationId xmlns="" xmlns:a16="http://schemas.microsoft.com/office/drawing/2014/main" id="{F9C10682-8B63-45EF-886F-9F76297260AD}"/>
                </a:ext>
              </a:extLst>
            </p:cNvPr>
            <p:cNvSpPr>
              <a:spLocks/>
            </p:cNvSpPr>
            <p:nvPr/>
          </p:nvSpPr>
          <p:spPr bwMode="auto">
            <a:xfrm>
              <a:off x="4799013" y="5516563"/>
              <a:ext cx="184150" cy="15875"/>
            </a:xfrm>
            <a:custGeom>
              <a:avLst/>
              <a:gdLst>
                <a:gd name="T0" fmla="*/ 80 w 83"/>
                <a:gd name="T1" fmla="*/ 7 h 7"/>
                <a:gd name="T2" fmla="*/ 3 w 83"/>
                <a:gd name="T3" fmla="*/ 7 h 7"/>
                <a:gd name="T4" fmla="*/ 0 w 83"/>
                <a:gd name="T5" fmla="*/ 3 h 7"/>
                <a:gd name="T6" fmla="*/ 3 w 83"/>
                <a:gd name="T7" fmla="*/ 0 h 7"/>
                <a:gd name="T8" fmla="*/ 80 w 83"/>
                <a:gd name="T9" fmla="*/ 0 h 7"/>
                <a:gd name="T10" fmla="*/ 83 w 83"/>
                <a:gd name="T11" fmla="*/ 3 h 7"/>
                <a:gd name="T12" fmla="*/ 80 w 8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3" h="7">
                  <a:moveTo>
                    <a:pt x="80" y="7"/>
                  </a:moveTo>
                  <a:cubicBezTo>
                    <a:pt x="3" y="7"/>
                    <a:pt x="3" y="7"/>
                    <a:pt x="3" y="7"/>
                  </a:cubicBezTo>
                  <a:cubicBezTo>
                    <a:pt x="2" y="7"/>
                    <a:pt x="0" y="5"/>
                    <a:pt x="0" y="3"/>
                  </a:cubicBezTo>
                  <a:cubicBezTo>
                    <a:pt x="0" y="1"/>
                    <a:pt x="2" y="0"/>
                    <a:pt x="3" y="0"/>
                  </a:cubicBezTo>
                  <a:cubicBezTo>
                    <a:pt x="80" y="0"/>
                    <a:pt x="80" y="0"/>
                    <a:pt x="80" y="0"/>
                  </a:cubicBezTo>
                  <a:cubicBezTo>
                    <a:pt x="82" y="0"/>
                    <a:pt x="83" y="1"/>
                    <a:pt x="83" y="3"/>
                  </a:cubicBezTo>
                  <a:cubicBezTo>
                    <a:pt x="83" y="5"/>
                    <a:pt x="82" y="7"/>
                    <a:pt x="80" y="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7">
              <a:extLst>
                <a:ext uri="{FF2B5EF4-FFF2-40B4-BE49-F238E27FC236}">
                  <a16:creationId xmlns="" xmlns:a16="http://schemas.microsoft.com/office/drawing/2014/main" id="{50985D91-77D6-41F1-9917-092CE754C278}"/>
                </a:ext>
              </a:extLst>
            </p:cNvPr>
            <p:cNvSpPr>
              <a:spLocks/>
            </p:cNvSpPr>
            <p:nvPr/>
          </p:nvSpPr>
          <p:spPr bwMode="auto">
            <a:xfrm>
              <a:off x="4916488" y="5173663"/>
              <a:ext cx="92075" cy="207963"/>
            </a:xfrm>
            <a:custGeom>
              <a:avLst/>
              <a:gdLst>
                <a:gd name="T0" fmla="*/ 4 w 42"/>
                <a:gd name="T1" fmla="*/ 94 h 94"/>
                <a:gd name="T2" fmla="*/ 3 w 42"/>
                <a:gd name="T3" fmla="*/ 94 h 94"/>
                <a:gd name="T4" fmla="*/ 1 w 42"/>
                <a:gd name="T5" fmla="*/ 90 h 94"/>
                <a:gd name="T6" fmla="*/ 35 w 42"/>
                <a:gd name="T7" fmla="*/ 2 h 94"/>
                <a:gd name="T8" fmla="*/ 39 w 42"/>
                <a:gd name="T9" fmla="*/ 1 h 94"/>
                <a:gd name="T10" fmla="*/ 41 w 42"/>
                <a:gd name="T11" fmla="*/ 5 h 94"/>
                <a:gd name="T12" fmla="*/ 8 w 42"/>
                <a:gd name="T13" fmla="*/ 92 h 94"/>
                <a:gd name="T14" fmla="*/ 4 w 42"/>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94">
                  <a:moveTo>
                    <a:pt x="4" y="94"/>
                  </a:moveTo>
                  <a:cubicBezTo>
                    <a:pt x="4" y="94"/>
                    <a:pt x="3" y="94"/>
                    <a:pt x="3" y="94"/>
                  </a:cubicBezTo>
                  <a:cubicBezTo>
                    <a:pt x="1" y="93"/>
                    <a:pt x="0" y="91"/>
                    <a:pt x="1" y="90"/>
                  </a:cubicBezTo>
                  <a:cubicBezTo>
                    <a:pt x="35" y="2"/>
                    <a:pt x="35" y="2"/>
                    <a:pt x="35" y="2"/>
                  </a:cubicBezTo>
                  <a:cubicBezTo>
                    <a:pt x="36" y="1"/>
                    <a:pt x="38" y="0"/>
                    <a:pt x="39" y="1"/>
                  </a:cubicBezTo>
                  <a:cubicBezTo>
                    <a:pt x="41" y="1"/>
                    <a:pt x="42" y="3"/>
                    <a:pt x="41" y="5"/>
                  </a:cubicBezTo>
                  <a:cubicBezTo>
                    <a:pt x="8" y="92"/>
                    <a:pt x="8" y="92"/>
                    <a:pt x="8" y="92"/>
                  </a:cubicBezTo>
                  <a:cubicBezTo>
                    <a:pt x="7" y="93"/>
                    <a:pt x="6" y="94"/>
                    <a:pt x="4"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8">
              <a:extLst>
                <a:ext uri="{FF2B5EF4-FFF2-40B4-BE49-F238E27FC236}">
                  <a16:creationId xmlns="" xmlns:a16="http://schemas.microsoft.com/office/drawing/2014/main" id="{C03033DC-F152-43D0-AB4B-D0FBD23D83EC}"/>
                </a:ext>
              </a:extLst>
            </p:cNvPr>
            <p:cNvSpPr>
              <a:spLocks/>
            </p:cNvSpPr>
            <p:nvPr/>
          </p:nvSpPr>
          <p:spPr bwMode="auto">
            <a:xfrm>
              <a:off x="4773613" y="5173663"/>
              <a:ext cx="92075" cy="207963"/>
            </a:xfrm>
            <a:custGeom>
              <a:avLst/>
              <a:gdLst>
                <a:gd name="T0" fmla="*/ 37 w 41"/>
                <a:gd name="T1" fmla="*/ 94 h 94"/>
                <a:gd name="T2" fmla="*/ 34 w 41"/>
                <a:gd name="T3" fmla="*/ 92 h 94"/>
                <a:gd name="T4" fmla="*/ 0 w 41"/>
                <a:gd name="T5" fmla="*/ 5 h 94"/>
                <a:gd name="T6" fmla="*/ 2 w 41"/>
                <a:gd name="T7" fmla="*/ 1 h 94"/>
                <a:gd name="T8" fmla="*/ 7 w 41"/>
                <a:gd name="T9" fmla="*/ 2 h 94"/>
                <a:gd name="T10" fmla="*/ 40 w 41"/>
                <a:gd name="T11" fmla="*/ 90 h 94"/>
                <a:gd name="T12" fmla="*/ 38 w 41"/>
                <a:gd name="T13" fmla="*/ 94 h 94"/>
                <a:gd name="T14" fmla="*/ 37 w 41"/>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94">
                  <a:moveTo>
                    <a:pt x="37" y="94"/>
                  </a:moveTo>
                  <a:cubicBezTo>
                    <a:pt x="36" y="94"/>
                    <a:pt x="35" y="93"/>
                    <a:pt x="34" y="92"/>
                  </a:cubicBezTo>
                  <a:cubicBezTo>
                    <a:pt x="0" y="5"/>
                    <a:pt x="0" y="5"/>
                    <a:pt x="0" y="5"/>
                  </a:cubicBezTo>
                  <a:cubicBezTo>
                    <a:pt x="0" y="3"/>
                    <a:pt x="1" y="1"/>
                    <a:pt x="2" y="1"/>
                  </a:cubicBezTo>
                  <a:cubicBezTo>
                    <a:pt x="4" y="0"/>
                    <a:pt x="6" y="1"/>
                    <a:pt x="7" y="2"/>
                  </a:cubicBezTo>
                  <a:cubicBezTo>
                    <a:pt x="40" y="90"/>
                    <a:pt x="40" y="90"/>
                    <a:pt x="40" y="90"/>
                  </a:cubicBezTo>
                  <a:cubicBezTo>
                    <a:pt x="41" y="91"/>
                    <a:pt x="40" y="93"/>
                    <a:pt x="38" y="94"/>
                  </a:cubicBezTo>
                  <a:cubicBezTo>
                    <a:pt x="38" y="94"/>
                    <a:pt x="38" y="94"/>
                    <a:pt x="37"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9">
              <a:extLst>
                <a:ext uri="{FF2B5EF4-FFF2-40B4-BE49-F238E27FC236}">
                  <a16:creationId xmlns="" xmlns:a16="http://schemas.microsoft.com/office/drawing/2014/main" id="{83A19661-283C-46C0-A53F-7E24065C5D48}"/>
                </a:ext>
              </a:extLst>
            </p:cNvPr>
            <p:cNvSpPr>
              <a:spLocks/>
            </p:cNvSpPr>
            <p:nvPr/>
          </p:nvSpPr>
          <p:spPr bwMode="auto">
            <a:xfrm>
              <a:off x="4806951" y="5157788"/>
              <a:ext cx="168275" cy="34925"/>
            </a:xfrm>
            <a:custGeom>
              <a:avLst/>
              <a:gdLst>
                <a:gd name="T0" fmla="*/ 12 w 76"/>
                <a:gd name="T1" fmla="*/ 15 h 16"/>
                <a:gd name="T2" fmla="*/ 10 w 76"/>
                <a:gd name="T3" fmla="*/ 14 h 16"/>
                <a:gd name="T4" fmla="*/ 1 w 76"/>
                <a:gd name="T5" fmla="*/ 6 h 16"/>
                <a:gd name="T6" fmla="*/ 1 w 76"/>
                <a:gd name="T7" fmla="*/ 1 h 16"/>
                <a:gd name="T8" fmla="*/ 6 w 76"/>
                <a:gd name="T9" fmla="*/ 1 h 16"/>
                <a:gd name="T10" fmla="*/ 12 w 76"/>
                <a:gd name="T11" fmla="*/ 7 h 16"/>
                <a:gd name="T12" fmla="*/ 18 w 76"/>
                <a:gd name="T13" fmla="*/ 1 h 16"/>
                <a:gd name="T14" fmla="*/ 23 w 76"/>
                <a:gd name="T15" fmla="*/ 1 h 16"/>
                <a:gd name="T16" fmla="*/ 29 w 76"/>
                <a:gd name="T17" fmla="*/ 7 h 16"/>
                <a:gd name="T18" fmla="*/ 35 w 76"/>
                <a:gd name="T19" fmla="*/ 1 h 16"/>
                <a:gd name="T20" fmla="*/ 40 w 76"/>
                <a:gd name="T21" fmla="*/ 1 h 16"/>
                <a:gd name="T22" fmla="*/ 46 w 76"/>
                <a:gd name="T23" fmla="*/ 7 h 16"/>
                <a:gd name="T24" fmla="*/ 52 w 76"/>
                <a:gd name="T25" fmla="*/ 1 h 16"/>
                <a:gd name="T26" fmla="*/ 57 w 76"/>
                <a:gd name="T27" fmla="*/ 1 h 16"/>
                <a:gd name="T28" fmla="*/ 63 w 76"/>
                <a:gd name="T29" fmla="*/ 7 h 16"/>
                <a:gd name="T30" fmla="*/ 69 w 76"/>
                <a:gd name="T31" fmla="*/ 1 h 16"/>
                <a:gd name="T32" fmla="*/ 74 w 76"/>
                <a:gd name="T33" fmla="*/ 1 h 16"/>
                <a:gd name="T34" fmla="*/ 74 w 76"/>
                <a:gd name="T35" fmla="*/ 6 h 16"/>
                <a:gd name="T36" fmla="*/ 66 w 76"/>
                <a:gd name="T37" fmla="*/ 14 h 16"/>
                <a:gd name="T38" fmla="*/ 61 w 76"/>
                <a:gd name="T39" fmla="*/ 14 h 16"/>
                <a:gd name="T40" fmla="*/ 55 w 76"/>
                <a:gd name="T41" fmla="*/ 8 h 16"/>
                <a:gd name="T42" fmla="*/ 49 w 76"/>
                <a:gd name="T43" fmla="*/ 14 h 16"/>
                <a:gd name="T44" fmla="*/ 44 w 76"/>
                <a:gd name="T45" fmla="*/ 14 h 16"/>
                <a:gd name="T46" fmla="*/ 38 w 76"/>
                <a:gd name="T47" fmla="*/ 8 h 16"/>
                <a:gd name="T48" fmla="*/ 32 w 76"/>
                <a:gd name="T49" fmla="*/ 14 h 16"/>
                <a:gd name="T50" fmla="*/ 27 w 76"/>
                <a:gd name="T51" fmla="*/ 14 h 16"/>
                <a:gd name="T52" fmla="*/ 21 w 76"/>
                <a:gd name="T53" fmla="*/ 8 h 16"/>
                <a:gd name="T54" fmla="*/ 15 w 76"/>
                <a:gd name="T55" fmla="*/ 14 h 16"/>
                <a:gd name="T56" fmla="*/ 12 w 76"/>
                <a:gd name="T5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16">
                  <a:moveTo>
                    <a:pt x="12" y="15"/>
                  </a:moveTo>
                  <a:cubicBezTo>
                    <a:pt x="11" y="15"/>
                    <a:pt x="10" y="15"/>
                    <a:pt x="10" y="14"/>
                  </a:cubicBezTo>
                  <a:cubicBezTo>
                    <a:pt x="1" y="6"/>
                    <a:pt x="1" y="6"/>
                    <a:pt x="1" y="6"/>
                  </a:cubicBezTo>
                  <a:cubicBezTo>
                    <a:pt x="0" y="5"/>
                    <a:pt x="0" y="2"/>
                    <a:pt x="1" y="1"/>
                  </a:cubicBezTo>
                  <a:cubicBezTo>
                    <a:pt x="3" y="0"/>
                    <a:pt x="5" y="0"/>
                    <a:pt x="6" y="1"/>
                  </a:cubicBezTo>
                  <a:cubicBezTo>
                    <a:pt x="12" y="7"/>
                    <a:pt x="12" y="7"/>
                    <a:pt x="12" y="7"/>
                  </a:cubicBezTo>
                  <a:cubicBezTo>
                    <a:pt x="18" y="1"/>
                    <a:pt x="18" y="1"/>
                    <a:pt x="18" y="1"/>
                  </a:cubicBezTo>
                  <a:cubicBezTo>
                    <a:pt x="20" y="0"/>
                    <a:pt x="22" y="0"/>
                    <a:pt x="23" y="1"/>
                  </a:cubicBezTo>
                  <a:cubicBezTo>
                    <a:pt x="29" y="7"/>
                    <a:pt x="29" y="7"/>
                    <a:pt x="29" y="7"/>
                  </a:cubicBezTo>
                  <a:cubicBezTo>
                    <a:pt x="35" y="1"/>
                    <a:pt x="35" y="1"/>
                    <a:pt x="35" y="1"/>
                  </a:cubicBezTo>
                  <a:cubicBezTo>
                    <a:pt x="37" y="0"/>
                    <a:pt x="39" y="0"/>
                    <a:pt x="40" y="1"/>
                  </a:cubicBezTo>
                  <a:cubicBezTo>
                    <a:pt x="46" y="7"/>
                    <a:pt x="46" y="7"/>
                    <a:pt x="46" y="7"/>
                  </a:cubicBezTo>
                  <a:cubicBezTo>
                    <a:pt x="52" y="1"/>
                    <a:pt x="52" y="1"/>
                    <a:pt x="52" y="1"/>
                  </a:cubicBezTo>
                  <a:cubicBezTo>
                    <a:pt x="54" y="0"/>
                    <a:pt x="56" y="0"/>
                    <a:pt x="57" y="1"/>
                  </a:cubicBezTo>
                  <a:cubicBezTo>
                    <a:pt x="63" y="7"/>
                    <a:pt x="63" y="7"/>
                    <a:pt x="63" y="7"/>
                  </a:cubicBezTo>
                  <a:cubicBezTo>
                    <a:pt x="69" y="1"/>
                    <a:pt x="69" y="1"/>
                    <a:pt x="69" y="1"/>
                  </a:cubicBezTo>
                  <a:cubicBezTo>
                    <a:pt x="71" y="0"/>
                    <a:pt x="73" y="0"/>
                    <a:pt x="74" y="1"/>
                  </a:cubicBezTo>
                  <a:cubicBezTo>
                    <a:pt x="76" y="2"/>
                    <a:pt x="76" y="5"/>
                    <a:pt x="74" y="6"/>
                  </a:cubicBezTo>
                  <a:cubicBezTo>
                    <a:pt x="66" y="14"/>
                    <a:pt x="66" y="14"/>
                    <a:pt x="66" y="14"/>
                  </a:cubicBezTo>
                  <a:cubicBezTo>
                    <a:pt x="64" y="16"/>
                    <a:pt x="62" y="16"/>
                    <a:pt x="61" y="14"/>
                  </a:cubicBezTo>
                  <a:cubicBezTo>
                    <a:pt x="55" y="8"/>
                    <a:pt x="55" y="8"/>
                    <a:pt x="55" y="8"/>
                  </a:cubicBezTo>
                  <a:cubicBezTo>
                    <a:pt x="49" y="14"/>
                    <a:pt x="49" y="14"/>
                    <a:pt x="49" y="14"/>
                  </a:cubicBezTo>
                  <a:cubicBezTo>
                    <a:pt x="47" y="16"/>
                    <a:pt x="45" y="16"/>
                    <a:pt x="44" y="14"/>
                  </a:cubicBezTo>
                  <a:cubicBezTo>
                    <a:pt x="38" y="8"/>
                    <a:pt x="38" y="8"/>
                    <a:pt x="38" y="8"/>
                  </a:cubicBezTo>
                  <a:cubicBezTo>
                    <a:pt x="32" y="14"/>
                    <a:pt x="32" y="14"/>
                    <a:pt x="32" y="14"/>
                  </a:cubicBezTo>
                  <a:cubicBezTo>
                    <a:pt x="30" y="16"/>
                    <a:pt x="28" y="16"/>
                    <a:pt x="27" y="14"/>
                  </a:cubicBezTo>
                  <a:cubicBezTo>
                    <a:pt x="21" y="8"/>
                    <a:pt x="21" y="8"/>
                    <a:pt x="21" y="8"/>
                  </a:cubicBezTo>
                  <a:cubicBezTo>
                    <a:pt x="15" y="14"/>
                    <a:pt x="15" y="14"/>
                    <a:pt x="15" y="14"/>
                  </a:cubicBezTo>
                  <a:cubicBezTo>
                    <a:pt x="14" y="15"/>
                    <a:pt x="13" y="15"/>
                    <a:pt x="12" y="1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Line 60">
              <a:extLst>
                <a:ext uri="{FF2B5EF4-FFF2-40B4-BE49-F238E27FC236}">
                  <a16:creationId xmlns="" xmlns:a16="http://schemas.microsoft.com/office/drawing/2014/main" id="{04868993-D630-4E6E-B55F-0367DF1EA575}"/>
                </a:ext>
              </a:extLst>
            </p:cNvPr>
            <p:cNvSpPr>
              <a:spLocks noChangeShapeType="1"/>
            </p:cNvSpPr>
            <p:nvPr/>
          </p:nvSpPr>
          <p:spPr bwMode="auto">
            <a:xfrm>
              <a:off x="6108701" y="3473450"/>
              <a:ext cx="0" cy="3384550"/>
            </a:xfrm>
            <a:prstGeom prst="line">
              <a:avLst/>
            </a:prstGeom>
            <a:noFill/>
            <a:ln w="106363"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61">
              <a:extLst>
                <a:ext uri="{FF2B5EF4-FFF2-40B4-BE49-F238E27FC236}">
                  <a16:creationId xmlns="" xmlns:a16="http://schemas.microsoft.com/office/drawing/2014/main" id="{8B596C4A-3934-447C-B000-820D1AD4AD95}"/>
                </a:ext>
              </a:extLst>
            </p:cNvPr>
            <p:cNvSpPr>
              <a:spLocks/>
            </p:cNvSpPr>
            <p:nvPr/>
          </p:nvSpPr>
          <p:spPr bwMode="auto">
            <a:xfrm>
              <a:off x="5851526" y="3351213"/>
              <a:ext cx="511175" cy="68263"/>
            </a:xfrm>
            <a:custGeom>
              <a:avLst/>
              <a:gdLst>
                <a:gd name="T0" fmla="*/ 216 w 231"/>
                <a:gd name="T1" fmla="*/ 31 h 31"/>
                <a:gd name="T2" fmla="*/ 15 w 231"/>
                <a:gd name="T3" fmla="*/ 31 h 31"/>
                <a:gd name="T4" fmla="*/ 0 w 231"/>
                <a:gd name="T5" fmla="*/ 16 h 31"/>
                <a:gd name="T6" fmla="*/ 0 w 231"/>
                <a:gd name="T7" fmla="*/ 16 h 31"/>
                <a:gd name="T8" fmla="*/ 15 w 231"/>
                <a:gd name="T9" fmla="*/ 0 h 31"/>
                <a:gd name="T10" fmla="*/ 216 w 231"/>
                <a:gd name="T11" fmla="*/ 0 h 31"/>
                <a:gd name="T12" fmla="*/ 231 w 231"/>
                <a:gd name="T13" fmla="*/ 16 h 31"/>
                <a:gd name="T14" fmla="*/ 231 w 231"/>
                <a:gd name="T15" fmla="*/ 16 h 31"/>
                <a:gd name="T16" fmla="*/ 216 w 231"/>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1">
                  <a:moveTo>
                    <a:pt x="216" y="31"/>
                  </a:moveTo>
                  <a:cubicBezTo>
                    <a:pt x="15" y="31"/>
                    <a:pt x="15" y="31"/>
                    <a:pt x="15" y="31"/>
                  </a:cubicBezTo>
                  <a:cubicBezTo>
                    <a:pt x="7" y="31"/>
                    <a:pt x="0" y="24"/>
                    <a:pt x="0" y="16"/>
                  </a:cubicBezTo>
                  <a:cubicBezTo>
                    <a:pt x="0" y="16"/>
                    <a:pt x="0" y="16"/>
                    <a:pt x="0" y="16"/>
                  </a:cubicBezTo>
                  <a:cubicBezTo>
                    <a:pt x="0" y="7"/>
                    <a:pt x="7" y="0"/>
                    <a:pt x="15" y="0"/>
                  </a:cubicBezTo>
                  <a:cubicBezTo>
                    <a:pt x="216" y="0"/>
                    <a:pt x="216" y="0"/>
                    <a:pt x="216" y="0"/>
                  </a:cubicBezTo>
                  <a:cubicBezTo>
                    <a:pt x="224" y="0"/>
                    <a:pt x="231" y="7"/>
                    <a:pt x="231" y="16"/>
                  </a:cubicBezTo>
                  <a:cubicBezTo>
                    <a:pt x="231" y="16"/>
                    <a:pt x="231" y="16"/>
                    <a:pt x="231" y="16"/>
                  </a:cubicBezTo>
                  <a:cubicBezTo>
                    <a:pt x="231" y="24"/>
                    <a:pt x="224" y="31"/>
                    <a:pt x="216"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62">
              <a:extLst>
                <a:ext uri="{FF2B5EF4-FFF2-40B4-BE49-F238E27FC236}">
                  <a16:creationId xmlns="" xmlns:a16="http://schemas.microsoft.com/office/drawing/2014/main" id="{A5511C64-18D8-4966-B9EC-1EC5CFFD7D8E}"/>
                </a:ext>
              </a:extLst>
            </p:cNvPr>
            <p:cNvSpPr>
              <a:spLocks/>
            </p:cNvSpPr>
            <p:nvPr/>
          </p:nvSpPr>
          <p:spPr bwMode="auto">
            <a:xfrm>
              <a:off x="5937251" y="3446463"/>
              <a:ext cx="339725" cy="68263"/>
            </a:xfrm>
            <a:custGeom>
              <a:avLst/>
              <a:gdLst>
                <a:gd name="T0" fmla="*/ 141 w 153"/>
                <a:gd name="T1" fmla="*/ 31 h 31"/>
                <a:gd name="T2" fmla="*/ 12 w 153"/>
                <a:gd name="T3" fmla="*/ 31 h 31"/>
                <a:gd name="T4" fmla="*/ 0 w 153"/>
                <a:gd name="T5" fmla="*/ 18 h 31"/>
                <a:gd name="T6" fmla="*/ 0 w 153"/>
                <a:gd name="T7" fmla="*/ 13 h 31"/>
                <a:gd name="T8" fmla="*/ 12 w 153"/>
                <a:gd name="T9" fmla="*/ 0 h 31"/>
                <a:gd name="T10" fmla="*/ 141 w 153"/>
                <a:gd name="T11" fmla="*/ 0 h 31"/>
                <a:gd name="T12" fmla="*/ 153 w 153"/>
                <a:gd name="T13" fmla="*/ 13 h 31"/>
                <a:gd name="T14" fmla="*/ 153 w 153"/>
                <a:gd name="T15" fmla="*/ 18 h 31"/>
                <a:gd name="T16" fmla="*/ 141 w 15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1">
                  <a:moveTo>
                    <a:pt x="141" y="31"/>
                  </a:moveTo>
                  <a:cubicBezTo>
                    <a:pt x="12" y="31"/>
                    <a:pt x="12" y="31"/>
                    <a:pt x="12" y="31"/>
                  </a:cubicBezTo>
                  <a:cubicBezTo>
                    <a:pt x="5" y="31"/>
                    <a:pt x="0" y="25"/>
                    <a:pt x="0" y="18"/>
                  </a:cubicBezTo>
                  <a:cubicBezTo>
                    <a:pt x="0" y="13"/>
                    <a:pt x="0" y="13"/>
                    <a:pt x="0" y="13"/>
                  </a:cubicBezTo>
                  <a:cubicBezTo>
                    <a:pt x="0" y="6"/>
                    <a:pt x="5" y="0"/>
                    <a:pt x="12" y="0"/>
                  </a:cubicBezTo>
                  <a:cubicBezTo>
                    <a:pt x="141" y="0"/>
                    <a:pt x="141" y="0"/>
                    <a:pt x="141" y="0"/>
                  </a:cubicBezTo>
                  <a:cubicBezTo>
                    <a:pt x="148" y="0"/>
                    <a:pt x="153" y="6"/>
                    <a:pt x="153" y="13"/>
                  </a:cubicBezTo>
                  <a:cubicBezTo>
                    <a:pt x="153" y="18"/>
                    <a:pt x="153" y="18"/>
                    <a:pt x="153" y="18"/>
                  </a:cubicBezTo>
                  <a:cubicBezTo>
                    <a:pt x="153" y="25"/>
                    <a:pt x="148" y="31"/>
                    <a:pt x="141"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3">
              <a:extLst>
                <a:ext uri="{FF2B5EF4-FFF2-40B4-BE49-F238E27FC236}">
                  <a16:creationId xmlns="" xmlns:a16="http://schemas.microsoft.com/office/drawing/2014/main" id="{0D3CE45C-AF4E-4F73-8E4B-DFE29E3F3F94}"/>
                </a:ext>
              </a:extLst>
            </p:cNvPr>
            <p:cNvSpPr>
              <a:spLocks/>
            </p:cNvSpPr>
            <p:nvPr/>
          </p:nvSpPr>
          <p:spPr bwMode="auto">
            <a:xfrm>
              <a:off x="5851526" y="3259138"/>
              <a:ext cx="511175" cy="66675"/>
            </a:xfrm>
            <a:custGeom>
              <a:avLst/>
              <a:gdLst>
                <a:gd name="T0" fmla="*/ 216 w 231"/>
                <a:gd name="T1" fmla="*/ 30 h 30"/>
                <a:gd name="T2" fmla="*/ 15 w 231"/>
                <a:gd name="T3" fmla="*/ 30 h 30"/>
                <a:gd name="T4" fmla="*/ 0 w 231"/>
                <a:gd name="T5" fmla="*/ 15 h 30"/>
                <a:gd name="T6" fmla="*/ 0 w 231"/>
                <a:gd name="T7" fmla="*/ 15 h 30"/>
                <a:gd name="T8" fmla="*/ 15 w 231"/>
                <a:gd name="T9" fmla="*/ 0 h 30"/>
                <a:gd name="T10" fmla="*/ 216 w 231"/>
                <a:gd name="T11" fmla="*/ 0 h 30"/>
                <a:gd name="T12" fmla="*/ 231 w 231"/>
                <a:gd name="T13" fmla="*/ 15 h 30"/>
                <a:gd name="T14" fmla="*/ 231 w 231"/>
                <a:gd name="T15" fmla="*/ 15 h 30"/>
                <a:gd name="T16" fmla="*/ 216 w 231"/>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0">
                  <a:moveTo>
                    <a:pt x="216" y="30"/>
                  </a:moveTo>
                  <a:cubicBezTo>
                    <a:pt x="15" y="30"/>
                    <a:pt x="15" y="30"/>
                    <a:pt x="15" y="30"/>
                  </a:cubicBezTo>
                  <a:cubicBezTo>
                    <a:pt x="7" y="30"/>
                    <a:pt x="0" y="23"/>
                    <a:pt x="0" y="15"/>
                  </a:cubicBezTo>
                  <a:cubicBezTo>
                    <a:pt x="0" y="15"/>
                    <a:pt x="0" y="15"/>
                    <a:pt x="0" y="15"/>
                  </a:cubicBezTo>
                  <a:cubicBezTo>
                    <a:pt x="0" y="7"/>
                    <a:pt x="7" y="0"/>
                    <a:pt x="15" y="0"/>
                  </a:cubicBezTo>
                  <a:cubicBezTo>
                    <a:pt x="216" y="0"/>
                    <a:pt x="216" y="0"/>
                    <a:pt x="216" y="0"/>
                  </a:cubicBezTo>
                  <a:cubicBezTo>
                    <a:pt x="224" y="0"/>
                    <a:pt x="231" y="7"/>
                    <a:pt x="231" y="15"/>
                  </a:cubicBezTo>
                  <a:cubicBezTo>
                    <a:pt x="231" y="15"/>
                    <a:pt x="231" y="15"/>
                    <a:pt x="231" y="15"/>
                  </a:cubicBezTo>
                  <a:cubicBezTo>
                    <a:pt x="231" y="23"/>
                    <a:pt x="224" y="30"/>
                    <a:pt x="216" y="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64">
              <a:extLst>
                <a:ext uri="{FF2B5EF4-FFF2-40B4-BE49-F238E27FC236}">
                  <a16:creationId xmlns="" xmlns:a16="http://schemas.microsoft.com/office/drawing/2014/main" id="{3C6F193E-80BA-4587-A559-C7CE0D0406FA}"/>
                </a:ext>
              </a:extLst>
            </p:cNvPr>
            <p:cNvSpPr>
              <a:spLocks noEditPoints="1"/>
            </p:cNvSpPr>
            <p:nvPr/>
          </p:nvSpPr>
          <p:spPr bwMode="auto">
            <a:xfrm>
              <a:off x="5514976" y="1682750"/>
              <a:ext cx="1184275" cy="1549400"/>
            </a:xfrm>
            <a:custGeom>
              <a:avLst/>
              <a:gdLst>
                <a:gd name="T0" fmla="*/ 382 w 535"/>
                <a:gd name="T1" fmla="*/ 669 h 700"/>
                <a:gd name="T2" fmla="*/ 379 w 535"/>
                <a:gd name="T3" fmla="*/ 669 h 700"/>
                <a:gd name="T4" fmla="*/ 535 w 535"/>
                <a:gd name="T5" fmla="*/ 248 h 700"/>
                <a:gd name="T6" fmla="*/ 268 w 535"/>
                <a:gd name="T7" fmla="*/ 0 h 700"/>
                <a:gd name="T8" fmla="*/ 0 w 535"/>
                <a:gd name="T9" fmla="*/ 248 h 700"/>
                <a:gd name="T10" fmla="*/ 156 w 535"/>
                <a:gd name="T11" fmla="*/ 669 h 700"/>
                <a:gd name="T12" fmla="*/ 154 w 535"/>
                <a:gd name="T13" fmla="*/ 669 h 700"/>
                <a:gd name="T14" fmla="*/ 136 w 535"/>
                <a:gd name="T15" fmla="*/ 684 h 700"/>
                <a:gd name="T16" fmla="*/ 154 w 535"/>
                <a:gd name="T17" fmla="*/ 700 h 700"/>
                <a:gd name="T18" fmla="*/ 382 w 535"/>
                <a:gd name="T19" fmla="*/ 700 h 700"/>
                <a:gd name="T20" fmla="*/ 399 w 535"/>
                <a:gd name="T21" fmla="*/ 684 h 700"/>
                <a:gd name="T22" fmla="*/ 382 w 535"/>
                <a:gd name="T23" fmla="*/ 669 h 700"/>
                <a:gd name="T24" fmla="*/ 254 w 535"/>
                <a:gd name="T25" fmla="*/ 656 h 700"/>
                <a:gd name="T26" fmla="*/ 245 w 535"/>
                <a:gd name="T27" fmla="*/ 665 h 700"/>
                <a:gd name="T28" fmla="*/ 235 w 535"/>
                <a:gd name="T29" fmla="*/ 656 h 700"/>
                <a:gd name="T30" fmla="*/ 235 w 535"/>
                <a:gd name="T31" fmla="*/ 556 h 700"/>
                <a:gd name="T32" fmla="*/ 180 w 535"/>
                <a:gd name="T33" fmla="*/ 467 h 700"/>
                <a:gd name="T34" fmla="*/ 183 w 535"/>
                <a:gd name="T35" fmla="*/ 454 h 700"/>
                <a:gd name="T36" fmla="*/ 196 w 535"/>
                <a:gd name="T37" fmla="*/ 457 h 700"/>
                <a:gd name="T38" fmla="*/ 252 w 535"/>
                <a:gd name="T39" fmla="*/ 548 h 700"/>
                <a:gd name="T40" fmla="*/ 254 w 535"/>
                <a:gd name="T41" fmla="*/ 553 h 700"/>
                <a:gd name="T42" fmla="*/ 254 w 535"/>
                <a:gd name="T43" fmla="*/ 656 h 700"/>
                <a:gd name="T44" fmla="*/ 355 w 535"/>
                <a:gd name="T45" fmla="*/ 467 h 700"/>
                <a:gd name="T46" fmla="*/ 300 w 535"/>
                <a:gd name="T47" fmla="*/ 556 h 700"/>
                <a:gd name="T48" fmla="*/ 300 w 535"/>
                <a:gd name="T49" fmla="*/ 656 h 700"/>
                <a:gd name="T50" fmla="*/ 291 w 535"/>
                <a:gd name="T51" fmla="*/ 665 h 700"/>
                <a:gd name="T52" fmla="*/ 281 w 535"/>
                <a:gd name="T53" fmla="*/ 656 h 700"/>
                <a:gd name="T54" fmla="*/ 281 w 535"/>
                <a:gd name="T55" fmla="*/ 553 h 700"/>
                <a:gd name="T56" fmla="*/ 283 w 535"/>
                <a:gd name="T57" fmla="*/ 548 h 700"/>
                <a:gd name="T58" fmla="*/ 340 w 535"/>
                <a:gd name="T59" fmla="*/ 457 h 700"/>
                <a:gd name="T60" fmla="*/ 353 w 535"/>
                <a:gd name="T61" fmla="*/ 454 h 700"/>
                <a:gd name="T62" fmla="*/ 355 w 535"/>
                <a:gd name="T63" fmla="*/ 467 h 700"/>
                <a:gd name="T64" fmla="*/ 348 w 535"/>
                <a:gd name="T65" fmla="*/ 426 h 700"/>
                <a:gd name="T66" fmla="*/ 188 w 535"/>
                <a:gd name="T67" fmla="*/ 426 h 700"/>
                <a:gd name="T68" fmla="*/ 178 w 535"/>
                <a:gd name="T69" fmla="*/ 417 h 700"/>
                <a:gd name="T70" fmla="*/ 188 w 535"/>
                <a:gd name="T71" fmla="*/ 407 h 700"/>
                <a:gd name="T72" fmla="*/ 348 w 535"/>
                <a:gd name="T73" fmla="*/ 407 h 700"/>
                <a:gd name="T74" fmla="*/ 357 w 535"/>
                <a:gd name="T75" fmla="*/ 417 h 700"/>
                <a:gd name="T76" fmla="*/ 348 w 535"/>
                <a:gd name="T77" fmla="*/ 426 h 700"/>
                <a:gd name="T78" fmla="*/ 348 w 535"/>
                <a:gd name="T79" fmla="*/ 385 h 700"/>
                <a:gd name="T80" fmla="*/ 188 w 535"/>
                <a:gd name="T81" fmla="*/ 385 h 700"/>
                <a:gd name="T82" fmla="*/ 178 w 535"/>
                <a:gd name="T83" fmla="*/ 375 h 700"/>
                <a:gd name="T84" fmla="*/ 188 w 535"/>
                <a:gd name="T85" fmla="*/ 366 h 700"/>
                <a:gd name="T86" fmla="*/ 348 w 535"/>
                <a:gd name="T87" fmla="*/ 366 h 700"/>
                <a:gd name="T88" fmla="*/ 357 w 535"/>
                <a:gd name="T89" fmla="*/ 375 h 700"/>
                <a:gd name="T90" fmla="*/ 348 w 535"/>
                <a:gd name="T91" fmla="*/ 385 h 700"/>
                <a:gd name="T92" fmla="*/ 348 w 535"/>
                <a:gd name="T93" fmla="*/ 344 h 700"/>
                <a:gd name="T94" fmla="*/ 188 w 535"/>
                <a:gd name="T95" fmla="*/ 344 h 700"/>
                <a:gd name="T96" fmla="*/ 178 w 535"/>
                <a:gd name="T97" fmla="*/ 334 h 700"/>
                <a:gd name="T98" fmla="*/ 188 w 535"/>
                <a:gd name="T99" fmla="*/ 325 h 700"/>
                <a:gd name="T100" fmla="*/ 348 w 535"/>
                <a:gd name="T101" fmla="*/ 325 h 700"/>
                <a:gd name="T102" fmla="*/ 357 w 535"/>
                <a:gd name="T103" fmla="*/ 334 h 700"/>
                <a:gd name="T104" fmla="*/ 348 w 535"/>
                <a:gd name="T105" fmla="*/ 344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5" h="700">
                  <a:moveTo>
                    <a:pt x="382" y="669"/>
                  </a:moveTo>
                  <a:cubicBezTo>
                    <a:pt x="379" y="669"/>
                    <a:pt x="379" y="669"/>
                    <a:pt x="379" y="669"/>
                  </a:cubicBezTo>
                  <a:cubicBezTo>
                    <a:pt x="379" y="506"/>
                    <a:pt x="535" y="405"/>
                    <a:pt x="535" y="248"/>
                  </a:cubicBezTo>
                  <a:cubicBezTo>
                    <a:pt x="535" y="137"/>
                    <a:pt x="426" y="0"/>
                    <a:pt x="268" y="0"/>
                  </a:cubicBezTo>
                  <a:cubicBezTo>
                    <a:pt x="88" y="0"/>
                    <a:pt x="0" y="137"/>
                    <a:pt x="0" y="248"/>
                  </a:cubicBezTo>
                  <a:cubicBezTo>
                    <a:pt x="0" y="405"/>
                    <a:pt x="156" y="506"/>
                    <a:pt x="156" y="669"/>
                  </a:cubicBezTo>
                  <a:cubicBezTo>
                    <a:pt x="154" y="669"/>
                    <a:pt x="154" y="669"/>
                    <a:pt x="154" y="669"/>
                  </a:cubicBezTo>
                  <a:cubicBezTo>
                    <a:pt x="144" y="669"/>
                    <a:pt x="136" y="676"/>
                    <a:pt x="136" y="684"/>
                  </a:cubicBezTo>
                  <a:cubicBezTo>
                    <a:pt x="136" y="693"/>
                    <a:pt x="144" y="700"/>
                    <a:pt x="154" y="700"/>
                  </a:cubicBezTo>
                  <a:cubicBezTo>
                    <a:pt x="382" y="700"/>
                    <a:pt x="382" y="700"/>
                    <a:pt x="382" y="700"/>
                  </a:cubicBezTo>
                  <a:cubicBezTo>
                    <a:pt x="391" y="700"/>
                    <a:pt x="399" y="693"/>
                    <a:pt x="399" y="684"/>
                  </a:cubicBezTo>
                  <a:cubicBezTo>
                    <a:pt x="399" y="676"/>
                    <a:pt x="391" y="669"/>
                    <a:pt x="382" y="669"/>
                  </a:cubicBezTo>
                  <a:close/>
                  <a:moveTo>
                    <a:pt x="254" y="656"/>
                  </a:moveTo>
                  <a:cubicBezTo>
                    <a:pt x="254" y="661"/>
                    <a:pt x="250" y="665"/>
                    <a:pt x="245" y="665"/>
                  </a:cubicBezTo>
                  <a:cubicBezTo>
                    <a:pt x="239" y="665"/>
                    <a:pt x="235" y="661"/>
                    <a:pt x="235" y="656"/>
                  </a:cubicBezTo>
                  <a:cubicBezTo>
                    <a:pt x="235" y="556"/>
                    <a:pt x="235" y="556"/>
                    <a:pt x="235" y="556"/>
                  </a:cubicBezTo>
                  <a:cubicBezTo>
                    <a:pt x="180" y="467"/>
                    <a:pt x="180" y="467"/>
                    <a:pt x="180" y="467"/>
                  </a:cubicBezTo>
                  <a:cubicBezTo>
                    <a:pt x="177" y="463"/>
                    <a:pt x="178" y="457"/>
                    <a:pt x="183" y="454"/>
                  </a:cubicBezTo>
                  <a:cubicBezTo>
                    <a:pt x="187" y="452"/>
                    <a:pt x="193" y="453"/>
                    <a:pt x="196" y="457"/>
                  </a:cubicBezTo>
                  <a:cubicBezTo>
                    <a:pt x="252" y="548"/>
                    <a:pt x="252" y="548"/>
                    <a:pt x="252" y="548"/>
                  </a:cubicBezTo>
                  <a:cubicBezTo>
                    <a:pt x="253" y="549"/>
                    <a:pt x="254" y="551"/>
                    <a:pt x="254" y="553"/>
                  </a:cubicBezTo>
                  <a:lnTo>
                    <a:pt x="254" y="656"/>
                  </a:lnTo>
                  <a:close/>
                  <a:moveTo>
                    <a:pt x="355" y="467"/>
                  </a:moveTo>
                  <a:cubicBezTo>
                    <a:pt x="300" y="556"/>
                    <a:pt x="300" y="556"/>
                    <a:pt x="300" y="556"/>
                  </a:cubicBezTo>
                  <a:cubicBezTo>
                    <a:pt x="300" y="656"/>
                    <a:pt x="300" y="656"/>
                    <a:pt x="300" y="656"/>
                  </a:cubicBezTo>
                  <a:cubicBezTo>
                    <a:pt x="300" y="661"/>
                    <a:pt x="296" y="665"/>
                    <a:pt x="291" y="665"/>
                  </a:cubicBezTo>
                  <a:cubicBezTo>
                    <a:pt x="286" y="665"/>
                    <a:pt x="281" y="661"/>
                    <a:pt x="281" y="656"/>
                  </a:cubicBezTo>
                  <a:cubicBezTo>
                    <a:pt x="281" y="553"/>
                    <a:pt x="281" y="553"/>
                    <a:pt x="281" y="553"/>
                  </a:cubicBezTo>
                  <a:cubicBezTo>
                    <a:pt x="281" y="551"/>
                    <a:pt x="282" y="549"/>
                    <a:pt x="283" y="548"/>
                  </a:cubicBezTo>
                  <a:cubicBezTo>
                    <a:pt x="340" y="457"/>
                    <a:pt x="340" y="457"/>
                    <a:pt x="340" y="457"/>
                  </a:cubicBezTo>
                  <a:cubicBezTo>
                    <a:pt x="342" y="453"/>
                    <a:pt x="348" y="452"/>
                    <a:pt x="353" y="454"/>
                  </a:cubicBezTo>
                  <a:cubicBezTo>
                    <a:pt x="357" y="457"/>
                    <a:pt x="358" y="463"/>
                    <a:pt x="355" y="467"/>
                  </a:cubicBezTo>
                  <a:close/>
                  <a:moveTo>
                    <a:pt x="348" y="426"/>
                  </a:moveTo>
                  <a:cubicBezTo>
                    <a:pt x="188" y="426"/>
                    <a:pt x="188" y="426"/>
                    <a:pt x="188" y="426"/>
                  </a:cubicBezTo>
                  <a:cubicBezTo>
                    <a:pt x="183" y="426"/>
                    <a:pt x="178" y="422"/>
                    <a:pt x="178" y="417"/>
                  </a:cubicBezTo>
                  <a:cubicBezTo>
                    <a:pt x="178" y="411"/>
                    <a:pt x="183" y="407"/>
                    <a:pt x="188" y="407"/>
                  </a:cubicBezTo>
                  <a:cubicBezTo>
                    <a:pt x="348" y="407"/>
                    <a:pt x="348" y="407"/>
                    <a:pt x="348" y="407"/>
                  </a:cubicBezTo>
                  <a:cubicBezTo>
                    <a:pt x="353" y="407"/>
                    <a:pt x="357" y="411"/>
                    <a:pt x="357" y="417"/>
                  </a:cubicBezTo>
                  <a:cubicBezTo>
                    <a:pt x="357" y="422"/>
                    <a:pt x="353" y="426"/>
                    <a:pt x="348" y="426"/>
                  </a:cubicBezTo>
                  <a:close/>
                  <a:moveTo>
                    <a:pt x="348" y="385"/>
                  </a:moveTo>
                  <a:cubicBezTo>
                    <a:pt x="188" y="385"/>
                    <a:pt x="188" y="385"/>
                    <a:pt x="188" y="385"/>
                  </a:cubicBezTo>
                  <a:cubicBezTo>
                    <a:pt x="183" y="385"/>
                    <a:pt x="178" y="381"/>
                    <a:pt x="178" y="375"/>
                  </a:cubicBezTo>
                  <a:cubicBezTo>
                    <a:pt x="178" y="370"/>
                    <a:pt x="183" y="366"/>
                    <a:pt x="188" y="366"/>
                  </a:cubicBezTo>
                  <a:cubicBezTo>
                    <a:pt x="348" y="366"/>
                    <a:pt x="348" y="366"/>
                    <a:pt x="348" y="366"/>
                  </a:cubicBezTo>
                  <a:cubicBezTo>
                    <a:pt x="353" y="366"/>
                    <a:pt x="357" y="370"/>
                    <a:pt x="357" y="375"/>
                  </a:cubicBezTo>
                  <a:cubicBezTo>
                    <a:pt x="357" y="381"/>
                    <a:pt x="353" y="385"/>
                    <a:pt x="348" y="385"/>
                  </a:cubicBezTo>
                  <a:close/>
                  <a:moveTo>
                    <a:pt x="348" y="344"/>
                  </a:moveTo>
                  <a:cubicBezTo>
                    <a:pt x="188" y="344"/>
                    <a:pt x="188" y="344"/>
                    <a:pt x="188" y="344"/>
                  </a:cubicBezTo>
                  <a:cubicBezTo>
                    <a:pt x="183" y="344"/>
                    <a:pt x="178" y="339"/>
                    <a:pt x="178" y="334"/>
                  </a:cubicBezTo>
                  <a:cubicBezTo>
                    <a:pt x="178" y="329"/>
                    <a:pt x="183" y="325"/>
                    <a:pt x="188" y="325"/>
                  </a:cubicBezTo>
                  <a:cubicBezTo>
                    <a:pt x="348" y="325"/>
                    <a:pt x="348" y="325"/>
                    <a:pt x="348" y="325"/>
                  </a:cubicBezTo>
                  <a:cubicBezTo>
                    <a:pt x="353" y="325"/>
                    <a:pt x="357" y="329"/>
                    <a:pt x="357" y="334"/>
                  </a:cubicBezTo>
                  <a:cubicBezTo>
                    <a:pt x="357" y="339"/>
                    <a:pt x="353" y="344"/>
                    <a:pt x="348" y="3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5">
              <a:extLst>
                <a:ext uri="{FF2B5EF4-FFF2-40B4-BE49-F238E27FC236}">
                  <a16:creationId xmlns="" xmlns:a16="http://schemas.microsoft.com/office/drawing/2014/main" id="{B5554D9B-0BB0-4156-9398-6BB54D205F58}"/>
                </a:ext>
              </a:extLst>
            </p:cNvPr>
            <p:cNvSpPr>
              <a:spLocks/>
            </p:cNvSpPr>
            <p:nvPr/>
          </p:nvSpPr>
          <p:spPr bwMode="auto">
            <a:xfrm>
              <a:off x="6061076" y="1241425"/>
              <a:ext cx="69850" cy="1023938"/>
            </a:xfrm>
            <a:custGeom>
              <a:avLst/>
              <a:gdLst>
                <a:gd name="T0" fmla="*/ 31 w 31"/>
                <a:gd name="T1" fmla="*/ 17 h 462"/>
                <a:gd name="T2" fmla="*/ 21 w 31"/>
                <a:gd name="T3" fmla="*/ 462 h 462"/>
                <a:gd name="T4" fmla="*/ 0 w 31"/>
                <a:gd name="T5" fmla="*/ 17 h 462"/>
                <a:gd name="T6" fmla="*/ 15 w 31"/>
                <a:gd name="T7" fmla="*/ 1 h 462"/>
                <a:gd name="T8" fmla="*/ 31 w 31"/>
                <a:gd name="T9" fmla="*/ 16 h 462"/>
                <a:gd name="T10" fmla="*/ 31 w 31"/>
                <a:gd name="T11" fmla="*/ 17 h 462"/>
              </a:gdLst>
              <a:ahLst/>
              <a:cxnLst>
                <a:cxn ang="0">
                  <a:pos x="T0" y="T1"/>
                </a:cxn>
                <a:cxn ang="0">
                  <a:pos x="T2" y="T3"/>
                </a:cxn>
                <a:cxn ang="0">
                  <a:pos x="T4" y="T5"/>
                </a:cxn>
                <a:cxn ang="0">
                  <a:pos x="T6" y="T7"/>
                </a:cxn>
                <a:cxn ang="0">
                  <a:pos x="T8" y="T9"/>
                </a:cxn>
                <a:cxn ang="0">
                  <a:pos x="T10" y="T11"/>
                </a:cxn>
              </a:cxnLst>
              <a:rect l="0" t="0" r="r" b="b"/>
              <a:pathLst>
                <a:path w="31" h="462">
                  <a:moveTo>
                    <a:pt x="31" y="17"/>
                  </a:moveTo>
                  <a:cubicBezTo>
                    <a:pt x="21" y="462"/>
                    <a:pt x="21" y="462"/>
                    <a:pt x="21" y="462"/>
                  </a:cubicBezTo>
                  <a:cubicBezTo>
                    <a:pt x="0" y="17"/>
                    <a:pt x="0" y="17"/>
                    <a:pt x="0" y="17"/>
                  </a:cubicBezTo>
                  <a:cubicBezTo>
                    <a:pt x="0" y="9"/>
                    <a:pt x="6" y="1"/>
                    <a:pt x="15" y="1"/>
                  </a:cubicBezTo>
                  <a:cubicBezTo>
                    <a:pt x="24" y="0"/>
                    <a:pt x="31" y="7"/>
                    <a:pt x="31" y="16"/>
                  </a:cubicBezTo>
                  <a:cubicBezTo>
                    <a:pt x="31" y="16"/>
                    <a:pt x="31" y="16"/>
                    <a:pt x="31"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66">
              <a:extLst>
                <a:ext uri="{FF2B5EF4-FFF2-40B4-BE49-F238E27FC236}">
                  <a16:creationId xmlns="" xmlns:a16="http://schemas.microsoft.com/office/drawing/2014/main" id="{672CB620-3AB1-4310-BA31-909B8D09FC63}"/>
                </a:ext>
              </a:extLst>
            </p:cNvPr>
            <p:cNvSpPr>
              <a:spLocks/>
            </p:cNvSpPr>
            <p:nvPr/>
          </p:nvSpPr>
          <p:spPr bwMode="auto">
            <a:xfrm>
              <a:off x="5719763" y="1301750"/>
              <a:ext cx="388938" cy="963613"/>
            </a:xfrm>
            <a:custGeom>
              <a:avLst/>
              <a:gdLst>
                <a:gd name="T0" fmla="*/ 32 w 175"/>
                <a:gd name="T1" fmla="*/ 13 h 435"/>
                <a:gd name="T2" fmla="*/ 175 w 175"/>
                <a:gd name="T3" fmla="*/ 435 h 435"/>
                <a:gd name="T4" fmla="*/ 3 w 175"/>
                <a:gd name="T5" fmla="*/ 24 h 435"/>
                <a:gd name="T6" fmla="*/ 11 w 175"/>
                <a:gd name="T7" fmla="*/ 4 h 435"/>
                <a:gd name="T8" fmla="*/ 32 w 175"/>
                <a:gd name="T9" fmla="*/ 12 h 435"/>
                <a:gd name="T10" fmla="*/ 32 w 175"/>
                <a:gd name="T11" fmla="*/ 13 h 435"/>
              </a:gdLst>
              <a:ahLst/>
              <a:cxnLst>
                <a:cxn ang="0">
                  <a:pos x="T0" y="T1"/>
                </a:cxn>
                <a:cxn ang="0">
                  <a:pos x="T2" y="T3"/>
                </a:cxn>
                <a:cxn ang="0">
                  <a:pos x="T4" y="T5"/>
                </a:cxn>
                <a:cxn ang="0">
                  <a:pos x="T6" y="T7"/>
                </a:cxn>
                <a:cxn ang="0">
                  <a:pos x="T8" y="T9"/>
                </a:cxn>
                <a:cxn ang="0">
                  <a:pos x="T10" y="T11"/>
                </a:cxn>
              </a:cxnLst>
              <a:rect l="0" t="0" r="r" b="b"/>
              <a:pathLst>
                <a:path w="175" h="435">
                  <a:moveTo>
                    <a:pt x="32" y="13"/>
                  </a:moveTo>
                  <a:cubicBezTo>
                    <a:pt x="175" y="435"/>
                    <a:pt x="175" y="435"/>
                    <a:pt x="175" y="435"/>
                  </a:cubicBezTo>
                  <a:cubicBezTo>
                    <a:pt x="3" y="24"/>
                    <a:pt x="3" y="24"/>
                    <a:pt x="3" y="24"/>
                  </a:cubicBezTo>
                  <a:cubicBezTo>
                    <a:pt x="0" y="16"/>
                    <a:pt x="3" y="7"/>
                    <a:pt x="11" y="4"/>
                  </a:cubicBezTo>
                  <a:cubicBezTo>
                    <a:pt x="19" y="0"/>
                    <a:pt x="29" y="4"/>
                    <a:pt x="32" y="12"/>
                  </a:cubicBezTo>
                  <a:cubicBezTo>
                    <a:pt x="32" y="12"/>
                    <a:pt x="32" y="13"/>
                    <a:pt x="32" y="1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67">
              <a:extLst>
                <a:ext uri="{FF2B5EF4-FFF2-40B4-BE49-F238E27FC236}">
                  <a16:creationId xmlns="" xmlns:a16="http://schemas.microsoft.com/office/drawing/2014/main" id="{CA06E449-88B4-4489-A738-C8A729CEEF91}"/>
                </a:ext>
              </a:extLst>
            </p:cNvPr>
            <p:cNvSpPr>
              <a:spLocks/>
            </p:cNvSpPr>
            <p:nvPr/>
          </p:nvSpPr>
          <p:spPr bwMode="auto">
            <a:xfrm>
              <a:off x="5426076" y="1479550"/>
              <a:ext cx="682625" cy="785813"/>
            </a:xfrm>
            <a:custGeom>
              <a:avLst/>
              <a:gdLst>
                <a:gd name="T0" fmla="*/ 29 w 308"/>
                <a:gd name="T1" fmla="*/ 7 h 355"/>
                <a:gd name="T2" fmla="*/ 308 w 308"/>
                <a:gd name="T3" fmla="*/ 355 h 355"/>
                <a:gd name="T4" fmla="*/ 6 w 308"/>
                <a:gd name="T5" fmla="*/ 28 h 355"/>
                <a:gd name="T6" fmla="*/ 7 w 308"/>
                <a:gd name="T7" fmla="*/ 5 h 355"/>
                <a:gd name="T8" fmla="*/ 29 w 308"/>
                <a:gd name="T9" fmla="*/ 6 h 355"/>
                <a:gd name="T10" fmla="*/ 29 w 308"/>
                <a:gd name="T11" fmla="*/ 7 h 355"/>
              </a:gdLst>
              <a:ahLst/>
              <a:cxnLst>
                <a:cxn ang="0">
                  <a:pos x="T0" y="T1"/>
                </a:cxn>
                <a:cxn ang="0">
                  <a:pos x="T2" y="T3"/>
                </a:cxn>
                <a:cxn ang="0">
                  <a:pos x="T4" y="T5"/>
                </a:cxn>
                <a:cxn ang="0">
                  <a:pos x="T6" y="T7"/>
                </a:cxn>
                <a:cxn ang="0">
                  <a:pos x="T8" y="T9"/>
                </a:cxn>
                <a:cxn ang="0">
                  <a:pos x="T10" y="T11"/>
                </a:cxn>
              </a:cxnLst>
              <a:rect l="0" t="0" r="r" b="b"/>
              <a:pathLst>
                <a:path w="308" h="355">
                  <a:moveTo>
                    <a:pt x="29" y="7"/>
                  </a:moveTo>
                  <a:cubicBezTo>
                    <a:pt x="308" y="355"/>
                    <a:pt x="308" y="355"/>
                    <a:pt x="308" y="355"/>
                  </a:cubicBezTo>
                  <a:cubicBezTo>
                    <a:pt x="6" y="28"/>
                    <a:pt x="6" y="28"/>
                    <a:pt x="6" y="28"/>
                  </a:cubicBezTo>
                  <a:cubicBezTo>
                    <a:pt x="0" y="21"/>
                    <a:pt x="0" y="11"/>
                    <a:pt x="7" y="5"/>
                  </a:cubicBezTo>
                  <a:cubicBezTo>
                    <a:pt x="13" y="0"/>
                    <a:pt x="23" y="0"/>
                    <a:pt x="29" y="6"/>
                  </a:cubicBezTo>
                  <a:cubicBezTo>
                    <a:pt x="29" y="7"/>
                    <a:pt x="29" y="7"/>
                    <a:pt x="29" y="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68">
              <a:extLst>
                <a:ext uri="{FF2B5EF4-FFF2-40B4-BE49-F238E27FC236}">
                  <a16:creationId xmlns="" xmlns:a16="http://schemas.microsoft.com/office/drawing/2014/main" id="{F9A236D5-369A-40DB-9C34-BC344994A8D4}"/>
                </a:ext>
              </a:extLst>
            </p:cNvPr>
            <p:cNvSpPr>
              <a:spLocks/>
            </p:cNvSpPr>
            <p:nvPr/>
          </p:nvSpPr>
          <p:spPr bwMode="auto">
            <a:xfrm>
              <a:off x="5207001" y="1743075"/>
              <a:ext cx="901700" cy="522288"/>
            </a:xfrm>
            <a:custGeom>
              <a:avLst/>
              <a:gdLst>
                <a:gd name="T0" fmla="*/ 26 w 407"/>
                <a:gd name="T1" fmla="*/ 4 h 236"/>
                <a:gd name="T2" fmla="*/ 407 w 407"/>
                <a:gd name="T3" fmla="*/ 236 h 236"/>
                <a:gd name="T4" fmla="*/ 11 w 407"/>
                <a:gd name="T5" fmla="*/ 32 h 236"/>
                <a:gd name="T6" fmla="*/ 4 w 407"/>
                <a:gd name="T7" fmla="*/ 11 h 236"/>
                <a:gd name="T8" fmla="*/ 25 w 407"/>
                <a:gd name="T9" fmla="*/ 4 h 236"/>
                <a:gd name="T10" fmla="*/ 26 w 407"/>
                <a:gd name="T11" fmla="*/ 4 h 236"/>
              </a:gdLst>
              <a:ahLst/>
              <a:cxnLst>
                <a:cxn ang="0">
                  <a:pos x="T0" y="T1"/>
                </a:cxn>
                <a:cxn ang="0">
                  <a:pos x="T2" y="T3"/>
                </a:cxn>
                <a:cxn ang="0">
                  <a:pos x="T4" y="T5"/>
                </a:cxn>
                <a:cxn ang="0">
                  <a:pos x="T6" y="T7"/>
                </a:cxn>
                <a:cxn ang="0">
                  <a:pos x="T8" y="T9"/>
                </a:cxn>
                <a:cxn ang="0">
                  <a:pos x="T10" y="T11"/>
                </a:cxn>
              </a:cxnLst>
              <a:rect l="0" t="0" r="r" b="b"/>
              <a:pathLst>
                <a:path w="407" h="236">
                  <a:moveTo>
                    <a:pt x="26" y="4"/>
                  </a:moveTo>
                  <a:cubicBezTo>
                    <a:pt x="407" y="236"/>
                    <a:pt x="407" y="236"/>
                    <a:pt x="407" y="236"/>
                  </a:cubicBezTo>
                  <a:cubicBezTo>
                    <a:pt x="11" y="32"/>
                    <a:pt x="11" y="32"/>
                    <a:pt x="11" y="32"/>
                  </a:cubicBezTo>
                  <a:cubicBezTo>
                    <a:pt x="3" y="28"/>
                    <a:pt x="0" y="18"/>
                    <a:pt x="4" y="11"/>
                  </a:cubicBezTo>
                  <a:cubicBezTo>
                    <a:pt x="8" y="3"/>
                    <a:pt x="17" y="0"/>
                    <a:pt x="25" y="4"/>
                  </a:cubicBezTo>
                  <a:cubicBezTo>
                    <a:pt x="25" y="4"/>
                    <a:pt x="26" y="4"/>
                    <a:pt x="26" y="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69">
              <a:extLst>
                <a:ext uri="{FF2B5EF4-FFF2-40B4-BE49-F238E27FC236}">
                  <a16:creationId xmlns="" xmlns:a16="http://schemas.microsoft.com/office/drawing/2014/main" id="{328ACB24-8327-425E-8B53-7D108D171050}"/>
                </a:ext>
              </a:extLst>
            </p:cNvPr>
            <p:cNvSpPr>
              <a:spLocks/>
            </p:cNvSpPr>
            <p:nvPr/>
          </p:nvSpPr>
          <p:spPr bwMode="auto">
            <a:xfrm>
              <a:off x="5095876" y="2066925"/>
              <a:ext cx="1012825" cy="198438"/>
            </a:xfrm>
            <a:custGeom>
              <a:avLst/>
              <a:gdLst>
                <a:gd name="T0" fmla="*/ 20 w 457"/>
                <a:gd name="T1" fmla="*/ 2 h 89"/>
                <a:gd name="T2" fmla="*/ 457 w 457"/>
                <a:gd name="T3" fmla="*/ 89 h 89"/>
                <a:gd name="T4" fmla="*/ 15 w 457"/>
                <a:gd name="T5" fmla="*/ 32 h 89"/>
                <a:gd name="T6" fmla="*/ 1 w 457"/>
                <a:gd name="T7" fmla="*/ 15 h 89"/>
                <a:gd name="T8" fmla="*/ 19 w 457"/>
                <a:gd name="T9" fmla="*/ 1 h 89"/>
                <a:gd name="T10" fmla="*/ 20 w 457"/>
                <a:gd name="T11" fmla="*/ 2 h 89"/>
              </a:gdLst>
              <a:ahLst/>
              <a:cxnLst>
                <a:cxn ang="0">
                  <a:pos x="T0" y="T1"/>
                </a:cxn>
                <a:cxn ang="0">
                  <a:pos x="T2" y="T3"/>
                </a:cxn>
                <a:cxn ang="0">
                  <a:pos x="T4" y="T5"/>
                </a:cxn>
                <a:cxn ang="0">
                  <a:pos x="T6" y="T7"/>
                </a:cxn>
                <a:cxn ang="0">
                  <a:pos x="T8" y="T9"/>
                </a:cxn>
                <a:cxn ang="0">
                  <a:pos x="T10" y="T11"/>
                </a:cxn>
              </a:cxnLst>
              <a:rect l="0" t="0" r="r" b="b"/>
              <a:pathLst>
                <a:path w="457" h="89">
                  <a:moveTo>
                    <a:pt x="20" y="2"/>
                  </a:moveTo>
                  <a:cubicBezTo>
                    <a:pt x="457" y="89"/>
                    <a:pt x="457" y="89"/>
                    <a:pt x="457" y="89"/>
                  </a:cubicBezTo>
                  <a:cubicBezTo>
                    <a:pt x="15" y="32"/>
                    <a:pt x="15" y="32"/>
                    <a:pt x="15" y="32"/>
                  </a:cubicBezTo>
                  <a:cubicBezTo>
                    <a:pt x="6" y="31"/>
                    <a:pt x="0" y="23"/>
                    <a:pt x="1" y="15"/>
                  </a:cubicBezTo>
                  <a:cubicBezTo>
                    <a:pt x="2" y="6"/>
                    <a:pt x="10" y="0"/>
                    <a:pt x="19" y="1"/>
                  </a:cubicBezTo>
                  <a:cubicBezTo>
                    <a:pt x="19" y="1"/>
                    <a:pt x="19" y="1"/>
                    <a:pt x="20" y="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70">
              <a:extLst>
                <a:ext uri="{FF2B5EF4-FFF2-40B4-BE49-F238E27FC236}">
                  <a16:creationId xmlns="" xmlns:a16="http://schemas.microsoft.com/office/drawing/2014/main" id="{8027D11D-D083-4451-87B6-5DF49AEA6379}"/>
                </a:ext>
              </a:extLst>
            </p:cNvPr>
            <p:cNvSpPr>
              <a:spLocks/>
            </p:cNvSpPr>
            <p:nvPr/>
          </p:nvSpPr>
          <p:spPr bwMode="auto">
            <a:xfrm>
              <a:off x="5097463" y="2265363"/>
              <a:ext cx="1011238" cy="220663"/>
            </a:xfrm>
            <a:custGeom>
              <a:avLst/>
              <a:gdLst>
                <a:gd name="T0" fmla="*/ 15 w 456"/>
                <a:gd name="T1" fmla="*/ 67 h 100"/>
                <a:gd name="T2" fmla="*/ 456 w 456"/>
                <a:gd name="T3" fmla="*/ 0 h 100"/>
                <a:gd name="T4" fmla="*/ 21 w 456"/>
                <a:gd name="T5" fmla="*/ 98 h 100"/>
                <a:gd name="T6" fmla="*/ 2 w 456"/>
                <a:gd name="T7" fmla="*/ 86 h 100"/>
                <a:gd name="T8" fmla="*/ 14 w 456"/>
                <a:gd name="T9" fmla="*/ 67 h 100"/>
                <a:gd name="T10" fmla="*/ 15 w 456"/>
                <a:gd name="T11" fmla="*/ 67 h 100"/>
              </a:gdLst>
              <a:ahLst/>
              <a:cxnLst>
                <a:cxn ang="0">
                  <a:pos x="T0" y="T1"/>
                </a:cxn>
                <a:cxn ang="0">
                  <a:pos x="T2" y="T3"/>
                </a:cxn>
                <a:cxn ang="0">
                  <a:pos x="T4" y="T5"/>
                </a:cxn>
                <a:cxn ang="0">
                  <a:pos x="T6" y="T7"/>
                </a:cxn>
                <a:cxn ang="0">
                  <a:pos x="T8" y="T9"/>
                </a:cxn>
                <a:cxn ang="0">
                  <a:pos x="T10" y="T11"/>
                </a:cxn>
              </a:cxnLst>
              <a:rect l="0" t="0" r="r" b="b"/>
              <a:pathLst>
                <a:path w="456" h="100">
                  <a:moveTo>
                    <a:pt x="15" y="67"/>
                  </a:moveTo>
                  <a:cubicBezTo>
                    <a:pt x="456" y="0"/>
                    <a:pt x="456" y="0"/>
                    <a:pt x="456" y="0"/>
                  </a:cubicBezTo>
                  <a:cubicBezTo>
                    <a:pt x="21" y="98"/>
                    <a:pt x="21" y="98"/>
                    <a:pt x="21" y="98"/>
                  </a:cubicBezTo>
                  <a:cubicBezTo>
                    <a:pt x="12" y="100"/>
                    <a:pt x="4" y="95"/>
                    <a:pt x="2" y="86"/>
                  </a:cubicBezTo>
                  <a:cubicBezTo>
                    <a:pt x="0" y="78"/>
                    <a:pt x="5" y="69"/>
                    <a:pt x="14" y="67"/>
                  </a:cubicBezTo>
                  <a:cubicBezTo>
                    <a:pt x="14" y="67"/>
                    <a:pt x="15" y="67"/>
                    <a:pt x="15"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71">
              <a:extLst>
                <a:ext uri="{FF2B5EF4-FFF2-40B4-BE49-F238E27FC236}">
                  <a16:creationId xmlns="" xmlns:a16="http://schemas.microsoft.com/office/drawing/2014/main" id="{E44AAD5D-1713-450E-95B7-870C1E4B0CEB}"/>
                </a:ext>
              </a:extLst>
            </p:cNvPr>
            <p:cNvSpPr>
              <a:spLocks/>
            </p:cNvSpPr>
            <p:nvPr/>
          </p:nvSpPr>
          <p:spPr bwMode="auto">
            <a:xfrm>
              <a:off x="5218113" y="2265363"/>
              <a:ext cx="890588" cy="544513"/>
            </a:xfrm>
            <a:custGeom>
              <a:avLst/>
              <a:gdLst>
                <a:gd name="T0" fmla="*/ 10 w 402"/>
                <a:gd name="T1" fmla="*/ 214 h 246"/>
                <a:gd name="T2" fmla="*/ 402 w 402"/>
                <a:gd name="T3" fmla="*/ 0 h 246"/>
                <a:gd name="T4" fmla="*/ 26 w 402"/>
                <a:gd name="T5" fmla="*/ 241 h 246"/>
                <a:gd name="T6" fmla="*/ 5 w 402"/>
                <a:gd name="T7" fmla="*/ 236 h 246"/>
                <a:gd name="T8" fmla="*/ 9 w 402"/>
                <a:gd name="T9" fmla="*/ 214 h 246"/>
                <a:gd name="T10" fmla="*/ 10 w 402"/>
                <a:gd name="T11" fmla="*/ 214 h 246"/>
              </a:gdLst>
              <a:ahLst/>
              <a:cxnLst>
                <a:cxn ang="0">
                  <a:pos x="T0" y="T1"/>
                </a:cxn>
                <a:cxn ang="0">
                  <a:pos x="T2" y="T3"/>
                </a:cxn>
                <a:cxn ang="0">
                  <a:pos x="T4" y="T5"/>
                </a:cxn>
                <a:cxn ang="0">
                  <a:pos x="T6" y="T7"/>
                </a:cxn>
                <a:cxn ang="0">
                  <a:pos x="T8" y="T9"/>
                </a:cxn>
                <a:cxn ang="0">
                  <a:pos x="T10" y="T11"/>
                </a:cxn>
              </a:cxnLst>
              <a:rect l="0" t="0" r="r" b="b"/>
              <a:pathLst>
                <a:path w="402" h="246">
                  <a:moveTo>
                    <a:pt x="10" y="214"/>
                  </a:moveTo>
                  <a:cubicBezTo>
                    <a:pt x="402" y="0"/>
                    <a:pt x="402" y="0"/>
                    <a:pt x="402" y="0"/>
                  </a:cubicBezTo>
                  <a:cubicBezTo>
                    <a:pt x="26" y="241"/>
                    <a:pt x="26" y="241"/>
                    <a:pt x="26" y="241"/>
                  </a:cubicBezTo>
                  <a:cubicBezTo>
                    <a:pt x="19" y="246"/>
                    <a:pt x="9" y="243"/>
                    <a:pt x="5" y="236"/>
                  </a:cubicBezTo>
                  <a:cubicBezTo>
                    <a:pt x="0" y="229"/>
                    <a:pt x="2" y="219"/>
                    <a:pt x="9" y="214"/>
                  </a:cubicBezTo>
                  <a:cubicBezTo>
                    <a:pt x="10" y="214"/>
                    <a:pt x="10" y="214"/>
                    <a:pt x="10" y="21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72">
              <a:extLst>
                <a:ext uri="{FF2B5EF4-FFF2-40B4-BE49-F238E27FC236}">
                  <a16:creationId xmlns="" xmlns:a16="http://schemas.microsoft.com/office/drawing/2014/main" id="{A1B4BAFA-40EB-4B62-B825-C1264F8D30F9}"/>
                </a:ext>
              </a:extLst>
            </p:cNvPr>
            <p:cNvSpPr>
              <a:spLocks/>
            </p:cNvSpPr>
            <p:nvPr/>
          </p:nvSpPr>
          <p:spPr bwMode="auto">
            <a:xfrm>
              <a:off x="5441951" y="2265363"/>
              <a:ext cx="666750" cy="803275"/>
            </a:xfrm>
            <a:custGeom>
              <a:avLst/>
              <a:gdLst>
                <a:gd name="T0" fmla="*/ 6 w 301"/>
                <a:gd name="T1" fmla="*/ 335 h 363"/>
                <a:gd name="T2" fmla="*/ 301 w 301"/>
                <a:gd name="T3" fmla="*/ 0 h 363"/>
                <a:gd name="T4" fmla="*/ 30 w 301"/>
                <a:gd name="T5" fmla="*/ 355 h 363"/>
                <a:gd name="T6" fmla="*/ 8 w 301"/>
                <a:gd name="T7" fmla="*/ 358 h 363"/>
                <a:gd name="T8" fmla="*/ 5 w 301"/>
                <a:gd name="T9" fmla="*/ 336 h 363"/>
                <a:gd name="T10" fmla="*/ 6 w 301"/>
                <a:gd name="T11" fmla="*/ 335 h 363"/>
              </a:gdLst>
              <a:ahLst/>
              <a:cxnLst>
                <a:cxn ang="0">
                  <a:pos x="T0" y="T1"/>
                </a:cxn>
                <a:cxn ang="0">
                  <a:pos x="T2" y="T3"/>
                </a:cxn>
                <a:cxn ang="0">
                  <a:pos x="T4" y="T5"/>
                </a:cxn>
                <a:cxn ang="0">
                  <a:pos x="T6" y="T7"/>
                </a:cxn>
                <a:cxn ang="0">
                  <a:pos x="T8" y="T9"/>
                </a:cxn>
                <a:cxn ang="0">
                  <a:pos x="T10" y="T11"/>
                </a:cxn>
              </a:cxnLst>
              <a:rect l="0" t="0" r="r" b="b"/>
              <a:pathLst>
                <a:path w="301" h="363">
                  <a:moveTo>
                    <a:pt x="6" y="335"/>
                  </a:moveTo>
                  <a:cubicBezTo>
                    <a:pt x="301" y="0"/>
                    <a:pt x="301" y="0"/>
                    <a:pt x="301" y="0"/>
                  </a:cubicBezTo>
                  <a:cubicBezTo>
                    <a:pt x="30" y="355"/>
                    <a:pt x="30" y="355"/>
                    <a:pt x="30" y="355"/>
                  </a:cubicBezTo>
                  <a:cubicBezTo>
                    <a:pt x="25" y="362"/>
                    <a:pt x="15" y="363"/>
                    <a:pt x="8" y="358"/>
                  </a:cubicBezTo>
                  <a:cubicBezTo>
                    <a:pt x="1" y="352"/>
                    <a:pt x="0" y="343"/>
                    <a:pt x="5" y="336"/>
                  </a:cubicBezTo>
                  <a:cubicBezTo>
                    <a:pt x="6" y="335"/>
                    <a:pt x="6" y="335"/>
                    <a:pt x="6" y="33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73">
              <a:extLst>
                <a:ext uri="{FF2B5EF4-FFF2-40B4-BE49-F238E27FC236}">
                  <a16:creationId xmlns="" xmlns:a16="http://schemas.microsoft.com/office/drawing/2014/main" id="{BA7036E1-96C2-4F79-BC45-1ABA2948DE87}"/>
                </a:ext>
              </a:extLst>
            </p:cNvPr>
            <p:cNvSpPr>
              <a:spLocks/>
            </p:cNvSpPr>
            <p:nvPr/>
          </p:nvSpPr>
          <p:spPr bwMode="auto">
            <a:xfrm>
              <a:off x="6108701" y="2265363"/>
              <a:ext cx="679450" cy="787400"/>
            </a:xfrm>
            <a:custGeom>
              <a:avLst/>
              <a:gdLst>
                <a:gd name="T0" fmla="*/ 278 w 307"/>
                <a:gd name="T1" fmla="*/ 349 h 356"/>
                <a:gd name="T2" fmla="*/ 0 w 307"/>
                <a:gd name="T3" fmla="*/ 0 h 356"/>
                <a:gd name="T4" fmla="*/ 302 w 307"/>
                <a:gd name="T5" fmla="*/ 328 h 356"/>
                <a:gd name="T6" fmla="*/ 301 w 307"/>
                <a:gd name="T7" fmla="*/ 350 h 356"/>
                <a:gd name="T8" fmla="*/ 279 w 307"/>
                <a:gd name="T9" fmla="*/ 349 h 356"/>
                <a:gd name="T10" fmla="*/ 278 w 307"/>
                <a:gd name="T11" fmla="*/ 349 h 356"/>
              </a:gdLst>
              <a:ahLst/>
              <a:cxnLst>
                <a:cxn ang="0">
                  <a:pos x="T0" y="T1"/>
                </a:cxn>
                <a:cxn ang="0">
                  <a:pos x="T2" y="T3"/>
                </a:cxn>
                <a:cxn ang="0">
                  <a:pos x="T4" y="T5"/>
                </a:cxn>
                <a:cxn ang="0">
                  <a:pos x="T6" y="T7"/>
                </a:cxn>
                <a:cxn ang="0">
                  <a:pos x="T8" y="T9"/>
                </a:cxn>
                <a:cxn ang="0">
                  <a:pos x="T10" y="T11"/>
                </a:cxn>
              </a:cxnLst>
              <a:rect l="0" t="0" r="r" b="b"/>
              <a:pathLst>
                <a:path w="307" h="356">
                  <a:moveTo>
                    <a:pt x="278" y="349"/>
                  </a:moveTo>
                  <a:cubicBezTo>
                    <a:pt x="0" y="0"/>
                    <a:pt x="0" y="0"/>
                    <a:pt x="0" y="0"/>
                  </a:cubicBezTo>
                  <a:cubicBezTo>
                    <a:pt x="302" y="328"/>
                    <a:pt x="302" y="328"/>
                    <a:pt x="302" y="328"/>
                  </a:cubicBezTo>
                  <a:cubicBezTo>
                    <a:pt x="307" y="334"/>
                    <a:pt x="307" y="344"/>
                    <a:pt x="301" y="350"/>
                  </a:cubicBezTo>
                  <a:cubicBezTo>
                    <a:pt x="294" y="356"/>
                    <a:pt x="284" y="356"/>
                    <a:pt x="279" y="349"/>
                  </a:cubicBezTo>
                  <a:cubicBezTo>
                    <a:pt x="278" y="349"/>
                    <a:pt x="278" y="349"/>
                    <a:pt x="278" y="34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74">
              <a:extLst>
                <a:ext uri="{FF2B5EF4-FFF2-40B4-BE49-F238E27FC236}">
                  <a16:creationId xmlns="" xmlns:a16="http://schemas.microsoft.com/office/drawing/2014/main" id="{B2DA9156-FE12-4AAB-9058-8AF5D6F90FD9}"/>
                </a:ext>
              </a:extLst>
            </p:cNvPr>
            <p:cNvSpPr>
              <a:spLocks/>
            </p:cNvSpPr>
            <p:nvPr/>
          </p:nvSpPr>
          <p:spPr bwMode="auto">
            <a:xfrm>
              <a:off x="6108701" y="2265363"/>
              <a:ext cx="898525" cy="523875"/>
            </a:xfrm>
            <a:custGeom>
              <a:avLst/>
              <a:gdLst>
                <a:gd name="T0" fmla="*/ 380 w 406"/>
                <a:gd name="T1" fmla="*/ 232 h 237"/>
                <a:gd name="T2" fmla="*/ 0 w 406"/>
                <a:gd name="T3" fmla="*/ 0 h 237"/>
                <a:gd name="T4" fmla="*/ 395 w 406"/>
                <a:gd name="T5" fmla="*/ 205 h 237"/>
                <a:gd name="T6" fmla="*/ 402 w 406"/>
                <a:gd name="T7" fmla="*/ 226 h 237"/>
                <a:gd name="T8" fmla="*/ 381 w 406"/>
                <a:gd name="T9" fmla="*/ 233 h 237"/>
                <a:gd name="T10" fmla="*/ 380 w 406"/>
                <a:gd name="T11" fmla="*/ 232 h 237"/>
              </a:gdLst>
              <a:ahLst/>
              <a:cxnLst>
                <a:cxn ang="0">
                  <a:pos x="T0" y="T1"/>
                </a:cxn>
                <a:cxn ang="0">
                  <a:pos x="T2" y="T3"/>
                </a:cxn>
                <a:cxn ang="0">
                  <a:pos x="T4" y="T5"/>
                </a:cxn>
                <a:cxn ang="0">
                  <a:pos x="T6" y="T7"/>
                </a:cxn>
                <a:cxn ang="0">
                  <a:pos x="T8" y="T9"/>
                </a:cxn>
                <a:cxn ang="0">
                  <a:pos x="T10" y="T11"/>
                </a:cxn>
              </a:cxnLst>
              <a:rect l="0" t="0" r="r" b="b"/>
              <a:pathLst>
                <a:path w="406" h="237">
                  <a:moveTo>
                    <a:pt x="380" y="232"/>
                  </a:moveTo>
                  <a:cubicBezTo>
                    <a:pt x="0" y="0"/>
                    <a:pt x="0" y="0"/>
                    <a:pt x="0" y="0"/>
                  </a:cubicBezTo>
                  <a:cubicBezTo>
                    <a:pt x="395" y="205"/>
                    <a:pt x="395" y="205"/>
                    <a:pt x="395" y="205"/>
                  </a:cubicBezTo>
                  <a:cubicBezTo>
                    <a:pt x="403" y="209"/>
                    <a:pt x="406" y="218"/>
                    <a:pt x="402" y="226"/>
                  </a:cubicBezTo>
                  <a:cubicBezTo>
                    <a:pt x="398" y="234"/>
                    <a:pt x="389" y="237"/>
                    <a:pt x="381" y="233"/>
                  </a:cubicBezTo>
                  <a:cubicBezTo>
                    <a:pt x="381" y="233"/>
                    <a:pt x="380" y="233"/>
                    <a:pt x="380" y="23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75">
              <a:extLst>
                <a:ext uri="{FF2B5EF4-FFF2-40B4-BE49-F238E27FC236}">
                  <a16:creationId xmlns="" xmlns:a16="http://schemas.microsoft.com/office/drawing/2014/main" id="{455DC3EB-78B9-46AA-B596-FF38120D3422}"/>
                </a:ext>
              </a:extLst>
            </p:cNvPr>
            <p:cNvSpPr>
              <a:spLocks/>
            </p:cNvSpPr>
            <p:nvPr/>
          </p:nvSpPr>
          <p:spPr bwMode="auto">
            <a:xfrm>
              <a:off x="6108701" y="2265363"/>
              <a:ext cx="1009650" cy="198438"/>
            </a:xfrm>
            <a:custGeom>
              <a:avLst/>
              <a:gdLst>
                <a:gd name="T0" fmla="*/ 437 w 456"/>
                <a:gd name="T1" fmla="*/ 88 h 90"/>
                <a:gd name="T2" fmla="*/ 0 w 456"/>
                <a:gd name="T3" fmla="*/ 0 h 90"/>
                <a:gd name="T4" fmla="*/ 442 w 456"/>
                <a:gd name="T5" fmla="*/ 57 h 90"/>
                <a:gd name="T6" fmla="*/ 455 w 456"/>
                <a:gd name="T7" fmla="*/ 75 h 90"/>
                <a:gd name="T8" fmla="*/ 438 w 456"/>
                <a:gd name="T9" fmla="*/ 88 h 90"/>
                <a:gd name="T10" fmla="*/ 437 w 456"/>
                <a:gd name="T11" fmla="*/ 88 h 90"/>
              </a:gdLst>
              <a:ahLst/>
              <a:cxnLst>
                <a:cxn ang="0">
                  <a:pos x="T0" y="T1"/>
                </a:cxn>
                <a:cxn ang="0">
                  <a:pos x="T2" y="T3"/>
                </a:cxn>
                <a:cxn ang="0">
                  <a:pos x="T4" y="T5"/>
                </a:cxn>
                <a:cxn ang="0">
                  <a:pos x="T6" y="T7"/>
                </a:cxn>
                <a:cxn ang="0">
                  <a:pos x="T8" y="T9"/>
                </a:cxn>
                <a:cxn ang="0">
                  <a:pos x="T10" y="T11"/>
                </a:cxn>
              </a:cxnLst>
              <a:rect l="0" t="0" r="r" b="b"/>
              <a:pathLst>
                <a:path w="456" h="90">
                  <a:moveTo>
                    <a:pt x="437" y="88"/>
                  </a:moveTo>
                  <a:cubicBezTo>
                    <a:pt x="0" y="0"/>
                    <a:pt x="0" y="0"/>
                    <a:pt x="0" y="0"/>
                  </a:cubicBezTo>
                  <a:cubicBezTo>
                    <a:pt x="442" y="57"/>
                    <a:pt x="442" y="57"/>
                    <a:pt x="442" y="57"/>
                  </a:cubicBezTo>
                  <a:cubicBezTo>
                    <a:pt x="450" y="58"/>
                    <a:pt x="456" y="66"/>
                    <a:pt x="455" y="75"/>
                  </a:cubicBezTo>
                  <a:cubicBezTo>
                    <a:pt x="454" y="83"/>
                    <a:pt x="446" y="90"/>
                    <a:pt x="438" y="88"/>
                  </a:cubicBezTo>
                  <a:cubicBezTo>
                    <a:pt x="437" y="88"/>
                    <a:pt x="437" y="88"/>
                    <a:pt x="437" y="8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76">
              <a:extLst>
                <a:ext uri="{FF2B5EF4-FFF2-40B4-BE49-F238E27FC236}">
                  <a16:creationId xmlns="" xmlns:a16="http://schemas.microsoft.com/office/drawing/2014/main" id="{5A3A3892-B53F-4573-BAEB-E0EE4FB1DFEB}"/>
                </a:ext>
              </a:extLst>
            </p:cNvPr>
            <p:cNvSpPr>
              <a:spLocks/>
            </p:cNvSpPr>
            <p:nvPr/>
          </p:nvSpPr>
          <p:spPr bwMode="auto">
            <a:xfrm>
              <a:off x="6108701" y="2046288"/>
              <a:ext cx="1008063" cy="219075"/>
            </a:xfrm>
            <a:custGeom>
              <a:avLst/>
              <a:gdLst>
                <a:gd name="T0" fmla="*/ 440 w 455"/>
                <a:gd name="T1" fmla="*/ 33 h 99"/>
                <a:gd name="T2" fmla="*/ 0 w 455"/>
                <a:gd name="T3" fmla="*/ 99 h 99"/>
                <a:gd name="T4" fmla="*/ 434 w 455"/>
                <a:gd name="T5" fmla="*/ 2 h 99"/>
                <a:gd name="T6" fmla="*/ 453 w 455"/>
                <a:gd name="T7" fmla="*/ 14 h 99"/>
                <a:gd name="T8" fmla="*/ 441 w 455"/>
                <a:gd name="T9" fmla="*/ 32 h 99"/>
                <a:gd name="T10" fmla="*/ 440 w 455"/>
                <a:gd name="T11" fmla="*/ 33 h 99"/>
              </a:gdLst>
              <a:ahLst/>
              <a:cxnLst>
                <a:cxn ang="0">
                  <a:pos x="T0" y="T1"/>
                </a:cxn>
                <a:cxn ang="0">
                  <a:pos x="T2" y="T3"/>
                </a:cxn>
                <a:cxn ang="0">
                  <a:pos x="T4" y="T5"/>
                </a:cxn>
                <a:cxn ang="0">
                  <a:pos x="T6" y="T7"/>
                </a:cxn>
                <a:cxn ang="0">
                  <a:pos x="T8" y="T9"/>
                </a:cxn>
                <a:cxn ang="0">
                  <a:pos x="T10" y="T11"/>
                </a:cxn>
              </a:cxnLst>
              <a:rect l="0" t="0" r="r" b="b"/>
              <a:pathLst>
                <a:path w="455" h="99">
                  <a:moveTo>
                    <a:pt x="440" y="33"/>
                  </a:moveTo>
                  <a:cubicBezTo>
                    <a:pt x="0" y="99"/>
                    <a:pt x="0" y="99"/>
                    <a:pt x="0" y="99"/>
                  </a:cubicBezTo>
                  <a:cubicBezTo>
                    <a:pt x="434" y="2"/>
                    <a:pt x="434" y="2"/>
                    <a:pt x="434" y="2"/>
                  </a:cubicBezTo>
                  <a:cubicBezTo>
                    <a:pt x="443" y="0"/>
                    <a:pt x="451" y="5"/>
                    <a:pt x="453" y="14"/>
                  </a:cubicBezTo>
                  <a:cubicBezTo>
                    <a:pt x="455" y="22"/>
                    <a:pt x="450" y="30"/>
                    <a:pt x="441" y="32"/>
                  </a:cubicBezTo>
                  <a:cubicBezTo>
                    <a:pt x="441" y="32"/>
                    <a:pt x="441" y="32"/>
                    <a:pt x="440" y="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77">
              <a:extLst>
                <a:ext uri="{FF2B5EF4-FFF2-40B4-BE49-F238E27FC236}">
                  <a16:creationId xmlns="" xmlns:a16="http://schemas.microsoft.com/office/drawing/2014/main" id="{BD121FD7-BE6D-444A-8D50-5905C2C06102}"/>
                </a:ext>
              </a:extLst>
            </p:cNvPr>
            <p:cNvSpPr>
              <a:spLocks/>
            </p:cNvSpPr>
            <p:nvPr/>
          </p:nvSpPr>
          <p:spPr bwMode="auto">
            <a:xfrm>
              <a:off x="6108701" y="1722438"/>
              <a:ext cx="887413" cy="542925"/>
            </a:xfrm>
            <a:custGeom>
              <a:avLst/>
              <a:gdLst>
                <a:gd name="T0" fmla="*/ 391 w 401"/>
                <a:gd name="T1" fmla="*/ 32 h 245"/>
                <a:gd name="T2" fmla="*/ 0 w 401"/>
                <a:gd name="T3" fmla="*/ 245 h 245"/>
                <a:gd name="T4" fmla="*/ 375 w 401"/>
                <a:gd name="T5" fmla="*/ 5 h 245"/>
                <a:gd name="T6" fmla="*/ 396 w 401"/>
                <a:gd name="T7" fmla="*/ 10 h 245"/>
                <a:gd name="T8" fmla="*/ 392 w 401"/>
                <a:gd name="T9" fmla="*/ 31 h 245"/>
                <a:gd name="T10" fmla="*/ 391 w 401"/>
                <a:gd name="T11" fmla="*/ 32 h 245"/>
              </a:gdLst>
              <a:ahLst/>
              <a:cxnLst>
                <a:cxn ang="0">
                  <a:pos x="T0" y="T1"/>
                </a:cxn>
                <a:cxn ang="0">
                  <a:pos x="T2" y="T3"/>
                </a:cxn>
                <a:cxn ang="0">
                  <a:pos x="T4" y="T5"/>
                </a:cxn>
                <a:cxn ang="0">
                  <a:pos x="T6" y="T7"/>
                </a:cxn>
                <a:cxn ang="0">
                  <a:pos x="T8" y="T9"/>
                </a:cxn>
                <a:cxn ang="0">
                  <a:pos x="T10" y="T11"/>
                </a:cxn>
              </a:cxnLst>
              <a:rect l="0" t="0" r="r" b="b"/>
              <a:pathLst>
                <a:path w="401" h="245">
                  <a:moveTo>
                    <a:pt x="391" y="32"/>
                  </a:moveTo>
                  <a:cubicBezTo>
                    <a:pt x="0" y="245"/>
                    <a:pt x="0" y="245"/>
                    <a:pt x="0" y="245"/>
                  </a:cubicBezTo>
                  <a:cubicBezTo>
                    <a:pt x="375" y="5"/>
                    <a:pt x="375" y="5"/>
                    <a:pt x="375" y="5"/>
                  </a:cubicBezTo>
                  <a:cubicBezTo>
                    <a:pt x="382" y="0"/>
                    <a:pt x="392" y="2"/>
                    <a:pt x="396" y="10"/>
                  </a:cubicBezTo>
                  <a:cubicBezTo>
                    <a:pt x="401" y="17"/>
                    <a:pt x="399" y="27"/>
                    <a:pt x="392" y="31"/>
                  </a:cubicBezTo>
                  <a:cubicBezTo>
                    <a:pt x="391" y="31"/>
                    <a:pt x="391" y="32"/>
                    <a:pt x="391" y="3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78">
              <a:extLst>
                <a:ext uri="{FF2B5EF4-FFF2-40B4-BE49-F238E27FC236}">
                  <a16:creationId xmlns="" xmlns:a16="http://schemas.microsoft.com/office/drawing/2014/main" id="{D24C477C-3DFF-4968-86B5-6DC7AB0404F7}"/>
                </a:ext>
              </a:extLst>
            </p:cNvPr>
            <p:cNvSpPr>
              <a:spLocks/>
            </p:cNvSpPr>
            <p:nvPr/>
          </p:nvSpPr>
          <p:spPr bwMode="auto">
            <a:xfrm>
              <a:off x="6108701" y="1463675"/>
              <a:ext cx="663575" cy="801688"/>
            </a:xfrm>
            <a:custGeom>
              <a:avLst/>
              <a:gdLst>
                <a:gd name="T0" fmla="*/ 294 w 300"/>
                <a:gd name="T1" fmla="*/ 28 h 362"/>
                <a:gd name="T2" fmla="*/ 0 w 300"/>
                <a:gd name="T3" fmla="*/ 362 h 362"/>
                <a:gd name="T4" fmla="*/ 270 w 300"/>
                <a:gd name="T5" fmla="*/ 8 h 362"/>
                <a:gd name="T6" fmla="*/ 292 w 300"/>
                <a:gd name="T7" fmla="*/ 5 h 362"/>
                <a:gd name="T8" fmla="*/ 295 w 300"/>
                <a:gd name="T9" fmla="*/ 27 h 362"/>
                <a:gd name="T10" fmla="*/ 294 w 300"/>
                <a:gd name="T11" fmla="*/ 28 h 362"/>
              </a:gdLst>
              <a:ahLst/>
              <a:cxnLst>
                <a:cxn ang="0">
                  <a:pos x="T0" y="T1"/>
                </a:cxn>
                <a:cxn ang="0">
                  <a:pos x="T2" y="T3"/>
                </a:cxn>
                <a:cxn ang="0">
                  <a:pos x="T4" y="T5"/>
                </a:cxn>
                <a:cxn ang="0">
                  <a:pos x="T6" y="T7"/>
                </a:cxn>
                <a:cxn ang="0">
                  <a:pos x="T8" y="T9"/>
                </a:cxn>
                <a:cxn ang="0">
                  <a:pos x="T10" y="T11"/>
                </a:cxn>
              </a:cxnLst>
              <a:rect l="0" t="0" r="r" b="b"/>
              <a:pathLst>
                <a:path w="300" h="362">
                  <a:moveTo>
                    <a:pt x="294" y="28"/>
                  </a:moveTo>
                  <a:cubicBezTo>
                    <a:pt x="0" y="362"/>
                    <a:pt x="0" y="362"/>
                    <a:pt x="0" y="362"/>
                  </a:cubicBezTo>
                  <a:cubicBezTo>
                    <a:pt x="270" y="8"/>
                    <a:pt x="270" y="8"/>
                    <a:pt x="270" y="8"/>
                  </a:cubicBezTo>
                  <a:cubicBezTo>
                    <a:pt x="275" y="1"/>
                    <a:pt x="285" y="0"/>
                    <a:pt x="292" y="5"/>
                  </a:cubicBezTo>
                  <a:cubicBezTo>
                    <a:pt x="299" y="10"/>
                    <a:pt x="300" y="20"/>
                    <a:pt x="295" y="27"/>
                  </a:cubicBezTo>
                  <a:cubicBezTo>
                    <a:pt x="295" y="27"/>
                    <a:pt x="294" y="28"/>
                    <a:pt x="294" y="2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79">
              <a:extLst>
                <a:ext uri="{FF2B5EF4-FFF2-40B4-BE49-F238E27FC236}">
                  <a16:creationId xmlns="" xmlns:a16="http://schemas.microsoft.com/office/drawing/2014/main" id="{18F5B3B7-9098-4C9E-BC81-35E981578405}"/>
                </a:ext>
              </a:extLst>
            </p:cNvPr>
            <p:cNvSpPr>
              <a:spLocks/>
            </p:cNvSpPr>
            <p:nvPr/>
          </p:nvSpPr>
          <p:spPr bwMode="auto">
            <a:xfrm>
              <a:off x="6108701" y="1295400"/>
              <a:ext cx="365125" cy="969963"/>
            </a:xfrm>
            <a:custGeom>
              <a:avLst/>
              <a:gdLst>
                <a:gd name="T0" fmla="*/ 162 w 165"/>
                <a:gd name="T1" fmla="*/ 23 h 438"/>
                <a:gd name="T2" fmla="*/ 0 w 165"/>
                <a:gd name="T3" fmla="*/ 438 h 438"/>
                <a:gd name="T4" fmla="*/ 132 w 165"/>
                <a:gd name="T5" fmla="*/ 13 h 438"/>
                <a:gd name="T6" fmla="*/ 152 w 165"/>
                <a:gd name="T7" fmla="*/ 3 h 438"/>
                <a:gd name="T8" fmla="*/ 162 w 165"/>
                <a:gd name="T9" fmla="*/ 22 h 438"/>
                <a:gd name="T10" fmla="*/ 162 w 165"/>
                <a:gd name="T11" fmla="*/ 23 h 438"/>
              </a:gdLst>
              <a:ahLst/>
              <a:cxnLst>
                <a:cxn ang="0">
                  <a:pos x="T0" y="T1"/>
                </a:cxn>
                <a:cxn ang="0">
                  <a:pos x="T2" y="T3"/>
                </a:cxn>
                <a:cxn ang="0">
                  <a:pos x="T4" y="T5"/>
                </a:cxn>
                <a:cxn ang="0">
                  <a:pos x="T6" y="T7"/>
                </a:cxn>
                <a:cxn ang="0">
                  <a:pos x="T8" y="T9"/>
                </a:cxn>
                <a:cxn ang="0">
                  <a:pos x="T10" y="T11"/>
                </a:cxn>
              </a:cxnLst>
              <a:rect l="0" t="0" r="r" b="b"/>
              <a:pathLst>
                <a:path w="165" h="438">
                  <a:moveTo>
                    <a:pt x="162" y="23"/>
                  </a:moveTo>
                  <a:cubicBezTo>
                    <a:pt x="0" y="438"/>
                    <a:pt x="0" y="438"/>
                    <a:pt x="0" y="438"/>
                  </a:cubicBezTo>
                  <a:cubicBezTo>
                    <a:pt x="132" y="13"/>
                    <a:pt x="132" y="13"/>
                    <a:pt x="132" y="13"/>
                  </a:cubicBezTo>
                  <a:cubicBezTo>
                    <a:pt x="135" y="5"/>
                    <a:pt x="144" y="0"/>
                    <a:pt x="152" y="3"/>
                  </a:cubicBezTo>
                  <a:cubicBezTo>
                    <a:pt x="160" y="5"/>
                    <a:pt x="165" y="14"/>
                    <a:pt x="162" y="22"/>
                  </a:cubicBezTo>
                  <a:cubicBezTo>
                    <a:pt x="162" y="23"/>
                    <a:pt x="162" y="23"/>
                    <a:pt x="162" y="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0" name="Rectangle 129">
            <a:extLst>
              <a:ext uri="{FF2B5EF4-FFF2-40B4-BE49-F238E27FC236}">
                <a16:creationId xmlns="" xmlns:a16="http://schemas.microsoft.com/office/drawing/2014/main" id="{BCADD6AB-2907-479E-A3A9-069C2DD52E7D}"/>
              </a:ext>
            </a:extLst>
          </p:cNvPr>
          <p:cNvSpPr/>
          <p:nvPr/>
        </p:nvSpPr>
        <p:spPr>
          <a:xfrm>
            <a:off x="812800" y="2867950"/>
            <a:ext cx="2559052" cy="646331"/>
          </a:xfrm>
          <a:prstGeom prst="rect">
            <a:avLst/>
          </a:prstGeom>
        </p:spPr>
        <p:txBody>
          <a:bodyPr wrap="square">
            <a:spAutoFit/>
          </a:bodyPr>
          <a:lstStyle/>
          <a:p>
            <a:pPr algn="r"/>
            <a:r>
              <a:rPr lang="en-US" i="1" spc="-150" dirty="0">
                <a:solidFill>
                  <a:schemeClr val="tx1">
                    <a:lumMod val="75000"/>
                    <a:lumOff val="25000"/>
                  </a:schemeClr>
                </a:solidFill>
                <a:cs typeface="Arial" panose="020B0604020202020204" pitchFamily="34" charset="0"/>
              </a:rPr>
              <a:t>Read the loan dataset - </a:t>
            </a:r>
          </a:p>
          <a:p>
            <a:pPr algn="r"/>
            <a:r>
              <a:rPr lang="en-US" i="1" spc="-150" dirty="0">
                <a:solidFill>
                  <a:schemeClr val="tx1">
                    <a:lumMod val="75000"/>
                    <a:lumOff val="25000"/>
                  </a:schemeClr>
                </a:solidFill>
                <a:cs typeface="Arial" panose="020B0604020202020204" pitchFamily="34" charset="0"/>
              </a:rPr>
              <a:t>No encoding require </a:t>
            </a:r>
            <a:endParaRPr lang="en-US" i="1" dirty="0"/>
          </a:p>
        </p:txBody>
      </p:sp>
      <p:sp>
        <p:nvSpPr>
          <p:cNvPr id="131" name="Rectangle 130">
            <a:extLst>
              <a:ext uri="{FF2B5EF4-FFF2-40B4-BE49-F238E27FC236}">
                <a16:creationId xmlns="" xmlns:a16="http://schemas.microsoft.com/office/drawing/2014/main" id="{8DBA471D-B86A-494C-9CB4-9DEA314690EE}"/>
              </a:ext>
            </a:extLst>
          </p:cNvPr>
          <p:cNvSpPr/>
          <p:nvPr/>
        </p:nvSpPr>
        <p:spPr>
          <a:xfrm>
            <a:off x="7912757" y="1851902"/>
            <a:ext cx="2445576" cy="646331"/>
          </a:xfrm>
          <a:prstGeom prst="rect">
            <a:avLst/>
          </a:prstGeom>
        </p:spPr>
        <p:txBody>
          <a:bodyPr wrap="square">
            <a:spAutoFit/>
          </a:bodyPr>
          <a:lstStyle/>
          <a:p>
            <a:r>
              <a:rPr lang="en-US" i="1" spc="-150" dirty="0">
                <a:solidFill>
                  <a:schemeClr val="tx1">
                    <a:lumMod val="75000"/>
                    <a:lumOff val="25000"/>
                  </a:schemeClr>
                </a:solidFill>
                <a:latin typeface="Calibri" panose="020F0502020204030204" pitchFamily="34" charset="0"/>
                <a:cs typeface="Arial" panose="020B0604020202020204" pitchFamily="34" charset="0"/>
              </a:rPr>
              <a:t>Check sample data</a:t>
            </a:r>
          </a:p>
          <a:p>
            <a:r>
              <a:rPr lang="en-US" i="1" spc="-150" dirty="0">
                <a:solidFill>
                  <a:schemeClr val="tx1">
                    <a:lumMod val="75000"/>
                    <a:lumOff val="25000"/>
                  </a:schemeClr>
                </a:solidFill>
                <a:latin typeface="Calibri" panose="020F0502020204030204" pitchFamily="34" charset="0"/>
                <a:cs typeface="Arial" panose="020B0604020202020204" pitchFamily="34" charset="0"/>
              </a:rPr>
              <a:t>Head, tail, sample</a:t>
            </a:r>
            <a:r>
              <a:rPr lang="en-US" spc="-150" dirty="0">
                <a:solidFill>
                  <a:schemeClr val="tx1">
                    <a:lumMod val="75000"/>
                    <a:lumOff val="25000"/>
                  </a:schemeClr>
                </a:solidFill>
                <a:latin typeface="Arial" panose="020B0604020202020204" pitchFamily="34" charset="0"/>
                <a:cs typeface="Arial" panose="020B0604020202020204" pitchFamily="34" charset="0"/>
              </a:rPr>
              <a:t> </a:t>
            </a:r>
            <a:endParaRPr lang="en-US" dirty="0"/>
          </a:p>
        </p:txBody>
      </p:sp>
      <p:sp>
        <p:nvSpPr>
          <p:cNvPr id="132" name="Rectangle 131">
            <a:extLst>
              <a:ext uri="{FF2B5EF4-FFF2-40B4-BE49-F238E27FC236}">
                <a16:creationId xmlns="" xmlns:a16="http://schemas.microsoft.com/office/drawing/2014/main" id="{9E1E96A9-CAE2-49D4-B6AC-48C1F0C08BF5}"/>
              </a:ext>
            </a:extLst>
          </p:cNvPr>
          <p:cNvSpPr/>
          <p:nvPr/>
        </p:nvSpPr>
        <p:spPr>
          <a:xfrm>
            <a:off x="8460040" y="3368326"/>
            <a:ext cx="2445576" cy="646331"/>
          </a:xfrm>
          <a:prstGeom prst="rect">
            <a:avLst/>
          </a:prstGeom>
        </p:spPr>
        <p:txBody>
          <a:bodyPr wrap="square">
            <a:spAutoFit/>
          </a:bodyPr>
          <a:lstStyle/>
          <a:p>
            <a:r>
              <a:rPr lang="en-US" i="1" spc="-150" dirty="0">
                <a:solidFill>
                  <a:schemeClr val="tx1">
                    <a:lumMod val="75000"/>
                    <a:lumOff val="25000"/>
                  </a:schemeClr>
                </a:solidFill>
                <a:cs typeface="Arial" panose="020B0604020202020204" pitchFamily="34" charset="0"/>
              </a:rPr>
              <a:t>Check the columns using describe function</a:t>
            </a:r>
            <a:endParaRPr lang="en-US" i="1" dirty="0"/>
          </a:p>
        </p:txBody>
      </p:sp>
      <p:sp>
        <p:nvSpPr>
          <p:cNvPr id="133" name="Rectangle 132">
            <a:extLst>
              <a:ext uri="{FF2B5EF4-FFF2-40B4-BE49-F238E27FC236}">
                <a16:creationId xmlns="" xmlns:a16="http://schemas.microsoft.com/office/drawing/2014/main" id="{74F23520-C510-47DB-8170-92A5B3ED7A75}"/>
              </a:ext>
            </a:extLst>
          </p:cNvPr>
          <p:cNvSpPr/>
          <p:nvPr/>
        </p:nvSpPr>
        <p:spPr>
          <a:xfrm>
            <a:off x="8218795" y="4999484"/>
            <a:ext cx="2445576" cy="1477328"/>
          </a:xfrm>
          <a:prstGeom prst="rect">
            <a:avLst/>
          </a:prstGeom>
        </p:spPr>
        <p:txBody>
          <a:bodyPr wrap="square">
            <a:spAutoFit/>
          </a:bodyPr>
          <a:lstStyle/>
          <a:p>
            <a:r>
              <a:rPr lang="en-US" i="1" spc="-150" dirty="0">
                <a:solidFill>
                  <a:schemeClr val="tx1">
                    <a:lumMod val="75000"/>
                    <a:lumOff val="25000"/>
                  </a:schemeClr>
                </a:solidFill>
                <a:cs typeface="Arial" panose="020B0604020202020204" pitchFamily="34" charset="0"/>
              </a:rPr>
              <a:t>Identify the target column - Loan_status</a:t>
            </a:r>
          </a:p>
          <a:p>
            <a:r>
              <a:rPr lang="en-US" i="1" spc="-150" dirty="0">
                <a:solidFill>
                  <a:schemeClr val="tx1">
                    <a:lumMod val="75000"/>
                    <a:lumOff val="25000"/>
                  </a:schemeClr>
                </a:solidFill>
                <a:cs typeface="Arial" panose="020B0604020202020204" pitchFamily="34" charset="0"/>
              </a:rPr>
              <a:t>Drop ‘current’ records and change the default to 1 and non-default as 0</a:t>
            </a:r>
            <a:endParaRPr lang="en-US" i="1" dirty="0"/>
          </a:p>
        </p:txBody>
      </p:sp>
      <p:sp>
        <p:nvSpPr>
          <p:cNvPr id="135" name="Rectangle 134">
            <a:extLst>
              <a:ext uri="{FF2B5EF4-FFF2-40B4-BE49-F238E27FC236}">
                <a16:creationId xmlns="" xmlns:a16="http://schemas.microsoft.com/office/drawing/2014/main" id="{5EA6433A-3EE2-4A08-A2FF-DA6DFDF43BDB}"/>
              </a:ext>
            </a:extLst>
          </p:cNvPr>
          <p:cNvSpPr/>
          <p:nvPr/>
        </p:nvSpPr>
        <p:spPr>
          <a:xfrm>
            <a:off x="952456" y="4596435"/>
            <a:ext cx="2559052" cy="646331"/>
          </a:xfrm>
          <a:prstGeom prst="rect">
            <a:avLst/>
          </a:prstGeom>
        </p:spPr>
        <p:txBody>
          <a:bodyPr wrap="square">
            <a:spAutoFit/>
          </a:bodyPr>
          <a:lstStyle/>
          <a:p>
            <a:pPr algn="r"/>
            <a:r>
              <a:rPr lang="en-US" i="1" spc="-150" dirty="0">
                <a:solidFill>
                  <a:schemeClr val="tx1">
                    <a:lumMod val="75000"/>
                    <a:lumOff val="25000"/>
                  </a:schemeClr>
                </a:solidFill>
                <a:cs typeface="Arial" panose="020B0604020202020204" pitchFamily="34" charset="0"/>
              </a:rPr>
              <a:t>Shape of dataset </a:t>
            </a:r>
          </a:p>
          <a:p>
            <a:pPr algn="r"/>
            <a:r>
              <a:rPr lang="en-US" i="1" spc="-150" dirty="0">
                <a:solidFill>
                  <a:schemeClr val="tx1">
                    <a:lumMod val="75000"/>
                    <a:lumOff val="25000"/>
                  </a:schemeClr>
                </a:solidFill>
                <a:cs typeface="Arial" panose="020B0604020202020204" pitchFamily="34" charset="0"/>
              </a:rPr>
              <a:t>Row – 39717, column - 111</a:t>
            </a:r>
            <a:endParaRPr lang="en-US" i="1" dirty="0"/>
          </a:p>
        </p:txBody>
      </p:sp>
    </p:spTree>
    <p:extLst>
      <p:ext uri="{BB962C8B-B14F-4D97-AF65-F5344CB8AC3E}">
        <p14:creationId xmlns:p14="http://schemas.microsoft.com/office/powerpoint/2010/main" val="354238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6">
            <a:extLst>
              <a:ext uri="{FF2B5EF4-FFF2-40B4-BE49-F238E27FC236}">
                <a16:creationId xmlns="" xmlns:a16="http://schemas.microsoft.com/office/drawing/2014/main" id="{DCA515E3-0556-4241-BD35-035EEAB53BF5}"/>
              </a:ext>
            </a:extLst>
          </p:cNvPr>
          <p:cNvSpPr>
            <a:spLocks/>
          </p:cNvSpPr>
          <p:nvPr/>
        </p:nvSpPr>
        <p:spPr bwMode="auto">
          <a:xfrm>
            <a:off x="7264201" y="4390551"/>
            <a:ext cx="2843344" cy="1757468"/>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399"/>
          </a:p>
        </p:txBody>
      </p:sp>
      <p:sp>
        <p:nvSpPr>
          <p:cNvPr id="2" name="Title 1"/>
          <p:cNvSpPr>
            <a:spLocks noGrp="1"/>
          </p:cNvSpPr>
          <p:nvPr>
            <p:ph type="title"/>
          </p:nvPr>
        </p:nvSpPr>
        <p:spPr>
          <a:xfrm>
            <a:off x="1181625" y="256254"/>
            <a:ext cx="9313817" cy="856138"/>
          </a:xfrm>
        </p:spPr>
        <p:txBody>
          <a:bodyPr/>
          <a:lstStyle/>
          <a:p>
            <a:r>
              <a:rPr lang="en-IN" b="1" dirty="0"/>
              <a:t> </a:t>
            </a:r>
            <a:r>
              <a:rPr lang="en-IN" sz="2800" dirty="0"/>
              <a:t>Data Cleaning</a:t>
            </a:r>
          </a:p>
        </p:txBody>
      </p:sp>
      <p:sp>
        <p:nvSpPr>
          <p:cNvPr id="7" name="Oval 6">
            <a:extLst>
              <a:ext uri="{FF2B5EF4-FFF2-40B4-BE49-F238E27FC236}">
                <a16:creationId xmlns="" xmlns:a16="http://schemas.microsoft.com/office/drawing/2014/main" id="{62C31493-D93C-4F7D-AC94-D96799CED199}"/>
              </a:ext>
            </a:extLst>
          </p:cNvPr>
          <p:cNvSpPr/>
          <p:nvPr/>
        </p:nvSpPr>
        <p:spPr>
          <a:xfrm>
            <a:off x="6842272" y="5821417"/>
            <a:ext cx="4920751" cy="398762"/>
          </a:xfrm>
          <a:prstGeom prst="ellipse">
            <a:avLst/>
          </a:prstGeom>
          <a:gradFill flip="none" rotWithShape="1">
            <a:gsLst>
              <a:gs pos="0">
                <a:sysClr val="windowText" lastClr="000000">
                  <a:lumMod val="50000"/>
                  <a:lumOff val="50000"/>
                </a:sys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defTabSz="914126">
              <a:defRPr/>
            </a:pPr>
            <a:endParaRPr lang="en-US" sz="1799" kern="0">
              <a:solidFill>
                <a:sysClr val="window" lastClr="FFFFFF"/>
              </a:solidFill>
              <a:latin typeface="Calibri"/>
            </a:endParaRPr>
          </a:p>
        </p:txBody>
      </p:sp>
      <p:sp>
        <p:nvSpPr>
          <p:cNvPr id="8" name="TextBox 3">
            <a:extLst>
              <a:ext uri="{FF2B5EF4-FFF2-40B4-BE49-F238E27FC236}">
                <a16:creationId xmlns="" xmlns:a16="http://schemas.microsoft.com/office/drawing/2014/main" id="{39F2D6ED-1583-4D54-A6F8-494052DC3669}"/>
              </a:ext>
            </a:extLst>
          </p:cNvPr>
          <p:cNvSpPr txBox="1"/>
          <p:nvPr/>
        </p:nvSpPr>
        <p:spPr>
          <a:xfrm>
            <a:off x="1136469" y="1491832"/>
            <a:ext cx="450082" cy="830997"/>
          </a:xfrm>
          <a:prstGeom prst="rect">
            <a:avLst/>
          </a:prstGeom>
          <a:noFill/>
          <a:effectLst/>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1</a:t>
            </a:r>
          </a:p>
        </p:txBody>
      </p:sp>
      <p:sp>
        <p:nvSpPr>
          <p:cNvPr id="9" name="TextBox 4">
            <a:extLst>
              <a:ext uri="{FF2B5EF4-FFF2-40B4-BE49-F238E27FC236}">
                <a16:creationId xmlns="" xmlns:a16="http://schemas.microsoft.com/office/drawing/2014/main" id="{C0E34A24-0088-409B-9065-A2891CD8E1D0}"/>
              </a:ext>
            </a:extLst>
          </p:cNvPr>
          <p:cNvSpPr txBox="1"/>
          <p:nvPr/>
        </p:nvSpPr>
        <p:spPr>
          <a:xfrm>
            <a:off x="2540000" y="2512790"/>
            <a:ext cx="508323" cy="830997"/>
          </a:xfrm>
          <a:prstGeom prst="rect">
            <a:avLst/>
          </a:prstGeom>
          <a:noFill/>
          <a:effectLst/>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2</a:t>
            </a:r>
            <a:endParaRPr lang="en-US" sz="5998" b="1" dirty="0">
              <a:solidFill>
                <a:schemeClr val="tx2"/>
              </a:solidFill>
              <a:latin typeface="Arial" pitchFamily="34" charset="0"/>
              <a:cs typeface="Arial" pitchFamily="34" charset="0"/>
            </a:endParaRPr>
          </a:p>
        </p:txBody>
      </p:sp>
      <p:sp>
        <p:nvSpPr>
          <p:cNvPr id="10" name="Freeform 6">
            <a:extLst>
              <a:ext uri="{FF2B5EF4-FFF2-40B4-BE49-F238E27FC236}">
                <a16:creationId xmlns="" xmlns:a16="http://schemas.microsoft.com/office/drawing/2014/main" id="{54AD1E02-93A9-4A2B-B218-9AF68D786C67}"/>
              </a:ext>
            </a:extLst>
          </p:cNvPr>
          <p:cNvSpPr>
            <a:spLocks/>
          </p:cNvSpPr>
          <p:nvPr/>
        </p:nvSpPr>
        <p:spPr bwMode="auto">
          <a:xfrm>
            <a:off x="4650602" y="2464294"/>
            <a:ext cx="2843344" cy="1757468"/>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399"/>
          </a:p>
        </p:txBody>
      </p:sp>
      <p:sp>
        <p:nvSpPr>
          <p:cNvPr id="11" name="Freeform 6">
            <a:extLst>
              <a:ext uri="{FF2B5EF4-FFF2-40B4-BE49-F238E27FC236}">
                <a16:creationId xmlns="" xmlns:a16="http://schemas.microsoft.com/office/drawing/2014/main" id="{0D40A856-359B-43AA-99EF-09F2652E0F73}"/>
              </a:ext>
            </a:extLst>
          </p:cNvPr>
          <p:cNvSpPr>
            <a:spLocks/>
          </p:cNvSpPr>
          <p:nvPr/>
        </p:nvSpPr>
        <p:spPr bwMode="auto">
          <a:xfrm>
            <a:off x="3341710" y="1503727"/>
            <a:ext cx="2843344" cy="1757468"/>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399"/>
          </a:p>
        </p:txBody>
      </p:sp>
      <p:sp>
        <p:nvSpPr>
          <p:cNvPr id="12" name="Freeform 10">
            <a:extLst>
              <a:ext uri="{FF2B5EF4-FFF2-40B4-BE49-F238E27FC236}">
                <a16:creationId xmlns="" xmlns:a16="http://schemas.microsoft.com/office/drawing/2014/main" id="{C1513F9C-B8A2-48E6-A546-8124EDD613D6}"/>
              </a:ext>
            </a:extLst>
          </p:cNvPr>
          <p:cNvSpPr>
            <a:spLocks/>
          </p:cNvSpPr>
          <p:nvPr/>
        </p:nvSpPr>
        <p:spPr bwMode="auto">
          <a:xfrm>
            <a:off x="3341711" y="2471724"/>
            <a:ext cx="4159148" cy="789472"/>
          </a:xfrm>
          <a:custGeom>
            <a:avLst/>
            <a:gdLst/>
            <a:ahLst/>
            <a:cxnLst>
              <a:cxn ang="0">
                <a:pos x="0" y="0"/>
              </a:cxn>
              <a:cxn ang="0">
                <a:pos x="1905" y="0"/>
              </a:cxn>
              <a:cxn ang="0">
                <a:pos x="2200" y="597"/>
              </a:cxn>
              <a:cxn ang="0">
                <a:pos x="295" y="597"/>
              </a:cxn>
              <a:cxn ang="0">
                <a:pos x="0" y="0"/>
              </a:cxn>
            </a:cxnLst>
            <a:rect l="0" t="0" r="r" b="b"/>
            <a:pathLst>
              <a:path w="2200" h="597">
                <a:moveTo>
                  <a:pt x="0" y="0"/>
                </a:moveTo>
                <a:lnTo>
                  <a:pt x="1905" y="0"/>
                </a:lnTo>
                <a:lnTo>
                  <a:pt x="2200"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799" kern="0" dirty="0">
                <a:solidFill>
                  <a:schemeClr val="bg1"/>
                </a:solidFill>
                <a:cs typeface="Arial" pitchFamily="34" charset="0"/>
              </a:rPr>
              <a:t>Drop all the columns with &gt; 80% null value</a:t>
            </a:r>
          </a:p>
        </p:txBody>
      </p:sp>
      <p:sp>
        <p:nvSpPr>
          <p:cNvPr id="13" name="Freeform 12">
            <a:extLst>
              <a:ext uri="{FF2B5EF4-FFF2-40B4-BE49-F238E27FC236}">
                <a16:creationId xmlns="" xmlns:a16="http://schemas.microsoft.com/office/drawing/2014/main" id="{F1EBE598-76C7-4A33-8A52-A26ABC194E4E}"/>
              </a:ext>
            </a:extLst>
          </p:cNvPr>
          <p:cNvSpPr>
            <a:spLocks/>
          </p:cNvSpPr>
          <p:nvPr/>
        </p:nvSpPr>
        <p:spPr bwMode="auto">
          <a:xfrm>
            <a:off x="2022125" y="1503728"/>
            <a:ext cx="4162928" cy="789472"/>
          </a:xfrm>
          <a:custGeom>
            <a:avLst/>
            <a:gdLst/>
            <a:ahLst/>
            <a:cxnLst>
              <a:cxn ang="0">
                <a:pos x="0" y="0"/>
              </a:cxn>
              <a:cxn ang="0">
                <a:pos x="1906" y="0"/>
              </a:cxn>
              <a:cxn ang="0">
                <a:pos x="2202" y="597"/>
              </a:cxn>
              <a:cxn ang="0">
                <a:pos x="295" y="597"/>
              </a:cxn>
              <a:cxn ang="0">
                <a:pos x="0" y="0"/>
              </a:cxn>
            </a:cxnLst>
            <a:rect l="0" t="0" r="r" b="b"/>
            <a:pathLst>
              <a:path w="2202" h="597">
                <a:moveTo>
                  <a:pt x="0" y="0"/>
                </a:moveTo>
                <a:lnTo>
                  <a:pt x="1906" y="0"/>
                </a:lnTo>
                <a:lnTo>
                  <a:pt x="2202"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799" kern="0" dirty="0">
                <a:solidFill>
                  <a:schemeClr val="bg1"/>
                </a:solidFill>
                <a:cs typeface="Arial" pitchFamily="34" charset="0"/>
              </a:rPr>
              <a:t>Original Loan dataset</a:t>
            </a:r>
            <a:endParaRPr lang="en-US" sz="1799" dirty="0">
              <a:solidFill>
                <a:schemeClr val="bg1"/>
              </a:solidFill>
              <a:cs typeface="Arial" pitchFamily="34" charset="0"/>
            </a:endParaRPr>
          </a:p>
        </p:txBody>
      </p:sp>
      <p:sp>
        <p:nvSpPr>
          <p:cNvPr id="14" name="Freeform 6">
            <a:extLst>
              <a:ext uri="{FF2B5EF4-FFF2-40B4-BE49-F238E27FC236}">
                <a16:creationId xmlns="" xmlns:a16="http://schemas.microsoft.com/office/drawing/2014/main" id="{2A8C3D94-517C-4951-9831-2A1FC30E8B80}"/>
              </a:ext>
            </a:extLst>
          </p:cNvPr>
          <p:cNvSpPr>
            <a:spLocks/>
          </p:cNvSpPr>
          <p:nvPr/>
        </p:nvSpPr>
        <p:spPr bwMode="auto">
          <a:xfrm>
            <a:off x="5960334" y="3436640"/>
            <a:ext cx="2843344" cy="1757468"/>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399"/>
          </a:p>
        </p:txBody>
      </p:sp>
      <p:sp>
        <p:nvSpPr>
          <p:cNvPr id="15" name="Freeform 10">
            <a:extLst>
              <a:ext uri="{FF2B5EF4-FFF2-40B4-BE49-F238E27FC236}">
                <a16:creationId xmlns="" xmlns:a16="http://schemas.microsoft.com/office/drawing/2014/main" id="{ACA42331-39FA-4A79-B05E-469607711132}"/>
              </a:ext>
            </a:extLst>
          </p:cNvPr>
          <p:cNvSpPr>
            <a:spLocks/>
          </p:cNvSpPr>
          <p:nvPr/>
        </p:nvSpPr>
        <p:spPr bwMode="auto">
          <a:xfrm>
            <a:off x="5960335" y="4404637"/>
            <a:ext cx="4159148" cy="789472"/>
          </a:xfrm>
          <a:custGeom>
            <a:avLst/>
            <a:gdLst/>
            <a:ahLst/>
            <a:cxnLst>
              <a:cxn ang="0">
                <a:pos x="0" y="0"/>
              </a:cxn>
              <a:cxn ang="0">
                <a:pos x="1905" y="0"/>
              </a:cxn>
              <a:cxn ang="0">
                <a:pos x="2200" y="597"/>
              </a:cxn>
              <a:cxn ang="0">
                <a:pos x="295" y="597"/>
              </a:cxn>
              <a:cxn ang="0">
                <a:pos x="0" y="0"/>
              </a:cxn>
            </a:cxnLst>
            <a:rect l="0" t="0" r="r" b="b"/>
            <a:pathLst>
              <a:path w="2200" h="597">
                <a:moveTo>
                  <a:pt x="0" y="0"/>
                </a:moveTo>
                <a:lnTo>
                  <a:pt x="1905" y="0"/>
                </a:lnTo>
                <a:lnTo>
                  <a:pt x="2200"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799" kern="0" dirty="0">
                <a:solidFill>
                  <a:schemeClr val="bg1"/>
                </a:solidFill>
                <a:cs typeface="Arial" pitchFamily="34" charset="0"/>
              </a:rPr>
              <a:t>Removing rows &amp; column with missing value </a:t>
            </a:r>
          </a:p>
        </p:txBody>
      </p:sp>
      <p:sp>
        <p:nvSpPr>
          <p:cNvPr id="16" name="Freeform 12">
            <a:extLst>
              <a:ext uri="{FF2B5EF4-FFF2-40B4-BE49-F238E27FC236}">
                <a16:creationId xmlns="" xmlns:a16="http://schemas.microsoft.com/office/drawing/2014/main" id="{528692D0-2F9B-4D37-8445-16F4D40A8B84}"/>
              </a:ext>
            </a:extLst>
          </p:cNvPr>
          <p:cNvSpPr>
            <a:spLocks/>
          </p:cNvSpPr>
          <p:nvPr/>
        </p:nvSpPr>
        <p:spPr bwMode="auto">
          <a:xfrm>
            <a:off x="4640749" y="3436641"/>
            <a:ext cx="4162928" cy="789472"/>
          </a:xfrm>
          <a:custGeom>
            <a:avLst/>
            <a:gdLst/>
            <a:ahLst/>
            <a:cxnLst>
              <a:cxn ang="0">
                <a:pos x="0" y="0"/>
              </a:cxn>
              <a:cxn ang="0">
                <a:pos x="1906" y="0"/>
              </a:cxn>
              <a:cxn ang="0">
                <a:pos x="2202" y="597"/>
              </a:cxn>
              <a:cxn ang="0">
                <a:pos x="295" y="597"/>
              </a:cxn>
              <a:cxn ang="0">
                <a:pos x="0" y="0"/>
              </a:cxn>
            </a:cxnLst>
            <a:rect l="0" t="0" r="r" b="b"/>
            <a:pathLst>
              <a:path w="2202" h="597">
                <a:moveTo>
                  <a:pt x="0" y="0"/>
                </a:moveTo>
                <a:lnTo>
                  <a:pt x="1906" y="0"/>
                </a:lnTo>
                <a:lnTo>
                  <a:pt x="2202"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799" kern="0" dirty="0">
                <a:solidFill>
                  <a:schemeClr val="bg1"/>
                </a:solidFill>
                <a:cs typeface="Arial" pitchFamily="34" charset="0"/>
              </a:rPr>
              <a:t>Dropping non imp columns</a:t>
            </a:r>
          </a:p>
        </p:txBody>
      </p:sp>
      <p:sp>
        <p:nvSpPr>
          <p:cNvPr id="17" name="TextBox 12">
            <a:extLst>
              <a:ext uri="{FF2B5EF4-FFF2-40B4-BE49-F238E27FC236}">
                <a16:creationId xmlns="" xmlns:a16="http://schemas.microsoft.com/office/drawing/2014/main" id="{E9787458-A6D3-45CD-9827-D70DD2289024}"/>
              </a:ext>
            </a:extLst>
          </p:cNvPr>
          <p:cNvSpPr txBox="1"/>
          <p:nvPr/>
        </p:nvSpPr>
        <p:spPr>
          <a:xfrm>
            <a:off x="3784580" y="3504288"/>
            <a:ext cx="527709" cy="830997"/>
          </a:xfrm>
          <a:prstGeom prst="rect">
            <a:avLst/>
          </a:prstGeom>
          <a:noFill/>
          <a:effectLst/>
        </p:spPr>
        <p:txBody>
          <a:bodyPr wrap="non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3</a:t>
            </a:r>
            <a:endParaRPr lang="en-US" sz="5998" b="1" dirty="0">
              <a:solidFill>
                <a:schemeClr val="tx2"/>
              </a:solidFill>
              <a:latin typeface="Arial" pitchFamily="34" charset="0"/>
              <a:cs typeface="Arial" pitchFamily="34" charset="0"/>
            </a:endParaRPr>
          </a:p>
        </p:txBody>
      </p:sp>
      <p:sp>
        <p:nvSpPr>
          <p:cNvPr id="18" name="TextBox 13">
            <a:extLst>
              <a:ext uri="{FF2B5EF4-FFF2-40B4-BE49-F238E27FC236}">
                <a16:creationId xmlns="" xmlns:a16="http://schemas.microsoft.com/office/drawing/2014/main" id="{CDE2B332-A5ED-4DA6-82B8-38D1DF700492}"/>
              </a:ext>
            </a:extLst>
          </p:cNvPr>
          <p:cNvSpPr txBox="1"/>
          <p:nvPr/>
        </p:nvSpPr>
        <p:spPr>
          <a:xfrm>
            <a:off x="4995442" y="4404455"/>
            <a:ext cx="527709" cy="830997"/>
          </a:xfrm>
          <a:prstGeom prst="rect">
            <a:avLst/>
          </a:prstGeom>
          <a:noFill/>
          <a:effectLst/>
        </p:spPr>
        <p:txBody>
          <a:bodyPr wrap="non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4</a:t>
            </a:r>
          </a:p>
        </p:txBody>
      </p:sp>
      <p:sp>
        <p:nvSpPr>
          <p:cNvPr id="19" name="TextBox 15">
            <a:extLst>
              <a:ext uri="{FF2B5EF4-FFF2-40B4-BE49-F238E27FC236}">
                <a16:creationId xmlns="" xmlns:a16="http://schemas.microsoft.com/office/drawing/2014/main" id="{84ECB0F5-0611-484B-BED3-249A124DC07B}"/>
              </a:ext>
            </a:extLst>
          </p:cNvPr>
          <p:cNvSpPr txBox="1"/>
          <p:nvPr/>
        </p:nvSpPr>
        <p:spPr>
          <a:xfrm>
            <a:off x="6329087" y="1498779"/>
            <a:ext cx="3444526" cy="52322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kern="0" dirty="0">
                <a:solidFill>
                  <a:schemeClr val="tx1">
                    <a:lumMod val="75000"/>
                    <a:lumOff val="25000"/>
                  </a:schemeClr>
                </a:solidFill>
                <a:latin typeface="Calibri" panose="020F0502020204030204" pitchFamily="34" charset="0"/>
                <a:cs typeface="Arial" pitchFamily="34" charset="0"/>
              </a:rPr>
              <a:t>Original data set – Loan dataset</a:t>
            </a:r>
          </a:p>
          <a:p>
            <a:pPr lvl="0">
              <a:defRPr/>
            </a:pPr>
            <a:r>
              <a:rPr lang="en-US" sz="1400" kern="0" dirty="0">
                <a:solidFill>
                  <a:schemeClr val="tx1">
                    <a:lumMod val="75000"/>
                    <a:lumOff val="25000"/>
                  </a:schemeClr>
                </a:solidFill>
                <a:latin typeface="Calibri" panose="020F0502020204030204" pitchFamily="34" charset="0"/>
                <a:cs typeface="Arial" pitchFamily="34" charset="0"/>
              </a:rPr>
              <a:t>Shape: Row – 39717, Column - 111</a:t>
            </a:r>
          </a:p>
        </p:txBody>
      </p:sp>
      <p:sp>
        <p:nvSpPr>
          <p:cNvPr id="50" name="Freeform 10">
            <a:extLst>
              <a:ext uri="{FF2B5EF4-FFF2-40B4-BE49-F238E27FC236}">
                <a16:creationId xmlns="" xmlns:a16="http://schemas.microsoft.com/office/drawing/2014/main" id="{1AF9C283-F9EF-4EC1-800A-D3D479789986}"/>
              </a:ext>
            </a:extLst>
          </p:cNvPr>
          <p:cNvSpPr>
            <a:spLocks/>
          </p:cNvSpPr>
          <p:nvPr/>
        </p:nvSpPr>
        <p:spPr bwMode="auto">
          <a:xfrm>
            <a:off x="7264202" y="5358548"/>
            <a:ext cx="4159148" cy="789472"/>
          </a:xfrm>
          <a:custGeom>
            <a:avLst/>
            <a:gdLst/>
            <a:ahLst/>
            <a:cxnLst>
              <a:cxn ang="0">
                <a:pos x="0" y="0"/>
              </a:cxn>
              <a:cxn ang="0">
                <a:pos x="1905" y="0"/>
              </a:cxn>
              <a:cxn ang="0">
                <a:pos x="2200" y="597"/>
              </a:cxn>
              <a:cxn ang="0">
                <a:pos x="295" y="597"/>
              </a:cxn>
              <a:cxn ang="0">
                <a:pos x="0" y="0"/>
              </a:cxn>
            </a:cxnLst>
            <a:rect l="0" t="0" r="r" b="b"/>
            <a:pathLst>
              <a:path w="2200" h="597">
                <a:moveTo>
                  <a:pt x="0" y="0"/>
                </a:moveTo>
                <a:lnTo>
                  <a:pt x="1905" y="0"/>
                </a:lnTo>
                <a:lnTo>
                  <a:pt x="2200"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799" kern="0" dirty="0">
                <a:solidFill>
                  <a:schemeClr val="bg1"/>
                </a:solidFill>
                <a:cs typeface="Arial" pitchFamily="34" charset="0"/>
              </a:rPr>
              <a:t>Imputing null value and correcting datatypes</a:t>
            </a:r>
          </a:p>
        </p:txBody>
      </p:sp>
      <p:sp>
        <p:nvSpPr>
          <p:cNvPr id="52" name="TextBox 13">
            <a:extLst>
              <a:ext uri="{FF2B5EF4-FFF2-40B4-BE49-F238E27FC236}">
                <a16:creationId xmlns="" xmlns:a16="http://schemas.microsoft.com/office/drawing/2014/main" id="{9428AE85-63C6-4C97-A929-87A52F2D7B5A}"/>
              </a:ext>
            </a:extLst>
          </p:cNvPr>
          <p:cNvSpPr txBox="1"/>
          <p:nvPr/>
        </p:nvSpPr>
        <p:spPr>
          <a:xfrm>
            <a:off x="6569024" y="5412552"/>
            <a:ext cx="527709" cy="830997"/>
          </a:xfrm>
          <a:prstGeom prst="rect">
            <a:avLst/>
          </a:prstGeom>
          <a:noFill/>
          <a:effectLst/>
        </p:spPr>
        <p:txBody>
          <a:bodyPr wrap="non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5</a:t>
            </a:r>
          </a:p>
        </p:txBody>
      </p:sp>
      <p:sp>
        <p:nvSpPr>
          <p:cNvPr id="55" name="TextBox 15">
            <a:extLst>
              <a:ext uri="{FF2B5EF4-FFF2-40B4-BE49-F238E27FC236}">
                <a16:creationId xmlns="" xmlns:a16="http://schemas.microsoft.com/office/drawing/2014/main" id="{EB5AC101-BC58-4F1A-A319-98CBA38A01B6}"/>
              </a:ext>
            </a:extLst>
          </p:cNvPr>
          <p:cNvSpPr txBox="1"/>
          <p:nvPr/>
        </p:nvSpPr>
        <p:spPr>
          <a:xfrm>
            <a:off x="7596591" y="2529732"/>
            <a:ext cx="2843344" cy="52322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kern="0" dirty="0">
                <a:solidFill>
                  <a:schemeClr val="tx1">
                    <a:lumMod val="75000"/>
                    <a:lumOff val="25000"/>
                  </a:schemeClr>
                </a:solidFill>
                <a:latin typeface="Calibri" panose="020F0502020204030204" pitchFamily="34" charset="0"/>
                <a:cs typeface="Arial" pitchFamily="34" charset="0"/>
              </a:rPr>
              <a:t>Updated data set</a:t>
            </a:r>
          </a:p>
          <a:p>
            <a:pPr lvl="0">
              <a:defRPr/>
            </a:pPr>
            <a:r>
              <a:rPr lang="en-US" sz="1400" kern="0" dirty="0">
                <a:solidFill>
                  <a:schemeClr val="tx1">
                    <a:lumMod val="75000"/>
                    <a:lumOff val="25000"/>
                  </a:schemeClr>
                </a:solidFill>
                <a:latin typeface="Calibri" panose="020F0502020204030204" pitchFamily="34" charset="0"/>
                <a:cs typeface="Arial" pitchFamily="34" charset="0"/>
              </a:rPr>
              <a:t>Shape: Row – 38577, Column - 55</a:t>
            </a:r>
          </a:p>
        </p:txBody>
      </p:sp>
      <p:sp>
        <p:nvSpPr>
          <p:cNvPr id="56" name="TextBox 15">
            <a:extLst>
              <a:ext uri="{FF2B5EF4-FFF2-40B4-BE49-F238E27FC236}">
                <a16:creationId xmlns="" xmlns:a16="http://schemas.microsoft.com/office/drawing/2014/main" id="{A5724ECF-395C-450B-97E0-8313CE914177}"/>
              </a:ext>
            </a:extLst>
          </p:cNvPr>
          <p:cNvSpPr txBox="1"/>
          <p:nvPr/>
        </p:nvSpPr>
        <p:spPr>
          <a:xfrm>
            <a:off x="8840913" y="3485747"/>
            <a:ext cx="3035000" cy="52322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kern="0" dirty="0">
                <a:solidFill>
                  <a:schemeClr val="tx1">
                    <a:lumMod val="75000"/>
                    <a:lumOff val="25000"/>
                  </a:schemeClr>
                </a:solidFill>
                <a:latin typeface="Calibri" panose="020F0502020204030204" pitchFamily="34" charset="0"/>
                <a:cs typeface="Arial" pitchFamily="34" charset="0"/>
              </a:rPr>
              <a:t>Updated data set</a:t>
            </a:r>
          </a:p>
          <a:p>
            <a:pPr lvl="0">
              <a:defRPr/>
            </a:pPr>
            <a:r>
              <a:rPr lang="en-US" sz="1400" kern="0" dirty="0">
                <a:solidFill>
                  <a:schemeClr val="tx1">
                    <a:lumMod val="75000"/>
                    <a:lumOff val="25000"/>
                  </a:schemeClr>
                </a:solidFill>
                <a:latin typeface="Calibri" panose="020F0502020204030204" pitchFamily="34" charset="0"/>
                <a:cs typeface="Arial" pitchFamily="34" charset="0"/>
              </a:rPr>
              <a:t>Shape: Row – 38577, Column - 30</a:t>
            </a:r>
          </a:p>
        </p:txBody>
      </p:sp>
      <p:sp>
        <p:nvSpPr>
          <p:cNvPr id="57" name="TextBox 15">
            <a:extLst>
              <a:ext uri="{FF2B5EF4-FFF2-40B4-BE49-F238E27FC236}">
                <a16:creationId xmlns="" xmlns:a16="http://schemas.microsoft.com/office/drawing/2014/main" id="{46B1F14D-3B34-4E4F-B4F9-5D09890DDBC5}"/>
              </a:ext>
            </a:extLst>
          </p:cNvPr>
          <p:cNvSpPr txBox="1"/>
          <p:nvPr/>
        </p:nvSpPr>
        <p:spPr>
          <a:xfrm>
            <a:off x="3846010" y="5616220"/>
            <a:ext cx="2980261" cy="954107"/>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kern="0" dirty="0">
                <a:solidFill>
                  <a:schemeClr val="tx1">
                    <a:lumMod val="75000"/>
                    <a:lumOff val="25000"/>
                  </a:schemeClr>
                </a:solidFill>
                <a:latin typeface="Calibri" panose="020F0502020204030204" pitchFamily="34" charset="0"/>
                <a:cs typeface="Arial" pitchFamily="34" charset="0"/>
              </a:rPr>
              <a:t>Final data set – Clean loan dataset</a:t>
            </a:r>
          </a:p>
          <a:p>
            <a:pPr lvl="0">
              <a:defRPr/>
            </a:pPr>
            <a:r>
              <a:rPr lang="en-US" sz="1400" kern="0" dirty="0">
                <a:solidFill>
                  <a:schemeClr val="tx1">
                    <a:lumMod val="75000"/>
                    <a:lumOff val="25000"/>
                  </a:schemeClr>
                </a:solidFill>
                <a:latin typeface="Calibri" panose="020F0502020204030204" pitchFamily="34" charset="0"/>
                <a:cs typeface="Arial" pitchFamily="34" charset="0"/>
              </a:rPr>
              <a:t>Shape: Row – 37869, Column – 26</a:t>
            </a:r>
          </a:p>
          <a:p>
            <a:pPr lvl="0">
              <a:defRPr/>
            </a:pPr>
            <a:r>
              <a:rPr lang="en-US" sz="1400" kern="0" dirty="0">
                <a:solidFill>
                  <a:schemeClr val="tx1">
                    <a:lumMod val="75000"/>
                    <a:lumOff val="25000"/>
                  </a:schemeClr>
                </a:solidFill>
                <a:latin typeface="Calibri" panose="020F0502020204030204" pitchFamily="34" charset="0"/>
                <a:cs typeface="Arial" pitchFamily="34" charset="0"/>
              </a:rPr>
              <a:t>We manage to retain 90% data (row wise)</a:t>
            </a:r>
          </a:p>
        </p:txBody>
      </p:sp>
      <p:sp>
        <p:nvSpPr>
          <p:cNvPr id="58" name="TextBox 15">
            <a:extLst>
              <a:ext uri="{FF2B5EF4-FFF2-40B4-BE49-F238E27FC236}">
                <a16:creationId xmlns="" xmlns:a16="http://schemas.microsoft.com/office/drawing/2014/main" id="{D5586CFB-D1ED-4B20-B74C-24D670E5993C}"/>
              </a:ext>
            </a:extLst>
          </p:cNvPr>
          <p:cNvSpPr txBox="1"/>
          <p:nvPr/>
        </p:nvSpPr>
        <p:spPr>
          <a:xfrm>
            <a:off x="2355875" y="4530457"/>
            <a:ext cx="2843345" cy="52322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kern="0" dirty="0">
                <a:solidFill>
                  <a:schemeClr val="tx1">
                    <a:lumMod val="75000"/>
                    <a:lumOff val="25000"/>
                  </a:schemeClr>
                </a:solidFill>
                <a:latin typeface="Calibri" panose="020F0502020204030204" pitchFamily="34" charset="0"/>
                <a:cs typeface="Arial" pitchFamily="34" charset="0"/>
              </a:rPr>
              <a:t>Updated data set</a:t>
            </a:r>
          </a:p>
          <a:p>
            <a:pPr lvl="0">
              <a:defRPr/>
            </a:pPr>
            <a:r>
              <a:rPr lang="en-US" sz="1400" kern="0" dirty="0">
                <a:solidFill>
                  <a:schemeClr val="tx1">
                    <a:lumMod val="75000"/>
                    <a:lumOff val="25000"/>
                  </a:schemeClr>
                </a:solidFill>
                <a:latin typeface="Calibri" panose="020F0502020204030204" pitchFamily="34" charset="0"/>
                <a:cs typeface="Arial" pitchFamily="34" charset="0"/>
              </a:rPr>
              <a:t>Shape: Row – 37869, Column - 26</a:t>
            </a:r>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336" y="346567"/>
            <a:ext cx="9313817" cy="856138"/>
          </a:xfrm>
        </p:spPr>
        <p:txBody>
          <a:bodyPr/>
          <a:lstStyle/>
          <a:p>
            <a:r>
              <a:rPr lang="en-IN" b="1" dirty="0"/>
              <a:t>   </a:t>
            </a:r>
            <a:r>
              <a:rPr lang="en-IN" sz="2800" dirty="0"/>
              <a:t>Univariate Analysis</a:t>
            </a:r>
          </a:p>
        </p:txBody>
      </p:sp>
      <p:sp>
        <p:nvSpPr>
          <p:cNvPr id="3" name="Content Placeholder 2"/>
          <p:cNvSpPr>
            <a:spLocks noGrp="1"/>
          </p:cNvSpPr>
          <p:nvPr>
            <p:ph idx="1"/>
          </p:nvPr>
        </p:nvSpPr>
        <p:spPr>
          <a:xfrm>
            <a:off x="404949" y="1574095"/>
            <a:ext cx="4697629" cy="4625092"/>
          </a:xfrm>
        </p:spPr>
        <p:txBody>
          <a:bodyPr>
            <a:normAutofit/>
          </a:bodyPr>
          <a:lstStyle/>
          <a:p>
            <a:r>
              <a:rPr kumimoji="0" lang="en-IN"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Deleted the columns which has same data in all the rows (i.e. pymnt_plan, application_type etc).</a:t>
            </a:r>
          </a:p>
          <a:p>
            <a:r>
              <a:rPr lang="en-IN" sz="1200" dirty="0" smtClean="0">
                <a:solidFill>
                  <a:srgbClr val="000000"/>
                </a:solidFill>
                <a:latin typeface="Calibri" panose="020F0502020204030204" pitchFamily="34" charset="0"/>
                <a:cs typeface="Calibri" panose="020F0502020204030204" pitchFamily="34" charset="0"/>
              </a:rPr>
              <a:t>Created the </a:t>
            </a:r>
            <a:r>
              <a:rPr lang="en-IN" sz="1200" dirty="0">
                <a:solidFill>
                  <a:srgbClr val="000000"/>
                </a:solidFill>
                <a:latin typeface="Calibri" panose="020F0502020204030204" pitchFamily="34" charset="0"/>
                <a:cs typeface="Calibri" panose="020F0502020204030204" pitchFamily="34" charset="0"/>
              </a:rPr>
              <a:t>function to bin the continuous variable. Bins are created using quantile function. For 0, 20%, 40%, 60%, 80%, 100% bins are created as </a:t>
            </a:r>
            <a:r>
              <a:rPr lang="en-IN" sz="1200" dirty="0" smtClean="0">
                <a:solidFill>
                  <a:srgbClr val="000000"/>
                </a:solidFill>
                <a:latin typeface="Calibri" panose="020F0502020204030204" pitchFamily="34" charset="0"/>
                <a:cs typeface="Calibri" panose="020F0502020204030204" pitchFamily="34" charset="0"/>
              </a:rPr>
              <a:t>Very </a:t>
            </a:r>
            <a:r>
              <a:rPr lang="en-IN" sz="1200" dirty="0">
                <a:solidFill>
                  <a:srgbClr val="000000"/>
                </a:solidFill>
                <a:latin typeface="Calibri" panose="020F0502020204030204" pitchFamily="34" charset="0"/>
                <a:cs typeface="Calibri" panose="020F0502020204030204" pitchFamily="34" charset="0"/>
              </a:rPr>
              <a:t>L</a:t>
            </a:r>
            <a:r>
              <a:rPr lang="en-IN" sz="1200" dirty="0" smtClean="0">
                <a:solidFill>
                  <a:srgbClr val="000000"/>
                </a:solidFill>
                <a:latin typeface="Calibri" panose="020F0502020204030204" pitchFamily="34" charset="0"/>
                <a:cs typeface="Calibri" panose="020F0502020204030204" pitchFamily="34" charset="0"/>
              </a:rPr>
              <a:t>ow(VL</a:t>
            </a:r>
            <a:r>
              <a:rPr lang="en-IN" sz="1200" dirty="0">
                <a:solidFill>
                  <a:srgbClr val="000000"/>
                </a:solidFill>
                <a:latin typeface="Calibri" panose="020F0502020204030204" pitchFamily="34" charset="0"/>
                <a:cs typeface="Calibri" panose="020F0502020204030204" pitchFamily="34" charset="0"/>
              </a:rPr>
              <a:t>), </a:t>
            </a:r>
            <a:r>
              <a:rPr lang="en-IN" sz="1200" dirty="0" smtClean="0">
                <a:solidFill>
                  <a:srgbClr val="000000"/>
                </a:solidFill>
                <a:latin typeface="Calibri" panose="020F0502020204030204" pitchFamily="34" charset="0"/>
                <a:cs typeface="Calibri" panose="020F0502020204030204" pitchFamily="34" charset="0"/>
              </a:rPr>
              <a:t>Low(L</a:t>
            </a:r>
            <a:r>
              <a:rPr lang="en-IN" sz="1200" dirty="0">
                <a:solidFill>
                  <a:srgbClr val="000000"/>
                </a:solidFill>
                <a:latin typeface="Calibri" panose="020F0502020204030204" pitchFamily="34" charset="0"/>
                <a:cs typeface="Calibri" panose="020F0502020204030204" pitchFamily="34" charset="0"/>
              </a:rPr>
              <a:t>), Medium(M), High(H), Very High(VH</a:t>
            </a:r>
            <a:r>
              <a:rPr lang="en-IN" sz="1200" dirty="0" smtClean="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Created the function to find out the high impact </a:t>
            </a:r>
            <a:r>
              <a:rPr lang="en-IN" sz="1200" dirty="0" smtClean="0">
                <a:solidFill>
                  <a:srgbClr val="000000"/>
                </a:solidFill>
                <a:latin typeface="Calibri" panose="020F0502020204030204" pitchFamily="34" charset="0"/>
                <a:cs typeface="Calibri" panose="020F0502020204030204" pitchFamily="34" charset="0"/>
              </a:rPr>
              <a:t>variables</a:t>
            </a:r>
            <a:endParaRPr lang="en-IN" sz="1200" dirty="0">
              <a:solidFill>
                <a:srgbClr val="000000"/>
              </a:solidFill>
              <a:latin typeface="Calibri" panose="020F0502020204030204" pitchFamily="34" charset="0"/>
              <a:cs typeface="Calibri" panose="020F0502020204030204" pitchFamily="34" charset="0"/>
            </a:endParaRPr>
          </a:p>
          <a:p>
            <a:r>
              <a:rPr lang="en-IN" sz="1200" dirty="0">
                <a:solidFill>
                  <a:srgbClr val="000000"/>
                </a:solidFill>
                <a:latin typeface="Calibri" panose="020F0502020204030204" pitchFamily="34" charset="0"/>
                <a:cs typeface="Calibri" panose="020F0502020204030204" pitchFamily="34" charset="0"/>
              </a:rPr>
              <a:t>After analysing all the high impact variables we found below important variables (including derived variables)</a:t>
            </a:r>
          </a:p>
          <a:p>
            <a:pPr lvl="1">
              <a:buFont typeface="Wingdings" panose="05000000000000000000" pitchFamily="2" charset="2"/>
              <a:buChar char="v"/>
            </a:pPr>
            <a:r>
              <a:rPr lang="en-IN" sz="1200" dirty="0" err="1">
                <a:solidFill>
                  <a:srgbClr val="000000"/>
                </a:solidFill>
                <a:latin typeface="Calibri" panose="020F0502020204030204" pitchFamily="34" charset="0"/>
                <a:cs typeface="Calibri" panose="020F0502020204030204" pitchFamily="34" charset="0"/>
              </a:rPr>
              <a:t>int_rate_bins</a:t>
            </a:r>
            <a:endParaRPr lang="en-IN" sz="1200" dirty="0">
              <a:solidFill>
                <a:srgbClr val="000000"/>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IN" sz="1200" dirty="0">
                <a:solidFill>
                  <a:srgbClr val="000000"/>
                </a:solidFill>
                <a:latin typeface="Calibri" panose="020F0502020204030204" pitchFamily="34" charset="0"/>
                <a:cs typeface="Calibri" panose="020F0502020204030204" pitchFamily="34" charset="0"/>
              </a:rPr>
              <a:t>purpose</a:t>
            </a:r>
          </a:p>
          <a:p>
            <a:pPr lvl="1">
              <a:buFont typeface="Wingdings" panose="05000000000000000000" pitchFamily="2" charset="2"/>
              <a:buChar char="v"/>
            </a:pPr>
            <a:r>
              <a:rPr lang="en-IN" sz="1200" dirty="0">
                <a:solidFill>
                  <a:srgbClr val="000000"/>
                </a:solidFill>
                <a:latin typeface="Calibri" panose="020F0502020204030204" pitchFamily="34" charset="0"/>
                <a:cs typeface="Calibri" panose="020F0502020204030204" pitchFamily="34" charset="0"/>
              </a:rPr>
              <a:t>term</a:t>
            </a:r>
          </a:p>
          <a:p>
            <a:pPr lvl="1">
              <a:buFont typeface="Wingdings" panose="05000000000000000000" pitchFamily="2" charset="2"/>
              <a:buChar char="v"/>
            </a:pPr>
            <a:r>
              <a:rPr lang="en-IN" sz="1200" dirty="0" err="1">
                <a:solidFill>
                  <a:srgbClr val="000000"/>
                </a:solidFill>
                <a:latin typeface="Calibri" panose="020F0502020204030204" pitchFamily="34" charset="0"/>
                <a:cs typeface="Calibri" panose="020F0502020204030204" pitchFamily="34" charset="0"/>
              </a:rPr>
              <a:t>annual_inc_bin</a:t>
            </a:r>
            <a:endParaRPr lang="en-IN" sz="1200" dirty="0">
              <a:solidFill>
                <a:srgbClr val="000000"/>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IN" sz="1200" dirty="0" err="1">
                <a:solidFill>
                  <a:srgbClr val="000000"/>
                </a:solidFill>
                <a:latin typeface="Calibri" panose="020F0502020204030204" pitchFamily="34" charset="0"/>
                <a:cs typeface="Calibri" panose="020F0502020204030204" pitchFamily="34" charset="0"/>
              </a:rPr>
              <a:t>dti_bins</a:t>
            </a:r>
            <a:r>
              <a:rPr lang="en-IN" sz="1200" dirty="0">
                <a:solidFill>
                  <a:srgbClr val="000000"/>
                </a:solidFill>
                <a:latin typeface="Calibri" panose="020F0502020204030204" pitchFamily="34" charset="0"/>
                <a:cs typeface="Calibri" panose="020F0502020204030204" pitchFamily="34" charset="0"/>
              </a:rPr>
              <a:t> </a:t>
            </a:r>
          </a:p>
          <a:p>
            <a:pPr lvl="1">
              <a:buFont typeface="Wingdings" panose="05000000000000000000" pitchFamily="2" charset="2"/>
              <a:buChar char="v"/>
            </a:pPr>
            <a:r>
              <a:rPr lang="en-IN" sz="1200" dirty="0">
                <a:solidFill>
                  <a:srgbClr val="000000"/>
                </a:solidFill>
                <a:latin typeface="Calibri" panose="020F0502020204030204" pitchFamily="34" charset="0"/>
                <a:cs typeface="Calibri" panose="020F0502020204030204" pitchFamily="34" charset="0"/>
              </a:rPr>
              <a:t>funded_amnt_inv_bins</a:t>
            </a:r>
          </a:p>
          <a:p>
            <a:pPr lvl="1">
              <a:buFont typeface="Wingdings" panose="05000000000000000000" pitchFamily="2" charset="2"/>
              <a:buChar char="v"/>
            </a:pPr>
            <a:r>
              <a:rPr lang="en-IN" sz="1200" dirty="0" err="1">
                <a:solidFill>
                  <a:srgbClr val="000000"/>
                </a:solidFill>
                <a:latin typeface="Calibri" panose="020F0502020204030204" pitchFamily="34" charset="0"/>
                <a:cs typeface="Calibri" panose="020F0502020204030204" pitchFamily="34" charset="0"/>
              </a:rPr>
              <a:t>home_ownership</a:t>
            </a:r>
            <a:endParaRPr lang="en-IN" sz="1400" dirty="0">
              <a:solidFill>
                <a:srgbClr val="000000"/>
              </a:solidFill>
              <a:latin typeface="Calibri" panose="020F0502020204030204" pitchFamily="34" charset="0"/>
              <a:cs typeface="Calibri" panose="020F0502020204030204" pitchFamily="34" charset="0"/>
            </a:endParaRPr>
          </a:p>
          <a:p>
            <a:r>
              <a:rPr lang="en-IN" sz="1200" dirty="0">
                <a:solidFill>
                  <a:srgbClr val="000000"/>
                </a:solidFill>
                <a:latin typeface="Calibri" panose="020F0502020204030204" pitchFamily="34" charset="0"/>
                <a:cs typeface="Calibri" panose="020F0502020204030204" pitchFamily="34" charset="0"/>
              </a:rPr>
              <a:t>Plotted bar plot between loan status and important variables</a:t>
            </a:r>
          </a:p>
          <a:p>
            <a:r>
              <a:rPr lang="en-IN" sz="1200" b="1" dirty="0">
                <a:solidFill>
                  <a:srgbClr val="000000"/>
                </a:solidFill>
                <a:latin typeface="Calibri" panose="020F0502020204030204" pitchFamily="34" charset="0"/>
                <a:cs typeface="Calibri" panose="020F0502020204030204" pitchFamily="34" charset="0"/>
              </a:rPr>
              <a:t>For </a:t>
            </a:r>
            <a:r>
              <a:rPr lang="en-IN" sz="1200" b="1" dirty="0" smtClean="0">
                <a:solidFill>
                  <a:srgbClr val="000000"/>
                </a:solidFill>
                <a:latin typeface="Calibri" panose="020F0502020204030204" pitchFamily="34" charset="0"/>
                <a:cs typeface="Calibri" panose="020F0502020204030204" pitchFamily="34" charset="0"/>
              </a:rPr>
              <a:t>the Bivariate analysis </a:t>
            </a:r>
            <a:r>
              <a:rPr lang="en-IN" sz="1200" b="1" dirty="0">
                <a:solidFill>
                  <a:srgbClr val="000000"/>
                </a:solidFill>
                <a:latin typeface="Calibri" panose="020F0502020204030204" pitchFamily="34" charset="0"/>
                <a:cs typeface="Calibri" panose="020F0502020204030204" pitchFamily="34" charset="0"/>
              </a:rPr>
              <a:t>we have considered all the purpose and not top 4/5 </a:t>
            </a:r>
            <a:r>
              <a:rPr lang="en-IN" sz="1200" b="1" dirty="0" smtClean="0">
                <a:solidFill>
                  <a:srgbClr val="000000"/>
                </a:solidFill>
                <a:latin typeface="Calibri" panose="020F0502020204030204" pitchFamily="34" charset="0"/>
                <a:cs typeface="Calibri" panose="020F0502020204030204" pitchFamily="34" charset="0"/>
              </a:rPr>
              <a:t>purposes.</a:t>
            </a:r>
            <a:endParaRPr lang="en-IN" sz="1400" dirty="0"/>
          </a:p>
        </p:txBody>
      </p:sp>
      <p:pic>
        <p:nvPicPr>
          <p:cNvPr id="5" name="Picture 2">
            <a:extLst>
              <a:ext uri="{FF2B5EF4-FFF2-40B4-BE49-F238E27FC236}">
                <a16:creationId xmlns="" xmlns:a16="http://schemas.microsoft.com/office/drawing/2014/main" id="{7D7C1CA0-C478-4365-908F-0612C9F47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4013" y="1766008"/>
            <a:ext cx="7107512" cy="35171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5">
            <a:extLst>
              <a:ext uri="{FF2B5EF4-FFF2-40B4-BE49-F238E27FC236}">
                <a16:creationId xmlns="" xmlns:a16="http://schemas.microsoft.com/office/drawing/2014/main" id="{A86E2463-B342-491C-A597-9A80CD0AFCB2}"/>
              </a:ext>
            </a:extLst>
          </p:cNvPr>
          <p:cNvSpPr txBox="1"/>
          <p:nvPr/>
        </p:nvSpPr>
        <p:spPr>
          <a:xfrm>
            <a:off x="7795667" y="1394618"/>
            <a:ext cx="2544955" cy="307777"/>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kern="0" dirty="0">
                <a:solidFill>
                  <a:schemeClr val="tx1">
                    <a:lumMod val="75000"/>
                    <a:lumOff val="25000"/>
                  </a:schemeClr>
                </a:solidFill>
                <a:latin typeface="Calibri" panose="020F0502020204030204" pitchFamily="34" charset="0"/>
                <a:cs typeface="Arial" pitchFamily="34" charset="0"/>
              </a:rPr>
              <a:t>Purpose vs loan status bar plot</a:t>
            </a:r>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272" y="369144"/>
            <a:ext cx="7296331" cy="716282"/>
          </a:xfrm>
        </p:spPr>
        <p:txBody>
          <a:bodyPr/>
          <a:lstStyle/>
          <a:p>
            <a:r>
              <a:rPr lang="en-IN" sz="2800" dirty="0"/>
              <a:t>Univariate Analysis …contd.</a:t>
            </a:r>
          </a:p>
        </p:txBody>
      </p:sp>
      <p:pic>
        <p:nvPicPr>
          <p:cNvPr id="3074" name="Picture 2">
            <a:extLst>
              <a:ext uri="{FF2B5EF4-FFF2-40B4-BE49-F238E27FC236}">
                <a16:creationId xmlns="" xmlns:a16="http://schemas.microsoft.com/office/drawing/2014/main" id="{B67D43CD-9DD4-40E6-AE5C-CBC5D4684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83" y="1526468"/>
            <a:ext cx="37433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 xmlns:a16="http://schemas.microsoft.com/office/drawing/2014/main" id="{890FA5A5-E4D2-428C-AB40-2AC4489C6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2056" y="1543049"/>
            <a:ext cx="380047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 xmlns:a16="http://schemas.microsoft.com/office/drawing/2014/main" id="{95B8E59E-6D64-4689-98B7-4A173FB84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827" y="4292954"/>
            <a:ext cx="3800475" cy="25050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5">
            <a:extLst>
              <a:ext uri="{FF2B5EF4-FFF2-40B4-BE49-F238E27FC236}">
                <a16:creationId xmlns="" xmlns:a16="http://schemas.microsoft.com/office/drawing/2014/main" id="{05C5D752-E20E-4916-8BA0-3FFC5DC71EC5}"/>
              </a:ext>
            </a:extLst>
          </p:cNvPr>
          <p:cNvSpPr txBox="1"/>
          <p:nvPr/>
        </p:nvSpPr>
        <p:spPr>
          <a:xfrm>
            <a:off x="1685937" y="1266050"/>
            <a:ext cx="2024215" cy="276999"/>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200" kern="0" dirty="0">
                <a:solidFill>
                  <a:schemeClr val="tx1">
                    <a:lumMod val="75000"/>
                    <a:lumOff val="25000"/>
                  </a:schemeClr>
                </a:solidFill>
                <a:latin typeface="Calibri" panose="020F0502020204030204" pitchFamily="34" charset="0"/>
                <a:cs typeface="Arial" pitchFamily="34" charset="0"/>
              </a:rPr>
              <a:t>Term vs loan status bar plot</a:t>
            </a:r>
          </a:p>
        </p:txBody>
      </p:sp>
      <p:sp>
        <p:nvSpPr>
          <p:cNvPr id="12" name="TextBox 15">
            <a:extLst>
              <a:ext uri="{FF2B5EF4-FFF2-40B4-BE49-F238E27FC236}">
                <a16:creationId xmlns="" xmlns:a16="http://schemas.microsoft.com/office/drawing/2014/main" id="{A3A240A2-D5AD-4FAF-A413-8D662CADAF02}"/>
              </a:ext>
            </a:extLst>
          </p:cNvPr>
          <p:cNvSpPr txBox="1"/>
          <p:nvPr/>
        </p:nvSpPr>
        <p:spPr>
          <a:xfrm>
            <a:off x="6615479" y="1317203"/>
            <a:ext cx="2709143" cy="276999"/>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200" kern="0" dirty="0">
                <a:solidFill>
                  <a:schemeClr val="tx1">
                    <a:lumMod val="75000"/>
                    <a:lumOff val="25000"/>
                  </a:schemeClr>
                </a:solidFill>
                <a:latin typeface="Calibri" panose="020F0502020204030204" pitchFamily="34" charset="0"/>
                <a:cs typeface="Arial" pitchFamily="34" charset="0"/>
              </a:rPr>
              <a:t>Annual income vs loan status bar plot</a:t>
            </a:r>
          </a:p>
        </p:txBody>
      </p:sp>
      <p:sp>
        <p:nvSpPr>
          <p:cNvPr id="13" name="TextBox 15">
            <a:extLst>
              <a:ext uri="{FF2B5EF4-FFF2-40B4-BE49-F238E27FC236}">
                <a16:creationId xmlns="" xmlns:a16="http://schemas.microsoft.com/office/drawing/2014/main" id="{87053055-B862-45A0-B22C-C5F6618AD979}"/>
              </a:ext>
            </a:extLst>
          </p:cNvPr>
          <p:cNvSpPr txBox="1"/>
          <p:nvPr/>
        </p:nvSpPr>
        <p:spPr>
          <a:xfrm>
            <a:off x="1431774" y="4067174"/>
            <a:ext cx="2709143" cy="276999"/>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lgn="ctr">
              <a:defRPr/>
            </a:pPr>
            <a:r>
              <a:rPr lang="en-US" sz="1200" kern="0" dirty="0">
                <a:solidFill>
                  <a:schemeClr val="tx1">
                    <a:lumMod val="75000"/>
                    <a:lumOff val="25000"/>
                  </a:schemeClr>
                </a:solidFill>
                <a:latin typeface="Calibri" panose="020F0502020204030204" pitchFamily="34" charset="0"/>
                <a:cs typeface="Arial" pitchFamily="34" charset="0"/>
              </a:rPr>
              <a:t>dti vs loan status bar plot</a:t>
            </a:r>
          </a:p>
        </p:txBody>
      </p:sp>
      <p:sp>
        <p:nvSpPr>
          <p:cNvPr id="14" name="TextBox 15">
            <a:extLst>
              <a:ext uri="{FF2B5EF4-FFF2-40B4-BE49-F238E27FC236}">
                <a16:creationId xmlns="" xmlns:a16="http://schemas.microsoft.com/office/drawing/2014/main" id="{4EACF7C9-8D25-4386-B94C-2EC1758BFC20}"/>
              </a:ext>
            </a:extLst>
          </p:cNvPr>
          <p:cNvSpPr txBox="1"/>
          <p:nvPr/>
        </p:nvSpPr>
        <p:spPr>
          <a:xfrm>
            <a:off x="6481550" y="4032475"/>
            <a:ext cx="2709143" cy="276999"/>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200" kern="0" dirty="0" smtClean="0">
                <a:solidFill>
                  <a:schemeClr val="tx1">
                    <a:lumMod val="75000"/>
                    <a:lumOff val="25000"/>
                  </a:schemeClr>
                </a:solidFill>
                <a:latin typeface="Calibri" panose="020F0502020204030204" pitchFamily="34" charset="0"/>
                <a:cs typeface="Arial" pitchFamily="34" charset="0"/>
              </a:rPr>
              <a:t>Interest rate vs </a:t>
            </a:r>
            <a:r>
              <a:rPr lang="en-US" sz="1200" kern="0" dirty="0">
                <a:solidFill>
                  <a:schemeClr val="tx1">
                    <a:lumMod val="75000"/>
                    <a:lumOff val="25000"/>
                  </a:schemeClr>
                </a:solidFill>
                <a:latin typeface="Calibri" panose="020F0502020204030204" pitchFamily="34" charset="0"/>
                <a:cs typeface="Arial" pitchFamily="34" charset="0"/>
              </a:rPr>
              <a:t>loan status bar plot</a:t>
            </a:r>
          </a:p>
        </p:txBody>
      </p:sp>
      <p:sp>
        <p:nvSpPr>
          <p:cNvPr id="6" name="AutoShape 2" descr="data:image/png;base64,iVBORw0KGgoAAAANSUhEUgAAAYkAAAEHCAYAAABbZ7oVAAAAOXRFWHRTb2Z0d2FyZQBNYXRwbG90bGliIHZlcnNpb24zLjMuMiwgaHR0cHM6Ly9tYXRwbG90bGliLm9yZy8vihELAAAACXBIWXMAAAsTAAALEwEAmpwYAAAULUlEQVR4nO3df7DddX3n8eeLhAhGkFFuDSVg2A7TTmqh1YjSuGi2owv+KE5La6xKaXUyzEpdptW77OwM26W7005wnYKiaWqzDh2VndFi051A7M4otFI1ocPIjxGbIpqbcCcBBUFZJPDeP865cHI539xzcu/3npPk+Zg5c8/3+/18zvd9T5Lzyufz/XFSVUiS1M9xoy5AkjS+DAlJUiNDQpLUyJCQJDUyJCRJjZaOuoCFdOqpp9aqVatGXYYkHVHuvPPOh6tqot+2oyokVq1axc6dO0ddhiQdUZJ8r2mb002SpEaGhCSpkSEhSWpkSEiSGhkSkqRGhoQkqZEhIUlqZEhIkhodVRfTSdKRZHJykunpaVasWMHGjRtHXU5fhoQkjcj09DR79uwZdRmH5HSTJKmRISFJamRISJIaGRKSpEaGhCSpkSEhSWrkKbCSNMsn/ujvFmU/jz784+d+LsY+r/if7xi6jyMJSVIjQ0KS1MiQkCQ1MiQkSY0MCUlSI0NCktSo9ZBIcmGS+5PsSnJVn+3vSfKt7uOOJOf2bHswyd1J7kqys+1aJUkHa/U6iSRLgBuANwNTwI4kW6vqvp5m3wXeWFU/THIRsBl4Xc/2dVX1cJt1SpL6a/tiuvOAXVX1AECSm4CLgedCoqru6Gn/dWBlyzVJ0lhYvuzkg36Oo7ZD4nRgd8/yFAePEmZ7P3BLz3IBX05SwF9U1eaFL1GSRmPtz/3GqEuYU9shkT7rqm/DZB2dkHhDz+q1VbU3yc8Af5/k21V1+6x+G4ANAGeeeebCVC1JAto/cD0FnNGzvBLYO7tRknOATwMXV9UjM+uram/35z7gZjrTVwepqs1Vtaaq1kxMTCxw+ZJ0bGs7JHYAZyc5K8kyYD2wtbdBkjOBvwHeV1Xf6Vm/PMlJM8+BtwD3tFyvJKlHq9NNVXUgyRXAdmAJsKWq7k1yeXf7JuBq4OXAJ5MAHKiqNcArgJu765YCn6uqW9usV5J0sNZvFV5V24Bts9Zt6nn+AeADffo9AJw7e70kafF4xbUkqZEhIUlqZEhIkhoZEpKkRoaEJKmRISFJamRISJIaGRKSpEaGhCSpkSEhSWpkSEiSGhkSkqRGhoQkqZEhIUlqZEhIkhoZEpKkRoaEJKmRISFJamRISJIaGRKSpEaGhCSpkSEhSWpkSEiSGhkSkqRGhoQkqZEhIUlqZEhIkhoZEpKkRoaEJKlR6yGR5MIk9yfZleSqPtvfk+Rb3ccdSc4dtK8kqV2thkSSJcANwEXAauDdSVbPavZd4I1VdQ7wJ8DmIfpKklrU9kjiPGBXVT1QVT8FbgIu7m1QVXdU1Q+7i18HVg7aV5LUrrZD4nRgd8/yVHddk/cDtwzTN8mGJDuT7Ny/f/88y5Uk9Wo7JNJnXfVtmKyjExL/aZi+VbW5qtZU1ZqJiYnDLlSS9EJLW379KeCMnuWVwN7ZjZKcA3wauKiqHhmmrySpPW2PJHYAZyc5K8kyYD2wtbdBkjOBvwHeV1XfGaavJKldrY4kqupAkiuA7cASYEtV3Zvk8u72TcDVwMuBTyYBONCdPurbt816JUkHa3u6iaraBmybtW5Tz/MPAB8YtK8kafF4xbUkqZEhIUlqZEhIkhoZEpKkRoaEJKmRISFJamRISJIaGRKSpEatX0wnSb0mJyeZnp5mxYoVbNy4cdTlaA6GhKRFNT09zZ49e0ZdhgbkdJMkqdHAIZFkbZLl3efvTfKxJK9srzRJ0qgNM5L4FPCTJOcCk8D3gBtbqUqSNBaGCYkDVVV0vmf6uqq6DjipnbIkSeNgmAPXjyf5z8B7gQuSLAGOb6csSdI4GGYk8S7gKeD9VTUNnA5c20pVkqSxMPBIohsMH+tZ/j4ek5COGrdd8MZF2c+TS5dAwpNTU4uyzzfeflvr+ziaDRwSSR4Hqru4jM5U0xNV9dI2CpMkjd4wI4mDDlIneSdw3kIXJEkaH4d9MV1VfQn4dwtXiiRp3Awz3fQbPYvHAWt4fvpJknQUGuYU2Hf0PD8APEjnmglJ0lFqmJD4dFV9rXdFkrXAvoUtSZI0LoY5JvHxAddJUqNTqnhZFaeUs9VHgjlHEknOB34VmEjyhz2bTgaWtFWYpKPTe595dtQlaAiDTDctA17Sbdt7GuyPgEvaKEqSNB7mDImqug24Lclnqup7i1CTJGlMDHPg+idJrgV+EThhZmVVea2EJB2lhjlw/Vng28BZwH+jcwrsjhZqkiSNiWFC4uVV9VfA01V1W1X9PvD6uToluTDJ/Ul2Jbmqz/ZfSPJPSZ5K8uFZ2x5McneSu5LsHKJWaaxMTk5y6aWXMjk5OepSpKEMM930dPfnQ0neBuwFVh6qQ/c7J24A3gxMATuSbK2q+3qa/QD4EPDOhpdZV1UPD1GnNHamp6fZs2fPqMuQhjZMSPz3JC8F/ojO9REnA1fO0ec8YFdVPQCQ5CY6V2k/FxJVtQ/Y1w0eSdIYGWa66YdV9VhV3VNV66rqNXRGAYdyOrC7Z3mqu25QBXw5yZ1JNvRrkGRDkp1Jdu7fv3+Il5YkzaXtK67TZ90wl1murapXAxcBH0xywQterGpzVa2pqjUTExNDvLQkaS5tX3E9BZzRs7ySzrGMgVTV3u7PfUlupjN9dfug/SVJ8zPISGL2Fdczj0GuuN4BnJ3krCTLgPXA1kEKS7I8yUkzz4G3APcM0leStDAO64rrJMcBL6mqH83R90CSK4DtdEYdW6rq3iSXd7dvSrIC2ElnZPJskiuB1cCpwM1JZur8XFXdepi/pyTpMAxzdtOfdj/cnwHuBF6a5GNVde2hOlXVNmDbrHWbep5P0/9U2h8B5w5RnzS0tR9fuyj7WfboMo7jOHY/untR9vm1P/ja3I2kAQxz4Hp1d+TwTjof+mcC72ujKEnSeBgmJI5PcjydkPjbqnoav75Uko5qw4TEX9C5X9Ny4PYkr6QzJSRJOkoNHBJVdX1VnV5Vb62qAr4PrJvZnuR32yhQkjQ6w4wkDlIdB3pW/ccFqEeSNEYOOyT66Hd1tSTpCDbMKbBz8SC21KBeXDzLs9SL/WeiI8tChoQjCanB02ufnruRNIYWcrrJq3ck6Sgz8EgiyYuA3wRW9farqmu6P69Y6OIkSaM1zHTT3wKP0bklx1PtlCNJGifDhMTKqrqwtUokSWNnmGMSdyT5pdYqkSSNnWFGEm8ALkvyXTrTTaFzTd05rVQmSRq5YULiotaqkCSNpYFDoucLh34GOKG1iiRJY2PgYxJJfj3JvwDfBW6jc0fYW1qqS5I0BoY5cP0nwOuB71TVWcCv4QV0knRUGyYknq6qR4DjkhxXVV8BfrmdsiRJ42CYA9ePJnkJ8A/AZ5PsAw7M0UeSdAQbZiRxMfAkcCVwK/CvwDtaqEmSNCaGObvpx0leAbwWeAS4pTv9JEk6Sg1zdtNvA98Efgv4beAbSS5pqzBJ0ugNc0zivwCvrap9AEkmgP8LfKGNwiRJozdMSBw3ExBdj7Cw30eho8zk5CTT09OsWLGCjRs3jrocSYdhmJC4Ncl24PPd5XcB2xa+JB0tpqen2bNnz6jLkDQPwxy4/kiS3wTW0rm53+aqurm1yiRJIzfUd1xX1ReBL7ZUiyRpzMwZEkkeB6rfJjq3Cj95wauSJI2FOQ88V9VJVXVyn8dJgwREkguT3J9kV5Kr+mz/hST/lOSpJB8epq8kqV2tnp2UZAlwA53volgNvDvJ6lnNfgB8CPjoYfSVJLVoqGMSh+E8YFdVPQCQ5CY6t/e4b6ZB97TafUneNmxfHZ7vX7M430J74AcvA5Zy4AffW5R9nnn13a3vQzrWtH2dw+nA7p7lqe66BeubZEOSnUl27t+//7ALlSS9UNshkT7r+h0EP+y+VbW5qtZU1ZqJiYmhipMkHVrbITEFnNGzvBLYuwh9JUkLoO2Q2AGcneSsJMuA9cDWRegrSVoArR64rqoDSa4AtgNLgC1VdW+Sy7vbNyVZAewETgaeTXIlsLqqftSvb5v1amGdesKzwIHuT0lHorbPbqKqtjHrHk9Vtann+TSdqaSB+urI8eFzHh11CZLmybu4SpIaGRKSpEaGhCSpkSEhSWpkSEiSGhkSkqRGhoQkqZEhIUlqZEhIkhoZEpKkRoaEJKmRISFJamRISJIaGRKSpEaGhCSpkSEhSWpkSEiSGhkSkqRGhoQkqZEhIUlqZEhIkhoZEpKkRoaEJKmRISFJamRISJIaLR11AUebyclJpqenWbFiBRs3bhx1OZI0L4bEApuenmbPnj2jLkOSFoTTTZKkRoaEJKlR69NNSS4ErgOWAJ+uqj+btT3d7W8FfgJcVlX/3N32IPA48AxwoKrWHG4dr/nIjYfbdSgnPfw4S4DvP/z4ouzzzmsvbX0fko5drYZEkiXADcCbgSlgR5KtVXVfT7OLgLO7j9cBn+r+nLGuqh5us05JUn9tTzedB+yqqgeq6qfATcDFs9pcDNxYHV8HTklyWst1SZIG0HZInA7s7lme6q4btE0BX05yZ5IN/XaQZEOSnUl27t+/f4HKliRB+yGRPutqiDZrq+rVdKakPpjkghc0rNpcVWuqas3ExMT8qpUkHaTtkJgCzuhZXgnsHbRNVc383AfcTGf6aqw9u2w5z7zoZJ5dtnzUpUjSvLV9dtMO4OwkZwF7gPXA78xqsxW4IslNdA5YP1ZVDyVZDhxXVY93n78FuKbleuftx2e/ZdQlSNKCaTUkqupAkiuA7XROgd1SVfcmuby7fROwjc7pr7vonAL7e93urwBu7pwhy1Lgc1V1a5v1SpIO1vp1ElW1jU4Q9K7b1PO8gA/26fcAcG7b9UmSmnnFtSSpkSEhSWpkSEiSGhkSkqRGhoQkqZEhIUlqZEhIkhoZEpKkRoaEJKmRISFJamRISJIaGRKSpEaGhCSpkSEhSWpkSEiSGhkSkqRGhoQkqZEhIUlqZEhIkhoZEpKkRoaEJKmRISFJamRISJIaGRKSpEaGhCSpkSEhSWpkSEiSGhkSkqRGhoQkqVHrIZHkwiT3J9mV5Ko+25Pk+u72byV59aB9JUntajUkkiwBbgAuAlYD706yelazi4Czu48NwKeG6CtJalHbI4nzgF1V9UBV/RS4Cbh4VpuLgRur4+vAKUlOG7CvJKlFS1t+/dOB3T3LU8DrBmhz+oB9SbKBzggE4Ikk98+z5oVwKvDwYuwoH/3dxdjNfCzae8F/zaLsZh4W7+/Fh3wvnhPfixl/8LHGTa9s2tB2SPT706kB2wzSl6raDGwevrT2JNlZVWtGXcc48L14nu/F83wvnjfu70XbITEFnNGzvBLYO2CbZQP0lSS1qO1jEjuAs5OclWQZsB7YOqvNVuDS7llOrwceq6qHBuwrSWpRqyOJqjqQ5ApgO7AE2FJV9ya5vLt9E7ANeCuwC/gJ8HuH6ttmvQtorKa/Rsz34nm+F8/zvXjeWL8XqXrBNL8kSYBXXEuSDsGQkCQ1MiTmIclXk/z7WeuuTLItyT2jqmscJHli1DWMgySV5K97lpcm2Z/k/4yyrlGY/XciyWVJPjGqehbTMJ8VSf44yYcXt8JmhsT8fJ7OWVe91gN/OoJaNJ5+DLwqyYnd5TcDe0ZYj0bjiP2sMCTm5wvA25O8CCDJKuBn6Vz7Ic24BXhb9/m76Xxg6NhyxH5WGBLzUFWPAN8ELuyuWg/8b/pcGa5j2k3A+iQnAOcA3xhxPaNyYpK7Zh7ANaMuaLHM8Vnxc7Pel8tHU2V/hsT89Q4j1+P/EjVLVX0LWEVnFLFttNWM1JNV9cszD+DqURe0yJo+K/511vuyaRTFNTEk5u9LwK91vwfjxKr65xHXo/G0Ffgo/ifiWPYljsDPirbv3XTUq6onknwV2IIfAGq2hc4tZ+5O8qYR16IROFI/KxxJLIzPA+fSmXue8fNJpnoevzWi2kblxbN+/z8cdUGjVFVTVXXdqOvQyPX7rBhr3pZDktTIkYQkqZEhIUlqZEhIkhoZEpKkRoaEJKmRISFJamRI6JiS5I4B2lyZ5MULtL/LkvzsYfb9apI1fdb/epKr5l+dNDdDQseUqvrVAZpdCQwcEkmWHGLzZXTu9rlgqmprVf3ZQr6m1MSQ0DFl5otvkryp+z/1LyT5dpLPpuNDdD7Uv5LkK4d6nSTXJPkGcH6Sq5PsSHJPks3d17oEWAN8tnuHzxOTvCbJbUnuTLI9yWlzlPzeJHd0X/e87r6f+7KeJJ9Jcn23zQPdfZLktCS3d/d7T5J/O/93T8ciQ0LHsl+hM2pYDfwbYG1VXQ/sBdZV1bpD9F0O3FNVr6uqfwQ+UVWvrapXAScCb6+qLwA7gfd07+55APg4cElVvYbOPXz+xxw1Lu+Ofv5Dt30/pwFvAN4OzIwwfgfY3t3vucBdc+xH6ssb/OlY9s2qmgLo3sd/FfCPA/Z9Bvhiz/K6JJN0pqleBtwL/N2sPj8PvAr4+yQAS4CH5tjP5wGq6vYkJyc5pU+bL1XVs8B9SV7RXbcD2JLk+O72uwb8vaSDGBI6lj3V8/wZhvv38P+q6hmA7pcJfRJYU1W7k/wxcEKfPgHurarzh9jP7Jur9bvZWu/vEXguVC6g8414f53k2qq6cYj9SoDTTVI/jwMnDdF+JhAeTvIS4JKG17ofmEhyPkCS45P84hyv/a5u2zfQudX4Y4MUlOSVwL6q+kvgr4BXD/SbSLM4kpBeaDNwS5KH5jguAUBVPZrkL4G7gQfpTPXM+AywKcmTwPl0AuT6JC+l8+/vz+lMTTX5Yfe03ZOB3x/id3gT8JEkTwNPAJcO0Vd6jrcKlyQ1crpJktTI6SbpELrXQbxo1ur3VdXdC7iPG4C1s1ZfV1X/a6H2IR0up5skSY2cbpIkNTIkJEmNDAlJUiNDQpLU6P8D5HHwUga+DzM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7636" y="4059800"/>
            <a:ext cx="4121496" cy="2747664"/>
          </a:xfrm>
          <a:prstGeom prst="rect">
            <a:avLst/>
          </a:prstGeom>
        </p:spPr>
      </p:pic>
    </p:spTree>
    <p:extLst>
      <p:ext uri="{BB962C8B-B14F-4D97-AF65-F5344CB8AC3E}">
        <p14:creationId xmlns:p14="http://schemas.microsoft.com/office/powerpoint/2010/main" val="415896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5492" y="301410"/>
            <a:ext cx="9313817" cy="609916"/>
          </a:xfrm>
        </p:spPr>
        <p:txBody>
          <a:bodyPr>
            <a:noAutofit/>
          </a:bodyPr>
          <a:lstStyle/>
          <a:p>
            <a:r>
              <a:rPr lang="en-IN" sz="2400" dirty="0"/>
              <a:t>Bivariate Analysis</a:t>
            </a:r>
            <a:endParaRPr lang="en-IN" sz="1800" dirty="0"/>
          </a:p>
        </p:txBody>
      </p:sp>
      <p:pic>
        <p:nvPicPr>
          <p:cNvPr id="5122" name="Picture 2">
            <a:extLst>
              <a:ext uri="{FF2B5EF4-FFF2-40B4-BE49-F238E27FC236}">
                <a16:creationId xmlns="" xmlns:a16="http://schemas.microsoft.com/office/drawing/2014/main" id="{598E9543-B990-4E36-91E3-33D468A7F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50" y="2100750"/>
            <a:ext cx="5359547" cy="448653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 xmlns:a16="http://schemas.microsoft.com/office/drawing/2014/main" id="{A6CC1C58-3D79-4E78-A4DE-420A22131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903" y="2071094"/>
            <a:ext cx="5448918" cy="45613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5">
            <a:extLst>
              <a:ext uri="{FF2B5EF4-FFF2-40B4-BE49-F238E27FC236}">
                <a16:creationId xmlns="" xmlns:a16="http://schemas.microsoft.com/office/drawing/2014/main" id="{B74AFAC2-AB00-43B9-AD0B-0A483E13C62D}"/>
              </a:ext>
            </a:extLst>
          </p:cNvPr>
          <p:cNvSpPr txBox="1"/>
          <p:nvPr/>
        </p:nvSpPr>
        <p:spPr>
          <a:xfrm>
            <a:off x="1736128" y="1839140"/>
            <a:ext cx="3360196" cy="26161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100" kern="0" dirty="0">
                <a:solidFill>
                  <a:schemeClr val="tx1">
                    <a:lumMod val="75000"/>
                    <a:lumOff val="25000"/>
                  </a:schemeClr>
                </a:solidFill>
                <a:latin typeface="Calibri" panose="020F0502020204030204" pitchFamily="34" charset="0"/>
                <a:cs typeface="Arial" pitchFamily="34" charset="0"/>
              </a:rPr>
              <a:t>Bar plot for Term and Purpose vs loan status</a:t>
            </a:r>
          </a:p>
        </p:txBody>
      </p:sp>
      <p:sp>
        <p:nvSpPr>
          <p:cNvPr id="8" name="TextBox 15">
            <a:extLst>
              <a:ext uri="{FF2B5EF4-FFF2-40B4-BE49-F238E27FC236}">
                <a16:creationId xmlns="" xmlns:a16="http://schemas.microsoft.com/office/drawing/2014/main" id="{C1CB992D-6815-47BF-862B-F1CB76B50568}"/>
              </a:ext>
            </a:extLst>
          </p:cNvPr>
          <p:cNvSpPr txBox="1"/>
          <p:nvPr/>
        </p:nvSpPr>
        <p:spPr>
          <a:xfrm>
            <a:off x="7713594" y="1811626"/>
            <a:ext cx="3360196" cy="26161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100" kern="0" dirty="0">
                <a:solidFill>
                  <a:schemeClr val="tx1">
                    <a:lumMod val="75000"/>
                    <a:lumOff val="25000"/>
                  </a:schemeClr>
                </a:solidFill>
                <a:latin typeface="Calibri" panose="020F0502020204030204" pitchFamily="34" charset="0"/>
                <a:cs typeface="Arial" pitchFamily="34" charset="0"/>
              </a:rPr>
              <a:t>Bar plot for Term and home ownership vs loan status</a:t>
            </a:r>
          </a:p>
        </p:txBody>
      </p:sp>
      <p:sp>
        <p:nvSpPr>
          <p:cNvPr id="9" name="TextBox 15">
            <a:extLst>
              <a:ext uri="{FF2B5EF4-FFF2-40B4-BE49-F238E27FC236}">
                <a16:creationId xmlns="" xmlns:a16="http://schemas.microsoft.com/office/drawing/2014/main" id="{FF4E3583-56F9-47A6-BE47-5BBC63B6DD63}"/>
              </a:ext>
            </a:extLst>
          </p:cNvPr>
          <p:cNvSpPr txBox="1"/>
          <p:nvPr/>
        </p:nvSpPr>
        <p:spPr>
          <a:xfrm>
            <a:off x="646750" y="1033532"/>
            <a:ext cx="10834050" cy="646331"/>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71450" lvl="0" indent="-171450">
              <a:buFont typeface="Arial" panose="020B0604020202020204" pitchFamily="34" charset="0"/>
              <a:buChar char="•"/>
              <a:defRPr/>
            </a:pPr>
            <a:r>
              <a:rPr lang="en-US" sz="1200" kern="0" dirty="0">
                <a:solidFill>
                  <a:schemeClr val="tx1">
                    <a:lumMod val="75000"/>
                    <a:lumOff val="25000"/>
                  </a:schemeClr>
                </a:solidFill>
                <a:latin typeface="Calibri" panose="020F0502020204030204" pitchFamily="34" charset="0"/>
                <a:cs typeface="Arial" pitchFamily="34" charset="0"/>
              </a:rPr>
              <a:t>In bivariate analysis we plotted bar graph and heat map with combination from the 5-6 important variables identified during univariate analysis and loan status.</a:t>
            </a:r>
          </a:p>
          <a:p>
            <a:pPr marL="171450" lvl="0" indent="-171450">
              <a:buFont typeface="Arial" panose="020B0604020202020204" pitchFamily="34" charset="0"/>
              <a:buChar char="•"/>
              <a:defRPr/>
            </a:pPr>
            <a:r>
              <a:rPr lang="en-IN" sz="1200" kern="0" dirty="0">
                <a:solidFill>
                  <a:schemeClr val="tx1">
                    <a:lumMod val="75000"/>
                    <a:lumOff val="25000"/>
                  </a:schemeClr>
                </a:solidFill>
                <a:latin typeface="Calibri" panose="020F0502020204030204" pitchFamily="34" charset="0"/>
                <a:cs typeface="Arial" pitchFamily="34" charset="0"/>
              </a:rPr>
              <a:t>From the </a:t>
            </a:r>
            <a:r>
              <a:rPr lang="en-IN" sz="1200" kern="0" dirty="0" err="1">
                <a:solidFill>
                  <a:schemeClr val="tx1">
                    <a:lumMod val="75000"/>
                    <a:lumOff val="25000"/>
                  </a:schemeClr>
                </a:solidFill>
                <a:latin typeface="Calibri" panose="020F0502020204030204" pitchFamily="34" charset="0"/>
                <a:cs typeface="Arial" pitchFamily="34" charset="0"/>
              </a:rPr>
              <a:t>univariate</a:t>
            </a:r>
            <a:r>
              <a:rPr lang="en-IN" sz="1200" kern="0" dirty="0">
                <a:solidFill>
                  <a:schemeClr val="tx1">
                    <a:lumMod val="75000"/>
                    <a:lumOff val="25000"/>
                  </a:schemeClr>
                </a:solidFill>
                <a:latin typeface="Calibri" panose="020F0502020204030204" pitchFamily="34" charset="0"/>
                <a:cs typeface="Arial" pitchFamily="34" charset="0"/>
              </a:rPr>
              <a:t> analysis, we have seen that the default probability is changing heavily with the purpose. In the bivariate analysis, we can see the patterns of the default probability against the purpose and the remaining important derived variables one-by-one.</a:t>
            </a:r>
            <a:endParaRPr lang="en-US" sz="1200" kern="0" dirty="0">
              <a:solidFill>
                <a:schemeClr val="tx1">
                  <a:lumMod val="75000"/>
                  <a:lumOff val="25000"/>
                </a:schemeClr>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04203" y="290121"/>
            <a:ext cx="9313817" cy="632798"/>
          </a:xfrm>
        </p:spPr>
        <p:txBody>
          <a:bodyPr>
            <a:normAutofit/>
          </a:bodyPr>
          <a:lstStyle/>
          <a:p>
            <a:r>
              <a:rPr lang="en-IN" sz="2400" dirty="0"/>
              <a:t>Bivariate Analysis…contd.</a:t>
            </a:r>
          </a:p>
        </p:txBody>
      </p:sp>
      <p:pic>
        <p:nvPicPr>
          <p:cNvPr id="6146" name="Picture 2">
            <a:extLst>
              <a:ext uri="{FF2B5EF4-FFF2-40B4-BE49-F238E27FC236}">
                <a16:creationId xmlns="" xmlns:a16="http://schemas.microsoft.com/office/drawing/2014/main" id="{3C1AD949-6B1A-4636-8A35-56B9F26D5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279" y="1166015"/>
            <a:ext cx="437197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 xmlns:a16="http://schemas.microsoft.com/office/drawing/2014/main" id="{0017C13B-810A-4F83-ADAC-94B2176FDF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8183" y="1166015"/>
            <a:ext cx="437197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 xmlns:a16="http://schemas.microsoft.com/office/drawing/2014/main" id="{B38DBE8E-61C8-45C0-91D1-C1EE2A7655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8182" y="4125377"/>
            <a:ext cx="4371975" cy="25050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5">
            <a:extLst>
              <a:ext uri="{FF2B5EF4-FFF2-40B4-BE49-F238E27FC236}">
                <a16:creationId xmlns="" xmlns:a16="http://schemas.microsoft.com/office/drawing/2014/main" id="{AC92465A-BE3F-4698-BA19-F56AA5BAFC55}"/>
              </a:ext>
            </a:extLst>
          </p:cNvPr>
          <p:cNvSpPr txBox="1"/>
          <p:nvPr/>
        </p:nvSpPr>
        <p:spPr>
          <a:xfrm>
            <a:off x="2244124" y="901965"/>
            <a:ext cx="3170483" cy="259225"/>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100" b="1" i="1" kern="0" dirty="0">
                <a:solidFill>
                  <a:schemeClr val="tx1">
                    <a:lumMod val="75000"/>
                    <a:lumOff val="25000"/>
                  </a:schemeClr>
                </a:solidFill>
                <a:latin typeface="Calibri" panose="020F0502020204030204" pitchFamily="34" charset="0"/>
                <a:cs typeface="Arial" pitchFamily="34" charset="0"/>
              </a:rPr>
              <a:t>1. Heat map for purpose and interest vs loan status</a:t>
            </a:r>
          </a:p>
        </p:txBody>
      </p:sp>
      <p:sp>
        <p:nvSpPr>
          <p:cNvPr id="10" name="TextBox 15">
            <a:extLst>
              <a:ext uri="{FF2B5EF4-FFF2-40B4-BE49-F238E27FC236}">
                <a16:creationId xmlns="" xmlns:a16="http://schemas.microsoft.com/office/drawing/2014/main" id="{6FB6DBBE-F351-446A-AD65-356F0359B86A}"/>
              </a:ext>
            </a:extLst>
          </p:cNvPr>
          <p:cNvSpPr txBox="1"/>
          <p:nvPr/>
        </p:nvSpPr>
        <p:spPr>
          <a:xfrm>
            <a:off x="7694444" y="910869"/>
            <a:ext cx="2993917" cy="26161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100" b="1" i="1" kern="0" dirty="0">
                <a:solidFill>
                  <a:schemeClr val="tx1">
                    <a:lumMod val="75000"/>
                    <a:lumOff val="25000"/>
                  </a:schemeClr>
                </a:solidFill>
                <a:latin typeface="Calibri" panose="020F0502020204030204" pitchFamily="34" charset="0"/>
                <a:cs typeface="Arial" pitchFamily="34" charset="0"/>
              </a:rPr>
              <a:t>2. Heat map for purpose and dti vs loan status</a:t>
            </a:r>
          </a:p>
        </p:txBody>
      </p:sp>
      <p:sp>
        <p:nvSpPr>
          <p:cNvPr id="11" name="TextBox 15">
            <a:extLst>
              <a:ext uri="{FF2B5EF4-FFF2-40B4-BE49-F238E27FC236}">
                <a16:creationId xmlns="" xmlns:a16="http://schemas.microsoft.com/office/drawing/2014/main" id="{25F109AC-F306-4852-96DF-3B1F42DEC182}"/>
              </a:ext>
            </a:extLst>
          </p:cNvPr>
          <p:cNvSpPr txBox="1"/>
          <p:nvPr/>
        </p:nvSpPr>
        <p:spPr>
          <a:xfrm>
            <a:off x="1969486" y="3854155"/>
            <a:ext cx="3584645" cy="26161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100" b="1" i="1" kern="0" dirty="0">
                <a:solidFill>
                  <a:schemeClr val="tx1">
                    <a:lumMod val="75000"/>
                    <a:lumOff val="25000"/>
                  </a:schemeClr>
                </a:solidFill>
                <a:latin typeface="Calibri" panose="020F0502020204030204" pitchFamily="34" charset="0"/>
                <a:cs typeface="Arial" pitchFamily="34" charset="0"/>
              </a:rPr>
              <a:t>3. Heat map for purpose and annual income vs loan status</a:t>
            </a:r>
          </a:p>
        </p:txBody>
      </p:sp>
      <p:pic>
        <p:nvPicPr>
          <p:cNvPr id="6154" name="Picture 10">
            <a:extLst>
              <a:ext uri="{FF2B5EF4-FFF2-40B4-BE49-F238E27FC236}">
                <a16:creationId xmlns="" xmlns:a16="http://schemas.microsoft.com/office/drawing/2014/main" id="{35F40C25-08B5-4238-981F-AB3886FA31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2279" y="4125377"/>
            <a:ext cx="4371975" cy="25050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5">
            <a:extLst>
              <a:ext uri="{FF2B5EF4-FFF2-40B4-BE49-F238E27FC236}">
                <a16:creationId xmlns="" xmlns:a16="http://schemas.microsoft.com/office/drawing/2014/main" id="{D10A2426-7D5A-486D-A8C2-DCEEDC0F879C}"/>
              </a:ext>
            </a:extLst>
          </p:cNvPr>
          <p:cNvSpPr txBox="1"/>
          <p:nvPr/>
        </p:nvSpPr>
        <p:spPr>
          <a:xfrm>
            <a:off x="7405511" y="3869030"/>
            <a:ext cx="3584646" cy="26161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100" b="1" i="1" kern="0" dirty="0">
                <a:solidFill>
                  <a:schemeClr val="tx1">
                    <a:lumMod val="75000"/>
                    <a:lumOff val="25000"/>
                  </a:schemeClr>
                </a:solidFill>
                <a:latin typeface="Calibri" panose="020F0502020204030204" pitchFamily="34" charset="0"/>
                <a:cs typeface="Arial" pitchFamily="34" charset="0"/>
              </a:rPr>
              <a:t>4. Heat map for purpose and loan amount vs loan status</a:t>
            </a:r>
          </a:p>
        </p:txBody>
      </p:sp>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2151</TotalTime>
  <Words>1066</Words>
  <Application>Microsoft Office PowerPoint</Application>
  <PresentationFormat>Custom</PresentationFormat>
  <Paragraphs>114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LENDING CLUB CASE STUDY  SUBMISSION </vt:lpstr>
      <vt:lpstr> Abstract</vt:lpstr>
      <vt:lpstr> Problem solving methodology – Flow chart</vt:lpstr>
      <vt:lpstr> Data Understanding</vt:lpstr>
      <vt:lpstr> Data Cleaning</vt:lpstr>
      <vt:lpstr>   Univariate Analysis</vt:lpstr>
      <vt:lpstr>Univariate Analysis …contd.</vt:lpstr>
      <vt:lpstr>Bivariate Analysis</vt:lpstr>
      <vt:lpstr>Bivariate Analysis…contd.</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Windows User</cp:lastModifiedBy>
  <cp:revision>112</cp:revision>
  <dcterms:created xsi:type="dcterms:W3CDTF">2016-06-09T08:16:28Z</dcterms:created>
  <dcterms:modified xsi:type="dcterms:W3CDTF">2021-02-22T09:14:21Z</dcterms:modified>
</cp:coreProperties>
</file>