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60" r:id="rId6"/>
    <p:sldId id="267" r:id="rId7"/>
    <p:sldId id="262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93" d="100"/>
          <a:sy n="93" d="100"/>
        </p:scale>
        <p:origin x="-8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4800" b="1" dirty="0"/>
              <a:t>INVESTMENT ASSIGNMENT</a:t>
            </a:r>
            <a:br>
              <a:rPr lang="en-IN" sz="4800" b="1" dirty="0"/>
            </a:br>
            <a:r>
              <a:rPr lang="en-IN" sz="4800" b="1" dirty="0"/>
              <a:t/>
            </a:r>
            <a:br>
              <a:rPr lang="en-IN" sz="4800" b="1" dirty="0"/>
            </a:br>
            <a:r>
              <a:rPr lang="en-IN" sz="4800" b="1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Ravi </a:t>
            </a:r>
            <a:r>
              <a:rPr lang="en-IN" sz="1800" dirty="0" err="1" smtClean="0"/>
              <a:t>Teja.K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800" b="1" dirty="0" smtClean="0"/>
              <a:t>Abstract</a:t>
            </a:r>
            <a:endParaRPr lang="en-IN" sz="28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D5DD142-11F7-4123-93E0-C2799FAE242E}"/>
              </a:ext>
            </a:extLst>
          </p:cNvPr>
          <p:cNvGrpSpPr/>
          <p:nvPr/>
        </p:nvGrpSpPr>
        <p:grpSpPr>
          <a:xfrm flipH="1">
            <a:off x="6060385" y="1697867"/>
            <a:ext cx="3007844" cy="4262338"/>
            <a:chOff x="2698364" y="1806188"/>
            <a:chExt cx="3007844" cy="4262338"/>
          </a:xfrm>
        </p:grpSpPr>
        <p:sp>
          <p:nvSpPr>
            <p:cNvPr id="37" name="Rectangle 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</p:grpSp>
      <p:sp>
        <p:nvSpPr>
          <p:cNvPr id="6" name="Rectangle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3C2EFFA2-3DDD-4CCE-8242-37B43A62D4A7}"/>
              </a:ext>
            </a:extLst>
          </p:cNvPr>
          <p:cNvSpPr/>
          <p:nvPr/>
        </p:nvSpPr>
        <p:spPr>
          <a:xfrm>
            <a:off x="6360654" y="31129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FB130AE-2D72-4D54-BF26-0B0CCA0031B1}"/>
              </a:ext>
            </a:extLst>
          </p:cNvPr>
          <p:cNvSpPr/>
          <p:nvPr/>
        </p:nvSpPr>
        <p:spPr>
          <a:xfrm>
            <a:off x="6360654" y="529535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1897E6DD-B893-45E7-9982-BCF9D7F6F4B9}"/>
              </a:ext>
            </a:extLst>
          </p:cNvPr>
          <p:cNvSpPr/>
          <p:nvPr/>
        </p:nvSpPr>
        <p:spPr>
          <a:xfrm rot="2700000">
            <a:off x="6421732" y="41067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747DBB73-57B1-4A07-B4EC-B34E345E9B0B}"/>
              </a:ext>
            </a:extLst>
          </p:cNvPr>
          <p:cNvSpPr/>
          <p:nvPr/>
        </p:nvSpPr>
        <p:spPr>
          <a:xfrm>
            <a:off x="6375961" y="202903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78F44764-A22A-4046-8D8C-D496D5AC9129}"/>
              </a:ext>
            </a:extLst>
          </p:cNvPr>
          <p:cNvGrpSpPr/>
          <p:nvPr/>
        </p:nvGrpSpPr>
        <p:grpSpPr>
          <a:xfrm>
            <a:off x="8219076" y="2761010"/>
            <a:ext cx="3424798" cy="2812775"/>
            <a:chOff x="8384028" y="2895457"/>
            <a:chExt cx="3424798" cy="2812775"/>
          </a:xfrm>
        </p:grpSpPr>
        <p:grpSp>
          <p:nvGrpSpPr>
            <p:cNvPr id="27" name="Group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F3649BB-510A-48F4-B151-4AD85B907897}"/>
                </a:ext>
              </a:extLst>
            </p:cNvPr>
            <p:cNvGrpSpPr/>
            <p:nvPr/>
          </p:nvGrpSpPr>
          <p:grpSpPr>
            <a:xfrm flipH="1">
              <a:off x="8384028" y="2895457"/>
              <a:ext cx="3424798" cy="2812775"/>
              <a:chOff x="6317093" y="541243"/>
              <a:chExt cx="4600203" cy="3778138"/>
            </a:xfrm>
          </p:grpSpPr>
          <p:sp>
            <p:nvSpPr>
              <p:cNvPr id="29" name="Freeform: Shape 1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F25B20EE-7135-491E-8C0B-6E64D6303815}"/>
                  </a:ext>
                </a:extLst>
              </p:cNvPr>
              <p:cNvSpPr/>
              <p:nvPr/>
            </p:nvSpPr>
            <p:spPr>
              <a:xfrm>
                <a:off x="7792373" y="541243"/>
                <a:ext cx="1769431" cy="2142130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1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EC6A98-2919-4495-8902-5D3D5BD3A74D}"/>
                  </a:ext>
                </a:extLst>
              </p:cNvPr>
              <p:cNvSpPr/>
              <p:nvPr/>
            </p:nvSpPr>
            <p:spPr>
              <a:xfrm>
                <a:off x="8393141" y="600492"/>
                <a:ext cx="1045799" cy="1919663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" name="Freeform: Shape 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22A712A-5A86-4F9D-A4F4-0BB38D7EE205}"/>
                  </a:ext>
                </a:extLst>
              </p:cNvPr>
              <p:cNvSpPr/>
              <p:nvPr/>
            </p:nvSpPr>
            <p:spPr>
              <a:xfrm>
                <a:off x="8458940" y="789798"/>
                <a:ext cx="909857" cy="1477745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" name="Freeform: Shape 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8B01D9A-D725-4C33-A035-0BC301A4C849}"/>
                  </a:ext>
                </a:extLst>
              </p:cNvPr>
              <p:cNvSpPr/>
              <p:nvPr/>
            </p:nvSpPr>
            <p:spPr>
              <a:xfrm>
                <a:off x="6317093" y="1517977"/>
                <a:ext cx="1940721" cy="1844841"/>
              </a:xfrm>
              <a:custGeom>
                <a:avLst/>
                <a:gdLst>
                  <a:gd name="connsiteX0" fmla="*/ 2219357 w 2978438"/>
                  <a:gd name="connsiteY0" fmla="*/ 5459 h 2831285"/>
                  <a:gd name="connsiteX1" fmla="*/ 2265077 w 2978438"/>
                  <a:gd name="connsiteY1" fmla="*/ 24509 h 2831285"/>
                  <a:gd name="connsiteX2" fmla="*/ 2973737 w 2978438"/>
                  <a:gd name="connsiteY2" fmla="*/ 1905696 h 2831285"/>
                  <a:gd name="connsiteX3" fmla="*/ 2957544 w 2978438"/>
                  <a:gd name="connsiteY3" fmla="*/ 1943796 h 2831285"/>
                  <a:gd name="connsiteX4" fmla="*/ 627729 w 2978438"/>
                  <a:gd name="connsiteY4" fmla="*/ 2822954 h 2831285"/>
                  <a:gd name="connsiteX5" fmla="*/ 588677 w 2978438"/>
                  <a:gd name="connsiteY5" fmla="*/ 2828669 h 2831285"/>
                  <a:gd name="connsiteX6" fmla="*/ 361029 w 2978438"/>
                  <a:gd name="connsiteY6" fmla="*/ 2400996 h 2831285"/>
                  <a:gd name="connsiteX7" fmla="*/ 126714 w 2978438"/>
                  <a:gd name="connsiteY7" fmla="*/ 1732341 h 2831285"/>
                  <a:gd name="connsiteX8" fmla="*/ 36226 w 2978438"/>
                  <a:gd name="connsiteY8" fmla="*/ 1268474 h 2831285"/>
                  <a:gd name="connsiteX9" fmla="*/ 31 w 2978438"/>
                  <a:gd name="connsiteY9" fmla="*/ 826514 h 2831285"/>
                  <a:gd name="connsiteX10" fmla="*/ 7651 w 2978438"/>
                  <a:gd name="connsiteY10" fmla="*/ 794129 h 2831285"/>
                  <a:gd name="connsiteX11" fmla="*/ 40989 w 2978438"/>
                  <a:gd name="connsiteY11" fmla="*/ 773173 h 2831285"/>
                  <a:gd name="connsiteX12" fmla="*/ 2219357 w 2978438"/>
                  <a:gd name="connsiteY12" fmla="*/ 5459 h 28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438" h="2831285">
                    <a:moveTo>
                      <a:pt x="2219357" y="5459"/>
                    </a:moveTo>
                    <a:cubicBezTo>
                      <a:pt x="2244122" y="-4066"/>
                      <a:pt x="2258409" y="-3114"/>
                      <a:pt x="2265077" y="24509"/>
                    </a:cubicBezTo>
                    <a:cubicBezTo>
                      <a:pt x="2275554" y="32129"/>
                      <a:pt x="2957544" y="1867596"/>
                      <a:pt x="2973737" y="1905696"/>
                    </a:cubicBezTo>
                    <a:cubicBezTo>
                      <a:pt x="2982309" y="1926651"/>
                      <a:pt x="2980404" y="1935224"/>
                      <a:pt x="2957544" y="1943796"/>
                    </a:cubicBezTo>
                    <a:cubicBezTo>
                      <a:pt x="2807049" y="1998089"/>
                      <a:pt x="850614" y="2742944"/>
                      <a:pt x="627729" y="2822954"/>
                    </a:cubicBezTo>
                    <a:cubicBezTo>
                      <a:pt x="615347" y="2827716"/>
                      <a:pt x="602964" y="2835336"/>
                      <a:pt x="588677" y="2828669"/>
                    </a:cubicBezTo>
                    <a:cubicBezTo>
                      <a:pt x="504857" y="2690556"/>
                      <a:pt x="427704" y="2548634"/>
                      <a:pt x="361029" y="2400996"/>
                    </a:cubicBezTo>
                    <a:cubicBezTo>
                      <a:pt x="263874" y="2184779"/>
                      <a:pt x="184816" y="1962846"/>
                      <a:pt x="126714" y="1732341"/>
                    </a:cubicBezTo>
                    <a:cubicBezTo>
                      <a:pt x="87661" y="1578989"/>
                      <a:pt x="57181" y="1423731"/>
                      <a:pt x="36226" y="1268474"/>
                    </a:cubicBezTo>
                    <a:cubicBezTo>
                      <a:pt x="20986" y="1158936"/>
                      <a:pt x="31" y="863661"/>
                      <a:pt x="31" y="826514"/>
                    </a:cubicBezTo>
                    <a:cubicBezTo>
                      <a:pt x="31" y="815084"/>
                      <a:pt x="-921" y="803654"/>
                      <a:pt x="7651" y="794129"/>
                    </a:cubicBezTo>
                    <a:cubicBezTo>
                      <a:pt x="14319" y="779841"/>
                      <a:pt x="28606" y="777936"/>
                      <a:pt x="40989" y="773173"/>
                    </a:cubicBezTo>
                    <a:cubicBezTo>
                      <a:pt x="314357" y="675066"/>
                      <a:pt x="2105057" y="48321"/>
                      <a:pt x="2219357" y="5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2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76EAC820-B4F9-4B23-A39C-5F2EE7046C8C}"/>
                  </a:ext>
                </a:extLst>
              </p:cNvPr>
              <p:cNvSpPr/>
              <p:nvPr/>
            </p:nvSpPr>
            <p:spPr>
              <a:xfrm>
                <a:off x="9780843" y="3331599"/>
                <a:ext cx="1136453" cy="987782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122" h="1515954">
                    <a:moveTo>
                      <a:pt x="603980" y="1515955"/>
                    </a:moveTo>
                    <a:cubicBezTo>
                      <a:pt x="458248" y="1343552"/>
                      <a:pt x="53435" y="876827"/>
                      <a:pt x="18193" y="836822"/>
                    </a:cubicBezTo>
                    <a:cubicBezTo>
                      <a:pt x="-7525" y="807295"/>
                      <a:pt x="-6572" y="797770"/>
                      <a:pt x="24860" y="774910"/>
                    </a:cubicBezTo>
                    <a:cubicBezTo>
                      <a:pt x="86773" y="728238"/>
                      <a:pt x="1084993" y="63392"/>
                      <a:pt x="1165003" y="8147"/>
                    </a:cubicBezTo>
                    <a:cubicBezTo>
                      <a:pt x="1181195" y="-3283"/>
                      <a:pt x="1188816" y="-3283"/>
                      <a:pt x="1203103" y="11958"/>
                    </a:cubicBezTo>
                    <a:cubicBezTo>
                      <a:pt x="1383125" y="214840"/>
                      <a:pt x="1564100" y="416770"/>
                      <a:pt x="1744123" y="619652"/>
                    </a:cubicBezTo>
                    <a:cubicBezTo>
                      <a:pt x="1724120" y="666325"/>
                      <a:pt x="1685068" y="698710"/>
                      <a:pt x="1651730" y="733000"/>
                    </a:cubicBezTo>
                    <a:cubicBezTo>
                      <a:pt x="1365028" y="1027322"/>
                      <a:pt x="1044988" y="1278783"/>
                      <a:pt x="684943" y="1478808"/>
                    </a:cubicBezTo>
                    <a:cubicBezTo>
                      <a:pt x="659225" y="1492142"/>
                      <a:pt x="634460" y="1510240"/>
                      <a:pt x="603980" y="1515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2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CEB46D5D-9013-4D22-AA7A-0E67FC74821F}"/>
                  </a:ext>
                </a:extLst>
              </p:cNvPr>
              <p:cNvSpPr/>
              <p:nvPr/>
            </p:nvSpPr>
            <p:spPr>
              <a:xfrm>
                <a:off x="9074929" y="1948035"/>
                <a:ext cx="1306754" cy="1894074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2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C5BAA788-04C0-4E78-BDC8-CD3F323F79B4}"/>
                  </a:ext>
                </a:extLst>
              </p:cNvPr>
              <p:cNvSpPr/>
              <p:nvPr/>
            </p:nvSpPr>
            <p:spPr>
              <a:xfrm>
                <a:off x="8820761" y="1893908"/>
                <a:ext cx="185604" cy="184965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799FAFA-3859-4B03-9047-61DAA215783A}"/>
                  </a:ext>
                </a:extLst>
              </p:cNvPr>
              <p:cNvSpPr/>
              <p:nvPr/>
            </p:nvSpPr>
            <p:spPr>
              <a:xfrm>
                <a:off x="8879065" y="1951626"/>
                <a:ext cx="67046" cy="67668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TextBox 3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2746DB8-40A7-4113-97D4-38850E8C90FA}"/>
                </a:ext>
              </a:extLst>
            </p:cNvPr>
            <p:cNvSpPr txBox="1"/>
            <p:nvPr/>
          </p:nvSpPr>
          <p:spPr>
            <a:xfrm>
              <a:off x="9484648" y="3322807"/>
              <a:ext cx="77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START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C68F8FDD-10E0-4B72-B551-DE2CA10F2D7E}"/>
              </a:ext>
            </a:extLst>
          </p:cNvPr>
          <p:cNvGrpSpPr/>
          <p:nvPr/>
        </p:nvGrpSpPr>
        <p:grpSpPr>
          <a:xfrm flipH="1">
            <a:off x="548126" y="1882120"/>
            <a:ext cx="5417830" cy="660884"/>
            <a:chOff x="6101559" y="2486595"/>
            <a:chExt cx="5417830" cy="660884"/>
          </a:xfrm>
        </p:grpSpPr>
        <p:sp>
          <p:nvSpPr>
            <p:cNvPr id="24" name="TextBox 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E2E45FF-A16A-49A3-A946-28B8A5858C69}"/>
                </a:ext>
              </a:extLst>
            </p:cNvPr>
            <p:cNvSpPr txBox="1"/>
            <p:nvPr/>
          </p:nvSpPr>
          <p:spPr>
            <a:xfrm>
              <a:off x="9675379" y="2486595"/>
              <a:ext cx="184401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Objective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3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3FCD858-444E-48E5-B6EC-E641950716F7}"/>
                </a:ext>
              </a:extLst>
            </p:cNvPr>
            <p:cNvSpPr txBox="1"/>
            <p:nvPr/>
          </p:nvSpPr>
          <p:spPr>
            <a:xfrm>
              <a:off x="6101559" y="2548150"/>
              <a:ext cx="332810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To help Spark Funds to take the proper investment decisions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E307A19-F5EE-44A4-8EE7-CD830E6ECBED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E5E0709B-A185-4A52-80A8-B90589FB5F0D}"/>
              </a:ext>
            </a:extLst>
          </p:cNvPr>
          <p:cNvGrpSpPr/>
          <p:nvPr/>
        </p:nvGrpSpPr>
        <p:grpSpPr>
          <a:xfrm flipH="1">
            <a:off x="471494" y="2968389"/>
            <a:ext cx="5448365" cy="523220"/>
            <a:chOff x="6156662" y="2380516"/>
            <a:chExt cx="4996918" cy="523220"/>
          </a:xfrm>
        </p:grpSpPr>
        <p:sp>
          <p:nvSpPr>
            <p:cNvPr id="21" name="TextBox 3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471BC74-514F-4965-B924-ADFDF35423E8}"/>
                </a:ext>
              </a:extLst>
            </p:cNvPr>
            <p:cNvSpPr txBox="1"/>
            <p:nvPr/>
          </p:nvSpPr>
          <p:spPr>
            <a:xfrm>
              <a:off x="9392083" y="2380516"/>
              <a:ext cx="1761497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Approach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E1B113E-506D-40C4-BE7C-38FB1B01DB0C}"/>
                </a:ext>
              </a:extLst>
            </p:cNvPr>
            <p:cNvSpPr txBox="1"/>
            <p:nvPr/>
          </p:nvSpPr>
          <p:spPr>
            <a:xfrm>
              <a:off x="6156662" y="2503746"/>
              <a:ext cx="301005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Is to follow the other </a:t>
              </a:r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investors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C1BD673-18CF-430E-95A0-BC12D30994D3}"/>
              </a:ext>
            </a:extLst>
          </p:cNvPr>
          <p:cNvGrpSpPr/>
          <p:nvPr/>
        </p:nvGrpSpPr>
        <p:grpSpPr>
          <a:xfrm flipH="1">
            <a:off x="471497" y="4072520"/>
            <a:ext cx="5448363" cy="558002"/>
            <a:chOff x="6147655" y="2341283"/>
            <a:chExt cx="5448363" cy="558002"/>
          </a:xfrm>
        </p:grpSpPr>
        <p:sp>
          <p:nvSpPr>
            <p:cNvPr id="18" name="TextBox 4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36CD76-9ACF-46CA-81EC-F9228C8689B6}"/>
                </a:ext>
              </a:extLst>
            </p:cNvPr>
            <p:cNvSpPr txBox="1"/>
            <p:nvPr/>
          </p:nvSpPr>
          <p:spPr>
            <a:xfrm>
              <a:off x="9892011" y="2341283"/>
              <a:ext cx="1704007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Findings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9B8CA6B-B4F2-417A-95CA-6F7007393204}"/>
                </a:ext>
              </a:extLst>
            </p:cNvPr>
            <p:cNvSpPr txBox="1"/>
            <p:nvPr/>
          </p:nvSpPr>
          <p:spPr>
            <a:xfrm>
              <a:off x="6147655" y="2376065"/>
              <a:ext cx="332810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Two companies from </a:t>
              </a:r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the Top </a:t>
              </a:r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sectors of </a:t>
              </a:r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each of the Top </a:t>
              </a:r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3 countries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E010C3-F27B-4BFE-901A-800830F20BD4}"/>
              </a:ext>
            </a:extLst>
          </p:cNvPr>
          <p:cNvGrpSpPr/>
          <p:nvPr/>
        </p:nvGrpSpPr>
        <p:grpSpPr>
          <a:xfrm flipH="1">
            <a:off x="539962" y="5088664"/>
            <a:ext cx="5393338" cy="770494"/>
            <a:chOff x="6134215" y="2385507"/>
            <a:chExt cx="5393338" cy="770494"/>
          </a:xfrm>
        </p:grpSpPr>
        <p:sp>
          <p:nvSpPr>
            <p:cNvPr id="15" name="TextBox 4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A7C9C61-09BE-4C62-B137-61BF7C34A290}"/>
                </a:ext>
              </a:extLst>
            </p:cNvPr>
            <p:cNvSpPr txBox="1"/>
            <p:nvPr/>
          </p:nvSpPr>
          <p:spPr>
            <a:xfrm>
              <a:off x="10301039" y="2385507"/>
              <a:ext cx="1226514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Value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4E801D-40CE-4017-A9D2-64F615657729}"/>
                </a:ext>
              </a:extLst>
            </p:cNvPr>
            <p:cNvSpPr txBox="1"/>
            <p:nvPr/>
          </p:nvSpPr>
          <p:spPr>
            <a:xfrm>
              <a:off x="6134215" y="2417337"/>
              <a:ext cx="3328100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Insights of the investment structure in various sectors across the different countries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Autofit/>
          </a:bodyPr>
          <a:lstStyle/>
          <a:p>
            <a:r>
              <a:rPr lang="en-IN" sz="6600" b="1" dirty="0"/>
              <a:t> </a:t>
            </a:r>
            <a:r>
              <a:rPr lang="en-IN" sz="4800" b="1" dirty="0" smtClean="0"/>
              <a:t>Problem </a:t>
            </a:r>
            <a:r>
              <a:rPr lang="en-IN" sz="4800" b="1" dirty="0"/>
              <a:t>solving </a:t>
            </a:r>
            <a:r>
              <a:rPr lang="en-IN" sz="4800" b="1" dirty="0" smtClean="0"/>
              <a:t>methodology</a:t>
            </a:r>
            <a:endParaRPr lang="en-IN" sz="48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4042521-0471-452F-BF1A-537E12652749}"/>
              </a:ext>
            </a:extLst>
          </p:cNvPr>
          <p:cNvGrpSpPr/>
          <p:nvPr/>
        </p:nvGrpSpPr>
        <p:grpSpPr>
          <a:xfrm>
            <a:off x="3607865" y="2873488"/>
            <a:ext cx="5824913" cy="2803054"/>
            <a:chOff x="1528207" y="1282474"/>
            <a:chExt cx="5839823" cy="2810230"/>
          </a:xfrm>
        </p:grpSpPr>
        <p:sp>
          <p:nvSpPr>
            <p:cNvPr id="33" name="Round Same Side Corner Rectangle 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A03C538-F71F-4BF0-A54C-C6455A1389DC}"/>
                </a:ext>
              </a:extLst>
            </p:cNvPr>
            <p:cNvSpPr/>
            <p:nvPr/>
          </p:nvSpPr>
          <p:spPr>
            <a:xfrm rot="18900000">
              <a:off x="1528207" y="1784882"/>
              <a:ext cx="1260000" cy="12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Round Single Corner Rectangle 3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A813AD8-5B75-43B5-B7DB-A7D474EEA82B}"/>
                </a:ext>
              </a:extLst>
            </p:cNvPr>
            <p:cNvSpPr/>
            <p:nvPr/>
          </p:nvSpPr>
          <p:spPr>
            <a:xfrm rot="8100000">
              <a:off x="2528698" y="2797259"/>
              <a:ext cx="1260000" cy="1260000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ound Single Corner Rectangle 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1F976B-7BE1-4648-8AFC-4A2E478F4057}"/>
                </a:ext>
              </a:extLst>
            </p:cNvPr>
            <p:cNvSpPr/>
            <p:nvPr/>
          </p:nvSpPr>
          <p:spPr>
            <a:xfrm rot="18900000">
              <a:off x="3536812" y="1824593"/>
              <a:ext cx="1260000" cy="1260000"/>
            </a:xfrm>
            <a:prstGeom prst="round1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Round Single Corner Rectangle 3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57AD132-7F49-4455-B812-65DFE81FBC99}"/>
                </a:ext>
              </a:extLst>
            </p:cNvPr>
            <p:cNvSpPr/>
            <p:nvPr/>
          </p:nvSpPr>
          <p:spPr>
            <a:xfrm rot="8100000">
              <a:off x="4544923" y="2832704"/>
              <a:ext cx="1260000" cy="1260000"/>
            </a:xfrm>
            <a:prstGeom prst="round1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2A6BB4E-B799-49CA-86B3-39542CD6ABC0}"/>
                </a:ext>
              </a:extLst>
            </p:cNvPr>
            <p:cNvSpPr/>
            <p:nvPr/>
          </p:nvSpPr>
          <p:spPr>
            <a:xfrm rot="18900000">
              <a:off x="5451565" y="1282474"/>
              <a:ext cx="1916465" cy="1907654"/>
            </a:xfrm>
            <a:prstGeom prst="rightArrow">
              <a:avLst>
                <a:gd name="adj1" fmla="val 65252"/>
                <a:gd name="adj2" fmla="val 476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F26DE7E9-F076-440A-AD6B-0722F1C83932}"/>
              </a:ext>
            </a:extLst>
          </p:cNvPr>
          <p:cNvGrpSpPr/>
          <p:nvPr/>
        </p:nvGrpSpPr>
        <p:grpSpPr>
          <a:xfrm>
            <a:off x="8030870" y="5307212"/>
            <a:ext cx="3409176" cy="898969"/>
            <a:chOff x="910640" y="3279324"/>
            <a:chExt cx="2448272" cy="898969"/>
          </a:xfrm>
        </p:grpSpPr>
        <p:sp>
          <p:nvSpPr>
            <p:cNvPr id="31" name="TextBox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98A049E-1DCE-45DA-B289-84DD7361B522}"/>
                </a:ext>
              </a:extLst>
            </p:cNvPr>
            <p:cNvSpPr txBox="1"/>
            <p:nvPr/>
          </p:nvSpPr>
          <p:spPr>
            <a:xfrm>
              <a:off x="910640" y="3279324"/>
              <a:ext cx="24482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Country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723BF7B-D6F4-48EA-A737-3B4F923B7AB4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Finding the Top 9 countries depending on the received investment amount and filtering the top 3 English speaking countries from that list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563C1821-4DD3-4B79-8F36-8788A3DD0364}"/>
              </a:ext>
            </a:extLst>
          </p:cNvPr>
          <p:cNvGrpSpPr/>
          <p:nvPr/>
        </p:nvGrpSpPr>
        <p:grpSpPr>
          <a:xfrm>
            <a:off x="864047" y="5307212"/>
            <a:ext cx="3605178" cy="898969"/>
            <a:chOff x="1126664" y="3279324"/>
            <a:chExt cx="2232248" cy="898969"/>
          </a:xfrm>
        </p:grpSpPr>
        <p:sp>
          <p:nvSpPr>
            <p:cNvPr id="29" name="TextBox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A1FA526-FAFD-4DDA-AEA1-C5E4B30262CE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Cleaning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1A58991-DAE7-48B4-B0B3-FE27E954C7B0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Missing value treatment, filtering the needed investment types from the data, cleaning the data depending on the domain requirements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4F0A0CA4-BEB8-4ED3-9BCC-66E6ECBB56F4}"/>
              </a:ext>
            </a:extLst>
          </p:cNvPr>
          <p:cNvSpPr txBox="1"/>
          <p:nvPr/>
        </p:nvSpPr>
        <p:spPr>
          <a:xfrm>
            <a:off x="856428" y="2454812"/>
            <a:ext cx="349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Combining the companies and round 2 data to form the master data frame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80BA9-04C4-4D9F-BBB5-A88FB952E18A}"/>
              </a:ext>
            </a:extLst>
          </p:cNvPr>
          <p:cNvGrpSpPr/>
          <p:nvPr/>
        </p:nvGrpSpPr>
        <p:grpSpPr>
          <a:xfrm>
            <a:off x="4518233" y="2202174"/>
            <a:ext cx="3456844" cy="714303"/>
            <a:chOff x="1126664" y="3279324"/>
            <a:chExt cx="2232248" cy="714303"/>
          </a:xfrm>
        </p:grpSpPr>
        <p:sp>
          <p:nvSpPr>
            <p:cNvPr id="25" name="TextBox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CA9AB4D-12A9-4D56-B88E-EB30ED1D49CA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Funding Type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FFF56F1-815E-4570-AAB1-7DCCCAF36158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Comparing the different funding types and finding the suitable one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DC8ACB3-54E6-4B06-AE32-A929BCF6F0B9}"/>
              </a:ext>
            </a:extLst>
          </p:cNvPr>
          <p:cNvGrpSpPr/>
          <p:nvPr/>
        </p:nvGrpSpPr>
        <p:grpSpPr>
          <a:xfrm>
            <a:off x="8146266" y="2202174"/>
            <a:ext cx="3409176" cy="898969"/>
            <a:chOff x="910640" y="3279324"/>
            <a:chExt cx="2448272" cy="898969"/>
          </a:xfrm>
        </p:grpSpPr>
        <p:sp>
          <p:nvSpPr>
            <p:cNvPr id="23" name="TextBox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4D88CC2-B172-4AE4-BD8A-BFA44581B134}"/>
                </a:ext>
              </a:extLst>
            </p:cNvPr>
            <p:cNvSpPr txBox="1"/>
            <p:nvPr/>
          </p:nvSpPr>
          <p:spPr>
            <a:xfrm>
              <a:off x="910640" y="3279324"/>
              <a:ext cx="24482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Sector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C84557B-B106-4B80-849F-18D4825BCEAC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Mapping the sub sectors to the main sector and finding the top 3 sectors in each of the top 3 countries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2DC512-B81E-421F-BDF3-0691CFAE5A9D}"/>
              </a:ext>
            </a:extLst>
          </p:cNvPr>
          <p:cNvSpPr txBox="1"/>
          <p:nvPr/>
        </p:nvSpPr>
        <p:spPr>
          <a:xfrm>
            <a:off x="3603406" y="3750226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Data Preparation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2CA9AB4D-12A9-4D56-B88E-EB30ED1D49CA}"/>
              </a:ext>
            </a:extLst>
          </p:cNvPr>
          <p:cNvSpPr txBox="1"/>
          <p:nvPr/>
        </p:nvSpPr>
        <p:spPr>
          <a:xfrm>
            <a:off x="880375" y="2199302"/>
            <a:ext cx="34568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cs typeface="Arial" pitchFamily="34" charset="0"/>
              </a:rPr>
              <a:t>Data Preparation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2DC512-B81E-421F-BDF3-0691CFAE5A9D}"/>
              </a:ext>
            </a:extLst>
          </p:cNvPr>
          <p:cNvSpPr txBox="1"/>
          <p:nvPr/>
        </p:nvSpPr>
        <p:spPr>
          <a:xfrm>
            <a:off x="4601343" y="4672854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Data Cleaning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2DC512-B81E-421F-BDF3-0691CFAE5A9D}"/>
              </a:ext>
            </a:extLst>
          </p:cNvPr>
          <p:cNvSpPr txBox="1"/>
          <p:nvPr/>
        </p:nvSpPr>
        <p:spPr>
          <a:xfrm>
            <a:off x="5606883" y="3598994"/>
            <a:ext cx="12656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Funding Type Analysis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2DC512-B81E-421F-BDF3-0691CFAE5A9D}"/>
              </a:ext>
            </a:extLst>
          </p:cNvPr>
          <p:cNvSpPr txBox="1"/>
          <p:nvPr/>
        </p:nvSpPr>
        <p:spPr>
          <a:xfrm>
            <a:off x="6612420" y="4672853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Country Analysis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2DC512-B81E-421F-BDF3-0691CFAE5A9D}"/>
              </a:ext>
            </a:extLst>
          </p:cNvPr>
          <p:cNvSpPr txBox="1"/>
          <p:nvPr/>
        </p:nvSpPr>
        <p:spPr>
          <a:xfrm>
            <a:off x="7654727" y="3598994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Sector Analysis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Data Cleaning</a:t>
            </a:r>
            <a:endParaRPr lang="en-IN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4104D1D-7EA3-415F-8A3C-7F71D98D48EF}"/>
              </a:ext>
            </a:extLst>
          </p:cNvPr>
          <p:cNvGrpSpPr/>
          <p:nvPr/>
        </p:nvGrpSpPr>
        <p:grpSpPr>
          <a:xfrm>
            <a:off x="1917268" y="1113300"/>
            <a:ext cx="8376076" cy="3917007"/>
            <a:chOff x="-59660" y="2248297"/>
            <a:chExt cx="8376076" cy="3917007"/>
          </a:xfrm>
        </p:grpSpPr>
        <p:sp>
          <p:nvSpPr>
            <p:cNvPr id="16" name="Block Arc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1F623BC-8B34-45D1-9048-E0145A75512E}"/>
                </a:ext>
              </a:extLst>
            </p:cNvPr>
            <p:cNvSpPr/>
            <p:nvPr/>
          </p:nvSpPr>
          <p:spPr>
            <a:xfrm>
              <a:off x="5220072" y="3068960"/>
              <a:ext cx="3096344" cy="3096344"/>
            </a:xfrm>
            <a:prstGeom prst="blockArc">
              <a:avLst>
                <a:gd name="adj1" fmla="val 10800000"/>
                <a:gd name="adj2" fmla="val 7278567"/>
                <a:gd name="adj3" fmla="val 9314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dist="38100" dir="7380000" algn="tr" rotWithShape="0">
                <a:prstClr val="black">
                  <a:alpha val="63000"/>
                </a:prstClr>
              </a:outerShdw>
            </a:effectLst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0FF65BD-736B-4C7F-9633-3751208832E0}"/>
                </a:ext>
              </a:extLst>
            </p:cNvPr>
            <p:cNvSpPr/>
            <p:nvPr/>
          </p:nvSpPr>
          <p:spPr>
            <a:xfrm>
              <a:off x="5220022" y="2595761"/>
              <a:ext cx="3096344" cy="3096344"/>
            </a:xfrm>
            <a:prstGeom prst="blockArc">
              <a:avLst>
                <a:gd name="adj1" fmla="val 10800000"/>
                <a:gd name="adj2" fmla="val 4945976"/>
                <a:gd name="adj3" fmla="val 9659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D718249-8BFE-4684-AD41-EE909D3F459D}"/>
                </a:ext>
              </a:extLst>
            </p:cNvPr>
            <p:cNvSpPr/>
            <p:nvPr/>
          </p:nvSpPr>
          <p:spPr>
            <a:xfrm>
              <a:off x="5004048" y="2464321"/>
              <a:ext cx="3096344" cy="3096344"/>
            </a:xfrm>
            <a:prstGeom prst="blockArc">
              <a:avLst>
                <a:gd name="adj1" fmla="val 10800000"/>
                <a:gd name="adj2" fmla="val 1271000"/>
                <a:gd name="adj3" fmla="val 9992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B51014E-474A-49A8-B6F7-73704E944D89}"/>
                </a:ext>
              </a:extLst>
            </p:cNvPr>
            <p:cNvSpPr/>
            <p:nvPr/>
          </p:nvSpPr>
          <p:spPr>
            <a:xfrm>
              <a:off x="4932040" y="2248297"/>
              <a:ext cx="3096344" cy="3096344"/>
            </a:xfrm>
            <a:prstGeom prst="blockArc">
              <a:avLst>
                <a:gd name="adj1" fmla="val 10800000"/>
                <a:gd name="adj2" fmla="val 18219940"/>
                <a:gd name="adj3" fmla="val 934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A7CDCB7-E8E1-42E0-98FC-ED899215F37B}"/>
                </a:ext>
              </a:extLst>
            </p:cNvPr>
            <p:cNvSpPr/>
            <p:nvPr/>
          </p:nvSpPr>
          <p:spPr>
            <a:xfrm>
              <a:off x="-59660" y="4831060"/>
              <a:ext cx="5458425" cy="312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700" dirty="0" smtClean="0"/>
                <a:t>Total Data set</a:t>
              </a:r>
              <a:endParaRPr 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3BE5259-D02E-4C30-9B56-9D46D49B0CF8}"/>
                </a:ext>
              </a:extLst>
            </p:cNvPr>
            <p:cNvSpPr/>
            <p:nvPr/>
          </p:nvSpPr>
          <p:spPr>
            <a:xfrm>
              <a:off x="1116670" y="4348497"/>
              <a:ext cx="4413540" cy="3124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Dropped the null entries of raised amount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EEFC3A9-F084-4829-B2A8-9FD79B38CEA5}"/>
                </a:ext>
              </a:extLst>
            </p:cNvPr>
            <p:cNvSpPr/>
            <p:nvPr/>
          </p:nvSpPr>
          <p:spPr>
            <a:xfrm>
              <a:off x="2329977" y="3856273"/>
              <a:ext cx="3068788" cy="3124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Filtered the needed funding types</a:t>
              </a:r>
              <a:endParaRPr lang="en-US" sz="1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A024EE3-B7F8-430D-9D3B-E7483148F66D}"/>
                </a:ext>
              </a:extLst>
            </p:cNvPr>
            <p:cNvSpPr/>
            <p:nvPr/>
          </p:nvSpPr>
          <p:spPr>
            <a:xfrm>
              <a:off x="3520846" y="3404592"/>
              <a:ext cx="1877920" cy="3124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Domain specific cleaning</a:t>
              </a:r>
              <a:endParaRPr lang="en-US" sz="1200" dirty="0"/>
            </a:p>
          </p:txBody>
        </p:sp>
        <p:sp>
          <p:nvSpPr>
            <p:cNvPr id="24" name="TextBox 1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3A29054-3952-41B3-A6A1-99A93ECC1FAD}"/>
                </a:ext>
              </a:extLst>
            </p:cNvPr>
            <p:cNvSpPr txBox="1"/>
            <p:nvPr/>
          </p:nvSpPr>
          <p:spPr>
            <a:xfrm>
              <a:off x="-41136" y="4366076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accent2"/>
                  </a:solidFill>
                </a:rPr>
                <a:t>82.6%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8326ADB-8453-4C10-BDC3-BDA107175092}"/>
                </a:ext>
              </a:extLst>
            </p:cNvPr>
            <p:cNvSpPr txBox="1"/>
            <p:nvPr/>
          </p:nvSpPr>
          <p:spPr>
            <a:xfrm>
              <a:off x="1148466" y="3873992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accent3"/>
                  </a:solidFill>
                </a:rPr>
                <a:t>70%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Box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527F4FA-56D4-40D0-B8E3-F2F7C891B001}"/>
                </a:ext>
              </a:extLst>
            </p:cNvPr>
            <p:cNvSpPr txBox="1"/>
            <p:nvPr/>
          </p:nvSpPr>
          <p:spPr>
            <a:xfrm>
              <a:off x="2460638" y="3404592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accent4"/>
                  </a:solidFill>
                </a:rPr>
                <a:t>58%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A9A92E3-5254-4BC2-A17B-CA720491A096}"/>
              </a:ext>
            </a:extLst>
          </p:cNvPr>
          <p:cNvGrpSpPr/>
          <p:nvPr/>
        </p:nvGrpSpPr>
        <p:grpSpPr>
          <a:xfrm>
            <a:off x="2043556" y="4499770"/>
            <a:ext cx="2100084" cy="944642"/>
            <a:chOff x="592509" y="1556792"/>
            <a:chExt cx="2033531" cy="944642"/>
          </a:xfrm>
        </p:grpSpPr>
        <p:sp>
          <p:nvSpPr>
            <p:cNvPr id="14" name="TextBox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BB8911C-4F17-4350-A12E-D4991472D911}"/>
                </a:ext>
              </a:extLst>
            </p:cNvPr>
            <p:cNvSpPr txBox="1"/>
            <p:nvPr/>
          </p:nvSpPr>
          <p:spPr>
            <a:xfrm>
              <a:off x="621084" y="2039769"/>
              <a:ext cx="2004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Didn’t think of imputing these as this is the target variable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E49C47D-B8BE-460D-A150-D6942C8A03EA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Dropped the null entries of raised amount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12C7BC66-CF90-42A3-83B2-7951A4EC0506}"/>
              </a:ext>
            </a:extLst>
          </p:cNvPr>
          <p:cNvGrpSpPr/>
          <p:nvPr/>
        </p:nvGrpSpPr>
        <p:grpSpPr>
          <a:xfrm>
            <a:off x="5275610" y="4499770"/>
            <a:ext cx="2100083" cy="1305810"/>
            <a:chOff x="592510" y="1556792"/>
            <a:chExt cx="2033530" cy="1305810"/>
          </a:xfrm>
        </p:grpSpPr>
        <p:sp>
          <p:nvSpPr>
            <p:cNvPr id="12" name="TextBox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06D4A02-6836-494E-A4EE-E4BE1D76B716}"/>
                </a:ext>
              </a:extLst>
            </p:cNvPr>
            <p:cNvSpPr txBox="1"/>
            <p:nvPr/>
          </p:nvSpPr>
          <p:spPr>
            <a:xfrm>
              <a:off x="621084" y="2031605"/>
              <a:ext cx="2004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Filtered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seed, venture, angel and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private_equity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funding types from the master data set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C4B1980-A804-487E-82D5-5F530D5E1C2A}"/>
                </a:ext>
              </a:extLst>
            </p:cNvPr>
            <p:cNvSpPr txBox="1"/>
            <p:nvPr/>
          </p:nvSpPr>
          <p:spPr>
            <a:xfrm>
              <a:off x="592510" y="1556792"/>
              <a:ext cx="201911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Filtered the needed funding types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BA9D744D-BDB4-40D9-8CBA-3453F7B61B2B}"/>
              </a:ext>
            </a:extLst>
          </p:cNvPr>
          <p:cNvGrpSpPr/>
          <p:nvPr/>
        </p:nvGrpSpPr>
        <p:grpSpPr>
          <a:xfrm>
            <a:off x="9235105" y="4482816"/>
            <a:ext cx="2100084" cy="2369879"/>
            <a:chOff x="592509" y="1556792"/>
            <a:chExt cx="2033531" cy="2369879"/>
          </a:xfrm>
        </p:grpSpPr>
        <p:sp>
          <p:nvSpPr>
            <p:cNvPr id="10" name="TextBox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5F2F5E1-676F-4693-88FC-A982E14F5139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Dropped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close companies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Dropped the entries which has null in the country code and the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category_list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Removed the entries which has null in the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homepage_url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column as we can’t reach those companies.</a:t>
              </a: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8C77C39-1469-4495-AACA-790476FBCBF2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Domain specific cleaning</a:t>
              </a:r>
            </a:p>
          </p:txBody>
        </p:sp>
      </p:grpSp>
      <p:sp>
        <p:nvSpPr>
          <p:cNvPr id="30" name="TextBox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B3A29054-3952-41B3-A6A1-99A93ECC1FAD}"/>
              </a:ext>
            </a:extLst>
          </p:cNvPr>
          <p:cNvSpPr txBox="1"/>
          <p:nvPr/>
        </p:nvSpPr>
        <p:spPr>
          <a:xfrm>
            <a:off x="910375" y="3696063"/>
            <a:ext cx="1006893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100%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Funding Type Analysis</a:t>
            </a:r>
            <a:endParaRPr lang="en-IN" sz="2800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Mean of the funding amount for each funding type is impacted by the outliers in the data. So chosen the Median as the representative value for the funding types.</a:t>
            </a:r>
          </a:p>
          <a:p>
            <a:r>
              <a:rPr lang="en-IN" dirty="0"/>
              <a:t>Venture Funding type is the best suitable for the </a:t>
            </a:r>
            <a:r>
              <a:rPr lang="en-IN" dirty="0" smtClean="0"/>
              <a:t>Spark </a:t>
            </a:r>
            <a:r>
              <a:rPr lang="en-IN" dirty="0"/>
              <a:t>Funds investment range (USD 5M-15M) </a:t>
            </a:r>
          </a:p>
          <a:p>
            <a:endParaRPr lang="en-IN" dirty="0"/>
          </a:p>
        </p:txBody>
      </p:sp>
      <p:pic>
        <p:nvPicPr>
          <p:cNvPr id="21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Country Analysis</a:t>
            </a:r>
            <a:endParaRPr lang="en-IN" sz="2800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analysis has carried out on the “Venture Funding Type” data only.</a:t>
            </a:r>
          </a:p>
          <a:p>
            <a:r>
              <a:rPr lang="en-IN" dirty="0" smtClean="0"/>
              <a:t>USA, CHN and GBR are the top 3 countries depending on the sum of the funding amount.</a:t>
            </a:r>
          </a:p>
          <a:p>
            <a:r>
              <a:rPr lang="en-IN" dirty="0" smtClean="0"/>
              <a:t>But CHN isn’t the officially English Speaking country.</a:t>
            </a:r>
          </a:p>
          <a:p>
            <a:r>
              <a:rPr lang="en-IN" dirty="0" smtClean="0"/>
              <a:t>So USA, GBR and the IND are the top 3 English speaking countries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6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dirty="0" smtClean="0"/>
              <a:t>Assumptions:</a:t>
            </a:r>
          </a:p>
          <a:p>
            <a:pPr lvl="1" algn="just"/>
            <a:r>
              <a:rPr lang="en-IN" dirty="0" smtClean="0"/>
              <a:t>In </a:t>
            </a:r>
            <a:r>
              <a:rPr lang="en-IN" dirty="0" smtClean="0"/>
              <a:t>the sector mapping file 0 was entered in place of “</a:t>
            </a:r>
            <a:r>
              <a:rPr lang="en-IN" dirty="0" err="1" smtClean="0"/>
              <a:t>na</a:t>
            </a:r>
            <a:r>
              <a:rPr lang="en-IN" dirty="0" smtClean="0"/>
              <a:t>” of the </a:t>
            </a:r>
            <a:r>
              <a:rPr lang="en-IN" dirty="0" err="1" smtClean="0"/>
              <a:t>category_list</a:t>
            </a:r>
            <a:endParaRPr lang="en-IN" dirty="0" smtClean="0"/>
          </a:p>
          <a:p>
            <a:pPr lvl="2" algn="just"/>
            <a:r>
              <a:rPr lang="en-IN" sz="1600" dirty="0" smtClean="0"/>
              <a:t>If 0 is presented at the start of string, It is “Na”</a:t>
            </a:r>
            <a:endParaRPr lang="en-IN" sz="1600" dirty="0" smtClean="0"/>
          </a:p>
          <a:p>
            <a:pPr lvl="2" algn="just"/>
            <a:r>
              <a:rPr lang="en-IN" sz="1600" dirty="0" smtClean="0"/>
              <a:t>Otherwise, it is “</a:t>
            </a:r>
            <a:r>
              <a:rPr lang="en-IN" sz="1600" dirty="0" err="1" smtClean="0"/>
              <a:t>na</a:t>
            </a:r>
            <a:r>
              <a:rPr lang="en-IN" sz="1600" dirty="0" smtClean="0"/>
              <a:t>”</a:t>
            </a:r>
            <a:endParaRPr lang="en-IN" sz="1600" dirty="0" smtClean="0"/>
          </a:p>
          <a:p>
            <a:pPr lvl="2" algn="just"/>
            <a:r>
              <a:rPr lang="en-IN" sz="1600" dirty="0" smtClean="0"/>
              <a:t>Replaced the “.</a:t>
            </a:r>
            <a:r>
              <a:rPr lang="en-IN" sz="1600" dirty="0" err="1" smtClean="0"/>
              <a:t>na</a:t>
            </a:r>
            <a:r>
              <a:rPr lang="en-IN" sz="1600" dirty="0" smtClean="0"/>
              <a:t>” with .0 (To handle the Enterprise 2.0 which is the genuine entry </a:t>
            </a:r>
            <a:r>
              <a:rPr lang="en-IN" sz="1600" smtClean="0"/>
              <a:t>of </a:t>
            </a:r>
            <a:r>
              <a:rPr lang="en-IN" sz="1600" smtClean="0"/>
              <a:t>0)</a:t>
            </a:r>
            <a:endParaRPr lang="en-IN" sz="1600" dirty="0" smtClean="0"/>
          </a:p>
          <a:p>
            <a:pPr lvl="1" algn="just"/>
            <a:r>
              <a:rPr lang="en-IN" dirty="0" smtClean="0"/>
              <a:t>In the Main Data frame, the some of the entries of the </a:t>
            </a:r>
            <a:r>
              <a:rPr lang="en-IN" dirty="0" err="1" smtClean="0"/>
              <a:t>category_list</a:t>
            </a:r>
            <a:r>
              <a:rPr lang="en-IN" dirty="0" smtClean="0"/>
              <a:t> </a:t>
            </a:r>
            <a:r>
              <a:rPr lang="en-IN" dirty="0" err="1" smtClean="0"/>
              <a:t>containes</a:t>
            </a:r>
            <a:r>
              <a:rPr lang="en-IN" dirty="0" smtClean="0"/>
              <a:t> multiple sectors spaced with “|”. Took the first sector as the primary sector in that case.</a:t>
            </a:r>
          </a:p>
          <a:p>
            <a:pPr algn="just"/>
            <a:r>
              <a:rPr lang="en-IN" dirty="0" smtClean="0"/>
              <a:t>Mapped the primary sector with the major sector by using the mapping file and found the top three sectors in the each country of the three top English speaking countries.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Sector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</a:t>
            </a:r>
            <a:r>
              <a:rPr lang="en-IN" b="1" dirty="0" smtClean="0"/>
              <a:t>Analysis (Contd..)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9" y="1633668"/>
            <a:ext cx="7930824" cy="4785609"/>
          </a:xfr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33868"/>
              </p:ext>
            </p:extLst>
          </p:nvPr>
        </p:nvGraphicFramePr>
        <p:xfrm>
          <a:off x="820964" y="1800901"/>
          <a:ext cx="10337800" cy="3703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8900"/>
                <a:gridCol w="2146300"/>
                <a:gridCol w="2146300"/>
                <a:gridCol w="21463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Parameter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USA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GBR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IND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Top Sector name (</a:t>
                      </a:r>
                      <a:r>
                        <a:rPr lang="en-US" sz="2000" u="none" strike="noStrike" dirty="0" smtClean="0">
                          <a:effectLst/>
                        </a:rPr>
                        <a:t>no. of investment-wise)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Others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Others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Others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Second Sector name (no. of investment-wise)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Social, Finance, Analytics, Advertising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Social, Finance, Analytics, Advertising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Social, Finance, Analytics, Advertising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Third Sector name (no. of investment-wise)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Cleantech</a:t>
                      </a:r>
                      <a:r>
                        <a:rPr lang="en-IN" sz="1600" u="none" strike="noStrike" dirty="0">
                          <a:effectLst/>
                        </a:rPr>
                        <a:t> / Semiconductors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Cleantech</a:t>
                      </a:r>
                      <a:r>
                        <a:rPr lang="en-IN" sz="1600" u="none" strike="noStrike" dirty="0">
                          <a:effectLst/>
                        </a:rPr>
                        <a:t> / Semiconductors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News, Search and Messaging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Company received </a:t>
                      </a:r>
                      <a:r>
                        <a:rPr lang="en-US" sz="2000" u="none" strike="noStrike" dirty="0">
                          <a:effectLst/>
                        </a:rPr>
                        <a:t>the highest </a:t>
                      </a:r>
                      <a:r>
                        <a:rPr lang="en-US" sz="2000" u="none" strike="noStrike" dirty="0" smtClean="0">
                          <a:effectLst/>
                        </a:rPr>
                        <a:t>investment from in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the top sector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Virtustream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Electric Cloud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FirstCry.com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3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Company received the highest investment from in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the second best sector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SST Inc. (Formerly ShotSpotter)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Celltick Technologies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Manthan</a:t>
                      </a:r>
                      <a:r>
                        <a:rPr lang="en-IN" sz="2000" u="none" strike="noStrike" dirty="0">
                          <a:effectLst/>
                        </a:rPr>
                        <a:t> Systems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618</Words>
  <Application>Microsoft Office PowerPoint</Application>
  <PresentationFormat>Custom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INVESTMENT ASSIGNMENT  SUBMISSION </vt:lpstr>
      <vt:lpstr> Abstract</vt:lpstr>
      <vt:lpstr> Problem solving methodology</vt:lpstr>
      <vt:lpstr>Data Cleaning</vt:lpstr>
      <vt:lpstr>Funding Type Analysis</vt:lpstr>
      <vt:lpstr>Country Analysis</vt:lpstr>
      <vt:lpstr>Sector Analysis</vt:lpstr>
      <vt:lpstr>Sector Analysis (Contd..)</vt:lpstr>
      <vt:lpstr>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69</cp:revision>
  <dcterms:created xsi:type="dcterms:W3CDTF">2016-06-09T08:16:28Z</dcterms:created>
  <dcterms:modified xsi:type="dcterms:W3CDTF">2021-02-01T02:37:01Z</dcterms:modified>
</cp:coreProperties>
</file>