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4fa3194b6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4fa3194b6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4fa3194b6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4fa3194b6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4fbd629d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4fbd629d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4fbd629d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4fbd629d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4fa3194b6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4fa3194b6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4fbd629d9_8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4fbd629d9_8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4fa3194b6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4fa3194b6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4fa3194b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4fa3194b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4fa3194b6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4fa3194b6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4fa3194b6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4fa3194b6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4fa3194b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4fa3194b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4fa3194b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4fa3194b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4fa3194b6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4fa3194b6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4fa3194b6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4fa3194b6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4fa3194b6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4fa3194b6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82" name="Shape 82"/>
        <p:cNvGrpSpPr/>
        <p:nvPr/>
      </p:nvGrpSpPr>
      <p:grpSpPr>
        <a:xfrm>
          <a:off x="0" y="0"/>
          <a:ext cx="0" cy="0"/>
          <a:chOff x="0" y="0"/>
          <a:chExt cx="0" cy="0"/>
        </a:xfrm>
      </p:grpSpPr>
      <p:sp>
        <p:nvSpPr>
          <p:cNvPr id="83" name="Google Shape;83;p13"/>
          <p:cNvSpPr/>
          <p:nvPr/>
        </p:nvSpPr>
        <p:spPr>
          <a:xfrm>
            <a:off x="0" y="0"/>
            <a:ext cx="9144000" cy="5143500"/>
          </a:xfrm>
          <a:prstGeom prst="rect">
            <a:avLst/>
          </a:prstGeom>
          <a:solidFill>
            <a:srgbClr val="3F3F3F"/>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13"/>
          <p:cNvSpPr/>
          <p:nvPr/>
        </p:nvSpPr>
        <p:spPr>
          <a:xfrm>
            <a:off x="0" y="3638550"/>
            <a:ext cx="9144000" cy="1504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958725" y="740650"/>
            <a:ext cx="57000" cy="753900"/>
          </a:xfrm>
          <a:prstGeom prst="rect">
            <a:avLst/>
          </a:prstGeom>
          <a:solidFill>
            <a:srgbClr val="EE2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txBox="1"/>
          <p:nvPr>
            <p:ph type="ctrTitle"/>
          </p:nvPr>
        </p:nvSpPr>
        <p:spPr>
          <a:xfrm>
            <a:off x="1264150" y="662525"/>
            <a:ext cx="6279600" cy="26712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4800"/>
              <a:buNone/>
              <a:defRPr sz="4800">
                <a:solidFill>
                  <a:srgbClr val="FFFFFF"/>
                </a:solidFill>
              </a:defRPr>
            </a:lvl1pPr>
            <a:lvl2pPr lvl="1" algn="l">
              <a:lnSpc>
                <a:spcPct val="100000"/>
              </a:lnSpc>
              <a:spcBef>
                <a:spcPts val="0"/>
              </a:spcBef>
              <a:spcAft>
                <a:spcPts val="0"/>
              </a:spcAft>
              <a:buClr>
                <a:srgbClr val="FFFFFF"/>
              </a:buClr>
              <a:buSzPts val="4800"/>
              <a:buNone/>
              <a:defRPr sz="4800">
                <a:solidFill>
                  <a:srgbClr val="FFFFFF"/>
                </a:solidFill>
              </a:defRPr>
            </a:lvl2pPr>
            <a:lvl3pPr lvl="2" algn="l">
              <a:lnSpc>
                <a:spcPct val="100000"/>
              </a:lnSpc>
              <a:spcBef>
                <a:spcPts val="0"/>
              </a:spcBef>
              <a:spcAft>
                <a:spcPts val="0"/>
              </a:spcAft>
              <a:buClr>
                <a:srgbClr val="FFFFFF"/>
              </a:buClr>
              <a:buSzPts val="4800"/>
              <a:buNone/>
              <a:defRPr sz="4800">
                <a:solidFill>
                  <a:srgbClr val="FFFFFF"/>
                </a:solidFill>
              </a:defRPr>
            </a:lvl3pPr>
            <a:lvl4pPr lvl="3" algn="l">
              <a:lnSpc>
                <a:spcPct val="100000"/>
              </a:lnSpc>
              <a:spcBef>
                <a:spcPts val="0"/>
              </a:spcBef>
              <a:spcAft>
                <a:spcPts val="0"/>
              </a:spcAft>
              <a:buClr>
                <a:srgbClr val="FFFFFF"/>
              </a:buClr>
              <a:buSzPts val="4800"/>
              <a:buNone/>
              <a:defRPr sz="4800">
                <a:solidFill>
                  <a:srgbClr val="FFFFFF"/>
                </a:solidFill>
              </a:defRPr>
            </a:lvl4pPr>
            <a:lvl5pPr lvl="4" algn="l">
              <a:lnSpc>
                <a:spcPct val="100000"/>
              </a:lnSpc>
              <a:spcBef>
                <a:spcPts val="0"/>
              </a:spcBef>
              <a:spcAft>
                <a:spcPts val="0"/>
              </a:spcAft>
              <a:buClr>
                <a:srgbClr val="FFFFFF"/>
              </a:buClr>
              <a:buSzPts val="4800"/>
              <a:buNone/>
              <a:defRPr sz="4800">
                <a:solidFill>
                  <a:srgbClr val="FFFFFF"/>
                </a:solidFill>
              </a:defRPr>
            </a:lvl5pPr>
            <a:lvl6pPr lvl="5" algn="l">
              <a:lnSpc>
                <a:spcPct val="100000"/>
              </a:lnSpc>
              <a:spcBef>
                <a:spcPts val="0"/>
              </a:spcBef>
              <a:spcAft>
                <a:spcPts val="0"/>
              </a:spcAft>
              <a:buClr>
                <a:srgbClr val="FFFFFF"/>
              </a:buClr>
              <a:buSzPts val="4800"/>
              <a:buNone/>
              <a:defRPr sz="4800">
                <a:solidFill>
                  <a:srgbClr val="FFFFFF"/>
                </a:solidFill>
              </a:defRPr>
            </a:lvl6pPr>
            <a:lvl7pPr lvl="6" algn="l">
              <a:lnSpc>
                <a:spcPct val="100000"/>
              </a:lnSpc>
              <a:spcBef>
                <a:spcPts val="0"/>
              </a:spcBef>
              <a:spcAft>
                <a:spcPts val="0"/>
              </a:spcAft>
              <a:buClr>
                <a:srgbClr val="FFFFFF"/>
              </a:buClr>
              <a:buSzPts val="4800"/>
              <a:buNone/>
              <a:defRPr sz="4800">
                <a:solidFill>
                  <a:srgbClr val="FFFFFF"/>
                </a:solidFill>
              </a:defRPr>
            </a:lvl7pPr>
            <a:lvl8pPr lvl="7" algn="l">
              <a:lnSpc>
                <a:spcPct val="100000"/>
              </a:lnSpc>
              <a:spcBef>
                <a:spcPts val="0"/>
              </a:spcBef>
              <a:spcAft>
                <a:spcPts val="0"/>
              </a:spcAft>
              <a:buClr>
                <a:srgbClr val="FFFFFF"/>
              </a:buClr>
              <a:buSzPts val="4800"/>
              <a:buNone/>
              <a:defRPr sz="4800">
                <a:solidFill>
                  <a:srgbClr val="FFFFFF"/>
                </a:solidFill>
              </a:defRPr>
            </a:lvl8pPr>
            <a:lvl9pPr lvl="8" algn="l">
              <a:lnSpc>
                <a:spcPct val="100000"/>
              </a:lnSpc>
              <a:spcBef>
                <a:spcPts val="0"/>
              </a:spcBef>
              <a:spcAft>
                <a:spcPts val="0"/>
              </a:spcAft>
              <a:buClr>
                <a:srgbClr val="FFFFFF"/>
              </a:buClr>
              <a:buSzPts val="4800"/>
              <a:buNone/>
              <a:defRPr sz="4800">
                <a:solidFill>
                  <a:srgbClr val="FFFFFF"/>
                </a:solidFill>
              </a:defRPr>
            </a:lvl9pPr>
          </a:lstStyle>
          <a:p/>
        </p:txBody>
      </p:sp>
      <p:sp>
        <p:nvSpPr>
          <p:cNvPr id="87" name="Google Shape;87;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7.png"/><Relationship Id="rId5" Type="http://schemas.openxmlformats.org/officeDocument/2006/relationships/image" Target="../media/image4.png"/><Relationship Id="rId6"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0.png"/><Relationship Id="rId6"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Manga Colourisation</a:t>
            </a:r>
            <a:endParaRPr/>
          </a:p>
        </p:txBody>
      </p:sp>
      <p:sp>
        <p:nvSpPr>
          <p:cNvPr id="93" name="Google Shape;93;p14"/>
          <p:cNvSpPr txBox="1"/>
          <p:nvPr>
            <p:ph idx="1" type="subTitle"/>
          </p:nvPr>
        </p:nvSpPr>
        <p:spPr>
          <a:xfrm>
            <a:off x="786425" y="2604575"/>
            <a:ext cx="7688100" cy="21663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Team name: IFHTP</a:t>
            </a:r>
            <a:endParaRPr/>
          </a:p>
          <a:p>
            <a:pPr indent="0" lvl="0" marL="0" rtl="0" algn="l">
              <a:spcBef>
                <a:spcPts val="0"/>
              </a:spcBef>
              <a:spcAft>
                <a:spcPts val="0"/>
              </a:spcAft>
              <a:buNone/>
            </a:pPr>
            <a:r>
              <a:rPr lang="en"/>
              <a:t>TA Mentor: Haripraveen Subramanian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Team members:</a:t>
            </a:r>
            <a:endParaRPr/>
          </a:p>
          <a:p>
            <a:pPr indent="-314960" lvl="0" marL="457200" rtl="0" algn="l">
              <a:spcBef>
                <a:spcPts val="0"/>
              </a:spcBef>
              <a:spcAft>
                <a:spcPts val="0"/>
              </a:spcAft>
              <a:buSzPct val="100000"/>
              <a:buChar char="●"/>
            </a:pPr>
            <a:r>
              <a:rPr lang="en"/>
              <a:t>Rutvij Menavlikar( 2019111032, CSD)</a:t>
            </a:r>
            <a:endParaRPr/>
          </a:p>
          <a:p>
            <a:pPr indent="-314960" lvl="0" marL="457200" rtl="0" algn="l">
              <a:spcBef>
                <a:spcPts val="0"/>
              </a:spcBef>
              <a:spcAft>
                <a:spcPts val="0"/>
              </a:spcAft>
              <a:buSzPct val="100000"/>
              <a:buChar char="●"/>
            </a:pPr>
            <a:r>
              <a:rPr lang="en"/>
              <a:t>Tejas Chaudhari(2019111013  ,CSD)</a:t>
            </a:r>
            <a:endParaRPr/>
          </a:p>
          <a:p>
            <a:pPr indent="-314960" lvl="0" marL="457200" rtl="0" algn="l">
              <a:spcBef>
                <a:spcPts val="0"/>
              </a:spcBef>
              <a:spcAft>
                <a:spcPts val="0"/>
              </a:spcAft>
              <a:buSzPct val="100000"/>
              <a:buChar char="●"/>
            </a:pPr>
            <a:r>
              <a:rPr lang="en"/>
              <a:t>Ansh Khandelwal (2019102008, ECE)</a:t>
            </a:r>
            <a:endParaRPr/>
          </a:p>
          <a:p>
            <a:pPr indent="-314960" lvl="0" marL="457200" rtl="0" algn="l">
              <a:spcBef>
                <a:spcPts val="0"/>
              </a:spcBef>
              <a:spcAft>
                <a:spcPts val="0"/>
              </a:spcAft>
              <a:buSzPct val="100000"/>
              <a:buChar char="●"/>
            </a:pPr>
            <a:r>
              <a:rPr lang="en"/>
              <a:t>CYK sagar (2019101076, CSE)</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t>Repository: https://github.com/Digital-Image-Processing-IIITH/dip-project-ifhtp</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Intensity </a:t>
            </a:r>
            <a:r>
              <a:rPr lang="en"/>
              <a:t>continuous regions</a:t>
            </a:r>
            <a:r>
              <a:rPr lang="en"/>
              <a:t> </a:t>
            </a:r>
            <a:endParaRPr/>
          </a:p>
        </p:txBody>
      </p:sp>
      <p:sp>
        <p:nvSpPr>
          <p:cNvPr id="151" name="Google Shape;151;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color propagation over intensity </a:t>
            </a:r>
            <a:r>
              <a:rPr lang="en"/>
              <a:t>continuous</a:t>
            </a:r>
            <a:r>
              <a:rPr lang="en"/>
              <a:t> regions are treated under LSE.</a:t>
            </a:r>
            <a:endParaRPr/>
          </a:p>
          <a:p>
            <a:pPr indent="0" lvl="0" marL="0" rtl="0" algn="l">
              <a:spcBef>
                <a:spcPts val="1200"/>
              </a:spcBef>
              <a:spcAft>
                <a:spcPts val="0"/>
              </a:spcAft>
              <a:buNone/>
            </a:pPr>
            <a:r>
              <a:rPr lang="en"/>
              <a:t>We define a halting term h</a:t>
            </a:r>
            <a:r>
              <a:rPr baseline="-25000" lang="en"/>
              <a:t>I</a:t>
            </a:r>
            <a:r>
              <a:rPr lang="en"/>
              <a:t> which measures  change of intensity gradient, which will be used as a filter in the LSE PDE.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G</a:t>
            </a:r>
            <a:r>
              <a:rPr baseline="-25000" lang="en"/>
              <a:t>σ</a:t>
            </a:r>
            <a:r>
              <a:rPr lang="en"/>
              <a:t> ⓧ </a:t>
            </a:r>
            <a:r>
              <a:rPr i="1" lang="en"/>
              <a:t>I</a:t>
            </a:r>
            <a:r>
              <a:rPr lang="en"/>
              <a:t>(x,y) denotes convolution of Image with gaussian filter G</a:t>
            </a:r>
            <a:r>
              <a:rPr baseline="-25000" lang="en"/>
              <a:t>σ</a:t>
            </a:r>
            <a:r>
              <a:rPr lang="en"/>
              <a:t>.</a:t>
            </a:r>
            <a:endParaRPr/>
          </a:p>
        </p:txBody>
      </p:sp>
      <p:pic>
        <p:nvPicPr>
          <p:cNvPr id="152" name="Google Shape;152;p23"/>
          <p:cNvPicPr preferRelativeResize="0"/>
          <p:nvPr/>
        </p:nvPicPr>
        <p:blipFill>
          <a:blip r:embed="rId3">
            <a:alphaModFix/>
          </a:blip>
          <a:stretch>
            <a:fillRect/>
          </a:stretch>
        </p:blipFill>
        <p:spPr>
          <a:xfrm>
            <a:off x="2609850" y="2909875"/>
            <a:ext cx="1828800" cy="476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Colorisation</a:t>
            </a:r>
            <a:endParaRPr/>
          </a:p>
        </p:txBody>
      </p:sp>
      <p:sp>
        <p:nvSpPr>
          <p:cNvPr id="158" name="Google Shape;158;p24"/>
          <p:cNvSpPr txBox="1"/>
          <p:nvPr>
            <p:ph idx="1" type="body"/>
          </p:nvPr>
        </p:nvSpPr>
        <p:spPr>
          <a:xfrm>
            <a:off x="729450" y="2078875"/>
            <a:ext cx="8287500" cy="265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three methods implemented:</a:t>
            </a:r>
            <a:endParaRPr/>
          </a:p>
          <a:p>
            <a:pPr indent="-311150" lvl="0" marL="457200" rtl="0" algn="l">
              <a:spcBef>
                <a:spcPts val="1200"/>
              </a:spcBef>
              <a:spcAft>
                <a:spcPts val="0"/>
              </a:spcAft>
              <a:buSzPts val="1300"/>
              <a:buChar char="●"/>
            </a:pPr>
            <a:r>
              <a:rPr lang="en"/>
              <a:t>Color replacement</a:t>
            </a:r>
            <a:endParaRPr/>
          </a:p>
          <a:p>
            <a:pPr indent="0" lvl="0" marL="457200" rtl="0" algn="l">
              <a:spcBef>
                <a:spcPts val="1200"/>
              </a:spcBef>
              <a:spcAft>
                <a:spcPts val="0"/>
              </a:spcAft>
              <a:buNone/>
            </a:pPr>
            <a:r>
              <a:rPr lang="en"/>
              <a:t>In this method irrespective of the pixel  being black or white, within the boundary, is replaced by the scribble color.</a:t>
            </a:r>
            <a:endParaRPr/>
          </a:p>
          <a:p>
            <a:pPr indent="-311150" lvl="0" marL="457200" rtl="0" algn="l">
              <a:spcBef>
                <a:spcPts val="1200"/>
              </a:spcBef>
              <a:spcAft>
                <a:spcPts val="0"/>
              </a:spcAft>
              <a:buSzPts val="1300"/>
              <a:buChar char="●"/>
            </a:pPr>
            <a:r>
              <a:rPr lang="en"/>
              <a:t>Stroke preserving</a:t>
            </a:r>
            <a:endParaRPr/>
          </a:p>
          <a:p>
            <a:pPr indent="-311150" lvl="0" marL="457200" rtl="0" algn="l">
              <a:spcBef>
                <a:spcPts val="0"/>
              </a:spcBef>
              <a:spcAft>
                <a:spcPts val="0"/>
              </a:spcAft>
              <a:buSzPts val="1300"/>
              <a:buChar char="●"/>
            </a:pPr>
            <a:r>
              <a:rPr lang="en"/>
              <a:t>Pattern to shading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Stroke preservation</a:t>
            </a:r>
            <a:endParaRPr/>
          </a:p>
        </p:txBody>
      </p:sp>
      <p:sp>
        <p:nvSpPr>
          <p:cNvPr id="164" name="Google Shape;164;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discussed earlier, in some cases hatching and screening is used to express material textures, reflectances and sometimes shapes. So instead of replacing all pixel values with scribble color, we retain the strokes and fill in the color in between them.</a:t>
            </a:r>
            <a:endParaRPr/>
          </a:p>
          <a:p>
            <a:pPr indent="0" lvl="0" marL="0" rtl="0" algn="l">
              <a:spcBef>
                <a:spcPts val="1200"/>
              </a:spcBef>
              <a:spcAft>
                <a:spcPts val="0"/>
              </a:spcAft>
              <a:buNone/>
            </a:pPr>
            <a:r>
              <a:rPr lang="en"/>
              <a:t>The user color is multiplied with halting term h</a:t>
            </a:r>
            <a:r>
              <a:rPr baseline="-25000" lang="en"/>
              <a:t>I</a:t>
            </a:r>
            <a:r>
              <a:rPr lang="en"/>
              <a:t> in the YUV space.</a:t>
            </a:r>
            <a:endParaRPr/>
          </a:p>
          <a:p>
            <a:pPr indent="0" lvl="0" marL="0" rtl="0" algn="l">
              <a:spcBef>
                <a:spcPts val="1200"/>
              </a:spcBef>
              <a:spcAft>
                <a:spcPts val="0"/>
              </a:spcAft>
              <a:buNone/>
            </a:pPr>
            <a:r>
              <a:rPr lang="en"/>
              <a:t>Y represents the luminance channel.</a:t>
            </a:r>
            <a:endParaRPr/>
          </a:p>
          <a:p>
            <a:pPr indent="0" lvl="0" marL="0" rtl="0" algn="l">
              <a:spcBef>
                <a:spcPts val="1200"/>
              </a:spcBef>
              <a:spcAft>
                <a:spcPts val="1200"/>
              </a:spcAft>
              <a:buNone/>
            </a:pPr>
            <a:r>
              <a:rPr lang="en"/>
              <a:t>(U,V)</a:t>
            </a:r>
            <a:r>
              <a:rPr baseline="-25000" lang="en"/>
              <a:t>new </a:t>
            </a:r>
            <a:r>
              <a:rPr lang="en"/>
              <a:t> , (U,V)</a:t>
            </a:r>
            <a:r>
              <a:rPr baseline="-25000" lang="en"/>
              <a:t>user</a:t>
            </a:r>
            <a:r>
              <a:rPr lang="en"/>
              <a:t>  denotes color of output and user input respectively.</a:t>
            </a:r>
            <a:endParaRPr/>
          </a:p>
        </p:txBody>
      </p:sp>
      <p:pic>
        <p:nvPicPr>
          <p:cNvPr id="165" name="Google Shape;165;p25"/>
          <p:cNvPicPr preferRelativeResize="0"/>
          <p:nvPr/>
        </p:nvPicPr>
        <p:blipFill>
          <a:blip r:embed="rId3">
            <a:alphaModFix/>
          </a:blip>
          <a:stretch>
            <a:fillRect/>
          </a:stretch>
        </p:blipFill>
        <p:spPr>
          <a:xfrm>
            <a:off x="5611950" y="2843450"/>
            <a:ext cx="2162175" cy="581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Pattern shading</a:t>
            </a:r>
            <a:endParaRPr/>
          </a:p>
        </p:txBody>
      </p:sp>
      <p:sp>
        <p:nvSpPr>
          <p:cNvPr id="171" name="Google Shape;171;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Sometimes the hatching and screening are used to recreate shading effects. Here the pattern strokes are replaced by smooth transition of color shading.</a:t>
            </a:r>
            <a:endParaRPr/>
          </a:p>
          <a:p>
            <a:pPr indent="0" lvl="0" marL="0" rtl="0" algn="l">
              <a:spcBef>
                <a:spcPts val="1200"/>
              </a:spcBef>
              <a:spcAft>
                <a:spcPts val="0"/>
              </a:spcAft>
              <a:buNone/>
            </a:pPr>
            <a:r>
              <a:rPr lang="en"/>
              <a:t>Local intensity within pixel neighbourhood is calculated as</a:t>
            </a:r>
            <a:br>
              <a:rPr lang="en"/>
            </a:br>
            <a:r>
              <a:rPr lang="en"/>
              <a:t>Where Y</a:t>
            </a:r>
            <a:r>
              <a:rPr baseline="-25000" lang="en"/>
              <a:t>image</a:t>
            </a:r>
            <a:r>
              <a:rPr lang="en"/>
              <a:t> is the pixel gray value in the input image, and f is a box filter. </a:t>
            </a:r>
            <a:endParaRPr/>
          </a:p>
          <a:p>
            <a:pPr indent="0" lvl="0" marL="0" rtl="0" algn="l">
              <a:spcBef>
                <a:spcPts val="1200"/>
              </a:spcBef>
              <a:spcAft>
                <a:spcPts val="1200"/>
              </a:spcAft>
              <a:buNone/>
            </a:pPr>
            <a:r>
              <a:rPr lang="en"/>
              <a:t>Then the Y channel is linearly mapped as:</a:t>
            </a:r>
            <a:endParaRPr/>
          </a:p>
        </p:txBody>
      </p:sp>
      <p:pic>
        <p:nvPicPr>
          <p:cNvPr id="172" name="Google Shape;172;p26"/>
          <p:cNvPicPr preferRelativeResize="0"/>
          <p:nvPr/>
        </p:nvPicPr>
        <p:blipFill>
          <a:blip r:embed="rId3">
            <a:alphaModFix/>
          </a:blip>
          <a:stretch>
            <a:fillRect/>
          </a:stretch>
        </p:blipFill>
        <p:spPr>
          <a:xfrm>
            <a:off x="5020800" y="2729500"/>
            <a:ext cx="942975" cy="276225"/>
          </a:xfrm>
          <a:prstGeom prst="rect">
            <a:avLst/>
          </a:prstGeom>
          <a:noFill/>
          <a:ln>
            <a:noFill/>
          </a:ln>
        </p:spPr>
      </p:pic>
      <p:pic>
        <p:nvPicPr>
          <p:cNvPr id="173" name="Google Shape;173;p26"/>
          <p:cNvPicPr preferRelativeResize="0"/>
          <p:nvPr/>
        </p:nvPicPr>
        <p:blipFill>
          <a:blip r:embed="rId4">
            <a:alphaModFix/>
          </a:blip>
          <a:stretch>
            <a:fillRect/>
          </a:stretch>
        </p:blipFill>
        <p:spPr>
          <a:xfrm>
            <a:off x="3797050" y="3370850"/>
            <a:ext cx="1952000" cy="730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Results</a:t>
            </a:r>
            <a:endParaRPr/>
          </a:p>
        </p:txBody>
      </p:sp>
      <p:pic>
        <p:nvPicPr>
          <p:cNvPr id="179" name="Google Shape;179;p27"/>
          <p:cNvPicPr preferRelativeResize="0"/>
          <p:nvPr/>
        </p:nvPicPr>
        <p:blipFill>
          <a:blip r:embed="rId3">
            <a:alphaModFix/>
          </a:blip>
          <a:stretch>
            <a:fillRect/>
          </a:stretch>
        </p:blipFill>
        <p:spPr>
          <a:xfrm>
            <a:off x="593475" y="1853850"/>
            <a:ext cx="1600200" cy="2076450"/>
          </a:xfrm>
          <a:prstGeom prst="rect">
            <a:avLst/>
          </a:prstGeom>
          <a:noFill/>
          <a:ln>
            <a:noFill/>
          </a:ln>
        </p:spPr>
      </p:pic>
      <p:pic>
        <p:nvPicPr>
          <p:cNvPr id="180" name="Google Shape;180;p27"/>
          <p:cNvPicPr preferRelativeResize="0"/>
          <p:nvPr/>
        </p:nvPicPr>
        <p:blipFill>
          <a:blip r:embed="rId4">
            <a:alphaModFix/>
          </a:blip>
          <a:stretch>
            <a:fillRect/>
          </a:stretch>
        </p:blipFill>
        <p:spPr>
          <a:xfrm>
            <a:off x="2630650" y="1853850"/>
            <a:ext cx="1617797" cy="2076450"/>
          </a:xfrm>
          <a:prstGeom prst="rect">
            <a:avLst/>
          </a:prstGeom>
          <a:noFill/>
          <a:ln>
            <a:noFill/>
          </a:ln>
        </p:spPr>
      </p:pic>
      <p:pic>
        <p:nvPicPr>
          <p:cNvPr id="181" name="Google Shape;181;p27"/>
          <p:cNvPicPr preferRelativeResize="0"/>
          <p:nvPr/>
        </p:nvPicPr>
        <p:blipFill>
          <a:blip r:embed="rId5">
            <a:alphaModFix/>
          </a:blip>
          <a:stretch>
            <a:fillRect/>
          </a:stretch>
        </p:blipFill>
        <p:spPr>
          <a:xfrm>
            <a:off x="4568011" y="1853850"/>
            <a:ext cx="1768132" cy="2076450"/>
          </a:xfrm>
          <a:prstGeom prst="rect">
            <a:avLst/>
          </a:prstGeom>
          <a:noFill/>
          <a:ln>
            <a:noFill/>
          </a:ln>
        </p:spPr>
      </p:pic>
      <p:pic>
        <p:nvPicPr>
          <p:cNvPr id="182" name="Google Shape;182;p27"/>
          <p:cNvPicPr preferRelativeResize="0"/>
          <p:nvPr/>
        </p:nvPicPr>
        <p:blipFill>
          <a:blip r:embed="rId6">
            <a:alphaModFix/>
          </a:blip>
          <a:stretch>
            <a:fillRect/>
          </a:stretch>
        </p:blipFill>
        <p:spPr>
          <a:xfrm>
            <a:off x="6449402" y="1882325"/>
            <a:ext cx="1680040" cy="2076450"/>
          </a:xfrm>
          <a:prstGeom prst="rect">
            <a:avLst/>
          </a:prstGeom>
          <a:noFill/>
          <a:ln>
            <a:noFill/>
          </a:ln>
        </p:spPr>
      </p:pic>
      <p:sp>
        <p:nvSpPr>
          <p:cNvPr id="183" name="Google Shape;183;p27"/>
          <p:cNvSpPr txBox="1"/>
          <p:nvPr/>
        </p:nvSpPr>
        <p:spPr>
          <a:xfrm>
            <a:off x="583350" y="4055050"/>
            <a:ext cx="1600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Input image</a:t>
            </a:r>
            <a:endParaRPr>
              <a:latin typeface="Lato"/>
              <a:ea typeface="Lato"/>
              <a:cs typeface="Lato"/>
              <a:sym typeface="Lato"/>
            </a:endParaRPr>
          </a:p>
        </p:txBody>
      </p:sp>
      <p:sp>
        <p:nvSpPr>
          <p:cNvPr id="184" name="Google Shape;184;p27"/>
          <p:cNvSpPr txBox="1"/>
          <p:nvPr/>
        </p:nvSpPr>
        <p:spPr>
          <a:xfrm>
            <a:off x="2639325" y="4161750"/>
            <a:ext cx="1617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Stroke</a:t>
            </a:r>
            <a:endParaRPr>
              <a:latin typeface="Lato"/>
              <a:ea typeface="Lato"/>
              <a:cs typeface="Lato"/>
              <a:sym typeface="Lato"/>
            </a:endParaRPr>
          </a:p>
        </p:txBody>
      </p:sp>
      <p:sp>
        <p:nvSpPr>
          <p:cNvPr id="185" name="Google Shape;185;p27"/>
          <p:cNvSpPr txBox="1"/>
          <p:nvPr/>
        </p:nvSpPr>
        <p:spPr>
          <a:xfrm>
            <a:off x="4713000" y="4161750"/>
            <a:ext cx="141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Border</a:t>
            </a:r>
            <a:endParaRPr>
              <a:latin typeface="Lato"/>
              <a:ea typeface="Lato"/>
              <a:cs typeface="Lato"/>
              <a:sym typeface="Lato"/>
            </a:endParaRPr>
          </a:p>
        </p:txBody>
      </p:sp>
      <p:sp>
        <p:nvSpPr>
          <p:cNvPr id="186" name="Google Shape;186;p27"/>
          <p:cNvSpPr txBox="1"/>
          <p:nvPr/>
        </p:nvSpPr>
        <p:spPr>
          <a:xfrm>
            <a:off x="6644575" y="4183100"/>
            <a:ext cx="141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Coloured Image</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729450" y="10900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Results</a:t>
            </a:r>
            <a:endParaRPr/>
          </a:p>
        </p:txBody>
      </p:sp>
      <p:sp>
        <p:nvSpPr>
          <p:cNvPr id="192" name="Google Shape;192;p28"/>
          <p:cNvSpPr txBox="1"/>
          <p:nvPr/>
        </p:nvSpPr>
        <p:spPr>
          <a:xfrm>
            <a:off x="508500" y="2571750"/>
            <a:ext cx="141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Input image</a:t>
            </a:r>
            <a:endParaRPr>
              <a:latin typeface="Lato"/>
              <a:ea typeface="Lato"/>
              <a:cs typeface="Lato"/>
              <a:sym typeface="Lato"/>
            </a:endParaRPr>
          </a:p>
        </p:txBody>
      </p:sp>
      <p:sp>
        <p:nvSpPr>
          <p:cNvPr id="193" name="Google Shape;193;p28"/>
          <p:cNvSpPr txBox="1"/>
          <p:nvPr/>
        </p:nvSpPr>
        <p:spPr>
          <a:xfrm>
            <a:off x="7328350" y="2617113"/>
            <a:ext cx="1617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Stroke</a:t>
            </a:r>
            <a:endParaRPr>
              <a:latin typeface="Lato"/>
              <a:ea typeface="Lato"/>
              <a:cs typeface="Lato"/>
              <a:sym typeface="Lato"/>
            </a:endParaRPr>
          </a:p>
        </p:txBody>
      </p:sp>
      <p:sp>
        <p:nvSpPr>
          <p:cNvPr id="194" name="Google Shape;194;p28"/>
          <p:cNvSpPr txBox="1"/>
          <p:nvPr/>
        </p:nvSpPr>
        <p:spPr>
          <a:xfrm>
            <a:off x="512825" y="4057500"/>
            <a:ext cx="141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Border</a:t>
            </a:r>
            <a:endParaRPr>
              <a:latin typeface="Lato"/>
              <a:ea typeface="Lato"/>
              <a:cs typeface="Lato"/>
              <a:sym typeface="Lato"/>
            </a:endParaRPr>
          </a:p>
        </p:txBody>
      </p:sp>
      <p:sp>
        <p:nvSpPr>
          <p:cNvPr id="195" name="Google Shape;195;p28"/>
          <p:cNvSpPr txBox="1"/>
          <p:nvPr/>
        </p:nvSpPr>
        <p:spPr>
          <a:xfrm>
            <a:off x="7482775" y="4030700"/>
            <a:ext cx="1419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Coloured Image</a:t>
            </a:r>
            <a:endParaRPr>
              <a:latin typeface="Lato"/>
              <a:ea typeface="Lato"/>
              <a:cs typeface="Lato"/>
              <a:sym typeface="Lato"/>
            </a:endParaRPr>
          </a:p>
        </p:txBody>
      </p:sp>
      <p:pic>
        <p:nvPicPr>
          <p:cNvPr id="196" name="Google Shape;196;p28"/>
          <p:cNvPicPr preferRelativeResize="0"/>
          <p:nvPr/>
        </p:nvPicPr>
        <p:blipFill>
          <a:blip r:embed="rId3">
            <a:alphaModFix/>
          </a:blip>
          <a:stretch>
            <a:fillRect/>
          </a:stretch>
        </p:blipFill>
        <p:spPr>
          <a:xfrm>
            <a:off x="2106900" y="2186663"/>
            <a:ext cx="2238425" cy="1261086"/>
          </a:xfrm>
          <a:prstGeom prst="rect">
            <a:avLst/>
          </a:prstGeom>
          <a:noFill/>
          <a:ln>
            <a:noFill/>
          </a:ln>
        </p:spPr>
      </p:pic>
      <p:pic>
        <p:nvPicPr>
          <p:cNvPr id="197" name="Google Shape;197;p28"/>
          <p:cNvPicPr preferRelativeResize="0"/>
          <p:nvPr/>
        </p:nvPicPr>
        <p:blipFill>
          <a:blip r:embed="rId4">
            <a:alphaModFix/>
          </a:blip>
          <a:stretch>
            <a:fillRect/>
          </a:stretch>
        </p:blipFill>
        <p:spPr>
          <a:xfrm>
            <a:off x="4901730" y="2186675"/>
            <a:ext cx="2247520" cy="1261075"/>
          </a:xfrm>
          <a:prstGeom prst="rect">
            <a:avLst/>
          </a:prstGeom>
          <a:noFill/>
          <a:ln>
            <a:noFill/>
          </a:ln>
        </p:spPr>
      </p:pic>
      <p:pic>
        <p:nvPicPr>
          <p:cNvPr id="198" name="Google Shape;198;p28"/>
          <p:cNvPicPr preferRelativeResize="0"/>
          <p:nvPr/>
        </p:nvPicPr>
        <p:blipFill>
          <a:blip r:embed="rId5">
            <a:alphaModFix/>
          </a:blip>
          <a:stretch>
            <a:fillRect/>
          </a:stretch>
        </p:blipFill>
        <p:spPr>
          <a:xfrm>
            <a:off x="1949950" y="3561950"/>
            <a:ext cx="2405250" cy="1381175"/>
          </a:xfrm>
          <a:prstGeom prst="rect">
            <a:avLst/>
          </a:prstGeom>
          <a:noFill/>
          <a:ln>
            <a:noFill/>
          </a:ln>
        </p:spPr>
      </p:pic>
      <p:pic>
        <p:nvPicPr>
          <p:cNvPr id="199" name="Google Shape;199;p28"/>
          <p:cNvPicPr preferRelativeResize="0"/>
          <p:nvPr/>
        </p:nvPicPr>
        <p:blipFill>
          <a:blip r:embed="rId6">
            <a:alphaModFix/>
          </a:blip>
          <a:stretch>
            <a:fillRect/>
          </a:stretch>
        </p:blipFill>
        <p:spPr>
          <a:xfrm>
            <a:off x="4749325" y="3507231"/>
            <a:ext cx="2405250" cy="146501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Division of work</a:t>
            </a:r>
            <a:endParaRPr/>
          </a:p>
        </p:txBody>
      </p:sp>
      <p:sp>
        <p:nvSpPr>
          <p:cNvPr id="205" name="Google Shape;205;p29"/>
          <p:cNvSpPr txBox="1"/>
          <p:nvPr>
            <p:ph idx="1" type="body"/>
          </p:nvPr>
        </p:nvSpPr>
        <p:spPr>
          <a:xfrm>
            <a:off x="729450" y="2078875"/>
            <a:ext cx="7688700" cy="2952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Rutvij: pattern continuous, color replacement</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Tejas: </a:t>
            </a:r>
            <a:r>
              <a:rPr lang="en"/>
              <a:t>intensity </a:t>
            </a:r>
            <a:r>
              <a:rPr lang="en"/>
              <a:t>continuous, pattern to shading,</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Ansh: gradient, </a:t>
            </a:r>
            <a:r>
              <a:rPr lang="en"/>
              <a:t>stroke preserving</a:t>
            </a:r>
            <a:r>
              <a:rPr lang="en"/>
              <a:t> gui, presentation</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Sagar: convolution, get band, gui, presentation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Need for a new method</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666666"/>
              </a:buClr>
              <a:buSzPts val="1300"/>
              <a:buChar char="●"/>
            </a:pPr>
            <a:r>
              <a:rPr lang="en">
                <a:solidFill>
                  <a:srgbClr val="666666"/>
                </a:solidFill>
              </a:rPr>
              <a:t>Existing colorization methods relied on a rough continuity of grey levels to bring colorization.</a:t>
            </a:r>
            <a:endParaRPr>
              <a:solidFill>
                <a:srgbClr val="666666"/>
              </a:solidFill>
            </a:endParaRPr>
          </a:p>
          <a:p>
            <a:pPr indent="-311150" lvl="0" marL="457200" rtl="0" algn="l">
              <a:spcBef>
                <a:spcPts val="0"/>
              </a:spcBef>
              <a:spcAft>
                <a:spcPts val="0"/>
              </a:spcAft>
              <a:buClr>
                <a:srgbClr val="666666"/>
              </a:buClr>
              <a:buSzPts val="1300"/>
              <a:buChar char="●"/>
            </a:pPr>
            <a:r>
              <a:rPr lang="en">
                <a:solidFill>
                  <a:srgbClr val="666666"/>
                </a:solidFill>
              </a:rPr>
              <a:t>However, there are no gray level continuities in mangas. Instead they have rough continuities of black and white patterns.</a:t>
            </a:r>
            <a:endParaRPr>
              <a:solidFill>
                <a:srgbClr val="666666"/>
              </a:solidFill>
            </a:endParaRPr>
          </a:p>
          <a:p>
            <a:pPr indent="-311150" lvl="0" marL="457200" rtl="0" algn="l">
              <a:spcBef>
                <a:spcPts val="0"/>
              </a:spcBef>
              <a:spcAft>
                <a:spcPts val="0"/>
              </a:spcAft>
              <a:buClr>
                <a:srgbClr val="999999"/>
              </a:buClr>
              <a:buSzPts val="1300"/>
              <a:buChar char="●"/>
            </a:pPr>
            <a:r>
              <a:rPr lang="en">
                <a:solidFill>
                  <a:srgbClr val="666666"/>
                </a:solidFill>
              </a:rPr>
              <a:t>Implementing the algorithm which colorises on basis of pattern-continuity and intensity-continuity</a:t>
            </a:r>
            <a:r>
              <a:rPr lang="en">
                <a:solidFill>
                  <a:srgbClr val="999999"/>
                </a:solidFill>
              </a:rPr>
              <a:t> .</a:t>
            </a:r>
            <a:endParaRPr sz="1500">
              <a:solidFill>
                <a:srgbClr val="9999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Hashing and Screening</a:t>
            </a:r>
            <a:endParaRPr/>
          </a:p>
        </p:txBody>
      </p:sp>
      <p:sp>
        <p:nvSpPr>
          <p:cNvPr id="105" name="Google Shape;105;p16"/>
          <p:cNvSpPr txBox="1"/>
          <p:nvPr>
            <p:ph idx="1" type="body"/>
          </p:nvPr>
        </p:nvSpPr>
        <p:spPr>
          <a:xfrm>
            <a:off x="729450" y="2078875"/>
            <a:ext cx="7828800" cy="2693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In mangas, hatching and screening patterns are  used in mangas for shading , textures and background.</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Only two colors are used in hatching and screening (black and white). Since there is no continuity of intensity, we take advantage of the continuity of the patterns for color propagation.</a:t>
            </a:r>
            <a:endParaRPr/>
          </a:p>
          <a:p>
            <a:pPr indent="0" lvl="0" marL="0" rtl="0" algn="l">
              <a:spcBef>
                <a:spcPts val="1200"/>
              </a:spcBef>
              <a:spcAft>
                <a:spcPts val="1200"/>
              </a:spcAft>
              <a:buNone/>
            </a:pPr>
            <a:r>
              <a:t/>
            </a:r>
            <a:endParaRPr/>
          </a:p>
        </p:txBody>
      </p:sp>
      <p:pic>
        <p:nvPicPr>
          <p:cNvPr id="106" name="Google Shape;106;p16"/>
          <p:cNvPicPr preferRelativeResize="0"/>
          <p:nvPr/>
        </p:nvPicPr>
        <p:blipFill>
          <a:blip r:embed="rId3">
            <a:alphaModFix/>
          </a:blip>
          <a:stretch>
            <a:fillRect/>
          </a:stretch>
        </p:blipFill>
        <p:spPr>
          <a:xfrm>
            <a:off x="2800925" y="2506875"/>
            <a:ext cx="3041550" cy="1013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Working of our application</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The command to run the application is: python main.py &lt;path_to_input_image&gt;. This pops up three windows with the input window where the user scribbles, output window where the final output is shown and key inputs are taken from, and the trackbar where you can set the color of the scribble being drawn.</a:t>
            </a:r>
            <a:endParaRPr/>
          </a:p>
          <a:p>
            <a:pPr indent="0" lvl="0" marL="0" rtl="0" algn="l">
              <a:spcBef>
                <a:spcPts val="1200"/>
              </a:spcBef>
              <a:spcAft>
                <a:spcPts val="0"/>
              </a:spcAft>
              <a:buNone/>
            </a:pPr>
            <a:r>
              <a:rPr lang="en"/>
              <a:t>User begins by scribbling colors on regions of our interest in the gui. The user is prompted to choose a mode for </a:t>
            </a:r>
            <a:r>
              <a:rPr lang="en"/>
              <a:t>segmentation</a:t>
            </a:r>
            <a:r>
              <a:rPr lang="en"/>
              <a:t> between pattern </a:t>
            </a:r>
            <a:r>
              <a:rPr lang="en"/>
              <a:t>continuous</a:t>
            </a:r>
            <a:r>
              <a:rPr lang="en"/>
              <a:t> and intensity </a:t>
            </a:r>
            <a:r>
              <a:rPr lang="en"/>
              <a:t>continuous</a:t>
            </a:r>
            <a:r>
              <a:rPr lang="en"/>
              <a:t>. After the segments are obtained, the user is then </a:t>
            </a:r>
            <a:r>
              <a:rPr lang="en"/>
              <a:t>prompted</a:t>
            </a:r>
            <a:r>
              <a:rPr lang="en"/>
              <a:t> to choose either Color replacement, Stroke preserving, or Pattern to shading colorization option.</a:t>
            </a:r>
            <a:endParaRPr/>
          </a:p>
          <a:p>
            <a:pPr indent="0" lvl="0" marL="0" rtl="0" algn="l">
              <a:spcBef>
                <a:spcPts val="1200"/>
              </a:spcBef>
              <a:spcAft>
                <a:spcPts val="0"/>
              </a:spcAft>
              <a:buNone/>
            </a:pPr>
            <a:r>
              <a:rPr lang="en"/>
              <a:t>The user can set the values of different parameters using the config.json file as desired</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Level Set Method	</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colorization of both pattern-</a:t>
            </a:r>
            <a:r>
              <a:rPr lang="en"/>
              <a:t>continuous</a:t>
            </a:r>
            <a:r>
              <a:rPr lang="en"/>
              <a:t> regions and  intensity </a:t>
            </a:r>
            <a:r>
              <a:rPr lang="en"/>
              <a:t>continuous</a:t>
            </a:r>
            <a:r>
              <a:rPr lang="en"/>
              <a:t> regions can be formulated under same mathematical framework of level set method.</a:t>
            </a:r>
            <a:endParaRPr/>
          </a:p>
          <a:p>
            <a:pPr indent="0" lvl="0" marL="0" rtl="0" algn="l">
              <a:spcBef>
                <a:spcPts val="1200"/>
              </a:spcBef>
              <a:spcAft>
                <a:spcPts val="0"/>
              </a:spcAft>
              <a:buNone/>
            </a:pPr>
            <a:r>
              <a:rPr lang="en"/>
              <a:t>The main idea is to raise the modeling of boundaries from a 2D planar curve into a three-dimensional curved surface, by taking the curves as the zero level set of a higher dimensional surface.</a:t>
            </a:r>
            <a:endParaRPr/>
          </a:p>
          <a:p>
            <a:pPr indent="0" lvl="0" marL="0" rtl="0" algn="l">
              <a:spcBef>
                <a:spcPts val="1200"/>
              </a:spcBef>
              <a:spcAft>
                <a:spcPts val="0"/>
              </a:spcAft>
              <a:buNone/>
            </a:pPr>
            <a:r>
              <a:rPr lang="en"/>
              <a:t>So as the user </a:t>
            </a:r>
            <a:r>
              <a:rPr lang="en"/>
              <a:t>inputs</a:t>
            </a:r>
            <a:r>
              <a:rPr lang="en"/>
              <a:t> his color preferences with a scribble on top of a part in the image, we </a:t>
            </a:r>
            <a:r>
              <a:rPr lang="en"/>
              <a:t>propagate</a:t>
            </a:r>
            <a:r>
              <a:rPr lang="en"/>
              <a:t> level set to reach all boundaries of the part to be coloured.</a:t>
            </a:r>
            <a:endParaRPr/>
          </a:p>
          <a:p>
            <a:pPr indent="0" lvl="0" marL="0" rtl="0" algn="l">
              <a:spcBef>
                <a:spcPts val="1200"/>
              </a:spcBef>
              <a:spcAft>
                <a:spcPts val="1200"/>
              </a:spcAft>
              <a:buNone/>
            </a:pPr>
            <a:r>
              <a:rPr lang="en"/>
              <a:t>This method actuals helps to get us a parameter-free representation and also gives the capability in dealing with local deformation.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902775" y="152290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Level Set: Algorithm</a:t>
            </a:r>
            <a:endParaRPr/>
          </a:p>
        </p:txBody>
      </p:sp>
      <p:sp>
        <p:nvSpPr>
          <p:cNvPr id="124" name="Google Shape;124;p19"/>
          <p:cNvSpPr txBox="1"/>
          <p:nvPr>
            <p:ph idx="1" type="body"/>
          </p:nvPr>
        </p:nvSpPr>
        <p:spPr>
          <a:xfrm>
            <a:off x="729450" y="2608375"/>
            <a:ext cx="7688700" cy="2339700"/>
          </a:xfrm>
          <a:prstGeom prst="rect">
            <a:avLst/>
          </a:prstGeom>
          <a:effectLst>
            <a:reflection blurRad="0" dir="5400000" dist="38100" endA="0" fadeDir="5400012" kx="0" rotWithShape="0" algn="bl" stPos="0" sy="-100000" ky="0"/>
          </a:effectLst>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Level set propagation starts by initializing </a:t>
            </a:r>
            <a:r>
              <a:rPr lang="en"/>
              <a:t>𝚽</a:t>
            </a:r>
            <a:r>
              <a:rPr lang="en"/>
              <a:t>. In our application, </a:t>
            </a:r>
            <a:r>
              <a:rPr lang="en"/>
              <a:t>𝚽</a:t>
            </a:r>
            <a:r>
              <a:rPr lang="en"/>
              <a:t> is the distance from the user scribble</a:t>
            </a:r>
            <a:endParaRPr/>
          </a:p>
          <a:p>
            <a:pPr indent="-311150" lvl="0" marL="457200" rtl="0" algn="l">
              <a:spcBef>
                <a:spcPts val="0"/>
              </a:spcBef>
              <a:spcAft>
                <a:spcPts val="0"/>
              </a:spcAft>
              <a:buSzPts val="1300"/>
              <a:buChar char="●"/>
            </a:pPr>
            <a:r>
              <a:rPr lang="en"/>
              <a:t>The evolving curve </a:t>
            </a:r>
            <a:r>
              <a:rPr lang="en"/>
              <a:t>𝚪</a:t>
            </a:r>
            <a:r>
              <a:rPr lang="en"/>
              <a:t> is obtained using </a:t>
            </a:r>
            <a:r>
              <a:rPr lang="en"/>
              <a:t>𝚽</a:t>
            </a:r>
            <a:r>
              <a:rPr lang="en"/>
              <a:t> = 0 </a:t>
            </a:r>
            <a:endParaRPr/>
          </a:p>
          <a:p>
            <a:pPr indent="-311150" lvl="0" marL="457200" rtl="0" algn="l">
              <a:spcBef>
                <a:spcPts val="0"/>
              </a:spcBef>
              <a:spcAft>
                <a:spcPts val="0"/>
              </a:spcAft>
              <a:buSzPts val="1300"/>
              <a:buChar char="●"/>
            </a:pPr>
            <a:r>
              <a:rPr lang="en"/>
              <a:t>A narrow band with a specified width is constructed around 𝚪</a:t>
            </a:r>
            <a:endParaRPr/>
          </a:p>
          <a:p>
            <a:pPr indent="-311150" lvl="0" marL="457200" rtl="0" algn="l">
              <a:spcBef>
                <a:spcPts val="0"/>
              </a:spcBef>
              <a:spcAft>
                <a:spcPts val="0"/>
              </a:spcAft>
              <a:buSzPts val="1300"/>
              <a:buChar char="●"/>
            </a:pPr>
            <a:r>
              <a:rPr lang="en"/>
              <a:t>For each pixel inside the band, </a:t>
            </a:r>
            <a:r>
              <a:rPr lang="en"/>
              <a:t>𝚽</a:t>
            </a:r>
            <a:r>
              <a:rPr lang="en"/>
              <a:t> is updated using (δ </a:t>
            </a:r>
            <a:r>
              <a:rPr lang="en"/>
              <a:t>𝚽)/(</a:t>
            </a:r>
            <a:r>
              <a:rPr lang="en"/>
              <a:t>δ t) = h x (F</a:t>
            </a:r>
            <a:r>
              <a:rPr baseline="-25000" lang="en"/>
              <a:t>A</a:t>
            </a:r>
            <a:r>
              <a:rPr lang="en"/>
              <a:t> + F</a:t>
            </a:r>
            <a:r>
              <a:rPr baseline="-25000" lang="en"/>
              <a:t>B</a:t>
            </a:r>
            <a:r>
              <a:rPr lang="en"/>
              <a:t>)|</a:t>
            </a:r>
            <a:r>
              <a:rPr lang="en"/>
              <a:t>𝝯</a:t>
            </a:r>
            <a:r>
              <a:rPr lang="en"/>
              <a:t> </a:t>
            </a:r>
            <a:r>
              <a:rPr lang="en"/>
              <a:t>𝚽</a:t>
            </a:r>
            <a:r>
              <a:rPr lang="en"/>
              <a:t>|</a:t>
            </a:r>
            <a:endParaRPr/>
          </a:p>
          <a:p>
            <a:pPr indent="-311150" lvl="0" marL="457200" rtl="0" algn="l">
              <a:spcBef>
                <a:spcPts val="0"/>
              </a:spcBef>
              <a:spcAft>
                <a:spcPts val="0"/>
              </a:spcAft>
              <a:buSzPts val="1300"/>
              <a:buChar char="●"/>
            </a:pPr>
            <a:r>
              <a:rPr lang="en"/>
              <a:t>Using the updated 𝚽, we obtain a new </a:t>
            </a:r>
            <a:r>
              <a:rPr lang="en"/>
              <a:t>𝚪</a:t>
            </a:r>
            <a:r>
              <a:rPr lang="en"/>
              <a:t> </a:t>
            </a:r>
            <a:endParaRPr/>
          </a:p>
          <a:p>
            <a:pPr indent="-311150" lvl="0" marL="457200" rtl="0" algn="l">
              <a:spcBef>
                <a:spcPts val="0"/>
              </a:spcBef>
              <a:spcAft>
                <a:spcPts val="0"/>
              </a:spcAft>
              <a:buSzPts val="1300"/>
              <a:buChar char="●"/>
            </a:pPr>
            <a:r>
              <a:rPr lang="en"/>
              <a:t>Repeat until convergence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ctrTitle"/>
          </p:nvPr>
        </p:nvSpPr>
        <p:spPr>
          <a:xfrm>
            <a:off x="1264150" y="662525"/>
            <a:ext cx="6279600" cy="267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Pattern and Intensity continuity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902775" y="152290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Pattern continuous regions</a:t>
            </a:r>
            <a:endParaRPr/>
          </a:p>
        </p:txBody>
      </p:sp>
      <p:sp>
        <p:nvSpPr>
          <p:cNvPr id="135" name="Google Shape;135;p21"/>
          <p:cNvSpPr txBox="1"/>
          <p:nvPr>
            <p:ph idx="1" type="body"/>
          </p:nvPr>
        </p:nvSpPr>
        <p:spPr>
          <a:xfrm>
            <a:off x="729450" y="2132525"/>
            <a:ext cx="7688700" cy="2815500"/>
          </a:xfrm>
          <a:prstGeom prst="rect">
            <a:avLst/>
          </a:prstGeom>
          <a:effectLst>
            <a:reflection blurRad="0" dir="5400000" dist="38100" endA="0" fadeDir="5400012" kx="0" rotWithShape="0" algn="bl" stPos="0" sy="-100000" ky="0"/>
          </a:effectLst>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To evolve the boundary over pattern continuous regions we need to measure change of pattern instead of the change of intensity.</a:t>
            </a:r>
            <a:endParaRPr/>
          </a:p>
          <a:p>
            <a:pPr indent="-311150" lvl="0" marL="457200" rtl="0" algn="l">
              <a:spcBef>
                <a:spcPts val="0"/>
              </a:spcBef>
              <a:spcAft>
                <a:spcPts val="0"/>
              </a:spcAft>
              <a:buSzPts val="1300"/>
              <a:buChar char="●"/>
            </a:pPr>
            <a:r>
              <a:rPr lang="en"/>
              <a:t>We measure the changes in pattern at the level set boundary and at the scribble region to estimate when changes in pattern have taken place.</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We define the filter (h) in the PDE as: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T</a:t>
            </a:r>
            <a:r>
              <a:rPr baseline="-25000" lang="en"/>
              <a:t>user</a:t>
            </a:r>
            <a:r>
              <a:rPr lang="en"/>
              <a:t>, T</a:t>
            </a:r>
            <a:r>
              <a:rPr baseline="-25000" lang="en"/>
              <a:t>front</a:t>
            </a:r>
            <a:r>
              <a:rPr lang="en"/>
              <a:t> are pattern features.</a:t>
            </a:r>
            <a:endParaRPr/>
          </a:p>
          <a:p>
            <a:pPr indent="0" lvl="0" marL="457200" rtl="0" algn="l">
              <a:spcBef>
                <a:spcPts val="1200"/>
              </a:spcBef>
              <a:spcAft>
                <a:spcPts val="1200"/>
              </a:spcAft>
              <a:buNone/>
            </a:pPr>
            <a:r>
              <a:t/>
            </a:r>
            <a:endParaRPr/>
          </a:p>
        </p:txBody>
      </p:sp>
      <p:pic>
        <p:nvPicPr>
          <p:cNvPr id="136" name="Google Shape;136;p21"/>
          <p:cNvPicPr preferRelativeResize="0"/>
          <p:nvPr/>
        </p:nvPicPr>
        <p:blipFill>
          <a:blip r:embed="rId3">
            <a:alphaModFix/>
          </a:blip>
          <a:stretch>
            <a:fillRect/>
          </a:stretch>
        </p:blipFill>
        <p:spPr>
          <a:xfrm>
            <a:off x="3993100" y="3356900"/>
            <a:ext cx="2649950" cy="560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Pattern continuous regions</a:t>
            </a:r>
            <a:endParaRPr/>
          </a:p>
        </p:txBody>
      </p:sp>
      <p:sp>
        <p:nvSpPr>
          <p:cNvPr id="142" name="Google Shape;142;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Pattern features are generated by applying gabor wavelets on windowed parts of the image.</a:t>
            </a:r>
            <a:endParaRPr/>
          </a:p>
          <a:p>
            <a:pPr indent="0" lvl="0" marL="0" rtl="0" algn="l">
              <a:spcBef>
                <a:spcPts val="1200"/>
              </a:spcBef>
              <a:spcAft>
                <a:spcPts val="1200"/>
              </a:spcAft>
              <a:buNone/>
            </a:pPr>
            <a:r>
              <a:t/>
            </a:r>
            <a:endParaRPr/>
          </a:p>
        </p:txBody>
      </p:sp>
      <p:pic>
        <p:nvPicPr>
          <p:cNvPr id="143" name="Google Shape;143;p22"/>
          <p:cNvPicPr preferRelativeResize="0"/>
          <p:nvPr/>
        </p:nvPicPr>
        <p:blipFill>
          <a:blip r:embed="rId3">
            <a:alphaModFix/>
          </a:blip>
          <a:stretch>
            <a:fillRect/>
          </a:stretch>
        </p:blipFill>
        <p:spPr>
          <a:xfrm>
            <a:off x="2889721" y="2622825"/>
            <a:ext cx="3081341" cy="521975"/>
          </a:xfrm>
          <a:prstGeom prst="rect">
            <a:avLst/>
          </a:prstGeom>
          <a:noFill/>
          <a:ln>
            <a:noFill/>
          </a:ln>
        </p:spPr>
      </p:pic>
      <p:pic>
        <p:nvPicPr>
          <p:cNvPr id="144" name="Google Shape;144;p22"/>
          <p:cNvPicPr preferRelativeResize="0"/>
          <p:nvPr/>
        </p:nvPicPr>
        <p:blipFill>
          <a:blip r:embed="rId4">
            <a:alphaModFix/>
          </a:blip>
          <a:stretch>
            <a:fillRect/>
          </a:stretch>
        </p:blipFill>
        <p:spPr>
          <a:xfrm>
            <a:off x="2699225" y="3326125"/>
            <a:ext cx="3666631" cy="1013850"/>
          </a:xfrm>
          <a:prstGeom prst="rect">
            <a:avLst/>
          </a:prstGeom>
          <a:noFill/>
          <a:ln>
            <a:noFill/>
          </a:ln>
        </p:spPr>
      </p:pic>
      <p:pic>
        <p:nvPicPr>
          <p:cNvPr id="145" name="Google Shape;145;p22"/>
          <p:cNvPicPr preferRelativeResize="0"/>
          <p:nvPr/>
        </p:nvPicPr>
        <p:blipFill>
          <a:blip r:embed="rId5">
            <a:alphaModFix/>
          </a:blip>
          <a:stretch>
            <a:fillRect/>
          </a:stretch>
        </p:blipFill>
        <p:spPr>
          <a:xfrm>
            <a:off x="2946613" y="4379925"/>
            <a:ext cx="3171825" cy="466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