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theme/theme6.xml" ContentType="application/vnd.openxmlformats-officedocument.theme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slideLayouts/slideLayout19.xml" ContentType="application/vnd.openxmlformats-officedocument.presentationml.slideLayout+xml"/>
  <Override PartName="/ppt/theme/theme8.xml" ContentType="application/vnd.openxmlformats-officedocument.theme+xml"/>
  <Override PartName="/ppt/slideLayouts/slideLayout20.xml" ContentType="application/vnd.openxmlformats-officedocument.presentationml.slideLayout+xml"/>
  <Override PartName="/ppt/theme/theme9.xml" ContentType="application/vnd.openxmlformats-officedocument.theme+xml"/>
  <Override PartName="/ppt/slideLayouts/slideLayout21.xml" ContentType="application/vnd.openxmlformats-officedocument.presentationml.slideLayout+xml"/>
  <Override PartName="/ppt/theme/theme10.xml" ContentType="application/vnd.openxmlformats-officedocument.theme+xml"/>
  <Override PartName="/ppt/slideLayouts/slideLayout22.xml" ContentType="application/vnd.openxmlformats-officedocument.presentationml.slideLayout+xml"/>
  <Override PartName="/ppt/theme/theme11.xml" ContentType="application/vnd.openxmlformats-officedocument.theme+xml"/>
  <Override PartName="/ppt/slideLayouts/slideLayout23.xml" ContentType="application/vnd.openxmlformats-officedocument.presentationml.slideLayout+xml"/>
  <Override PartName="/ppt/theme/theme12.xml" ContentType="application/vnd.openxmlformats-officedocument.theme+xml"/>
  <Override PartName="/ppt/slideLayouts/slideLayout24.xml" ContentType="application/vnd.openxmlformats-officedocument.presentationml.slideLayout+xml"/>
  <Override PartName="/ppt/theme/theme13.xml" ContentType="application/vnd.openxmlformats-officedocument.theme+xml"/>
  <Override PartName="/ppt/slideLayouts/slideLayout25.xml" ContentType="application/vnd.openxmlformats-officedocument.presentationml.slideLayout+xml"/>
  <Override PartName="/ppt/theme/theme14.xml" ContentType="application/vnd.openxmlformats-officedocument.theme+xml"/>
  <Override PartName="/ppt/slideLayouts/slideLayout26.xml" ContentType="application/vnd.openxmlformats-officedocument.presentationml.slideLayout+xml"/>
  <Override PartName="/ppt/theme/theme15.xml" ContentType="application/vnd.openxmlformats-officedocument.theme+xml"/>
  <Override PartName="/ppt/slideLayouts/slideLayout27.xml" ContentType="application/vnd.openxmlformats-officedocument.presentationml.slideLayout+xml"/>
  <Override PartName="/ppt/theme/theme16.xml" ContentType="application/vnd.openxmlformats-officedocument.theme+xml"/>
  <Override PartName="/ppt/slideLayouts/slideLayout28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6" r:id="rId1"/>
    <p:sldMasterId id="2147483677" r:id="rId2"/>
    <p:sldMasterId id="2147483678" r:id="rId3"/>
    <p:sldMasterId id="2147483679" r:id="rId4"/>
    <p:sldMasterId id="2147483680" r:id="rId5"/>
    <p:sldMasterId id="2147483681" r:id="rId6"/>
    <p:sldMasterId id="2147483682" r:id="rId7"/>
    <p:sldMasterId id="2147483683" r:id="rId8"/>
    <p:sldMasterId id="2147483684" r:id="rId9"/>
    <p:sldMasterId id="2147483685" r:id="rId10"/>
    <p:sldMasterId id="2147483686" r:id="rId11"/>
    <p:sldMasterId id="2147483687" r:id="rId12"/>
    <p:sldMasterId id="2147483688" r:id="rId13"/>
    <p:sldMasterId id="2147483689" r:id="rId14"/>
    <p:sldMasterId id="2147483690" r:id="rId15"/>
    <p:sldMasterId id="2147483691" r:id="rId16"/>
    <p:sldMasterId id="2147483692" r:id="rId17"/>
  </p:sldMasterIdLst>
  <p:notesMasterIdLst>
    <p:notesMasterId r:id="rId71"/>
  </p:notesMasterIdLst>
  <p:sldIdLst>
    <p:sldId id="256" r:id="rId18"/>
    <p:sldId id="257" r:id="rId19"/>
    <p:sldId id="258" r:id="rId20"/>
    <p:sldId id="295" r:id="rId21"/>
    <p:sldId id="259" r:id="rId22"/>
    <p:sldId id="260" r:id="rId23"/>
    <p:sldId id="261" r:id="rId24"/>
    <p:sldId id="264" r:id="rId25"/>
    <p:sldId id="263" r:id="rId26"/>
    <p:sldId id="262" r:id="rId27"/>
    <p:sldId id="265" r:id="rId28"/>
    <p:sldId id="266" r:id="rId29"/>
    <p:sldId id="267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9" r:id="rId39"/>
    <p:sldId id="296" r:id="rId40"/>
    <p:sldId id="297" r:id="rId41"/>
    <p:sldId id="298" r:id="rId42"/>
    <p:sldId id="306" r:id="rId43"/>
    <p:sldId id="278" r:id="rId44"/>
    <p:sldId id="277" r:id="rId45"/>
    <p:sldId id="280" r:id="rId46"/>
    <p:sldId id="281" r:id="rId47"/>
    <p:sldId id="299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00" r:id="rId56"/>
    <p:sldId id="301" r:id="rId57"/>
    <p:sldId id="282" r:id="rId58"/>
    <p:sldId id="303" r:id="rId59"/>
    <p:sldId id="304" r:id="rId60"/>
    <p:sldId id="283" r:id="rId61"/>
    <p:sldId id="305" r:id="rId62"/>
    <p:sldId id="284" r:id="rId63"/>
    <p:sldId id="307" r:id="rId64"/>
    <p:sldId id="308" r:id="rId65"/>
    <p:sldId id="285" r:id="rId66"/>
    <p:sldId id="302" r:id="rId67"/>
    <p:sldId id="291" r:id="rId68"/>
    <p:sldId id="294" r:id="rId69"/>
    <p:sldId id="310" r:id="rId70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72"/>
      <p:bold r:id="rId73"/>
      <p:italic r:id="rId74"/>
      <p:boldItalic r:id="rId75"/>
    </p:embeddedFont>
    <p:embeddedFont>
      <p:font typeface="Consolas" panose="020B0609020204030204" pitchFamily="49" charset="0"/>
      <p:regular r:id="rId76"/>
      <p:bold r:id="rId77"/>
      <p:italic r:id="rId78"/>
      <p:boldItalic r:id="rId79"/>
    </p:embeddedFont>
    <p:embeddedFont>
      <p:font typeface="Lustria" panose="020B0604020202020204" charset="0"/>
      <p:regular r:id="rId80"/>
    </p:embeddedFont>
    <p:embeddedFont>
      <p:font typeface="Verdana" panose="020B0604030504040204" pitchFamily="34" charset="0"/>
      <p:regular r:id="rId81"/>
      <p:bold r:id="rId82"/>
      <p:italic r:id="rId83"/>
      <p:boldItalic r:id="rId8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9" autoAdjust="0"/>
    <p:restoredTop sz="79435" autoAdjust="0"/>
  </p:normalViewPr>
  <p:slideViewPr>
    <p:cSldViewPr snapToGrid="0">
      <p:cViewPr varScale="1">
        <p:scale>
          <a:sx n="76" d="100"/>
          <a:sy n="76" d="100"/>
        </p:scale>
        <p:origin x="12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9.xml"/><Relationship Id="rId21" Type="http://schemas.openxmlformats.org/officeDocument/2006/relationships/slide" Target="slides/slide4.xml"/><Relationship Id="rId42" Type="http://schemas.openxmlformats.org/officeDocument/2006/relationships/slide" Target="slides/slide25.xml"/><Relationship Id="rId47" Type="http://schemas.openxmlformats.org/officeDocument/2006/relationships/slide" Target="slides/slide30.xml"/><Relationship Id="rId63" Type="http://schemas.openxmlformats.org/officeDocument/2006/relationships/slide" Target="slides/slide46.xml"/><Relationship Id="rId68" Type="http://schemas.openxmlformats.org/officeDocument/2006/relationships/slide" Target="slides/slide51.xml"/><Relationship Id="rId84" Type="http://schemas.openxmlformats.org/officeDocument/2006/relationships/font" Target="fonts/font13.fntdata"/><Relationship Id="rId16" Type="http://schemas.openxmlformats.org/officeDocument/2006/relationships/slideMaster" Target="slideMasters/slideMaster16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53" Type="http://schemas.openxmlformats.org/officeDocument/2006/relationships/slide" Target="slides/slide36.xml"/><Relationship Id="rId58" Type="http://schemas.openxmlformats.org/officeDocument/2006/relationships/slide" Target="slides/slide41.xml"/><Relationship Id="rId74" Type="http://schemas.openxmlformats.org/officeDocument/2006/relationships/font" Target="fonts/font3.fntdata"/><Relationship Id="rId79" Type="http://schemas.openxmlformats.org/officeDocument/2006/relationships/font" Target="fonts/font8.fntdata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2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openxmlformats.org/officeDocument/2006/relationships/slide" Target="slides/slide26.xml"/><Relationship Id="rId48" Type="http://schemas.openxmlformats.org/officeDocument/2006/relationships/slide" Target="slides/slide31.xml"/><Relationship Id="rId56" Type="http://schemas.openxmlformats.org/officeDocument/2006/relationships/slide" Target="slides/slide39.xml"/><Relationship Id="rId64" Type="http://schemas.openxmlformats.org/officeDocument/2006/relationships/slide" Target="slides/slide47.xml"/><Relationship Id="rId69" Type="http://schemas.openxmlformats.org/officeDocument/2006/relationships/slide" Target="slides/slide52.xml"/><Relationship Id="rId77" Type="http://schemas.openxmlformats.org/officeDocument/2006/relationships/font" Target="fonts/font6.fntdata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4.xml"/><Relationship Id="rId72" Type="http://schemas.openxmlformats.org/officeDocument/2006/relationships/font" Target="fonts/font1.fntdata"/><Relationship Id="rId80" Type="http://schemas.openxmlformats.org/officeDocument/2006/relationships/font" Target="fonts/font9.fntdata"/><Relationship Id="rId85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46" Type="http://schemas.openxmlformats.org/officeDocument/2006/relationships/slide" Target="slides/slide29.xml"/><Relationship Id="rId59" Type="http://schemas.openxmlformats.org/officeDocument/2006/relationships/slide" Target="slides/slide42.xml"/><Relationship Id="rId67" Type="http://schemas.openxmlformats.org/officeDocument/2006/relationships/slide" Target="slides/slide50.xml"/><Relationship Id="rId20" Type="http://schemas.openxmlformats.org/officeDocument/2006/relationships/slide" Target="slides/slide3.xml"/><Relationship Id="rId41" Type="http://schemas.openxmlformats.org/officeDocument/2006/relationships/slide" Target="slides/slide24.xml"/><Relationship Id="rId54" Type="http://schemas.openxmlformats.org/officeDocument/2006/relationships/slide" Target="slides/slide37.xml"/><Relationship Id="rId62" Type="http://schemas.openxmlformats.org/officeDocument/2006/relationships/slide" Target="slides/slide45.xml"/><Relationship Id="rId70" Type="http://schemas.openxmlformats.org/officeDocument/2006/relationships/slide" Target="slides/slide53.xml"/><Relationship Id="rId75" Type="http://schemas.openxmlformats.org/officeDocument/2006/relationships/font" Target="fonts/font4.fntdata"/><Relationship Id="rId83" Type="http://schemas.openxmlformats.org/officeDocument/2006/relationships/font" Target="fonts/font12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49" Type="http://schemas.openxmlformats.org/officeDocument/2006/relationships/slide" Target="slides/slide32.xml"/><Relationship Id="rId57" Type="http://schemas.openxmlformats.org/officeDocument/2006/relationships/slide" Target="slides/slide40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4.xml"/><Relationship Id="rId44" Type="http://schemas.openxmlformats.org/officeDocument/2006/relationships/slide" Target="slides/slide27.xml"/><Relationship Id="rId52" Type="http://schemas.openxmlformats.org/officeDocument/2006/relationships/slide" Target="slides/slide35.xml"/><Relationship Id="rId60" Type="http://schemas.openxmlformats.org/officeDocument/2006/relationships/slide" Target="slides/slide43.xml"/><Relationship Id="rId65" Type="http://schemas.openxmlformats.org/officeDocument/2006/relationships/slide" Target="slides/slide48.xml"/><Relationship Id="rId73" Type="http://schemas.openxmlformats.org/officeDocument/2006/relationships/font" Target="fonts/font2.fntdata"/><Relationship Id="rId78" Type="http://schemas.openxmlformats.org/officeDocument/2006/relationships/font" Target="fonts/font7.fntdata"/><Relationship Id="rId81" Type="http://schemas.openxmlformats.org/officeDocument/2006/relationships/font" Target="fonts/font10.fntdata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39" Type="http://schemas.openxmlformats.org/officeDocument/2006/relationships/slide" Target="slides/slide22.xml"/><Relationship Id="rId34" Type="http://schemas.openxmlformats.org/officeDocument/2006/relationships/slide" Target="slides/slide17.xml"/><Relationship Id="rId50" Type="http://schemas.openxmlformats.org/officeDocument/2006/relationships/slide" Target="slides/slide33.xml"/><Relationship Id="rId55" Type="http://schemas.openxmlformats.org/officeDocument/2006/relationships/slide" Target="slides/slide38.xml"/><Relationship Id="rId76" Type="http://schemas.openxmlformats.org/officeDocument/2006/relationships/font" Target="fonts/font5.fntdata"/><Relationship Id="rId7" Type="http://schemas.openxmlformats.org/officeDocument/2006/relationships/slideMaster" Target="slideMasters/slideMaster7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2.xml"/><Relationship Id="rId24" Type="http://schemas.openxmlformats.org/officeDocument/2006/relationships/slide" Target="slides/slide7.xml"/><Relationship Id="rId40" Type="http://schemas.openxmlformats.org/officeDocument/2006/relationships/slide" Target="slides/slide23.xml"/><Relationship Id="rId45" Type="http://schemas.openxmlformats.org/officeDocument/2006/relationships/slide" Target="slides/slide28.xml"/><Relationship Id="rId66" Type="http://schemas.openxmlformats.org/officeDocument/2006/relationships/slide" Target="slides/slide49.xml"/><Relationship Id="rId87" Type="http://schemas.openxmlformats.org/officeDocument/2006/relationships/theme" Target="theme/theme1.xml"/><Relationship Id="rId61" Type="http://schemas.openxmlformats.org/officeDocument/2006/relationships/slide" Target="slides/slide44.xml"/><Relationship Id="rId82" Type="http://schemas.openxmlformats.org/officeDocument/2006/relationships/font" Target="fonts/font11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22T20:54:27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30 14235 0 0,'-14'-17'1000'0'0,"2"4"2689"0"0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0E16B2E6-D099-B5E6-F036-714C98CCF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6D4C28C7-6D00-F1BD-5299-AD22785DF3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89B35CA3-D6D1-D2BF-9364-81CDF52390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8251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92CAF553-22C5-5F7A-BF77-8418D4444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AA839A12-1DF2-64D5-F296-2460C23BE6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2F0023DB-17F6-F5B2-06A7-99057E1E88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950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D4FB1D4F-A5AB-241E-7D38-406D81B6D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2B77F715-275C-8BFD-1300-11B3783F8A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9503B4FB-2B45-A04B-0518-2BD1276D0A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7871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906B03A4-3209-284C-83D2-0A23D50F9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C84CAB05-168F-1CF2-C51E-8A0070134D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F62D6274-BB6E-BB30-7BF2-7A883406F4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1541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2AE5015D-821E-E9C8-5B3F-7842D8631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F1DBB8BF-6FD0-244E-58DB-0D749C821B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88624C38-4AEB-B5ED-8263-96BBDC66F1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6013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E4498BCD-4A83-110C-17DE-7BD214A9B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160C9CC5-B441-4A29-260B-32CE20F682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C4D07B47-D7BB-3E7F-888D-3A2DFF62E9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2358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EDB995A7-5E2E-2D9A-6660-325F5FB5D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CC7A9604-5198-CECE-3C81-D759343AF0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EDB2DCAB-9DDF-1029-8819-18287A0E13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622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4EAAB1E3-8108-7205-4EB4-0A3277D3B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0153A60B-482E-EEB8-721B-A0122C4F00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26FD520A-040B-1D5C-5E3C-F585DA2A4E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3124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972698B2-EA3A-C4E5-A3AA-400AA9331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44C9B3A3-0645-E22C-4592-6BE137AE88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4E2D67CF-B22F-2D3D-8450-94EF357EAB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9705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F9D54E10-CE5D-4A28-C3FC-D73B48C04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E4E9E793-7DB2-B4B5-AB31-63C92716E9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0F191705-8A6F-067E-D21A-109D7C6429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1687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FAC32F1C-E765-6658-537D-15D649317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B6B8B5EF-171D-247A-9E10-B478B0BD86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B6A4AF40-74B4-9C1F-B419-B8DE22AE50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7811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70E23E64-FB3D-0A1A-786B-528466954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274FA9FF-2138-78DA-3E83-5028659E83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5549D1AC-083A-0E86-5FFA-B0016DAC16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1883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01B10B17-FF66-561B-9734-8009D48E4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6E5A186F-28D0-2483-8BDA-4D323B0A79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8207B613-BC6F-79D6-3752-4DC6EA93E8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74596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87A497EA-19E8-BF95-F23C-CA9C7F5BB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4846FB7E-E377-E9E0-0AD0-EC14B896DC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456427CF-CAF7-1A23-A525-E8B72587E5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5607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7F09B86D-6C9D-3E32-344F-04C1FC77A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752C06B9-CD37-080B-2BA6-79AB9C02A6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03AC4BAD-2AFC-DAEF-06BE-95FCAAB193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71315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0B6FD10D-2855-EFAD-8CA2-21DF9534C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BFE903D6-6645-64A3-037E-2A60FD4F6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ADACC78C-4FE5-4E77-AAD4-E284F1A310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16247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D226257C-A25A-14E0-AC4E-E3E7342B8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AC6028B8-9E60-7A31-F119-5E62B85B9D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F8896618-0D76-FB1B-B435-95E27B8C4F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52762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2B9EA025-36F9-9A05-9C67-22BC2AFDA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4E346811-2DF2-EEF3-BE90-BA199D91B1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1ECAF229-9768-C5FE-6928-97F279E638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62484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BAC9F56F-7F35-8399-B2BD-B96F055FC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1C8E9F74-D031-5453-D898-D5675663E5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25BA7779-AE28-52E2-9A3A-B0B558858F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60548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FF497D30-DA3D-86A7-0FD2-1D9D1B0AB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C2D5FA5D-3715-F3DA-1BEB-1BA2DDBA60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3CA10F61-9FB9-BB17-21ED-1941A66626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5078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7B11E517-713C-8432-501F-5CF3DAFE2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5FD70B85-1FC8-94C6-DE2A-BAB32BC0F7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45CD4D12-04AB-A854-C95A-8775E0E191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97874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31F56947-2DFB-487E-4565-D9C363932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A11A457D-ACDF-D002-AAFF-4E2CCC35E5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-- 1. Find the square root of 144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 SQRT(144);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 Ans =12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-- 2. Calculate 2^5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 POW(2, 5);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-- Ans =32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-- 3. Round 15.678 to two decimal places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 ROUND(15.678, 2);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-- Ans = 15.68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-- 4. Find the ceiling of 12.34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 CEIL(12.34);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-- Ans =13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-- 5. Find the floor of 56.78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SELECT FLOOR(56.78);</a:t>
            </a:r>
            <a:br>
              <a:rPr lang="en-US" dirty="0"/>
            </a:br>
            <a:r>
              <a:rPr lang="en-US" dirty="0"/>
              <a:t>-- Ans =56</a:t>
            </a:r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FF277287-7D1B-CA31-565A-B4573CE70F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71741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requires single quotes around text values   (most database systems will also allow double quotes).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However, numeric fields should not be enclosed in quotes: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634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4FD10-C973-51E0-635E-88D9DBA8E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FD19CC-A0C3-9339-FC63-D05827D655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12B881-54C0-EA1C-1029-18543FECB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6F2A6-FFFC-7DA8-E4CC-5162D46895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828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EA094-BC1A-DB89-CD4B-047E1B2B6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2CC619-D331-B2A5-23CD-C5296AC5B8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C31A45-89D2-0410-D31B-B94D594CC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E4C7E-EEF2-D39C-B903-D17FDC5F1A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935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A742F-C448-9311-7E53-201DCC80F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5D55A6-3665-AECC-BF84-3543467963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33DDA1-4B1C-F38B-A79F-BFECC17E43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EF8A3-A5C5-304E-5A4E-0413D77493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416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39DC4-2891-BF6B-8554-2141BB71D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C91AE7-6458-EB41-E7B5-DC6D0E49FD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308077-AB33-7493-D80B-6A48F7DFC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FED5E-246D-D6D7-B010-B8663B0CF0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577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9FCE3-2277-2DA6-A879-5C2FD5F5A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EBC1C6-DD60-2072-CE36-8905AD3C66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0BDE13-C3AA-1FFB-9020-0759F7AAE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9D4FE-9A93-238C-71B5-4362C5ECE9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813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BBDC3D2B-1BC2-F0F7-B730-55051D48F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6084EE1D-C8E9-DACA-0C18-109D814A6F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5436C9A9-FF58-689F-FB1C-C7FAB1A854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66586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9E1CB2E4-1B59-9455-0B0A-4A16EFE7B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763F2B32-1CEF-E368-303E-56C6D288F8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F4AA728E-7D32-8F63-529C-FB870CD431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8245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2C9AB5D0-CA74-142B-6CE0-87D21884F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4BE76CAF-240D-D5AE-C986-7ACC882B81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657C4BBB-BCD3-E174-5948-E5C82471C1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7339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24B1CE65-8D9E-00DA-FFC3-81CBF2091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60C6CC2C-2F23-BF19-2A5E-B27B57F064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EF8AD017-B0D4-364C-F752-0ED7C5A50E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11394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3C3ABEDE-BE4E-D405-E83B-F81940421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C077E221-BA51-3435-D313-A2AA1759E6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FD719223-0740-1985-9D5D-28CE8C2518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3797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A4ED5699-11DE-B040-3EF2-6E7A69093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A38F4233-9689-1F24-8964-E6170E8519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8371787F-A16D-2FB7-B5B5-2DD600DB1D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61036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825C996A-6696-49B2-8AFA-4D1D6A351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B3450CE6-242D-9829-0484-5660BD40BB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TABLE products 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product_id</a:t>
            </a:r>
            <a:r>
              <a:rPr lang="en-US" dirty="0"/>
              <a:t> INT AUTO_INCREMENT PRIMARY KEY,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product_name</a:t>
            </a:r>
            <a:r>
              <a:rPr lang="en-US" dirty="0"/>
              <a:t> VARCHAR(100) NOT NULL,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price DECIMAL(10, 2) NOT NULL,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quantity INT DEFAULT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);</a:t>
            </a:r>
            <a:endParaRPr dirty="0"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2E83A145-454C-3B93-3A6B-E0DF407A80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39388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C2A0378F-DFE1-E4DD-FAB3-0AC782685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50803FA3-CF8A-EB47-2C0E-1A385B680D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INSERT INTO products (</a:t>
            </a:r>
            <a:r>
              <a:rPr lang="en-US" dirty="0" err="1"/>
              <a:t>product_name</a:t>
            </a:r>
            <a:r>
              <a:rPr lang="en-US" dirty="0"/>
              <a:t>, price, quantity)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VALUES ('Laptop', 999.99, 40),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('Smartphone', 499.99, 30),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('Tablet’, 699.99, 50);</a:t>
            </a:r>
            <a:endParaRPr dirty="0"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05DAC207-DE61-CD1A-FEA5-2DB5A6FBC9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36272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65717FC4-8CA0-1F93-43C3-1AC5205C4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4E352D72-E712-CE0A-AEB2-893C1CC680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SELECT * FROM products;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SELECT * FROM products WHERE price &gt; 500;</a:t>
            </a:r>
            <a:endParaRPr dirty="0"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0722961C-D6AE-028A-1231-9F8FE7F5AA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97926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89B000B5-06BA-4B58-1D28-4D8BDA8FA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54F76BB3-3532-0A89-6058-A670C32E3D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UPDATE products SET price = 450.00 WHERE </a:t>
            </a:r>
            <a:r>
              <a:rPr lang="en-US" dirty="0" err="1"/>
              <a:t>product_name</a:t>
            </a:r>
            <a:r>
              <a:rPr lang="en-US" dirty="0"/>
              <a:t> = 'Smartphone';</a:t>
            </a:r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EE680AD1-FA1C-B4CF-9636-2CDD7CB4D9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52871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21DBD640-3EB3-F8BA-C565-65A4EAADF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FF441CFF-C4DE-2B84-EA22-134BA75C7C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UPDATE products SET price = 450.00 WHERE </a:t>
            </a:r>
            <a:r>
              <a:rPr lang="en-US" dirty="0" err="1"/>
              <a:t>product_name</a:t>
            </a:r>
            <a:r>
              <a:rPr lang="en-US" dirty="0"/>
              <a:t> = 'Smartphone';</a:t>
            </a:r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4A195556-BF62-9296-5BD3-82E6E3AAA7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85826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96FF68C6-CD8E-A74D-5499-349639BD7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080B8C8E-C846-4942-D6E9-BD6C5329ED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5A41E26A-8542-DFB3-D559-E162DA6A88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89896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27D16B82-0563-2E9E-6C6D-14B1B145D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1DB3B831-9665-020E-EAB8-B5018D7624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Describe cities; describe countries;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Select * from cities; ----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Select * from countries where population &gt; 2000000;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SELECT * FROM countries WHERE continent = 'Asia’;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SELECT * FROM </a:t>
            </a:r>
            <a:r>
              <a:rPr lang="en-US" dirty="0" err="1"/>
              <a:t>country_languages</a:t>
            </a:r>
            <a:r>
              <a:rPr lang="en-US" dirty="0"/>
              <a:t> WHERE </a:t>
            </a:r>
            <a:r>
              <a:rPr lang="en-US" dirty="0" err="1"/>
              <a:t>country_code</a:t>
            </a:r>
            <a:r>
              <a:rPr lang="en-US" dirty="0"/>
              <a:t> = ‘JPN' AND </a:t>
            </a:r>
            <a:r>
              <a:rPr lang="en-US" dirty="0" err="1"/>
              <a:t>is_official</a:t>
            </a:r>
            <a:r>
              <a:rPr lang="en-US" dirty="0"/>
              <a:t> = 'T’;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SELECT * FROM cities ORDER BY population DESC;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SELECT * FROM countries ORDER BY </a:t>
            </a:r>
            <a:r>
              <a:rPr lang="en-US" dirty="0" err="1"/>
              <a:t>surface_area</a:t>
            </a:r>
            <a:r>
              <a:rPr lang="en-US" dirty="0"/>
              <a:t> ASC;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SELECT * FROM </a:t>
            </a:r>
            <a:r>
              <a:rPr lang="en-US" dirty="0" err="1"/>
              <a:t>country_languages</a:t>
            </a:r>
            <a:r>
              <a:rPr lang="en-US" dirty="0"/>
              <a:t> WHERE </a:t>
            </a:r>
            <a:r>
              <a:rPr lang="en-US" dirty="0" err="1"/>
              <a:t>country_code</a:t>
            </a:r>
            <a:r>
              <a:rPr lang="en-US" dirty="0"/>
              <a:t> = 'AUS' ORDER BY percentage DESC;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4D9B27ED-09F6-8098-AA4D-EEEF1741F8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2024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C456A4CD-15DF-AD48-DA77-AFCE5967B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C9EF2C61-8A18-9174-5E8E-D4236DDEA6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409E809D-3F5B-C16A-3778-D2F8EE84BF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96984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41607FB3-67ED-9755-74EF-90D0DCEAF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DBF24664-EF6F-9106-9283-F74FFFCB03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  <a:tabLst/>
              <a:defRPr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* FROM cities WHERE name LIKE 'B%’;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  <a:tabLst/>
              <a:defRPr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* FROM countries WHERE name LIKE '%land%’;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  <a:tabLst/>
              <a:defRPr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* FROM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country_languages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WHERE language LIKE '%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  <a:tabLst/>
              <a:defRPr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* FROM cities WHERE population BETWEEN 1000000 AND 2000000;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  <a:tabLst/>
              <a:defRPr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* FROM countries WHERE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surface_area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500000 AND 1000000;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  <a:tabLst/>
              <a:defRPr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* FROM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country_languages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WHERE percentage BETWEEN 10.0 AND 50.0;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BCBC376B-3D9D-8649-FB86-6F87EEBB0F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78410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D95DAD9E-865F-FE18-DA3E-23B2CD413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93FE488F-A149-F927-0A52-ADCAB9E758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ED76EFB1-8F9D-E8A7-8DDC-F8EB08E621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04948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D151365D-CA7A-8DC0-A163-EACCF1382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4E39279E-7517-A811-1595-DFBB14DD6B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EC309655-2634-D84A-E3AC-D8F1B3BFE6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9499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60CF03BD-46F9-7DF4-58D5-9DD41C468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F25B2BE9-A9E4-4B98-F3E0-775BFD43A2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E586DCB2-E9A3-6CB6-6822-67A9E9C9E4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5003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CA065595-C290-A58E-4ECF-4D55AE920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74ADE61C-8995-0A15-F1E2-347CAEA7F4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4E2B4D24-3FAF-53F9-4EB1-CC8AFDC7BA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3768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E48C174E-C407-7528-69F8-6CD48ADDA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A26DED1D-B42F-3A89-DC98-25A2AF4D2C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4D46228E-99B8-9B4E-25DB-6F0822F39D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0926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F7560CE8-278A-ADBC-CE20-D565F4B2D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E62ED3C4-05AF-B8A0-BB62-537896EC2D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6A6B28C1-4154-50CA-2719-7E4914D252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045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9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04800" y="609600"/>
            <a:ext cx="77724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304800" y="2286001"/>
            <a:ext cx="7772400" cy="52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90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64462" cy="969962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64462" cy="969962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685348" y="1732450"/>
            <a:ext cx="3795373" cy="4058750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2"/>
          </p:nvPr>
        </p:nvSpPr>
        <p:spPr>
          <a:xfrm>
            <a:off x="4652169" y="1732451"/>
            <a:ext cx="3798499" cy="4058751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slate" type="secHead">
  <p:cSld name="SECTION_HEAD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971553" y="1761069"/>
            <a:ext cx="7192913" cy="1828813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971553" y="3589880"/>
            <a:ext cx="7192913" cy="1507054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slate" type="obj">
  <p:cSld name="OBJEC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685345" y="200259"/>
            <a:ext cx="7765323" cy="970450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6CC24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685345" y="1295401"/>
            <a:ext cx="7765323" cy="4495801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rgbClr val="92D050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late" type="title">
  <p:cSld name="TIT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ctrTitle"/>
          </p:nvPr>
        </p:nvSpPr>
        <p:spPr>
          <a:xfrm>
            <a:off x="1028020" y="1769542"/>
            <a:ext cx="7080027" cy="1828801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1" i="0" u="none" strike="noStrike" cap="non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1"/>
          </p:nvPr>
        </p:nvSpPr>
        <p:spPr>
          <a:xfrm>
            <a:off x="1028020" y="3598340"/>
            <a:ext cx="7080027" cy="1049867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ctr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9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ctrTitle"/>
          </p:nvPr>
        </p:nvSpPr>
        <p:spPr>
          <a:xfrm>
            <a:off x="304800" y="609600"/>
            <a:ext cx="77724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685800" y="990600"/>
            <a:ext cx="4724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685800" y="2971800"/>
            <a:ext cx="47244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957" algn="l" rtl="0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045"/>
              <a:buFont typeface="Noto Sans Symbols"/>
              <a:buChar char="■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>
            <a:spLocks noGrp="1"/>
          </p:cNvSpPr>
          <p:nvPr>
            <p:ph type="pic" idx="2"/>
          </p:nvPr>
        </p:nvSpPr>
        <p:spPr>
          <a:xfrm>
            <a:off x="5410200" y="457200"/>
            <a:ext cx="37338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9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dt" idx="10"/>
          </p:nvPr>
        </p:nvSpPr>
        <p:spPr>
          <a:xfrm>
            <a:off x="155575" y="64008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ftr" idx="11"/>
          </p:nvPr>
        </p:nvSpPr>
        <p:spPr>
          <a:xfrm>
            <a:off x="2133600" y="6400800"/>
            <a:ext cx="662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Vertical" type="obj">
  <p:cSld name="OBJEC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3657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5029200" y="457200"/>
            <a:ext cx="38100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9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half photo">
  <p:cSld name="Title with half photo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>
            <a:spLocks noGrp="1"/>
          </p:cNvSpPr>
          <p:nvPr>
            <p:ph type="pic" idx="2"/>
          </p:nvPr>
        </p:nvSpPr>
        <p:spPr>
          <a:xfrm>
            <a:off x="0" y="3429000"/>
            <a:ext cx="914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9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ctrTitle"/>
          </p:nvPr>
        </p:nvSpPr>
        <p:spPr>
          <a:xfrm>
            <a:off x="304800" y="587762"/>
            <a:ext cx="7772400" cy="1469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subTitle" idx="1"/>
          </p:nvPr>
        </p:nvSpPr>
        <p:spPr>
          <a:xfrm>
            <a:off x="304800" y="2641333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900"/>
              </a:spcBef>
              <a:spcAft>
                <a:spcPts val="0"/>
              </a:spcAft>
              <a:buClr>
                <a:srgbClr val="DED199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85801" y="990600"/>
            <a:ext cx="8250239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155575" y="64008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2133600" y="6400800"/>
            <a:ext cx="662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900"/>
              </a:spcBef>
              <a:spcAft>
                <a:spcPts val="0"/>
              </a:spcAft>
              <a:buClr>
                <a:srgbClr val="DED199"/>
              </a:buClr>
              <a:buSzPts val="144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006F5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rgbClr val="006F5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006F5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rgbClr val="006F5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9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9400" algn="l" rtl="0">
              <a:spcBef>
                <a:spcPts val="320"/>
              </a:spcBef>
              <a:spcAft>
                <a:spcPts val="0"/>
              </a:spcAft>
              <a:buClr>
                <a:srgbClr val="006F5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79400" algn="l" rtl="0">
              <a:spcBef>
                <a:spcPts val="320"/>
              </a:spcBef>
              <a:spcAft>
                <a:spcPts val="0"/>
              </a:spcAft>
              <a:buClr>
                <a:srgbClr val="006F5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79400" algn="l" rtl="0">
              <a:spcBef>
                <a:spcPts val="320"/>
              </a:spcBef>
              <a:spcAft>
                <a:spcPts val="0"/>
              </a:spcAft>
              <a:buClr>
                <a:srgbClr val="006F5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79400" algn="l" rtl="0">
              <a:spcBef>
                <a:spcPts val="320"/>
              </a:spcBef>
              <a:spcAft>
                <a:spcPts val="0"/>
              </a:spcAft>
              <a:buClr>
                <a:srgbClr val="006F5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900"/>
              </a:spcBef>
              <a:spcAft>
                <a:spcPts val="0"/>
              </a:spcAft>
              <a:buClr>
                <a:srgbClr val="DED199"/>
              </a:buClr>
              <a:buSzPts val="144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006F5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rgbClr val="006F5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006F5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rgbClr val="006F5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9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9400" algn="l" rtl="0">
              <a:spcBef>
                <a:spcPts val="320"/>
              </a:spcBef>
              <a:spcAft>
                <a:spcPts val="0"/>
              </a:spcAft>
              <a:buClr>
                <a:srgbClr val="006F5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79400" algn="l" rtl="0">
              <a:spcBef>
                <a:spcPts val="320"/>
              </a:spcBef>
              <a:spcAft>
                <a:spcPts val="0"/>
              </a:spcAft>
              <a:buClr>
                <a:srgbClr val="006F5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79400" algn="l" rtl="0">
              <a:spcBef>
                <a:spcPts val="320"/>
              </a:spcBef>
              <a:spcAft>
                <a:spcPts val="0"/>
              </a:spcAft>
              <a:buClr>
                <a:srgbClr val="006F5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79400" algn="l" rtl="0">
              <a:spcBef>
                <a:spcPts val="320"/>
              </a:spcBef>
              <a:spcAft>
                <a:spcPts val="0"/>
              </a:spcAft>
              <a:buClr>
                <a:srgbClr val="006F5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9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25023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86" name="Google Shape;186;p3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900"/>
              </a:spcBef>
              <a:spcAft>
                <a:spcPts val="0"/>
              </a:spcAft>
              <a:buClr>
                <a:srgbClr val="DED199"/>
              </a:buClr>
              <a:buSzPts val="144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87" name="Google Shape;187;p35"/>
          <p:cNvSpPr txBox="1">
            <a:spLocks noGrp="1"/>
          </p:cNvSpPr>
          <p:nvPr>
            <p:ph type="dt" idx="10"/>
          </p:nvPr>
        </p:nvSpPr>
        <p:spPr>
          <a:xfrm>
            <a:off x="457200" y="64008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88" name="Google Shape;188;p35"/>
          <p:cNvSpPr txBox="1">
            <a:spLocks noGrp="1"/>
          </p:cNvSpPr>
          <p:nvPr>
            <p:ph type="ftr" idx="11"/>
          </p:nvPr>
        </p:nvSpPr>
        <p:spPr>
          <a:xfrm>
            <a:off x="2133600" y="6400800"/>
            <a:ext cx="662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89" name="Google Shape;189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  <a:defRPr sz="18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  <a:defRPr sz="18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  <a:defRPr sz="18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  <a:defRPr sz="18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  <a:defRPr sz="18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  <a:defRPr sz="18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  <a:defRPr sz="18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  <a:defRPr sz="18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  <a:defRPr sz="18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64462" cy="969962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37"/>
          <p:cNvSpPr txBox="1">
            <a:spLocks noGrp="1"/>
          </p:cNvSpPr>
          <p:nvPr>
            <p:ph type="body" idx="1"/>
          </p:nvPr>
        </p:nvSpPr>
        <p:spPr>
          <a:xfrm>
            <a:off x="754404" y="1835254"/>
            <a:ext cx="3657259" cy="544884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rgbClr val="92D050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01" name="Google Shape;201;p37"/>
          <p:cNvSpPr txBox="1">
            <a:spLocks noGrp="1"/>
          </p:cNvSpPr>
          <p:nvPr>
            <p:ph type="body" idx="2"/>
          </p:nvPr>
        </p:nvSpPr>
        <p:spPr>
          <a:xfrm>
            <a:off x="754404" y="2380139"/>
            <a:ext cx="3657259" cy="3411063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body" idx="3"/>
          </p:nvPr>
        </p:nvSpPr>
        <p:spPr>
          <a:xfrm>
            <a:off x="4721225" y="1835256"/>
            <a:ext cx="3671499" cy="544883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rgbClr val="92D050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03" name="Google Shape;203;p37"/>
          <p:cNvSpPr txBox="1">
            <a:spLocks noGrp="1"/>
          </p:cNvSpPr>
          <p:nvPr>
            <p:ph type="body" idx="4"/>
          </p:nvPr>
        </p:nvSpPr>
        <p:spPr>
          <a:xfrm>
            <a:off x="4721225" y="2380139"/>
            <a:ext cx="3671499" cy="3411063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>
            <a:spLocks noGrp="1"/>
          </p:cNvSpPr>
          <p:nvPr>
            <p:ph type="title"/>
          </p:nvPr>
        </p:nvSpPr>
        <p:spPr>
          <a:xfrm>
            <a:off x="685347" y="609924"/>
            <a:ext cx="3924676" cy="1829338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39"/>
          <p:cNvSpPr>
            <a:spLocks noGrp="1"/>
          </p:cNvSpPr>
          <p:nvPr>
            <p:ph type="pic" idx="2"/>
          </p:nvPr>
        </p:nvSpPr>
        <p:spPr>
          <a:xfrm>
            <a:off x="4976730" y="743990"/>
            <a:ext cx="3165375" cy="4912822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17" name="Google Shape;217;p39"/>
          <p:cNvSpPr txBox="1">
            <a:spLocks noGrp="1"/>
          </p:cNvSpPr>
          <p:nvPr>
            <p:ph type="body" idx="1"/>
          </p:nvPr>
        </p:nvSpPr>
        <p:spPr>
          <a:xfrm>
            <a:off x="685347" y="2439261"/>
            <a:ext cx="3924676" cy="3376134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19" name="Google Shape;219;p39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20" name="Google Shape;220;p39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>
            <a:spLocks noGrp="1"/>
          </p:cNvSpPr>
          <p:nvPr>
            <p:ph type="title"/>
          </p:nvPr>
        </p:nvSpPr>
        <p:spPr>
          <a:xfrm>
            <a:off x="685355" y="4565256"/>
            <a:ext cx="7766495" cy="543472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30" name="Google Shape;230;p41"/>
          <p:cNvSpPr>
            <a:spLocks noGrp="1"/>
          </p:cNvSpPr>
          <p:nvPr>
            <p:ph type="pic" idx="2"/>
          </p:nvPr>
        </p:nvSpPr>
        <p:spPr>
          <a:xfrm>
            <a:off x="926217" y="695011"/>
            <a:ext cx="7285600" cy="3525671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31" name="Google Shape;231;p41"/>
          <p:cNvSpPr txBox="1">
            <a:spLocks noGrp="1"/>
          </p:cNvSpPr>
          <p:nvPr>
            <p:ph type="body" idx="1"/>
          </p:nvPr>
        </p:nvSpPr>
        <p:spPr>
          <a:xfrm>
            <a:off x="685345" y="5108728"/>
            <a:ext cx="7765323" cy="682472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32" name="Google Shape;232;p41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33" name="Google Shape;233;p41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34" name="Google Shape;234;p41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>
            <a:spLocks noGrp="1"/>
          </p:cNvSpPr>
          <p:nvPr>
            <p:ph type="title"/>
          </p:nvPr>
        </p:nvSpPr>
        <p:spPr>
          <a:xfrm>
            <a:off x="1084659" y="609601"/>
            <a:ext cx="6977064" cy="2992904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45" name="Google Shape;245;p43"/>
          <p:cNvSpPr txBox="1">
            <a:spLocks noGrp="1"/>
          </p:cNvSpPr>
          <p:nvPr>
            <p:ph type="body" idx="1"/>
          </p:nvPr>
        </p:nvSpPr>
        <p:spPr>
          <a:xfrm>
            <a:off x="1290484" y="3610034"/>
            <a:ext cx="6564224" cy="532749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28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46" name="Google Shape;246;p43"/>
          <p:cNvSpPr txBox="1">
            <a:spLocks noGrp="1"/>
          </p:cNvSpPr>
          <p:nvPr>
            <p:ph type="body" idx="2"/>
          </p:nvPr>
        </p:nvSpPr>
        <p:spPr>
          <a:xfrm>
            <a:off x="685345" y="4304353"/>
            <a:ext cx="7765323" cy="1489496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47" name="Google Shape;247;p43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48" name="Google Shape;248;p43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49" name="Google Shape;249;p43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 txBox="1">
            <a:spLocks noGrp="1"/>
          </p:cNvSpPr>
          <p:nvPr>
            <p:ph type="title"/>
          </p:nvPr>
        </p:nvSpPr>
        <p:spPr>
          <a:xfrm>
            <a:off x="685345" y="609600"/>
            <a:ext cx="7765323" cy="970450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45"/>
          <p:cNvSpPr txBox="1">
            <a:spLocks noGrp="1"/>
          </p:cNvSpPr>
          <p:nvPr>
            <p:ph type="body" idx="1"/>
          </p:nvPr>
        </p:nvSpPr>
        <p:spPr>
          <a:xfrm>
            <a:off x="685345" y="3904106"/>
            <a:ext cx="2475739" cy="576262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62" name="Google Shape;262;p45"/>
          <p:cNvSpPr>
            <a:spLocks noGrp="1"/>
          </p:cNvSpPr>
          <p:nvPr>
            <p:ph type="pic" idx="2"/>
          </p:nvPr>
        </p:nvSpPr>
        <p:spPr>
          <a:xfrm>
            <a:off x="763578" y="1938918"/>
            <a:ext cx="2319276" cy="160295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63" name="Google Shape;263;p45"/>
          <p:cNvSpPr txBox="1">
            <a:spLocks noGrp="1"/>
          </p:cNvSpPr>
          <p:nvPr>
            <p:ph type="body" idx="3"/>
          </p:nvPr>
        </p:nvSpPr>
        <p:spPr>
          <a:xfrm>
            <a:off x="685345" y="4480370"/>
            <a:ext cx="2475739" cy="1310833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64" name="Google Shape;264;p45"/>
          <p:cNvSpPr txBox="1">
            <a:spLocks noGrp="1"/>
          </p:cNvSpPr>
          <p:nvPr>
            <p:ph type="body" idx="4"/>
          </p:nvPr>
        </p:nvSpPr>
        <p:spPr>
          <a:xfrm>
            <a:off x="3332091" y="3904106"/>
            <a:ext cx="2475739" cy="576262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65" name="Google Shape;265;p45"/>
          <p:cNvSpPr>
            <a:spLocks noGrp="1"/>
          </p:cNvSpPr>
          <p:nvPr>
            <p:ph type="pic" idx="5"/>
          </p:nvPr>
        </p:nvSpPr>
        <p:spPr>
          <a:xfrm>
            <a:off x="3409307" y="1939095"/>
            <a:ext cx="2319276" cy="160816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66" name="Google Shape;266;p45"/>
          <p:cNvSpPr txBox="1">
            <a:spLocks noGrp="1"/>
          </p:cNvSpPr>
          <p:nvPr>
            <p:ph type="body" idx="6"/>
          </p:nvPr>
        </p:nvSpPr>
        <p:spPr>
          <a:xfrm>
            <a:off x="3331077" y="4480369"/>
            <a:ext cx="2476753" cy="1310833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67" name="Google Shape;267;p45"/>
          <p:cNvSpPr txBox="1">
            <a:spLocks noGrp="1"/>
          </p:cNvSpPr>
          <p:nvPr>
            <p:ph type="body" idx="7"/>
          </p:nvPr>
        </p:nvSpPr>
        <p:spPr>
          <a:xfrm>
            <a:off x="5975023" y="3904106"/>
            <a:ext cx="2475739" cy="576262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68" name="Google Shape;268;p45"/>
          <p:cNvSpPr>
            <a:spLocks noGrp="1"/>
          </p:cNvSpPr>
          <p:nvPr>
            <p:ph type="pic" idx="8"/>
          </p:nvPr>
        </p:nvSpPr>
        <p:spPr>
          <a:xfrm>
            <a:off x="6056775" y="1934433"/>
            <a:ext cx="2319276" cy="160729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69" name="Google Shape;269;p45"/>
          <p:cNvSpPr txBox="1">
            <a:spLocks noGrp="1"/>
          </p:cNvSpPr>
          <p:nvPr>
            <p:ph type="body" idx="9"/>
          </p:nvPr>
        </p:nvSpPr>
        <p:spPr>
          <a:xfrm>
            <a:off x="5974929" y="4480367"/>
            <a:ext cx="2475739" cy="1310835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70" name="Google Shape;270;p45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71" name="Google Shape;271;p45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72" name="Google Shape;272;p45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 Background">
  <p:cSld name="No Background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25023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81534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9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2133600" y="6400800"/>
            <a:ext cx="662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457200" y="64008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 rot="5400000">
            <a:off x="5003185" y="2343719"/>
            <a:ext cx="5181601" cy="1713365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 rot="5400000">
            <a:off x="1063374" y="231574"/>
            <a:ext cx="5181601" cy="5937655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64462" cy="969962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 rot="5400000">
            <a:off x="2538412" y="-120651"/>
            <a:ext cx="4059237" cy="7764462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85345" y="609600"/>
            <a:ext cx="7765323" cy="970450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685345" y="1885950"/>
            <a:ext cx="2475739" cy="576262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rgbClr val="92D050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685345" y="2571750"/>
            <a:ext cx="2475739" cy="3219450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3"/>
          </p:nvPr>
        </p:nvSpPr>
        <p:spPr>
          <a:xfrm>
            <a:off x="3335033" y="1885950"/>
            <a:ext cx="2475739" cy="576262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rgbClr val="92D050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4"/>
          </p:nvPr>
        </p:nvSpPr>
        <p:spPr>
          <a:xfrm>
            <a:off x="3331076" y="2571750"/>
            <a:ext cx="2475739" cy="3219450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5"/>
          </p:nvPr>
        </p:nvSpPr>
        <p:spPr>
          <a:xfrm>
            <a:off x="5974929" y="1885950"/>
            <a:ext cx="2475739" cy="576262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rgbClr val="92D050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6"/>
          </p:nvPr>
        </p:nvSpPr>
        <p:spPr>
          <a:xfrm>
            <a:off x="5974929" y="2571750"/>
            <a:ext cx="2475739" cy="3219450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685345" y="2126944"/>
            <a:ext cx="7765323" cy="2511835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685340" y="4650556"/>
            <a:ext cx="7764149" cy="1140644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685345" y="608437"/>
            <a:ext cx="7765323" cy="3534344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685345" y="4295181"/>
            <a:ext cx="7765323" cy="1501826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685349" y="609600"/>
            <a:ext cx="2780167" cy="1821918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3641726" y="609600"/>
            <a:ext cx="4808943" cy="5181600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2"/>
          </p:nvPr>
        </p:nvSpPr>
        <p:spPr>
          <a:xfrm>
            <a:off x="685349" y="2431518"/>
            <a:ext cx="2780167" cy="3359681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pn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7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2.jpg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9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25023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5800" y="2017712"/>
            <a:ext cx="8153400" cy="369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9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25023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685800" y="2017712"/>
            <a:ext cx="8153400" cy="369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9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25023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76" name="Google Shape;176;p32"/>
          <p:cNvSpPr txBox="1">
            <a:spLocks noGrp="1"/>
          </p:cNvSpPr>
          <p:nvPr>
            <p:ph type="body" idx="1"/>
          </p:nvPr>
        </p:nvSpPr>
        <p:spPr>
          <a:xfrm>
            <a:off x="685800" y="2017712"/>
            <a:ext cx="8153400" cy="369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9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25023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80" name="Google Shape;180;p34"/>
          <p:cNvSpPr txBox="1">
            <a:spLocks noGrp="1"/>
          </p:cNvSpPr>
          <p:nvPr>
            <p:ph type="body" idx="1"/>
          </p:nvPr>
        </p:nvSpPr>
        <p:spPr>
          <a:xfrm>
            <a:off x="685800" y="2017712"/>
            <a:ext cx="8153400" cy="369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9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81" name="Google Shape;181;p34"/>
          <p:cNvSpPr txBox="1">
            <a:spLocks noGrp="1"/>
          </p:cNvSpPr>
          <p:nvPr>
            <p:ph type="dt" idx="10"/>
          </p:nvPr>
        </p:nvSpPr>
        <p:spPr>
          <a:xfrm>
            <a:off x="457200" y="64008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82" name="Google Shape;182;p34"/>
          <p:cNvSpPr txBox="1">
            <a:spLocks noGrp="1"/>
          </p:cNvSpPr>
          <p:nvPr>
            <p:ph type="ftr" idx="11"/>
          </p:nvPr>
        </p:nvSpPr>
        <p:spPr>
          <a:xfrm>
            <a:off x="2133600" y="6400800"/>
            <a:ext cx="662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83" name="Google Shape;183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  <a:defRPr sz="18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  <a:defRPr sz="18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  <a:defRPr sz="18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  <a:defRPr sz="18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  <a:defRPr sz="18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  <a:defRPr sz="18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  <a:defRPr sz="18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  <a:defRPr sz="18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  <a:defRPr sz="18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6" descr="Slate-V2-SD-compPhotoInse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1770062"/>
            <a:ext cx="3786187" cy="4113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6" descr="Slate-V2-SD-compPhotoInse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62487" y="1770062"/>
            <a:ext cx="3787775" cy="411321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64462" cy="969962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body" idx="1"/>
          </p:nvPr>
        </p:nvSpPr>
        <p:spPr>
          <a:xfrm>
            <a:off x="685800" y="1731962"/>
            <a:ext cx="7764462" cy="4059237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95" name="Google Shape;195;p36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8" descr="Slate-V2-SD-vertPhotoInse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45050" y="609600"/>
            <a:ext cx="3427412" cy="520541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64462" cy="969962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38"/>
          <p:cNvSpPr txBox="1">
            <a:spLocks noGrp="1"/>
          </p:cNvSpPr>
          <p:nvPr>
            <p:ph type="body" idx="1"/>
          </p:nvPr>
        </p:nvSpPr>
        <p:spPr>
          <a:xfrm>
            <a:off x="685800" y="1731962"/>
            <a:ext cx="7764462" cy="4059237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11" name="Google Shape;211;p38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12" name="Google Shape;212;p38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13" name="Google Shape;213;p38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40" descr="Slate-V2-SD-panoPhotoInse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4537" y="539750"/>
            <a:ext cx="7654925" cy="38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64462" cy="969962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0"/>
          <p:cNvSpPr txBox="1">
            <a:spLocks noGrp="1"/>
          </p:cNvSpPr>
          <p:nvPr>
            <p:ph type="body" idx="1"/>
          </p:nvPr>
        </p:nvSpPr>
        <p:spPr>
          <a:xfrm>
            <a:off x="685800" y="1731962"/>
            <a:ext cx="7764462" cy="4059237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25" name="Google Shape;225;p40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26" name="Google Shape;226;p40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27" name="Google Shape;227;p40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/>
        </p:nvSpPr>
        <p:spPr>
          <a:xfrm>
            <a:off x="627062" y="873125"/>
            <a:ext cx="457200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-US" sz="8000" b="0" i="0" u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237" name="Google Shape;237;p42"/>
          <p:cNvSpPr txBox="1"/>
          <p:nvPr/>
        </p:nvSpPr>
        <p:spPr>
          <a:xfrm>
            <a:off x="7827962" y="2933700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-US" sz="8000" b="0" i="0" u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  <p:sp>
        <p:nvSpPr>
          <p:cNvPr id="238" name="Google Shape;238;p4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64462" cy="969962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body" idx="1"/>
          </p:nvPr>
        </p:nvSpPr>
        <p:spPr>
          <a:xfrm>
            <a:off x="685800" y="1731962"/>
            <a:ext cx="7764462" cy="4059237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40" name="Google Shape;240;p42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41" name="Google Shape;241;p42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42" name="Google Shape;242;p42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44" descr="Slate-V2-SD-3colPhotoInse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812" y="1825625"/>
            <a:ext cx="2528887" cy="1833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4" descr="Slate-V2-SD-3colPhotoInse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94062" y="1825625"/>
            <a:ext cx="2528887" cy="1833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4" descr="Slate-V2-SD-3colPhotoInse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21375" y="1825625"/>
            <a:ext cx="2528887" cy="183356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64462" cy="969962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44"/>
          <p:cNvSpPr txBox="1">
            <a:spLocks noGrp="1"/>
          </p:cNvSpPr>
          <p:nvPr>
            <p:ph type="body" idx="1"/>
          </p:nvPr>
        </p:nvSpPr>
        <p:spPr>
          <a:xfrm>
            <a:off x="685800" y="1731962"/>
            <a:ext cx="7764462" cy="4059237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56" name="Google Shape;256;p44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57" name="Google Shape;257;p44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58" name="Google Shape;258;p44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8" name="Google Shape;18;p3" descr="B-symbol-2c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44462"/>
            <a:ext cx="457200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8686800" y="6400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1447800" y="0"/>
            <a:ext cx="754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D72E"/>
              </a:buClr>
              <a:buSzPts val="900"/>
              <a:buFont typeface="Arial"/>
              <a:buNone/>
            </a:pPr>
            <a:r>
              <a:rPr lang="en-US" sz="900" b="1" i="0" u="none">
                <a:solidFill>
                  <a:srgbClr val="C2D72E"/>
                </a:solidFill>
                <a:latin typeface="Arial"/>
                <a:ea typeface="Arial"/>
                <a:cs typeface="Arial"/>
                <a:sym typeface="Arial"/>
              </a:rPr>
              <a:t>SLIDE TITLE HERE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25023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685800" y="2017712"/>
            <a:ext cx="8153400" cy="369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9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155575" y="64008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2133600" y="6400800"/>
            <a:ext cx="662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25023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85800" y="2017712"/>
            <a:ext cx="8153400" cy="369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9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2133600" y="6400800"/>
            <a:ext cx="662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4008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64462" cy="969962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85800" y="1731962"/>
            <a:ext cx="7764462" cy="4059237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25023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685800" y="2017712"/>
            <a:ext cx="8153400" cy="369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9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30" name="Google Shape;130;p22" descr="B-symbol-2c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44462"/>
            <a:ext cx="457200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8686800" y="6400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1447800" y="0"/>
            <a:ext cx="754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D72E"/>
              </a:buClr>
              <a:buSzPts val="900"/>
              <a:buFont typeface="Arial"/>
              <a:buNone/>
            </a:pPr>
            <a:r>
              <a:rPr lang="en-US" sz="900" b="1" i="0" u="none">
                <a:solidFill>
                  <a:srgbClr val="C2D72E"/>
                </a:solidFill>
                <a:latin typeface="Arial"/>
                <a:ea typeface="Arial"/>
                <a:cs typeface="Arial"/>
                <a:sym typeface="Arial"/>
              </a:rPr>
              <a:t>ALUMNI LEADERS CONFERENCE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25023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685800" y="2017712"/>
            <a:ext cx="8153400" cy="369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9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dt" idx="10"/>
          </p:nvPr>
        </p:nvSpPr>
        <p:spPr>
          <a:xfrm>
            <a:off x="155575" y="64008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ftr" idx="11"/>
          </p:nvPr>
        </p:nvSpPr>
        <p:spPr>
          <a:xfrm>
            <a:off x="2133600" y="6400800"/>
            <a:ext cx="662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25023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685800" y="2017712"/>
            <a:ext cx="8153400" cy="369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9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/>
        </p:nvSpPr>
        <p:spPr>
          <a:xfrm>
            <a:off x="152400" y="6400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52" name="Google Shape;152;p26" descr="BU_logo_white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5600" y="5759450"/>
            <a:ext cx="2035175" cy="6667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25023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685800" y="2017712"/>
            <a:ext cx="8153400" cy="369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9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25023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1"/>
          </p:nvPr>
        </p:nvSpPr>
        <p:spPr>
          <a:xfrm>
            <a:off x="685800" y="2017712"/>
            <a:ext cx="8153400" cy="369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9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pportyourtech.com/tech/how-to-download-mysql-in-windows-11-a-step-by-step-installation-guide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qlplayground.app/home" TargetMode="External"/><Relationship Id="rId4" Type="http://schemas.openxmlformats.org/officeDocument/2006/relationships/hyperlink" Target="https://www.geeksforgeeks.org/how-to-install-mysql-on-maco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2592" t="12951" r="3895" b="4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6"/>
          <p:cNvSpPr txBox="1"/>
          <p:nvPr/>
        </p:nvSpPr>
        <p:spPr>
          <a:xfrm>
            <a:off x="0" y="457200"/>
            <a:ext cx="6096000" cy="2514600"/>
          </a:xfrm>
          <a:prstGeom prst="rect">
            <a:avLst/>
          </a:prstGeom>
          <a:solidFill>
            <a:schemeClr val="accent2">
              <a:alpha val="74509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9" name="Google Shape;279;p46"/>
          <p:cNvSpPr txBox="1">
            <a:spLocks noGrp="1"/>
          </p:cNvSpPr>
          <p:nvPr>
            <p:ph type="ctrTitle"/>
          </p:nvPr>
        </p:nvSpPr>
        <p:spPr>
          <a:xfrm>
            <a:off x="355600" y="457200"/>
            <a:ext cx="54356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n-US" sz="2800" dirty="0"/>
              <a:t>Information Systems Club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( MySQL Workshop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/>
              <a:t>);</a:t>
            </a:r>
            <a:endParaRPr sz="22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 sz="22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br>
              <a:rPr lang="en-US" sz="1300" dirty="0">
                <a:solidFill>
                  <a:schemeClr val="dk1"/>
                </a:solidFill>
              </a:rPr>
            </a:br>
            <a:br>
              <a:rPr lang="en-US" sz="1300" dirty="0">
                <a:solidFill>
                  <a:schemeClr val="dk1"/>
                </a:solidFill>
              </a:rPr>
            </a:br>
            <a:r>
              <a:rPr lang="en-US" sz="1300" dirty="0">
                <a:solidFill>
                  <a:schemeClr val="dk1"/>
                </a:solidFill>
              </a:rPr>
              <a:t>Tejas Bachhav</a:t>
            </a:r>
            <a:r>
              <a:rPr lang="en-US" sz="13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 </a:t>
            </a:r>
            <a:r>
              <a:rPr lang="en-US" sz="1300" dirty="0">
                <a:solidFill>
                  <a:schemeClr val="dk1"/>
                </a:solidFill>
              </a:rPr>
              <a:t>Feb</a:t>
            </a:r>
            <a:r>
              <a:rPr lang="en-US" sz="13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dirty="0">
                <a:solidFill>
                  <a:schemeClr val="dk1"/>
                </a:solidFill>
              </a:rPr>
              <a:t>25</a:t>
            </a:r>
            <a:r>
              <a:rPr lang="en-US" sz="13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20</a:t>
            </a:r>
            <a:r>
              <a:rPr lang="en-US" sz="1300" dirty="0">
                <a:solidFill>
                  <a:schemeClr val="dk1"/>
                </a:solidFill>
              </a:rPr>
              <a:t>25</a:t>
            </a:r>
            <a:endParaRPr dirty="0"/>
          </a:p>
        </p:txBody>
      </p:sp>
      <p:pic>
        <p:nvPicPr>
          <p:cNvPr id="280" name="Google Shape;280;p46" descr="BU_logo_white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0" y="457200"/>
            <a:ext cx="2133600" cy="70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F8DF6E7E-2CE8-08DD-6E36-4F0E1FAB1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F0D4393E-5513-245E-DD59-14E66CE6D0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 b="1" dirty="0"/>
              <a:t>Problems of File Systems (1)</a:t>
            </a:r>
            <a:r>
              <a:rPr lang="en-US" altLang="en-US" dirty="0"/>
              <a:t> 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02059CE8-C713-AB59-D30C-C6E413228E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en-US" sz="2800" dirty="0"/>
              <a:t>It is difficult to support new applications. Two existing application programs: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/>
              <a:t>find customers who have a checking account</a:t>
            </a:r>
            <a:r>
              <a:rPr lang="en-US" altLang="en-US" sz="2100" dirty="0"/>
              <a:t>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/>
              <a:t>find customers who have a savings account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sz="2400" i="1" dirty="0">
                <a:solidFill>
                  <a:schemeClr val="accent2">
                    <a:lumMod val="75000"/>
                  </a:schemeClr>
                </a:solidFill>
              </a:rPr>
              <a:t>You need write a new program to find the customers with both a checking and savings account!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9200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F409FE45-1769-6232-ABD2-7FE575500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E751AC25-A392-ABEF-60A7-C125A4A98B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 b="1" dirty="0"/>
              <a:t>Problems of File Systems (2)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0F71BA51-4887-4698-A86D-1E9D17D49E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hangingPunct="1"/>
            <a:r>
              <a:rPr lang="en-US" altLang="en-US" sz="2800" dirty="0"/>
              <a:t>It has </a:t>
            </a:r>
            <a:r>
              <a:rPr lang="en-US" altLang="en-US" sz="2800" i="1" dirty="0">
                <a:solidFill>
                  <a:schemeClr val="accent1"/>
                </a:solidFill>
              </a:rPr>
              <a:t>no centralized control </a:t>
            </a:r>
            <a:r>
              <a:rPr lang="en-US" altLang="en-US" sz="2800" dirty="0"/>
              <a:t>of all data: </a:t>
            </a:r>
          </a:p>
          <a:p>
            <a:pPr lvl="1" eaLnBrk="1" hangingPunct="1">
              <a:lnSpc>
                <a:spcPct val="110000"/>
              </a:lnSpc>
            </a:pPr>
            <a:endParaRPr lang="en-US" altLang="en-US" sz="2400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</a:rPr>
              <a:t>Files are often created for a particular application</a:t>
            </a:r>
          </a:p>
          <a:p>
            <a:pPr lvl="1" eaLnBrk="1" hangingPunct="1"/>
            <a:endParaRPr lang="en-US" alt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 lvl="1" eaLnBrk="1" hangingPunct="1"/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</a:rPr>
              <a:t>Files are created and managed independently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34464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6E9C1ABE-4CA9-4F26-9682-17792AC7B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4458ABCF-A2A9-848A-8D08-7995B8377F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 b="1" dirty="0"/>
              <a:t>Problems of File Systems (3)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01234BC5-29C3-D555-35A2-D7E5B7739F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i="1" dirty="0">
                <a:solidFill>
                  <a:schemeClr val="accent1"/>
                </a:solidFill>
              </a:rPr>
              <a:t>No concurrency control:- </a:t>
            </a:r>
            <a:r>
              <a:rPr lang="en-US" altLang="en-US" dirty="0"/>
              <a:t>necessary to prevent mutual interference of concurrent requests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en-US" dirty="0"/>
              <a:t>Example: Two customers may simultaneously try to book the only ticket left for a flight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en-US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6940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047EA626-BA12-7E1D-E0DE-EBBCB0402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DB452F0F-8068-2E29-A05A-533CFBFAA0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 b="1" dirty="0"/>
              <a:t>Database History (Continued)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F1A1A441-8EF4-222B-73D5-F773FED93E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5280" y="1257299"/>
            <a:ext cx="8351837" cy="5363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800" dirty="0">
                <a:solidFill>
                  <a:schemeClr val="accent1"/>
                </a:solidFill>
              </a:rPr>
              <a:t>Second Generation</a:t>
            </a:r>
            <a:r>
              <a:rPr lang="en-US" altLang="en-US" sz="2800" dirty="0"/>
              <a:t>: </a:t>
            </a:r>
            <a:r>
              <a:rPr lang="en-US" altLang="en-US" sz="2800" i="1" dirty="0"/>
              <a:t>Hierarchical database systems</a:t>
            </a:r>
            <a:r>
              <a:rPr lang="en-US" altLang="en-US" sz="2800" dirty="0"/>
              <a:t> (HDBS), late 60's – early 70’s</a:t>
            </a:r>
          </a:p>
          <a:p>
            <a:pPr lvl="1" eaLnBrk="1" hangingPunct="1"/>
            <a:r>
              <a:rPr lang="en-US" altLang="en-US" sz="2500" dirty="0"/>
              <a:t>One-to-many relationships between parent records and child records</a:t>
            </a:r>
          </a:p>
          <a:p>
            <a:pPr lvl="1" eaLnBrk="1" hangingPunct="1"/>
            <a:r>
              <a:rPr lang="en-US" altLang="en-US" sz="2500" dirty="0"/>
              <a:t>Records are connected by pointers</a:t>
            </a:r>
          </a:p>
          <a:p>
            <a:pPr lvl="1" eaLnBrk="1" hangingPunct="1"/>
            <a:r>
              <a:rPr lang="en-US" altLang="en-US" sz="2500" dirty="0"/>
              <a:t>e.g., IMS (Information Management System) of IBM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967E2CAA-D26D-8CDB-B372-AED4440F8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25" y="4511146"/>
            <a:ext cx="1495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Department</a:t>
            </a:r>
          </a:p>
        </p:txBody>
      </p:sp>
      <p:sp>
        <p:nvSpPr>
          <p:cNvPr id="3" name="Line 10">
            <a:extLst>
              <a:ext uri="{FF2B5EF4-FFF2-40B4-BE49-F238E27FC236}">
                <a16:creationId xmlns:a16="http://schemas.microsoft.com/office/drawing/2014/main" id="{E8CDFBA3-89AA-4659-A494-B9DD4A4800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28975" y="4904846"/>
            <a:ext cx="9906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11">
            <a:extLst>
              <a:ext uri="{FF2B5EF4-FFF2-40B4-BE49-F238E27FC236}">
                <a16:creationId xmlns:a16="http://schemas.microsoft.com/office/drawing/2014/main" id="{5A2A663E-5037-D981-893D-EC316D9DE8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5200" y="4904846"/>
            <a:ext cx="9906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A8A5564C-2051-ECE2-9CE3-A8B73F9BA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350" y="5402263"/>
            <a:ext cx="1093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  <a:ea typeface="MS PGothic" panose="020B0600070205080204" pitchFamily="34" charset="-128"/>
              </a:rPr>
              <a:t> Student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8BE79505-0FD0-B631-30F6-7D9DB538E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212" y="5318125"/>
            <a:ext cx="1065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 Faculty</a:t>
            </a:r>
          </a:p>
        </p:txBody>
      </p:sp>
    </p:spTree>
    <p:extLst>
      <p:ext uri="{BB962C8B-B14F-4D97-AF65-F5344CB8AC3E}">
        <p14:creationId xmlns:p14="http://schemas.microsoft.com/office/powerpoint/2010/main" val="15761755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EA860216-FE83-BEFD-06F0-A058E6F0B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0E290633-02AF-C849-7DAF-A70ED78FC4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78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 b="1" dirty="0"/>
              <a:t>Problems with Hierarchical Databases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3718314F-DACB-2D15-BD72-6638E4B08B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800" dirty="0"/>
              <a:t>Example: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en-US" sz="2400" dirty="0"/>
              <a:t>Course           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endParaRPr lang="en-US" altLang="en-US" sz="2400" dirty="0"/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en-US" sz="2400" dirty="0"/>
              <a:t>Student       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endParaRPr lang="en-US" altLang="en-US" sz="2400" dirty="0"/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en-US" sz="2400" dirty="0"/>
              <a:t>Grades  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4E22BC-01EE-F581-9A9D-038EDEE26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871172"/>
              </p:ext>
            </p:extLst>
          </p:nvPr>
        </p:nvGraphicFramePr>
        <p:xfrm>
          <a:off x="2294466" y="2455333"/>
          <a:ext cx="609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83716031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5299383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9547204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821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CourseID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925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6C3513-873C-0A32-FC12-80C44305F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037312"/>
              </p:ext>
            </p:extLst>
          </p:nvPr>
        </p:nvGraphicFramePr>
        <p:xfrm>
          <a:off x="2294466" y="3386667"/>
          <a:ext cx="3685223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818">
                  <a:extLst>
                    <a:ext uri="{9D8B030D-6E8A-4147-A177-3AD203B41FA5}">
                      <a16:colId xmlns:a16="http://schemas.microsoft.com/office/drawing/2014/main" val="3657067758"/>
                    </a:ext>
                  </a:extLst>
                </a:gridCol>
                <a:gridCol w="1081405">
                  <a:extLst>
                    <a:ext uri="{9D8B030D-6E8A-4147-A177-3AD203B41FA5}">
                      <a16:colId xmlns:a16="http://schemas.microsoft.com/office/drawing/2014/main" val="24584062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67283917"/>
                    </a:ext>
                  </a:extLst>
                </a:gridCol>
              </a:tblGrid>
              <a:tr h="413173">
                <a:tc>
                  <a:txBody>
                    <a:bodyPr/>
                    <a:lstStyle/>
                    <a:p>
                      <a:r>
                        <a:rPr lang="en-US" sz="2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8126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2D213E2-F13A-2A31-AED2-71D686007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019407"/>
              </p:ext>
            </p:extLst>
          </p:nvPr>
        </p:nvGraphicFramePr>
        <p:xfrm>
          <a:off x="2294466" y="4265507"/>
          <a:ext cx="640265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663">
                  <a:extLst>
                    <a:ext uri="{9D8B030D-6E8A-4147-A177-3AD203B41FA5}">
                      <a16:colId xmlns:a16="http://schemas.microsoft.com/office/drawing/2014/main" val="2158203714"/>
                    </a:ext>
                  </a:extLst>
                </a:gridCol>
                <a:gridCol w="1600663">
                  <a:extLst>
                    <a:ext uri="{9D8B030D-6E8A-4147-A177-3AD203B41FA5}">
                      <a16:colId xmlns:a16="http://schemas.microsoft.com/office/drawing/2014/main" val="2918346971"/>
                    </a:ext>
                  </a:extLst>
                </a:gridCol>
                <a:gridCol w="1600663">
                  <a:extLst>
                    <a:ext uri="{9D8B030D-6E8A-4147-A177-3AD203B41FA5}">
                      <a16:colId xmlns:a16="http://schemas.microsoft.com/office/drawing/2014/main" val="2663838663"/>
                    </a:ext>
                  </a:extLst>
                </a:gridCol>
                <a:gridCol w="1600663">
                  <a:extLst>
                    <a:ext uri="{9D8B030D-6E8A-4147-A177-3AD203B41FA5}">
                      <a16:colId xmlns:a16="http://schemas.microsoft.com/office/drawing/2014/main" val="2105842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Homework1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Homework2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Exam1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Exam2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09562"/>
                  </a:ext>
                </a:extLst>
              </a:tr>
            </a:tbl>
          </a:graphicData>
        </a:graphic>
      </p:graphicFrame>
      <p:sp>
        <p:nvSpPr>
          <p:cNvPr id="7" name="TextBox 18">
            <a:extLst>
              <a:ext uri="{FF2B5EF4-FFF2-40B4-BE49-F238E27FC236}">
                <a16:creationId xmlns:a16="http://schemas.microsoft.com/office/drawing/2014/main" id="{667E13C8-B9C3-A06C-A56D-BE9F192C2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787" y="5196841"/>
            <a:ext cx="68595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ja-JP" sz="2800" i="1" dirty="0">
                <a:solidFill>
                  <a:srgbClr val="0070C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Can’t add a student who has not signed up for any course yet!</a:t>
            </a:r>
            <a:endParaRPr lang="en-US" altLang="en-US" sz="2800" i="1" dirty="0">
              <a:solidFill>
                <a:srgbClr val="0070C0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0CBB16-CE46-DB20-06C4-1B78E9EA8EA4}"/>
              </a:ext>
            </a:extLst>
          </p:cNvPr>
          <p:cNvCxnSpPr/>
          <p:nvPr/>
        </p:nvCxnSpPr>
        <p:spPr>
          <a:xfrm flipH="1">
            <a:off x="4766733" y="2912533"/>
            <a:ext cx="160867" cy="47413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3319CC-EAE1-0826-E6BA-46CDAB9C14C1}"/>
              </a:ext>
            </a:extLst>
          </p:cNvPr>
          <p:cNvCxnSpPr/>
          <p:nvPr/>
        </p:nvCxnSpPr>
        <p:spPr>
          <a:xfrm flipH="1">
            <a:off x="4631267" y="3843867"/>
            <a:ext cx="211666" cy="4216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3626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0A92EC18-0BAC-7D2C-2236-E0137FF42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AACA0713-9B0C-F40B-7F9E-1019778D2F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b="1" dirty="0"/>
              <a:t>Problems with Hierarchical Databases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6E503F93-8ED6-A1F6-48F8-7FB840ECFF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078AC-0E43-71C8-246D-3983CD13C82C}"/>
              </a:ext>
            </a:extLst>
          </p:cNvPr>
          <p:cNvSpPr txBox="1"/>
          <p:nvPr/>
        </p:nvSpPr>
        <p:spPr>
          <a:xfrm>
            <a:off x="3428998" y="2319635"/>
            <a:ext cx="1651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Department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F73CE0-DA8B-8B6D-4ADF-D4126A397FAE}"/>
              </a:ext>
            </a:extLst>
          </p:cNvPr>
          <p:cNvSpPr txBox="1"/>
          <p:nvPr/>
        </p:nvSpPr>
        <p:spPr>
          <a:xfrm>
            <a:off x="1930399" y="3142621"/>
            <a:ext cx="1117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CS101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DDE0B-4BDC-9A8B-1FB5-EB26B14AF67C}"/>
              </a:ext>
            </a:extLst>
          </p:cNvPr>
          <p:cNvSpPr txBox="1"/>
          <p:nvPr/>
        </p:nvSpPr>
        <p:spPr>
          <a:xfrm>
            <a:off x="5014574" y="3096889"/>
            <a:ext cx="1117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CS320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042FD-B273-7B37-5D3B-9A6B5B5DC2DF}"/>
              </a:ext>
            </a:extLst>
          </p:cNvPr>
          <p:cNvSpPr txBox="1"/>
          <p:nvPr/>
        </p:nvSpPr>
        <p:spPr>
          <a:xfrm>
            <a:off x="2473878" y="420758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206CF-55FA-AB03-F8A3-210A29B5E5A0}"/>
              </a:ext>
            </a:extLst>
          </p:cNvPr>
          <p:cNvSpPr txBox="1"/>
          <p:nvPr/>
        </p:nvSpPr>
        <p:spPr>
          <a:xfrm>
            <a:off x="745068" y="420758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John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495161-6077-E18B-6511-E9B270B67095}"/>
              </a:ext>
            </a:extLst>
          </p:cNvPr>
          <p:cNvSpPr txBox="1"/>
          <p:nvPr/>
        </p:nvSpPr>
        <p:spPr>
          <a:xfrm>
            <a:off x="4371307" y="4270136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John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E938DD-F4D8-FBE6-DECE-A2ABD902E795}"/>
              </a:ext>
            </a:extLst>
          </p:cNvPr>
          <p:cNvSpPr txBox="1"/>
          <p:nvPr/>
        </p:nvSpPr>
        <p:spPr>
          <a:xfrm>
            <a:off x="6163994" y="4218567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Bob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8D3F867-04D4-7DB1-AE1F-0B1423C18C3F}"/>
                  </a:ext>
                </a:extLst>
              </p14:cNvPr>
              <p14:cNvContentPartPr/>
              <p14:nvPr/>
            </p14:nvContentPartPr>
            <p14:xfrm>
              <a:off x="5089587" y="4212987"/>
              <a:ext cx="9720" cy="11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8D3F867-04D4-7DB1-AE1F-0B1423C18C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0947" y="4203987"/>
                <a:ext cx="27360" cy="28800"/>
              </a:xfrm>
              <a:prstGeom prst="rect">
                <a:avLst/>
              </a:prstGeom>
            </p:spPr>
          </p:pic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1CD076-E5D5-A577-D1DD-8F17434C0AC3}"/>
              </a:ext>
            </a:extLst>
          </p:cNvPr>
          <p:cNvCxnSpPr>
            <a:cxnSpLocks/>
          </p:cNvCxnSpPr>
          <p:nvPr/>
        </p:nvCxnSpPr>
        <p:spPr>
          <a:xfrm flipH="1">
            <a:off x="2760264" y="2702353"/>
            <a:ext cx="761934" cy="4402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C546023-90D3-64FC-CB32-6B414FCB348C}"/>
              </a:ext>
            </a:extLst>
          </p:cNvPr>
          <p:cNvCxnSpPr>
            <a:cxnSpLocks/>
          </p:cNvCxnSpPr>
          <p:nvPr/>
        </p:nvCxnSpPr>
        <p:spPr>
          <a:xfrm>
            <a:off x="4642107" y="2719745"/>
            <a:ext cx="598760" cy="4228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C575776-F0B1-8CDE-4470-5E590BBBCA42}"/>
              </a:ext>
            </a:extLst>
          </p:cNvPr>
          <p:cNvCxnSpPr>
            <a:endCxn id="9" idx="0"/>
          </p:cNvCxnSpPr>
          <p:nvPr/>
        </p:nvCxnSpPr>
        <p:spPr>
          <a:xfrm flipH="1">
            <a:off x="1202268" y="3492882"/>
            <a:ext cx="944064" cy="7147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04C53C-AECA-7A4A-31F8-569F0A994C58}"/>
              </a:ext>
            </a:extLst>
          </p:cNvPr>
          <p:cNvCxnSpPr/>
          <p:nvPr/>
        </p:nvCxnSpPr>
        <p:spPr>
          <a:xfrm>
            <a:off x="2673895" y="3542731"/>
            <a:ext cx="243432" cy="6648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90996C-62B6-419F-0787-407FBABD856F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828507" y="3429000"/>
            <a:ext cx="522426" cy="84113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3E3FA1-59D9-912F-FEBB-B0A75E38BE2E}"/>
              </a:ext>
            </a:extLst>
          </p:cNvPr>
          <p:cNvCxnSpPr/>
          <p:nvPr/>
        </p:nvCxnSpPr>
        <p:spPr>
          <a:xfrm>
            <a:off x="5693043" y="3429000"/>
            <a:ext cx="657351" cy="7895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12">
            <a:extLst>
              <a:ext uri="{FF2B5EF4-FFF2-40B4-BE49-F238E27FC236}">
                <a16:creationId xmlns:a16="http://schemas.microsoft.com/office/drawing/2014/main" id="{BC785ACD-ACEF-61AC-5CB6-3963753E3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593" y="5218285"/>
            <a:ext cx="57823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 i="1" dirty="0">
                <a:solidFill>
                  <a:schemeClr val="accent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Data redundancy: John is repeated</a:t>
            </a:r>
          </a:p>
        </p:txBody>
      </p:sp>
    </p:spTree>
    <p:extLst>
      <p:ext uri="{BB962C8B-B14F-4D97-AF65-F5344CB8AC3E}">
        <p14:creationId xmlns:p14="http://schemas.microsoft.com/office/powerpoint/2010/main" val="1113252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5320F659-4578-362C-0E14-646CD62E8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AC404F9B-297E-EF14-CF67-21E8BA8E65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 b="1" dirty="0"/>
              <a:t>History of Database (Continued)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0A16848C-367C-59E5-DEB2-2426B51809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800" dirty="0">
                <a:solidFill>
                  <a:schemeClr val="accent1"/>
                </a:solidFill>
              </a:rPr>
              <a:t>Third Generation</a:t>
            </a:r>
            <a:r>
              <a:rPr lang="en-US" altLang="en-US" sz="1800" dirty="0"/>
              <a:t>: </a:t>
            </a:r>
            <a:r>
              <a:rPr lang="en-US" altLang="en-US" sz="1800" i="1" dirty="0"/>
              <a:t>Network database systems</a:t>
            </a:r>
            <a:r>
              <a:rPr lang="en-US" altLang="en-US" sz="1800" dirty="0"/>
              <a:t> (NDBS), late 60's – early 70’s </a:t>
            </a:r>
          </a:p>
          <a:p>
            <a:pPr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en-US" altLang="en-US" sz="1800" dirty="0"/>
          </a:p>
          <a:p>
            <a:pPr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1800" i="1" dirty="0">
                <a:solidFill>
                  <a:schemeClr val="accent1"/>
                </a:solidFill>
              </a:rPr>
              <a:t>Record types are organized into an acyclic graph</a:t>
            </a:r>
          </a:p>
          <a:p>
            <a:pPr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1800" i="1" dirty="0">
                <a:solidFill>
                  <a:schemeClr val="accent1"/>
                </a:solidFill>
              </a:rPr>
              <a:t>Main problem with HDBS and NDBS: Hard to use</a:t>
            </a:r>
          </a:p>
          <a:p>
            <a:pPr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en-US" altLang="en-US" sz="1800" dirty="0"/>
          </a:p>
          <a:p>
            <a:pPr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1800" dirty="0"/>
              <a:t>Some commercial NDBSs: IDS II (Honeywell), DMS II (UNISYS)</a:t>
            </a:r>
          </a:p>
          <a:p>
            <a:pPr marL="0" indent="0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800" dirty="0"/>
          </a:p>
          <a:p>
            <a:pPr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1800" dirty="0"/>
              <a:t>Charles W. Bachman received </a:t>
            </a:r>
          </a:p>
          <a:p>
            <a:pPr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800" dirty="0"/>
              <a:t>    Turing Award for his work on IDS</a:t>
            </a:r>
          </a:p>
          <a:p>
            <a:pPr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800" dirty="0"/>
              <a:t>    (Integrated Data Store) in 1973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BEB160-4B71-8C2C-08A0-1158C0812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067" y="4207933"/>
            <a:ext cx="152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06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22F588C3-0D8C-B9E4-A3E8-2019E81DA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43C617A9-627B-4BE4-E92B-12952ED1E5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 b="1" dirty="0"/>
              <a:t>History of Database (Continued)</a:t>
            </a:r>
            <a:r>
              <a:rPr lang="en-US" altLang="en-US" dirty="0"/>
              <a:t> 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C6CA9082-A7A5-DC93-F75A-1A6BF538B2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hangingPunct="1">
              <a:buFontTx/>
              <a:buNone/>
            </a:pPr>
            <a:r>
              <a:rPr lang="en-US" altLang="en-US" sz="2800" dirty="0">
                <a:solidFill>
                  <a:schemeClr val="accent1"/>
                </a:solidFill>
              </a:rPr>
              <a:t>Fourth Generation</a:t>
            </a:r>
            <a:r>
              <a:rPr lang="en-US" altLang="en-US" sz="2800" dirty="0"/>
              <a:t>: </a:t>
            </a:r>
            <a:r>
              <a:rPr lang="en-US" altLang="en-US" sz="2800" i="1" dirty="0">
                <a:solidFill>
                  <a:srgbClr val="00B0F0"/>
                </a:solidFill>
              </a:rPr>
              <a:t>Relational database</a:t>
            </a:r>
            <a:r>
              <a:rPr lang="en-US" altLang="en-US" sz="2800" i="1" dirty="0"/>
              <a:t> systems</a:t>
            </a:r>
            <a:r>
              <a:rPr lang="en-US" altLang="en-US" sz="2800" dirty="0"/>
              <a:t>, early 70's – now</a:t>
            </a:r>
          </a:p>
          <a:p>
            <a:pPr eaLnBrk="1" hangingPunct="1">
              <a:buFontTx/>
              <a:buNone/>
            </a:pPr>
            <a:endParaRPr lang="en-US" altLang="en-US" sz="2800" dirty="0"/>
          </a:p>
          <a:p>
            <a:pPr lvl="1" eaLnBrk="1" hangingPunct="1"/>
            <a:r>
              <a:rPr lang="en-US" altLang="en-US" sz="2500" dirty="0"/>
              <a:t>Data are organized into tables (relations)</a:t>
            </a:r>
          </a:p>
          <a:p>
            <a:pPr lvl="1" eaLnBrk="1" hangingPunct="1"/>
            <a:endParaRPr lang="en-US" altLang="en-US" sz="2500" dirty="0"/>
          </a:p>
          <a:p>
            <a:pPr lvl="1" eaLnBrk="1" hangingPunct="1"/>
            <a:r>
              <a:rPr lang="en-US" altLang="en-US" sz="2500" dirty="0"/>
              <a:t>Example relational DBSs: Oracle, MySQL, Sybase, </a:t>
            </a:r>
            <a:r>
              <a:rPr lang="en-US" altLang="en-US" sz="2500" dirty="0" err="1"/>
              <a:t>Informax</a:t>
            </a:r>
            <a:r>
              <a:rPr lang="en-US" altLang="en-US" sz="2500" dirty="0"/>
              <a:t>, DB2, Ingres, ...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582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DC11F45F-A4C0-CE6A-6427-7D6175031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97B4FC6A-6383-4BFB-7C3F-F7AC245074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Examples of relations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027">
            <a:extLst>
              <a:ext uri="{FF2B5EF4-FFF2-40B4-BE49-F238E27FC236}">
                <a16:creationId xmlns:a16="http://schemas.microsoft.com/office/drawing/2014/main" id="{4961396D-FC17-62B0-2847-9434A1C3FF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6088" y="1770063"/>
            <a:ext cx="8153400" cy="434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b="1" dirty="0"/>
              <a:t>  </a:t>
            </a:r>
            <a:r>
              <a:rPr lang="en-US" altLang="en-US" sz="2800" dirty="0"/>
              <a:t>Employees:           Emp#   Name  </a:t>
            </a:r>
            <a:r>
              <a:rPr lang="en-US" altLang="en-US" sz="2800" dirty="0" err="1"/>
              <a:t>Dept_Name</a:t>
            </a:r>
            <a:endParaRPr lang="en-US" altLang="en-US" sz="2800" dirty="0"/>
          </a:p>
          <a:p>
            <a:pPr eaLnBrk="1" hangingPunct="1">
              <a:buFontTx/>
              <a:buNone/>
            </a:pPr>
            <a:r>
              <a:rPr lang="en-US" altLang="en-US" sz="2800" dirty="0"/>
              <a:t>                                   123      Bill           Sales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                                   234      Bob         Service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en-US" sz="2800" dirty="0"/>
              <a:t>Departments:     Name     Location  Manager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                             Sales        XY St.        John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                             Service    XZ Rd.       Mary </a:t>
            </a:r>
          </a:p>
          <a:p>
            <a:pPr eaLnBrk="1" hangingPunct="1">
              <a:lnSpc>
                <a:spcPct val="50000"/>
              </a:lnSpc>
            </a:pPr>
            <a:endParaRPr lang="en-US" altLang="en-US" sz="2800" dirty="0"/>
          </a:p>
          <a:p>
            <a:pPr marL="76200" indent="0" eaLnBrk="1" hangingPunct="1">
              <a:buNone/>
            </a:pPr>
            <a:r>
              <a:rPr lang="en-US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Bills Manager</a:t>
            </a:r>
          </a:p>
        </p:txBody>
      </p:sp>
    </p:spTree>
    <p:extLst>
      <p:ext uri="{BB962C8B-B14F-4D97-AF65-F5344CB8AC3E}">
        <p14:creationId xmlns:p14="http://schemas.microsoft.com/office/powerpoint/2010/main" val="349516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5E74C9F2-3D61-E6A0-CE39-C1DB4DD64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ECDABB5C-29B7-0279-E8D0-EA2EAABED7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 b="1" dirty="0"/>
              <a:t>History of Database (Continued)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AFEE2271-CE83-EEF7-90D0-313C1D8B73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hangingPunct="1">
              <a:buFontTx/>
              <a:buNone/>
            </a:pPr>
            <a:r>
              <a:rPr lang="en-US" altLang="en-US" sz="2100" dirty="0">
                <a:solidFill>
                  <a:schemeClr val="accent1"/>
                </a:solidFill>
              </a:rPr>
              <a:t>Fifth Generation</a:t>
            </a:r>
            <a:r>
              <a:rPr lang="en-US" altLang="en-US" sz="2100" dirty="0"/>
              <a:t>: </a:t>
            </a:r>
            <a:r>
              <a:rPr lang="en-US" altLang="en-US" sz="2100" i="1" dirty="0"/>
              <a:t>Object-oriented and Object-Relational database systems</a:t>
            </a:r>
            <a:r>
              <a:rPr lang="en-US" altLang="en-US" sz="2100" dirty="0"/>
              <a:t> (OODBS), 80's – now</a:t>
            </a:r>
          </a:p>
          <a:p>
            <a:pPr eaLnBrk="1" hangingPunct="1">
              <a:buFontTx/>
              <a:buNone/>
            </a:pPr>
            <a:endParaRPr lang="en-US" altLang="en-US" sz="2100" dirty="0"/>
          </a:p>
          <a:p>
            <a:pPr eaLnBrk="1" hangingPunct="1"/>
            <a:r>
              <a:rPr lang="en-US" altLang="en-US" sz="2100" dirty="0"/>
              <a:t>SQL declared as standard by ANSI</a:t>
            </a:r>
            <a:r>
              <a:rPr lang="en-US" altLang="en-US" sz="1400" dirty="0"/>
              <a:t>(American National Standards Institute)</a:t>
            </a:r>
            <a:endParaRPr lang="en-US" altLang="en-US" sz="2100" dirty="0"/>
          </a:p>
          <a:p>
            <a:pPr eaLnBrk="1" hangingPunct="1"/>
            <a:r>
              <a:rPr lang="en-US" sz="2000" b="0" i="0" dirty="0">
                <a:solidFill>
                  <a:srgbClr val="000000"/>
                </a:solidFill>
                <a:effectLst/>
                <a:latin typeface="Avenir Next"/>
              </a:rPr>
              <a:t>Became a commercial success as the rapid increase in computer sales boosted the database market</a:t>
            </a:r>
          </a:p>
          <a:p>
            <a:pPr eaLnBrk="1" hangingPunct="1"/>
            <a:r>
              <a:rPr lang="en-US" sz="2000" b="0" i="0" dirty="0">
                <a:solidFill>
                  <a:srgbClr val="000000"/>
                </a:solidFill>
                <a:effectLst/>
                <a:latin typeface="Avenir Next"/>
              </a:rPr>
              <a:t>this caused a </a:t>
            </a:r>
            <a:r>
              <a:rPr lang="en-US" sz="2000" b="0" i="0" dirty="0">
                <a:solidFill>
                  <a:schemeClr val="accent2">
                    <a:lumMod val="75000"/>
                  </a:schemeClr>
                </a:solidFill>
                <a:effectLst/>
                <a:latin typeface="Avenir Next"/>
              </a:rPr>
              <a:t>major decline in the popularity of network and hierarchical database models</a:t>
            </a:r>
            <a:endParaRPr lang="en-US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27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>
            <a:spLocks noGrp="1"/>
          </p:cNvSpPr>
          <p:nvPr>
            <p:ph type="ctrTitle"/>
          </p:nvPr>
        </p:nvSpPr>
        <p:spPr>
          <a:xfrm>
            <a:off x="304800" y="609600"/>
            <a:ext cx="77724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dirty="0"/>
              <a:t>Introduction to MySQL</a:t>
            </a:r>
            <a:endParaRPr dirty="0"/>
          </a:p>
        </p:txBody>
      </p:sp>
      <p:sp>
        <p:nvSpPr>
          <p:cNvPr id="286" name="Google Shape;286;p47"/>
          <p:cNvSpPr txBox="1">
            <a:spLocks noGrp="1"/>
          </p:cNvSpPr>
          <p:nvPr>
            <p:ph type="body" idx="1"/>
          </p:nvPr>
        </p:nvSpPr>
        <p:spPr>
          <a:xfrm>
            <a:off x="304800" y="2286000"/>
            <a:ext cx="7772400" cy="52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199"/>
              </a:buClr>
              <a:buSzPts val="1440"/>
              <a:buFont typeface="Arial"/>
              <a:buNone/>
            </a:pPr>
            <a:r>
              <a:rPr lang="en-US" dirty="0"/>
              <a:t>A popular relational database system (RDBMS)</a:t>
            </a:r>
            <a:endParaRPr dirty="0"/>
          </a:p>
        </p:txBody>
      </p:sp>
      <p:pic>
        <p:nvPicPr>
          <p:cNvPr id="287" name="Google Shape;287;p47" descr="BU-logo15-2-REV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5638800"/>
            <a:ext cx="2743200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SQL novel - quickmeme">
            <a:extLst>
              <a:ext uri="{FF2B5EF4-FFF2-40B4-BE49-F238E27FC236}">
                <a16:creationId xmlns:a16="http://schemas.microsoft.com/office/drawing/2014/main" id="{32D5916E-3219-EA0C-2B89-825CC2A76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20038"/>
            <a:ext cx="3181350" cy="233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40453D09-BDBE-3D34-7B15-AFC677813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8F80CD3F-5484-35C0-1A20-41D3CB9D51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83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MySQL Installation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776EB7A9-444B-02D2-9EDA-1C48D00E28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0044" y="1439333"/>
            <a:ext cx="8250237" cy="46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Installation on Windows 10+: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eference: </a:t>
            </a:r>
            <a:r>
              <a:rPr lang="en-US" sz="2400" dirty="0">
                <a:sym typeface="Arial"/>
                <a:hlinkClick r:id="rId3"/>
              </a:rPr>
              <a:t>Install </a:t>
            </a:r>
            <a:r>
              <a:rPr lang="en-US" sz="2400" dirty="0" err="1">
                <a:sym typeface="Arial"/>
                <a:hlinkClick r:id="rId3"/>
              </a:rPr>
              <a:t>mysql</a:t>
            </a:r>
            <a:r>
              <a:rPr lang="en-US" dirty="0">
                <a:hlinkClick r:id="rId3"/>
              </a:rPr>
              <a:t> on windows 11</a:t>
            </a: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accent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Installation on MacOS: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accent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Reference: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Install </a:t>
            </a:r>
            <a:r>
              <a:rPr lang="en-US" dirty="0" err="1">
                <a:solidFill>
                  <a:schemeClr val="tx1"/>
                </a:solidFill>
                <a:hlinkClick r:id="rId4"/>
              </a:rPr>
              <a:t>mysql</a:t>
            </a:r>
            <a:r>
              <a:rPr lang="en-US" dirty="0">
                <a:solidFill>
                  <a:schemeClr val="tx1"/>
                </a:solidFill>
                <a:hlinkClick r:id="rId4"/>
              </a:rPr>
              <a:t> on MacOS</a:t>
            </a:r>
            <a:endParaRPr lang="en-US" dirty="0">
              <a:solidFill>
                <a:schemeClr val="tx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We will be using this for workshop</a:t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400" dirty="0">
              <a:solidFill>
                <a:schemeClr val="accent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Web V</a:t>
            </a:r>
            <a:r>
              <a:rPr lang="en-US" dirty="0">
                <a:solidFill>
                  <a:schemeClr val="tx1"/>
                </a:solidFill>
              </a:rPr>
              <a:t>ersion: </a:t>
            </a:r>
            <a:r>
              <a:rPr lang="en-US" dirty="0">
                <a:hlinkClick r:id="rId5"/>
              </a:rPr>
              <a:t>SQL Playground - Online SQL Sandbox</a:t>
            </a:r>
            <a:endParaRPr sz="2400" dirty="0">
              <a:solidFill>
                <a:schemeClr val="accent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430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67D7C0ED-7C50-6C56-376F-088D713A9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3634DAB3-0E08-AC63-A79D-9440917C7C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 definitions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89FFA465-5725-BADC-CCED-C5AACC7A66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Database: </a:t>
            </a:r>
            <a:r>
              <a:rPr lang="en-US" b="0" i="0" dirty="0">
                <a:solidFill>
                  <a:srgbClr val="404040"/>
                </a:solidFill>
                <a:effectLst/>
                <a:latin typeface="+mn-lt"/>
              </a:rPr>
              <a:t>A </a:t>
            </a:r>
            <a:r>
              <a:rPr lang="en-US" b="1" i="0" dirty="0">
                <a:solidFill>
                  <a:srgbClr val="404040"/>
                </a:solidFill>
                <a:effectLst/>
                <a:latin typeface="+mn-lt"/>
              </a:rPr>
              <a:t>database</a:t>
            </a:r>
            <a:r>
              <a:rPr lang="en-US" b="0" i="0" dirty="0">
                <a:solidFill>
                  <a:srgbClr val="404040"/>
                </a:solidFill>
                <a:effectLst/>
                <a:latin typeface="+mn-lt"/>
              </a:rPr>
              <a:t> is an organized collection of data stored and accessed electronically.</a:t>
            </a:r>
            <a:br>
              <a:rPr lang="en-US" b="0" i="0" dirty="0">
                <a:solidFill>
                  <a:srgbClr val="404040"/>
                </a:solidFill>
                <a:effectLst/>
                <a:latin typeface="+mn-lt"/>
              </a:rPr>
            </a:br>
            <a:endParaRPr lang="en-US" b="0" i="0" dirty="0">
              <a:solidFill>
                <a:srgbClr val="404040"/>
              </a:solidFill>
              <a:effectLst/>
              <a:latin typeface="+mn-lt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+mn-lt"/>
              </a:rPr>
              <a:t>Think of it as a digital filing cabinet where you store related information.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br>
              <a:rPr lang="en-US" b="0" i="0" dirty="0">
                <a:solidFill>
                  <a:srgbClr val="404040"/>
                </a:solidFill>
                <a:effectLst/>
                <a:latin typeface="+mn-lt"/>
              </a:rPr>
            </a:br>
            <a:r>
              <a:rPr lang="en-US" b="0" i="0" dirty="0">
                <a:solidFill>
                  <a:srgbClr val="404040"/>
                </a:solidFill>
                <a:effectLst/>
                <a:latin typeface="+mn-lt"/>
              </a:rPr>
              <a:t>Example: A school database stores data about students, teachers, and courses.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</p:txBody>
      </p:sp>
      <p:pic>
        <p:nvPicPr>
          <p:cNvPr id="4098" name="Picture 2" descr="Image result for database img">
            <a:extLst>
              <a:ext uri="{FF2B5EF4-FFF2-40B4-BE49-F238E27FC236}">
                <a16:creationId xmlns:a16="http://schemas.microsoft.com/office/drawing/2014/main" id="{6BAC4EDB-AE91-37A9-BDA9-E4C7D6ABF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09" y="4893735"/>
            <a:ext cx="1440320" cy="146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40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77CC6CD2-5302-887F-3385-BC64E096A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8B1545E2-2089-08B9-AB64-BEFD2954EC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 definitions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753C4FC2-6BFF-E1A1-618A-E9D76BB3FD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Table: 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structured format to store data in rows and columns.</a:t>
            </a:r>
          </a:p>
          <a:p>
            <a:pPr marL="342900" indent="-342900">
              <a:spcBef>
                <a:spcPts val="0"/>
              </a:spcBef>
            </a:pPr>
            <a:endParaRPr lang="en-US" dirty="0">
              <a:solidFill>
                <a:srgbClr val="404040"/>
              </a:solidFill>
              <a:latin typeface="Inter"/>
            </a:endParaRPr>
          </a:p>
          <a:p>
            <a:pPr marL="342900" indent="-342900">
              <a:spcBef>
                <a:spcPts val="0"/>
              </a:spcBef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Each table represents a specific entity (e.g., students, products, orders).</a:t>
            </a:r>
          </a:p>
          <a:p>
            <a:pPr marL="342900" indent="-342900">
              <a:spcBef>
                <a:spcPts val="0"/>
              </a:spcBef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 table might have columns like id, name and age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Each row represents single student’s record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lvl="1" indent="-342900">
              <a:spcBef>
                <a:spcPts val="0"/>
              </a:spcBef>
            </a:pPr>
            <a:endParaRPr lang="en-US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81B3D3D-75C7-C39F-03CB-3EE723D27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492024"/>
              </p:ext>
            </p:extLst>
          </p:nvPr>
        </p:nvGraphicFramePr>
        <p:xfrm>
          <a:off x="1193800" y="5000413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437456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32833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29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549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2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064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97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3590D378-1009-045E-7735-D21C542CE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70750846-9B79-BC86-C617-D1AB52AF8A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 definitions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551A4095-EAAA-A0F0-1C6C-6A914B8EC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46881" y="2129334"/>
            <a:ext cx="788429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rgbClr val="404040"/>
                </a:solidFill>
                <a:latin typeface="+mn-lt"/>
              </a:rPr>
              <a:t>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(also called a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record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) represents a single entry in a table.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+mn-lt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Each row contains - data related to one instance of the entity.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+mn-lt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Example: In the students table, one row represents one student.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293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4D4E5EE0-F5D9-82E3-B3F9-775277A33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C8AF9EB5-3F98-74AC-F33D-76668D4390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 definitions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A5464734-170D-8F1A-EE58-1AD0ADEFED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4481" y="1346199"/>
            <a:ext cx="8603986" cy="5630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Column:</a:t>
            </a:r>
            <a:r>
              <a:rPr lang="en-US" sz="2200" dirty="0"/>
              <a:t> also called (field) – represents specific attribute of the data</a:t>
            </a:r>
            <a:endParaRPr lang="en-US"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</a:pPr>
            <a:r>
              <a:rPr lang="en-US" sz="2200" dirty="0"/>
              <a:t>Each column has name and data type(ex- integer, text, date)</a:t>
            </a:r>
            <a:endParaRPr lang="en-US"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</a:pPr>
            <a:r>
              <a:rPr lang="en-US" sz="2200" dirty="0"/>
              <a:t>Example: in students table- columns could be </a:t>
            </a:r>
            <a:r>
              <a:rPr lang="en-US" sz="2200" b="1" i="1" dirty="0"/>
              <a:t>id, name, age</a:t>
            </a:r>
            <a:endParaRPr lang="en-US" sz="2200" dirty="0"/>
          </a:p>
          <a:p>
            <a:pPr marL="342900" indent="-342900">
              <a:spcBef>
                <a:spcPts val="0"/>
              </a:spcBef>
            </a:pPr>
            <a:endParaRPr lang="en-US" sz="2200" b="1" dirty="0">
              <a:solidFill>
                <a:schemeClr val="accent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Primary Key: </a:t>
            </a:r>
            <a:r>
              <a:rPr lang="en-US" sz="2200" dirty="0">
                <a:solidFill>
                  <a:schemeClr val="tx1"/>
                </a:solidFill>
              </a:rPr>
              <a:t>a unique identifier for each row in table</a:t>
            </a:r>
          </a:p>
          <a:p>
            <a:pPr marL="342900" indent="-342900">
              <a:spcBef>
                <a:spcPts val="0"/>
              </a:spcBef>
            </a:pPr>
            <a:r>
              <a:rPr lang="en-US" sz="22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It ensures – no 2 rows have same value for this column</a:t>
            </a:r>
          </a:p>
          <a:p>
            <a:pPr marL="342900" indent="-342900">
              <a:spcBef>
                <a:spcPts val="0"/>
              </a:spcBef>
            </a:pPr>
            <a:r>
              <a:rPr lang="en-US" sz="2200" dirty="0">
                <a:solidFill>
                  <a:schemeClr val="tx1"/>
                </a:solidFill>
              </a:rPr>
              <a:t>Example: </a:t>
            </a:r>
          </a:p>
          <a:p>
            <a:pPr marL="800100" lvl="1" indent="-342900">
              <a:spcBef>
                <a:spcPts val="0"/>
              </a:spcBef>
            </a:pPr>
            <a:r>
              <a:rPr lang="en-US" sz="22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 students table, see the </a:t>
            </a:r>
            <a:r>
              <a:rPr lang="en-US" sz="2200" b="1" i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id </a:t>
            </a:r>
            <a:r>
              <a:rPr lang="en-US" sz="22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column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3D2044-6945-05CC-8165-F7BE2A7D6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291213"/>
              </p:ext>
            </p:extLst>
          </p:nvPr>
        </p:nvGraphicFramePr>
        <p:xfrm>
          <a:off x="1126067" y="495554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437456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32833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29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549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2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064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99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1577738F-5820-CF15-1A66-610BB1E29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F85663F3-A7F0-8D3E-FFA9-89E3BC31F7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 definitions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72E0B071-8D1C-1474-36A2-7B9CCF92FA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sz="24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Foreign key: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column in one table refers to the primary key in another table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a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courses 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might have a 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student_id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 that links to the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columns in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students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table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0FAC8F-8BB7-FC25-0D1A-5050E53CB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927210"/>
              </p:ext>
            </p:extLst>
          </p:nvPr>
        </p:nvGraphicFramePr>
        <p:xfrm>
          <a:off x="1151466" y="3941233"/>
          <a:ext cx="6519333" cy="11125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173111">
                  <a:extLst>
                    <a:ext uri="{9D8B030D-6E8A-4147-A177-3AD203B41FA5}">
                      <a16:colId xmlns:a16="http://schemas.microsoft.com/office/drawing/2014/main" val="1897964789"/>
                    </a:ext>
                  </a:extLst>
                </a:gridCol>
                <a:gridCol w="1797756">
                  <a:extLst>
                    <a:ext uri="{9D8B030D-6E8A-4147-A177-3AD203B41FA5}">
                      <a16:colId xmlns:a16="http://schemas.microsoft.com/office/drawing/2014/main" val="2310874961"/>
                    </a:ext>
                  </a:extLst>
                </a:gridCol>
                <a:gridCol w="2548466">
                  <a:extLst>
                    <a:ext uri="{9D8B030D-6E8A-4147-A177-3AD203B41FA5}">
                      <a16:colId xmlns:a16="http://schemas.microsoft.com/office/drawing/2014/main" val="2128878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Course_id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Course_name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Student_id</a:t>
                      </a:r>
                      <a:r>
                        <a:rPr lang="en-US" dirty="0"/>
                        <a:t>(Foreign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25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88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348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82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AACE0DFE-70DC-6FA9-A0EF-1DAB716FE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DE6E12F5-81CE-CBDF-9F40-966153E3C4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MySQL Datatypes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2FC5C235-2E0B-6F62-8DDB-48117A073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05924D-A4AB-7D01-14EA-0DC868AA1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70" y="1863801"/>
            <a:ext cx="7460356" cy="40845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0743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5F83BB61-C198-F83F-2A52-A2708F9D3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C971BD1A-F5AE-891A-38B2-6220FD4800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 a nutshell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195FA706-7CF1-5583-4A9A-EB768404BD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Visualize it like this: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DEFEA1-0176-EA08-07DE-7F981C41B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861" y="2821327"/>
            <a:ext cx="1981477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0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6E877837-CE51-7B40-9012-C8C55DC3D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D0090B33-5B2D-28E8-6113-E8E0950303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Basic Queries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CE02B989-BA09-0A47-6EB5-CD2292421F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1367" y="1346199"/>
            <a:ext cx="8623300" cy="5164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try som</a:t>
            </a:r>
            <a:r>
              <a:rPr lang="en-US" dirty="0"/>
              <a:t>e simple queries first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select version();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C364A6-63AD-D3B8-9EC6-0245C9101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867" y="1846919"/>
            <a:ext cx="3852331" cy="23852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DE6C8F-07E5-96D0-6F8B-F178A5AA6473}"/>
              </a:ext>
            </a:extLst>
          </p:cNvPr>
          <p:cNvSpPr txBox="1"/>
          <p:nvPr/>
        </p:nvSpPr>
        <p:spPr>
          <a:xfrm>
            <a:off x="729063" y="4525193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Most MySQL commands end with semicolon ( ;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MySQL returns total number of rows found.</a:t>
            </a:r>
          </a:p>
        </p:txBody>
      </p:sp>
    </p:spTree>
    <p:extLst>
      <p:ext uri="{BB962C8B-B14F-4D97-AF65-F5344CB8AC3E}">
        <p14:creationId xmlns:p14="http://schemas.microsoft.com/office/powerpoint/2010/main" val="423378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92F994D5-5866-9C1A-BE69-B3CFD8567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9F84B5B0-6815-B477-6400-3788E2E923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Basic Queries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E492022B-98CA-896A-8A9F-9EAF0EB028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437937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Keywords may be entered in any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lettercase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</a:pPr>
            <a:r>
              <a:rPr lang="en-US" dirty="0"/>
              <a:t>The following queriers are equivalent:</a:t>
            </a:r>
          </a:p>
          <a:p>
            <a:pPr marL="342900" indent="-342900">
              <a:spcBef>
                <a:spcPts val="0"/>
              </a:spcBef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VERSION(), CURRENT_DATE;</a:t>
            </a:r>
            <a:b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select version(),  </a:t>
            </a:r>
            <a:r>
              <a:rPr lang="en-US" dirty="0" err="1"/>
              <a:t>current_date</a:t>
            </a:r>
            <a:r>
              <a:rPr lang="en-US" dirty="0"/>
              <a:t>;</a:t>
            </a:r>
            <a:br>
              <a:rPr lang="en-US" dirty="0"/>
            </a:br>
            <a:endParaRPr lang="en-US" dirty="0"/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(),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current_DATE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486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>
            <a:spLocks noGrp="1"/>
          </p:cNvSpPr>
          <p:nvPr>
            <p:ph type="title"/>
          </p:nvPr>
        </p:nvSpPr>
        <p:spPr>
          <a:xfrm>
            <a:off x="685800" y="990600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Attendance</a:t>
            </a: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scan the QR code</a:t>
            </a:r>
          </a:p>
          <a:p>
            <a:pPr marL="342900" indent="-342900">
              <a:spcBef>
                <a:spcPts val="0"/>
              </a:spcBef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6B2E11-225F-2406-6876-6F558FF9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99090"/>
            <a:ext cx="2980266" cy="298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28 Attendance Reminders ideas | attendance, teacher humor, teacher memes">
            <a:extLst>
              <a:ext uri="{FF2B5EF4-FFF2-40B4-BE49-F238E27FC236}">
                <a16:creationId xmlns:a16="http://schemas.microsoft.com/office/drawing/2014/main" id="{E540EA50-CC3A-0B9D-B147-3CBB8C670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465915"/>
            <a:ext cx="2832099" cy="283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9B51DB96-6E7F-F2F9-3701-151BAF8B7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9CC6DCBF-D675-12CC-87AA-5AEA64953E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Basic Queries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D497664A-DDAA-C869-F23D-309DFFF634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Here’s another query.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It demonstrates that you can use </a:t>
            </a:r>
            <a:r>
              <a:rPr lang="en-US" dirty="0" err="1"/>
              <a:t>mysql</a:t>
            </a:r>
            <a:r>
              <a:rPr lang="en-US" dirty="0"/>
              <a:t> as a simple calculator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SELECT 23+5*(3*5)+100 ,(4+1)*5;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F7E21C-4500-A835-AC24-49C11E70F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425" y="3941233"/>
            <a:ext cx="4820323" cy="20386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9660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C91A4D24-8CCD-AE9C-B48D-6BA0E7878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EA843D79-26F7-73F3-DB67-B7C8F551D7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output of following queries?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0C79A33E-47BF-E710-96CA-EDD2F6D009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114A67-1208-C9C0-B6C3-79E0440DD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584" y="2321312"/>
            <a:ext cx="4899691" cy="27756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7039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8845A-C0B8-F132-65CB-C71BA260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Queries – Where clause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F2E73-1CAD-B135-B928-DDAD89E397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The MySQL WHERE clause:</a:t>
            </a:r>
          </a:p>
          <a:p>
            <a:pPr>
              <a:buFontTx/>
              <a:buChar char="-"/>
            </a:pPr>
            <a:r>
              <a:rPr lang="en-US" dirty="0"/>
              <a:t>Its used to filter records</a:t>
            </a:r>
          </a:p>
          <a:p>
            <a:pPr>
              <a:buFontTx/>
              <a:buChar char="-"/>
            </a:pPr>
            <a:r>
              <a:rPr lang="en-US" dirty="0"/>
              <a:t>Can be used to extract specific info</a:t>
            </a:r>
          </a:p>
          <a:p>
            <a:pPr marL="76200" indent="0">
              <a:buNone/>
            </a:pPr>
            <a:r>
              <a:rPr lang="en-US" b="1" dirty="0"/>
              <a:t>Syntax:</a:t>
            </a:r>
            <a:r>
              <a:rPr lang="en-US" dirty="0"/>
              <a:t> 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Example:</a:t>
            </a:r>
            <a:endParaRPr lang="en-US" b="1" dirty="0"/>
          </a:p>
          <a:p>
            <a:pPr marL="76200" indent="0">
              <a:buNone/>
            </a:pPr>
            <a:r>
              <a:rPr lang="en-US" dirty="0"/>
              <a:t>	Select * from Customers </a:t>
            </a:r>
            <a:r>
              <a:rPr lang="en-US" b="1" i="1" dirty="0"/>
              <a:t>where </a:t>
            </a:r>
            <a:r>
              <a:rPr lang="en-US" dirty="0"/>
              <a:t>Country = ‘Mexico’;</a:t>
            </a:r>
          </a:p>
          <a:p>
            <a:pPr marL="76200" indent="0">
              <a:buNone/>
            </a:pPr>
            <a:r>
              <a:rPr lang="en-US" dirty="0"/>
              <a:t>	Select * from customers where </a:t>
            </a:r>
            <a:r>
              <a:rPr lang="en-US" dirty="0" err="1"/>
              <a:t>CustomerID</a:t>
            </a:r>
            <a:r>
              <a:rPr lang="en-US" dirty="0"/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4031276505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1C70E-EFE2-8726-9CCB-F3AAA8870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F7F7-E1D3-6F99-264B-83E91FE9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80" y="508279"/>
            <a:ext cx="8250239" cy="556846"/>
          </a:xfrm>
        </p:spPr>
        <p:txBody>
          <a:bodyPr/>
          <a:lstStyle/>
          <a:p>
            <a:r>
              <a:rPr lang="en-US" dirty="0"/>
              <a:t>Basic Queries – AND , OR , NOT </a:t>
            </a:r>
            <a:r>
              <a:rPr lang="en-US" sz="2800" dirty="0"/>
              <a:t>operators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7A449-2192-8A21-7DC1-87D9219D0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789" y="1065125"/>
            <a:ext cx="8490857" cy="5284596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000" dirty="0"/>
              <a:t>Where clause can be combined with </a:t>
            </a:r>
            <a:r>
              <a:rPr lang="en-US" sz="2000" b="1" dirty="0"/>
              <a:t>AND OR</a:t>
            </a:r>
            <a:r>
              <a:rPr lang="en-US" sz="2000" dirty="0"/>
              <a:t> and </a:t>
            </a:r>
            <a:r>
              <a:rPr lang="en-US" sz="2000" b="1" dirty="0"/>
              <a:t>NOT</a:t>
            </a:r>
          </a:p>
          <a:p>
            <a:pPr>
              <a:buFontTx/>
              <a:buChar char="-"/>
            </a:pPr>
            <a:r>
              <a:rPr lang="en-US" sz="2000" dirty="0"/>
              <a:t>AND , OR – are used to filter records based on multiple conditions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AND</a:t>
            </a:r>
            <a:r>
              <a:rPr lang="en-US" sz="2000" dirty="0"/>
              <a:t> – is used to display record if all conditions separated by </a:t>
            </a:r>
            <a:r>
              <a:rPr lang="en-US" sz="2000" dirty="0">
                <a:solidFill>
                  <a:srgbClr val="FF0000"/>
                </a:solidFill>
              </a:rPr>
              <a:t>AND</a:t>
            </a:r>
            <a:r>
              <a:rPr lang="en-US" sz="2000" dirty="0"/>
              <a:t> are TRUE</a:t>
            </a:r>
          </a:p>
          <a:p>
            <a:pPr marL="76200" indent="0">
              <a:buNone/>
            </a:pPr>
            <a:r>
              <a:rPr lang="en-US" sz="2000" dirty="0"/>
              <a:t>Syntax: 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column2,.. 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sz="1800" dirty="0"/>
            </a:br>
            <a:r>
              <a:rPr lang="en-US" sz="1800" dirty="0"/>
              <a:t>                 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condition1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condition2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condition3 ...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  <a:p>
            <a:pPr marL="76200" indent="0">
              <a:buNone/>
            </a:pPr>
            <a: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Ex: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sz="16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 </a:t>
            </a:r>
            <a:r>
              <a:rPr lang="en-US" sz="16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 = 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'Germany'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City = 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'Berlin’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OR</a:t>
            </a:r>
            <a:r>
              <a:rPr lang="en-US" sz="2000" dirty="0"/>
              <a:t> – is used display record if any of the conditions separated by </a:t>
            </a:r>
            <a:r>
              <a:rPr lang="en-US" sz="2000" dirty="0">
                <a:solidFill>
                  <a:srgbClr val="FF0000"/>
                </a:solidFill>
              </a:rPr>
              <a:t>OR</a:t>
            </a:r>
            <a:r>
              <a:rPr lang="en-US" sz="2000" dirty="0"/>
              <a:t> is TRUE</a:t>
            </a:r>
          </a:p>
          <a:p>
            <a:pPr marL="76200" indent="0">
              <a:buNone/>
            </a:pPr>
            <a:r>
              <a:rPr lang="en-US" sz="2000" dirty="0"/>
              <a:t>Syntax: 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column2,.. 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	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condition1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condition2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condition3 ...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Ex:  </a:t>
            </a:r>
            <a:r>
              <a:rPr lang="en-US" sz="16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sz="16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 </a:t>
            </a:r>
            <a:r>
              <a:rPr lang="en-US" sz="16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City = 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'Berlin'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City = 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'Stuttgart'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32282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EE4DC-E5AA-6D0E-FF85-4544302E7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B888-DB60-08B2-CC29-3340BCB24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80" y="608763"/>
            <a:ext cx="8250239" cy="546797"/>
          </a:xfrm>
        </p:spPr>
        <p:txBody>
          <a:bodyPr/>
          <a:lstStyle/>
          <a:p>
            <a:r>
              <a:rPr lang="en-US" dirty="0"/>
              <a:t>Basic 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0982-7CB7-91BB-BF19-C76774904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960" y="1477108"/>
            <a:ext cx="8631240" cy="4695092"/>
          </a:xfrm>
        </p:spPr>
        <p:txBody>
          <a:bodyPr/>
          <a:lstStyle/>
          <a:p>
            <a:pPr marL="7620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NOT</a:t>
            </a:r>
            <a:r>
              <a:rPr lang="en-US" sz="2000" dirty="0"/>
              <a:t> – is used to display record if conditions is </a:t>
            </a:r>
            <a:r>
              <a:rPr lang="en-US" sz="2000" dirty="0">
                <a:solidFill>
                  <a:srgbClr val="FF0000"/>
                </a:solidFill>
              </a:rPr>
              <a:t>NOT</a:t>
            </a:r>
            <a:r>
              <a:rPr lang="en-US" sz="2000" dirty="0"/>
              <a:t> TRUE</a:t>
            </a:r>
          </a:p>
          <a:p>
            <a:pPr marL="76200" indent="0">
              <a:buNone/>
            </a:pPr>
            <a:endParaRPr lang="en-US" sz="2000" dirty="0"/>
          </a:p>
          <a:p>
            <a:pPr marL="76200" indent="0">
              <a:buNone/>
            </a:pPr>
            <a:r>
              <a:rPr lang="en-US" sz="2000" dirty="0"/>
              <a:t>Syntax:  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  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Ex:  </a:t>
            </a:r>
            <a:r>
              <a:rPr lang="en-US" sz="16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sz="16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 </a:t>
            </a:r>
            <a:r>
              <a:rPr lang="en-US" sz="16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 = 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'Germany'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dirty="0"/>
            </a:br>
            <a:endParaRPr lang="en-US" sz="2000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077950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65987-4AA6-22E5-BF81-2C0D7BCAA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1902-D206-B0D5-B4DC-84F1207C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80" y="608763"/>
            <a:ext cx="8250239" cy="546797"/>
          </a:xfrm>
        </p:spPr>
        <p:txBody>
          <a:bodyPr/>
          <a:lstStyle/>
          <a:p>
            <a:r>
              <a:rPr lang="en-US" dirty="0"/>
              <a:t>Basic Queries – order by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81D1E-6C9E-74A0-F1AE-D50FF1C60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960" y="1477108"/>
            <a:ext cx="8631240" cy="4695092"/>
          </a:xfrm>
        </p:spPr>
        <p:txBody>
          <a:bodyPr/>
          <a:lstStyle/>
          <a:p>
            <a:pPr marL="76200" indent="0">
              <a:buNone/>
            </a:pPr>
            <a:r>
              <a:rPr lang="en-US" sz="2000" dirty="0"/>
              <a:t>Order by – used to sort result in ascending or descending order</a:t>
            </a:r>
          </a:p>
          <a:p>
            <a:pPr marL="76200" indent="0">
              <a:buNone/>
            </a:pPr>
            <a:r>
              <a:rPr lang="en-US" sz="2000" i="1" dirty="0"/>
              <a:t>	       Sorts records in ascending order by default</a:t>
            </a:r>
          </a:p>
          <a:p>
            <a:pPr marL="76200" indent="0">
              <a:buNone/>
            </a:pPr>
            <a:r>
              <a:rPr lang="en-US" sz="2000" dirty="0"/>
              <a:t>Syntax:  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</a:t>
            </a:r>
            <a:r>
              <a:rPr lang="en-US" sz="1800" dirty="0"/>
              <a:t> 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	  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column1, column2, ... 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Ex: 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product_type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Country;</a:t>
            </a:r>
            <a:endParaRPr lang="en-US" sz="1800" dirty="0"/>
          </a:p>
          <a:p>
            <a:pPr marL="76200" indent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dirty="0"/>
              <a:t>For several columns: </a:t>
            </a:r>
            <a:r>
              <a:rPr lang="en-US" sz="16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sz="16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 </a:t>
            </a:r>
            <a:r>
              <a:rPr lang="en-US" sz="16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CustomerName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dirty="0"/>
          </a:p>
          <a:p>
            <a:pPr algn="l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It orders by Country, but if some rows have the same Country, it orders them by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+mn-lt"/>
              </a:rPr>
              <a:t>CustomerName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:</a:t>
            </a:r>
          </a:p>
          <a:p>
            <a:pPr marL="76200" indent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-US" sz="2000" dirty="0"/>
            </a:br>
            <a:endParaRPr lang="en-US" sz="2000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34700"/>
      </p:ext>
    </p:extLst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AB67D-DB8B-BABB-6755-51D9775D6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FE08-7AD1-F46F-C8FC-D53BD22E8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80" y="608763"/>
            <a:ext cx="8250239" cy="546797"/>
          </a:xfrm>
        </p:spPr>
        <p:txBody>
          <a:bodyPr/>
          <a:lstStyle/>
          <a:p>
            <a:r>
              <a:rPr lang="en-US" dirty="0"/>
              <a:t>Basic Queries – Between operator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13CAF-A73B-1E06-9F26-25B0F3265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960" y="1477108"/>
            <a:ext cx="8631240" cy="4695092"/>
          </a:xfrm>
        </p:spPr>
        <p:txBody>
          <a:bodyPr/>
          <a:lstStyle/>
          <a:p>
            <a:pPr marL="76200" indent="0">
              <a:buNone/>
            </a:pPr>
            <a:r>
              <a:rPr lang="en-US" sz="2000" dirty="0"/>
              <a:t>Between : Selects values within given range. Values can be </a:t>
            </a:r>
            <a:r>
              <a:rPr lang="en-US" sz="2000" b="1" dirty="0"/>
              <a:t>numbers,    	      text or dates</a:t>
            </a:r>
          </a:p>
          <a:p>
            <a:pPr>
              <a:buFontTx/>
              <a:buChar char="-"/>
            </a:pPr>
            <a:r>
              <a:rPr lang="en-US" sz="2000" dirty="0"/>
              <a:t>It’s inclusive: begin &amp; end values are included</a:t>
            </a:r>
          </a:p>
          <a:p>
            <a:pPr>
              <a:buFontTx/>
              <a:buChar char="-"/>
            </a:pPr>
            <a:endParaRPr lang="en-US" sz="2000" b="1" dirty="0"/>
          </a:p>
          <a:p>
            <a:pPr marL="76200" indent="0">
              <a:buNone/>
            </a:pPr>
            <a:r>
              <a:rPr lang="en-US" sz="2000" dirty="0"/>
              <a:t>Syntax: </a:t>
            </a:r>
            <a:r>
              <a:rPr lang="en-US" sz="19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sz="19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 </a:t>
            </a:r>
            <a:r>
              <a:rPr lang="en-US" sz="19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sz="1900" dirty="0"/>
            </a:br>
            <a:r>
              <a:rPr lang="en-US" sz="1900" dirty="0"/>
              <a:t>	  </a:t>
            </a:r>
            <a:r>
              <a:rPr lang="en-US" sz="19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sz="19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BETWEEN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value2;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900" dirty="0">
              <a:solidFill>
                <a:srgbClr val="000000"/>
              </a:solidFill>
              <a:latin typeface="+mj-lt"/>
            </a:endParaRPr>
          </a:p>
          <a:p>
            <a:pPr marL="76200" indent="0">
              <a:buNone/>
            </a:pPr>
            <a:r>
              <a:rPr lang="en-US" sz="1900" dirty="0">
                <a:solidFill>
                  <a:srgbClr val="000000"/>
                </a:solidFill>
                <a:latin typeface="+mj-lt"/>
              </a:rPr>
              <a:t>Ex:  </a:t>
            </a:r>
            <a:r>
              <a:rPr lang="en-US" sz="1900" b="0" i="0" dirty="0">
                <a:solidFill>
                  <a:srgbClr val="005CC5"/>
                </a:solidFill>
                <a:effectLst/>
                <a:latin typeface="+mj-lt"/>
              </a:rPr>
              <a:t>SELECT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+mj-lt"/>
              </a:rPr>
              <a:t> * </a:t>
            </a:r>
            <a:r>
              <a:rPr lang="en-US" sz="1900" b="0" i="0" dirty="0">
                <a:solidFill>
                  <a:srgbClr val="005CC5"/>
                </a:solidFill>
                <a:effectLst/>
                <a:latin typeface="+mj-lt"/>
              </a:rPr>
              <a:t>FROM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+mj-lt"/>
              </a:rPr>
              <a:t> Products</a:t>
            </a:r>
            <a:br>
              <a:rPr lang="en-US" sz="1900" dirty="0">
                <a:latin typeface="+mj-lt"/>
              </a:rPr>
            </a:br>
            <a:r>
              <a:rPr lang="en-US" sz="1900" b="0" i="0" dirty="0">
                <a:solidFill>
                  <a:srgbClr val="005CC5"/>
                </a:solidFill>
                <a:effectLst/>
                <a:latin typeface="+mj-lt"/>
              </a:rPr>
              <a:t>WHERE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+mj-lt"/>
              </a:rPr>
              <a:t> Price </a:t>
            </a:r>
            <a:r>
              <a:rPr lang="en-US" sz="1900" b="0" i="0" dirty="0">
                <a:solidFill>
                  <a:srgbClr val="005CC5"/>
                </a:solidFill>
                <a:effectLst/>
                <a:latin typeface="+mj-lt"/>
              </a:rPr>
              <a:t>BETWEEN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1900" b="0" i="0" dirty="0">
                <a:solidFill>
                  <a:srgbClr val="990055"/>
                </a:solidFill>
                <a:effectLst/>
                <a:latin typeface="+mj-lt"/>
              </a:rPr>
              <a:t>10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1900" b="0" i="0" dirty="0">
                <a:solidFill>
                  <a:srgbClr val="005CC5"/>
                </a:solidFill>
                <a:effectLst/>
                <a:latin typeface="+mj-lt"/>
              </a:rPr>
              <a:t>AND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1900" b="0" i="0" dirty="0">
                <a:solidFill>
                  <a:srgbClr val="990055"/>
                </a:solidFill>
                <a:effectLst/>
                <a:latin typeface="+mj-lt"/>
              </a:rPr>
              <a:t>20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+mj-lt"/>
              </a:rPr>
              <a:t>;</a:t>
            </a:r>
            <a:br>
              <a:rPr lang="en-US" sz="1900" dirty="0">
                <a:latin typeface="+mj-lt"/>
              </a:rPr>
            </a:br>
            <a:endParaRPr lang="en-US" sz="1900" dirty="0">
              <a:latin typeface="+mj-lt"/>
            </a:endParaRP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826552"/>
      </p:ext>
    </p:extLst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FF45A-9419-60EC-4AD3-F9019A75D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5EC6-3743-71FA-EEC2-575717F58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80" y="528377"/>
            <a:ext cx="8250239" cy="546797"/>
          </a:xfrm>
        </p:spPr>
        <p:txBody>
          <a:bodyPr/>
          <a:lstStyle/>
          <a:p>
            <a:r>
              <a:rPr lang="en-US" dirty="0"/>
              <a:t>Basic Queries – LIKE operator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634C3-C0E0-0CB6-00E9-231FF1284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959" y="1075174"/>
            <a:ext cx="8845606" cy="6179736"/>
          </a:xfrm>
        </p:spPr>
        <p:txBody>
          <a:bodyPr/>
          <a:lstStyle/>
          <a:p>
            <a:pPr marL="76200" indent="0">
              <a:lnSpc>
                <a:spcPct val="100000"/>
              </a:lnSpc>
              <a:buNone/>
            </a:pPr>
            <a:r>
              <a:rPr lang="en-US" dirty="0"/>
              <a:t>Like : Used in  WHERE clause to search for specific pattern in column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dirty="0"/>
              <a:t>The percent sign (%) represents zero, one, or multiple characters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dirty="0"/>
              <a:t>The underscore sign (_) represents one, single character</a:t>
            </a:r>
          </a:p>
          <a:p>
            <a:pPr marL="76200" indent="0">
              <a:lnSpc>
                <a:spcPct val="100000"/>
              </a:lnSpc>
              <a:buNone/>
            </a:pPr>
            <a:endParaRPr lang="en-US" dirty="0"/>
          </a:p>
          <a:p>
            <a:pPr marL="76200" indent="0">
              <a:lnSpc>
                <a:spcPct val="100000"/>
              </a:lnSpc>
              <a:buNone/>
            </a:pPr>
            <a:r>
              <a:rPr lang="en-US" dirty="0"/>
              <a:t>Syntax: 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column1, column2,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76200" indent="0">
              <a:lnSpc>
                <a:spcPct val="100000"/>
              </a:lnSpc>
              <a:buNone/>
            </a:pPr>
            <a:endParaRPr lang="en-US" b="0" i="0" dirty="0">
              <a:effectLst/>
            </a:endParaRPr>
          </a:p>
          <a:p>
            <a:pPr marL="76200" indent="0">
              <a:buNone/>
            </a:pPr>
            <a:r>
              <a:rPr lang="en-US" dirty="0">
                <a:solidFill>
                  <a:srgbClr val="000000"/>
                </a:solidFill>
                <a:latin typeface="+mj-lt"/>
              </a:rPr>
              <a:t>Ex:  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'a%'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12401"/>
      </p:ext>
    </p:extLst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E2D6-05C2-FD9F-BC48-1530A45AC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81" y="549775"/>
            <a:ext cx="8250239" cy="545495"/>
          </a:xfrm>
        </p:spPr>
        <p:txBody>
          <a:bodyPr/>
          <a:lstStyle/>
          <a:p>
            <a:r>
              <a:rPr lang="en-US" dirty="0"/>
              <a:t>Basic Queries – LIKE operator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33952-4265-E58C-C538-ADB2D2E1E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1402" y="1828800"/>
            <a:ext cx="8547798" cy="515480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348F6-E24E-9EFA-29EA-6BEDF390C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21" y="2002324"/>
            <a:ext cx="5915851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50295"/>
      </p:ext>
    </p:extLst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ACF2647F-FEC8-EDC3-4652-A7E8EECF8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1344AB3A-FDFF-5E56-AE30-C213CB170A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Using Database	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078593D4-CC84-F6A9-067D-FBCDC2A2A6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5866" y="1354293"/>
            <a:ext cx="8461252" cy="52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get started on your own database, first check which databases currently exists.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command “ show databases;” to find out. ( try it now)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create new DB</a:t>
            </a:r>
            <a:r>
              <a:rPr lang="en-US" sz="2000" dirty="0"/>
              <a:t> -&gt; 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/>
              <a:t>	</a:t>
            </a:r>
            <a:r>
              <a:rPr lang="en-US" sz="2000" b="1" i="1" dirty="0" err="1"/>
              <a:t>mysql</a:t>
            </a:r>
            <a:r>
              <a:rPr lang="en-US" sz="2000" b="1" i="1" dirty="0"/>
              <a:t> </a:t>
            </a:r>
            <a:r>
              <a:rPr lang="en-US" sz="2000" b="1" dirty="0"/>
              <a:t>&gt; create database </a:t>
            </a:r>
            <a:r>
              <a:rPr lang="en-US" sz="2000" b="1" dirty="0" err="1"/>
              <a:t>som</a:t>
            </a:r>
            <a:r>
              <a:rPr lang="en-US" sz="2000" b="1" dirty="0"/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To select database from list of </a:t>
            </a:r>
            <a:r>
              <a:rPr lang="en-US" sz="2000" dirty="0" err="1"/>
              <a:t>db’s</a:t>
            </a:r>
            <a:r>
              <a:rPr lang="en-US" sz="2000" dirty="0"/>
              <a:t> -&gt; use: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r>
              <a:rPr lang="en-US" sz="2000" b="1" i="1" dirty="0"/>
              <a:t> </a:t>
            </a:r>
            <a:r>
              <a:rPr lang="en-US" sz="2000" b="1" dirty="0"/>
              <a:t>&gt; use </a:t>
            </a:r>
            <a:r>
              <a:rPr lang="en-US" sz="2000" b="1" dirty="0" err="1"/>
              <a:t>som</a:t>
            </a:r>
            <a:r>
              <a:rPr lang="en-US" sz="2000" b="1" dirty="0"/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To list all tables -&gt; use: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  <a:r>
              <a:rPr lang="en-US" sz="2000" b="1" dirty="0" err="1"/>
              <a:t>mysql</a:t>
            </a:r>
            <a:r>
              <a:rPr lang="en-US" sz="2000" b="1" dirty="0"/>
              <a:t> &gt; show tables;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To see info about specific table - &gt; use ( if table name = students)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/>
              <a:t>	</a:t>
            </a:r>
            <a:r>
              <a:rPr lang="en-US" sz="2000" b="1" i="1" dirty="0" err="1"/>
              <a:t>mysql</a:t>
            </a:r>
            <a:r>
              <a:rPr lang="en-US" sz="2000" b="1" dirty="0"/>
              <a:t> &gt; describe students;</a:t>
            </a:r>
          </a:p>
        </p:txBody>
      </p:sp>
    </p:spTree>
    <p:extLst>
      <p:ext uri="{BB962C8B-B14F-4D97-AF65-F5344CB8AC3E}">
        <p14:creationId xmlns:p14="http://schemas.microsoft.com/office/powerpoint/2010/main" val="323625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D6FFA3CC-74E0-750C-C4A8-4F516D4DE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00DE6E35-2C3B-A666-0DB8-F37AB54603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990600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Roadmap	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A0B3A506-E6FB-36D8-EA95-5B63ACB58D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MySQL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Definition of Database</a:t>
            </a:r>
          </a:p>
          <a:p>
            <a:pPr marL="342900" indent="-342900">
              <a:spcBef>
                <a:spcPts val="0"/>
              </a:spcBef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Brief History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Example of file systems</a:t>
            </a:r>
          </a:p>
          <a:p>
            <a:pPr marL="342900" indent="-342900">
              <a:spcBef>
                <a:spcPts val="0"/>
              </a:spcBef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 installation</a:t>
            </a:r>
          </a:p>
          <a:p>
            <a:pPr marL="342900" indent="-342900">
              <a:spcBef>
                <a:spcPts val="0"/>
              </a:spcBef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 definitions</a:t>
            </a:r>
          </a:p>
          <a:p>
            <a:pPr marL="342900" indent="-342900">
              <a:spcBef>
                <a:spcPts val="0"/>
              </a:spcBef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Queries</a:t>
            </a:r>
          </a:p>
          <a:p>
            <a:pPr marL="342900" indent="-342900">
              <a:spcBef>
                <a:spcPts val="0"/>
              </a:spcBef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Database</a:t>
            </a:r>
          </a:p>
          <a:p>
            <a:pPr marL="342900" indent="-342900">
              <a:spcBef>
                <a:spcPts val="0"/>
              </a:spcBef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Practice</a:t>
            </a:r>
          </a:p>
          <a:p>
            <a:pPr marL="342900" indent="-342900">
              <a:spcBef>
                <a:spcPts val="0"/>
              </a:spcBef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 Datatypes</a:t>
            </a:r>
          </a:p>
          <a:p>
            <a:pPr marL="342900" indent="-342900">
              <a:spcBef>
                <a:spcPts val="0"/>
              </a:spcBef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CRUD Operations with Examples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Exercise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957499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F9B38C66-722F-A2C9-B40D-E7E6AA183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2E25D548-73BE-AC1F-A4CB-41FE292A87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Time to go practice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AEB160B4-C948-1515-FD4C-2E4FE8BD66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0044" y="1225899"/>
            <a:ext cx="8250237" cy="594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Copy schema from this website: </a:t>
            </a:r>
            <a:r>
              <a:rPr lang="en-US" sz="2000" b="1" dirty="0" err="1"/>
              <a:t>world.sql</a:t>
            </a:r>
            <a:endParaRPr lang="en-US"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Link:</a:t>
            </a:r>
            <a:r>
              <a:rPr lang="en-US" sz="2000" dirty="0"/>
              <a:t> https://github.com/tejas-2232/isc_mysql_workshop</a:t>
            </a: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Paste it in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playground app – </a:t>
            </a:r>
            <a:r>
              <a:rPr lang="en-US" sz="20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lang="en-US" sz="2000" b="1" dirty="0" err="1">
                <a:solidFill>
                  <a:srgbClr val="0070C0"/>
                </a:solidFill>
              </a:rPr>
              <a:t>playground.app</a:t>
            </a:r>
            <a:b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Select Create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SandBox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Option)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47A6F-4054-C196-A6D5-E70A39E1A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80" y="3170847"/>
            <a:ext cx="7019293" cy="368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5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F4B2CB02-EC20-5CEB-0B48-9762F245D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C91F3EA0-4095-9998-4A97-F7AC17A37E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CRUD operations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FC184C94-4CAC-85C0-90D3-25AD913A17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Create table: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latin typeface="+mn-lt"/>
              </a:rPr>
              <a:t>Syntax: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+mn-lt"/>
              </a:rPr>
              <a:t>CREATE TABLE 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+mn-lt"/>
              </a:rPr>
              <a:t>table_name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(</a:t>
            </a:r>
            <a:br>
              <a:rPr lang="en-US" sz="1800" dirty="0">
                <a:latin typeface="+mn-lt"/>
              </a:rPr>
            </a:br>
            <a:r>
              <a:rPr lang="en-US" sz="1800" b="0" i="1" dirty="0">
                <a:solidFill>
                  <a:srgbClr val="000000"/>
                </a:solidFill>
                <a:effectLst/>
                <a:latin typeface="+mn-lt"/>
              </a:rPr>
              <a:t>    column1 datatype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,</a:t>
            </a:r>
            <a:br>
              <a:rPr lang="en-US" sz="1800" dirty="0">
                <a:latin typeface="+mn-lt"/>
              </a:rPr>
            </a:br>
            <a:r>
              <a:rPr lang="en-US" sz="1800" b="0" i="1" dirty="0">
                <a:solidFill>
                  <a:srgbClr val="000000"/>
                </a:solidFill>
                <a:effectLst/>
                <a:latin typeface="+mn-lt"/>
              </a:rPr>
              <a:t>    column2 datatype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,</a:t>
            </a:r>
            <a:br>
              <a:rPr lang="en-US" sz="1800" dirty="0">
                <a:latin typeface="+mn-lt"/>
              </a:rPr>
            </a:br>
            <a:r>
              <a:rPr lang="en-US" sz="1800" b="0" i="1" dirty="0">
                <a:solidFill>
                  <a:srgbClr val="000000"/>
                </a:solidFill>
                <a:effectLst/>
                <a:latin typeface="+mn-lt"/>
              </a:rPr>
              <a:t>  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 .... );</a:t>
            </a:r>
            <a:endParaRPr lang="en-US" sz="1800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Insert Data(Create):</a:t>
            </a:r>
            <a:endParaRPr lang="en-US" dirty="0"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latin typeface="+mn-lt"/>
              </a:rPr>
              <a:t>Syntax: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INSERT INTO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table_name</a:t>
            </a:r>
            <a:r>
              <a:rPr lang="en-US" sz="2000" dirty="0">
                <a:latin typeface="+mn-lt"/>
              </a:rPr>
              <a:t> (column1, column2, ...) VALUES (value1, value2, ...);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F1415D-E63A-A2F9-D57E-8E6150323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218" y="1769533"/>
            <a:ext cx="4448450" cy="19550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D30A0-02B8-3CB4-655E-2E54417FF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905" y="5679635"/>
            <a:ext cx="4804285" cy="86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7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07DCD17E-C2FC-834E-98EF-6261F85E1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80ADFF87-4631-91DC-B2A7-658C6B60B8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CRUD operations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139F4E02-F940-F6C9-EAA3-179EA4F155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2"/>
            <a:ext cx="8153400" cy="5088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Read Data</a:t>
            </a:r>
            <a:r>
              <a:rPr lang="en-US" sz="2400" dirty="0">
                <a:solidFill>
                  <a:schemeClr val="accent2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latin typeface="+mn-lt"/>
              </a:rPr>
              <a:t>Syntax: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+mn-lt"/>
              </a:rPr>
              <a:t>	Select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+mn-lt"/>
              </a:rPr>
              <a:t>* from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+mn-lt"/>
              </a:rPr>
              <a:t>table_name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+mn-lt"/>
              </a:rPr>
              <a:t> ;</a:t>
            </a:r>
            <a:endParaRPr lang="en-US" sz="1800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Update Data(Update):</a:t>
            </a:r>
            <a:endParaRPr lang="en-US" dirty="0"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latin typeface="+mn-lt"/>
              </a:rPr>
              <a:t>Syntax:</a:t>
            </a:r>
            <a:endParaRPr lang="en-US" sz="2000" dirty="0"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005CC5"/>
                </a:solidFill>
                <a:effectLst/>
                <a:latin typeface="+mn-lt"/>
              </a:rPr>
              <a:t>	UPDATE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+mn-lt"/>
              </a:rPr>
              <a:t>table_name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	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+mn-lt"/>
              </a:rPr>
              <a:t>SET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+mn-lt"/>
              </a:rPr>
              <a:t>column1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=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+mn-lt"/>
              </a:rPr>
              <a:t> value1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,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+mn-lt"/>
              </a:rPr>
              <a:t> column2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=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+mn-lt"/>
              </a:rPr>
              <a:t> value2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, ...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	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+mn-lt"/>
              </a:rPr>
              <a:t>WHERE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+mn-lt"/>
              </a:rPr>
              <a:t>condition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Note: Be careful when updating records.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If you omit the WHERE clause, ALL records will be updated!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077E0F-1586-B93A-9B25-B19DCAC3F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199" y="2126309"/>
            <a:ext cx="3796648" cy="6074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661B77-DFF4-FF91-8CF7-0E38ABD07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596" y="4491103"/>
            <a:ext cx="2185853" cy="101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291F5DDD-AC72-339C-0353-3886EFBB0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43BBBBE3-0DD3-97B5-2818-D00D5DA7C4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CRUD operations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8EBEDDE6-B608-2D18-C7A1-36BCF4DC6C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latin typeface="+mn-lt"/>
                <a:ea typeface="Arial"/>
                <a:cs typeface="Arial"/>
                <a:sym typeface="Arial"/>
              </a:rPr>
              <a:t>Delete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Data(Delete)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Syntax: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	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65C2A8-CA52-9C84-CE56-F5DB7C808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594" y="3332244"/>
            <a:ext cx="3996267" cy="10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08BC0648-53FD-A0D0-CE4C-7FA73292A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041FBFE5-3F5F-D591-1D6A-C0415CFCA7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CB6DC88A-5778-911C-DB45-A6C9504B34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 – Create table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name – products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Columns: </a:t>
            </a:r>
            <a:r>
              <a:rPr lang="en-US" dirty="0" err="1"/>
              <a:t>product_id</a:t>
            </a:r>
            <a:r>
              <a:rPr lang="en-US" dirty="0"/>
              <a:t>,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product name, price, quantity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Command: Create table products…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     </a:t>
            </a:r>
          </a:p>
        </p:txBody>
      </p:sp>
    </p:spTree>
    <p:extLst>
      <p:ext uri="{BB962C8B-B14F-4D97-AF65-F5344CB8AC3E}">
        <p14:creationId xmlns:p14="http://schemas.microsoft.com/office/powerpoint/2010/main" val="418596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488201A6-7655-5F10-540F-5739A028E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5F9F49CC-3999-D206-B99F-D77389BE2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Example(cont.)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4ED96709-2140-FFDE-744C-7BD6174141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Step2: Insert data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Values: Insert into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table_name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 column names) </a:t>
            </a:r>
            <a:b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VALUES ( _ , _ ,_), ( _ , _ ,_), ( _ , _ ,_);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400948-E6F3-E2E5-CDB2-1DCFE4F17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536270"/>
              </p:ext>
            </p:extLst>
          </p:nvPr>
        </p:nvGraphicFramePr>
        <p:xfrm>
          <a:off x="1885740" y="4371293"/>
          <a:ext cx="6096000" cy="145349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941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58268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66567556"/>
                    </a:ext>
                  </a:extLst>
                </a:gridCol>
              </a:tblGrid>
              <a:tr h="340974">
                <a:tc>
                  <a:txBody>
                    <a:bodyPr/>
                    <a:lstStyle/>
                    <a:p>
                      <a:r>
                        <a:rPr lang="en-US" dirty="0" err="1"/>
                        <a:t>product_name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11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77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Smartphone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3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039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89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1BD6115D-A3FA-1242-C469-7DE68260F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E127B87D-9AB3-764A-B156-7EE403D1F5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Example(cont.)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AE4C115F-B0F3-C2B2-34FE-A1E01CAC19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3: read data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Retrieve all products:</a:t>
            </a: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2400" dirty="0">
              <a:solidFill>
                <a:srgbClr val="404040"/>
              </a:solidFill>
              <a:latin typeface="Inter"/>
              <a:ea typeface="Arial"/>
              <a:cs typeface="Arial"/>
              <a:sym typeface="Arial"/>
            </a:endParaRP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rgbClr val="404040"/>
                </a:solidFill>
                <a:latin typeface="Inter"/>
              </a:rPr>
              <a:t>Retrieve products with price greater than 500; ( &gt; symbol can be used) </a:t>
            </a: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988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618A678A-F897-7843-2DEA-F7B4BA55D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BFD60631-CA07-ECB6-4679-06F4BB98A6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Example(cont.)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2BB007AC-03A6-6BC0-1BF6-191756BF3D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3: Update data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Update price of smartphone to 450.00</a:t>
            </a: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2400" dirty="0">
              <a:solidFill>
                <a:srgbClr val="404040"/>
              </a:solidFill>
              <a:latin typeface="Inter"/>
              <a:ea typeface="Arial"/>
              <a:cs typeface="Arial"/>
              <a:sym typeface="Arial"/>
            </a:endParaRP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rgbClr val="404040"/>
                </a:solidFill>
                <a:latin typeface="Inter"/>
              </a:rPr>
              <a:t>Update price of Laptop to 850.00</a:t>
            </a: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402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214B14B2-120B-8DE8-35DE-E524DB5D6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D330B842-5D8C-1C10-13B6-34D1E2E027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Example(cont.)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BB22E042-B602-1FE6-5B54-6505FECC1B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3: Delete data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Delete tablet from the table </a:t>
            </a: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2400" dirty="0">
              <a:solidFill>
                <a:srgbClr val="404040"/>
              </a:solidFill>
              <a:latin typeface="Inter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057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F625C2DE-8B29-2C54-9167-724F1453F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60334E3C-B15D-3340-B0E5-8726A0A665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Summary of CRUD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9E119945-31BD-B380-4B0C-7E3834206C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D47CFB-35E9-C608-AC17-90D6D036A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48" y="1882015"/>
            <a:ext cx="8868452" cy="375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4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5F929ADA-5E1E-D23F-BDBD-47685AD64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50029244-7FDD-013F-3548-9000228E00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661E0DAE-C072-EF9E-EDB4-41CB8E8EA8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5300" y="1363132"/>
            <a:ext cx="8153400" cy="491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 is a very popular, open source database. 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Officially pronounced "my Ess Que Ell" (not my sequel).</a:t>
            </a:r>
          </a:p>
          <a:p>
            <a:pPr marL="342900" indent="-342900">
              <a:spcBef>
                <a:spcPts val="0"/>
              </a:spcBef>
            </a:pP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Handles very large databases; very fast performance.</a:t>
            </a:r>
          </a:p>
          <a:p>
            <a:pPr marL="342900" indent="-342900">
              <a:spcBef>
                <a:spcPts val="0"/>
              </a:spcBef>
            </a:pP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are we using MySQL?</a:t>
            </a:r>
          </a:p>
          <a:p>
            <a:pPr marL="800100" lvl="1" indent="-342900">
              <a:spcBef>
                <a:spcPts val="0"/>
              </a:spcBef>
            </a:pPr>
            <a:r>
              <a:rPr lang="en-US" sz="18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Free (much cheaper than Oracle!)</a:t>
            </a:r>
            <a:br>
              <a:rPr lang="en-US" sz="18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</a:br>
            <a:endParaRPr lang="en-US" sz="1800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800100" lvl="1" indent="-342900">
              <a:spcBef>
                <a:spcPts val="0"/>
              </a:spcBef>
            </a:pPr>
            <a:r>
              <a:rPr lang="en-US" sz="18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Each student can install MySQL locally.</a:t>
            </a:r>
            <a:br>
              <a:rPr lang="en-US" sz="18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</a:br>
            <a:endParaRPr lang="en-US" sz="1800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800100" lvl="1" indent="-342900">
              <a:spcBef>
                <a:spcPts val="0"/>
              </a:spcBef>
            </a:pPr>
            <a:r>
              <a:rPr lang="en-US" sz="18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Easy to use Shell for creating tables, querying tables, etc.</a:t>
            </a:r>
            <a:br>
              <a:rPr lang="en-US" sz="18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</a:br>
            <a:endParaRPr lang="en-US" sz="1800" dirty="0">
              <a:latin typeface="+mn-lt"/>
            </a:endParaRPr>
          </a:p>
          <a:p>
            <a:pPr marL="800100" lvl="1" indent="-342900">
              <a:spcBef>
                <a:spcPts val="0"/>
              </a:spcBef>
            </a:pPr>
            <a:r>
              <a:rPr lang="en-US" sz="1800" b="0" i="0" dirty="0">
                <a:solidFill>
                  <a:srgbClr val="404040"/>
                </a:solidFill>
                <a:effectLst/>
                <a:latin typeface="+mn-lt"/>
              </a:rPr>
              <a:t>MySQL is one of many database systems (like PostgreSQL, SQL Server, Oracle Database, etc.) that implement the SQL standard.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endParaRPr sz="1800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1288710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E630ABA0-600F-6007-33DA-73D3D75DD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37906E55-399C-C741-FF7D-A3463415A1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46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for you (1)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5229FB97-4FF3-2043-004F-DDAB548766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168404"/>
            <a:ext cx="9144000" cy="522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Open the </a:t>
            </a:r>
            <a:r>
              <a:rPr lang="en-US" sz="2200" dirty="0" err="1"/>
              <a:t>github</a:t>
            </a:r>
            <a:r>
              <a:rPr lang="en-US" sz="2200" dirty="0"/>
              <a:t> link and use </a:t>
            </a:r>
            <a:r>
              <a:rPr lang="en-US" sz="2200" dirty="0" err="1"/>
              <a:t>world.sql</a:t>
            </a:r>
            <a:r>
              <a:rPr lang="en-US" sz="2200" dirty="0"/>
              <a:t> schema</a:t>
            </a: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2200" dirty="0"/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200" dirty="0"/>
              <a:t> Describe all the information from tables </a:t>
            </a:r>
          </a:p>
          <a:p>
            <a:pPr lvl="1" indent="-457200">
              <a:spcBef>
                <a:spcPts val="0"/>
              </a:spcBef>
              <a:buFont typeface="Noto Sans Symbols"/>
              <a:buAutoNum type="arabicPeriod"/>
            </a:pPr>
            <a:r>
              <a:rPr lang="en-US" dirty="0"/>
              <a:t>cities , countries, </a:t>
            </a:r>
            <a:r>
              <a:rPr lang="en-US" dirty="0" err="1"/>
              <a:t>country_languages</a:t>
            </a:r>
            <a:endParaRPr lang="en-US" dirty="0"/>
          </a:p>
          <a:p>
            <a:pPr lvl="1" indent="-457200">
              <a:spcBef>
                <a:spcPts val="0"/>
              </a:spcBef>
              <a:buAutoNum type="arabicPeriod"/>
            </a:pPr>
            <a:endParaRPr lang="en-US" sz="2200" dirty="0"/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200" dirty="0"/>
              <a:t>Show all records from each tables</a:t>
            </a: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200" dirty="0"/>
              <a:t>Select cities with population </a:t>
            </a:r>
            <a:r>
              <a:rPr lang="en-US" sz="2200" b="1" dirty="0"/>
              <a:t>greater than </a:t>
            </a:r>
            <a:r>
              <a:rPr lang="en-US" sz="2200" dirty="0"/>
              <a:t>2 million</a:t>
            </a: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200" dirty="0"/>
              <a:t>Select countries in Asia</a:t>
            </a: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200" dirty="0"/>
              <a:t>Select official language of Japan</a:t>
            </a: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200" dirty="0"/>
              <a:t>Select cities </a:t>
            </a:r>
            <a:r>
              <a:rPr lang="en-US" sz="2200" b="1" dirty="0"/>
              <a:t>ordered by</a:t>
            </a:r>
            <a:r>
              <a:rPr lang="en-US" sz="2200" dirty="0"/>
              <a:t> population in </a:t>
            </a:r>
            <a:r>
              <a:rPr lang="en-US" sz="2200" b="1" dirty="0"/>
              <a:t>desc</a:t>
            </a:r>
            <a:r>
              <a:rPr lang="en-US" sz="2200" dirty="0"/>
              <a:t>ending order</a:t>
            </a:r>
          </a:p>
          <a:p>
            <a:pPr indent="-457200">
              <a:spcBef>
                <a:spcPts val="0"/>
              </a:spcBef>
              <a:buFont typeface="Noto Sans Symbols"/>
              <a:buAutoNum type="arabicPeriod"/>
            </a:pPr>
            <a:r>
              <a:rPr lang="en-US" sz="2200" dirty="0"/>
              <a:t>Select countries </a:t>
            </a:r>
            <a:r>
              <a:rPr lang="en-US" sz="2200" b="1" dirty="0"/>
              <a:t>ordered by</a:t>
            </a:r>
            <a:r>
              <a:rPr lang="en-US" sz="2200" dirty="0"/>
              <a:t> surface area in </a:t>
            </a:r>
            <a:r>
              <a:rPr lang="en-US" sz="2200" b="1" dirty="0"/>
              <a:t>asc</a:t>
            </a:r>
            <a:r>
              <a:rPr lang="en-US" sz="2200" dirty="0"/>
              <a:t>ending order</a:t>
            </a:r>
          </a:p>
          <a:p>
            <a:pPr indent="-457200">
              <a:spcBef>
                <a:spcPts val="0"/>
              </a:spcBef>
              <a:buFont typeface="Noto Sans Symbols"/>
              <a:buAutoNum type="arabicPeriod"/>
            </a:pPr>
            <a:r>
              <a:rPr lang="en-US" sz="2200" dirty="0"/>
              <a:t>Select languages in Australia ordered by percentage in desc order</a:t>
            </a:r>
          </a:p>
          <a:p>
            <a:pPr indent="-457200">
              <a:spcBef>
                <a:spcPts val="0"/>
              </a:spcBef>
              <a:buFont typeface="Noto Sans Symbols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589005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B396BC0C-0AEA-6519-F6AA-4C561AC3D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F94642E9-5145-49C6-7092-E40CE3FA52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514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for you (2)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DE8AAFF5-1392-1DE3-02DA-E7576121F0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0677" y="1115367"/>
            <a:ext cx="8459604" cy="4997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/>
              <a:t>Like</a:t>
            </a:r>
            <a:r>
              <a:rPr lang="en-US" sz="2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Queries: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3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300" dirty="0"/>
              <a:t>Select cities with names starting with B</a:t>
            </a:r>
          </a:p>
          <a:p>
            <a:pPr indent="-457200">
              <a:spcBef>
                <a:spcPts val="0"/>
              </a:spcBef>
              <a:buFont typeface="Noto Sans Symbols"/>
              <a:buAutoNum type="arabicPeriod"/>
            </a:pPr>
            <a:r>
              <a:rPr lang="en-US" sz="2300" dirty="0"/>
              <a:t>Select countries with names containing “land”</a:t>
            </a:r>
          </a:p>
          <a:p>
            <a:pPr indent="-457200">
              <a:spcBef>
                <a:spcPts val="0"/>
              </a:spcBef>
              <a:buFont typeface="Noto Sans Symbols"/>
              <a:buAutoNum type="arabicPeriod"/>
            </a:pPr>
            <a:r>
              <a:rPr lang="en-US" sz="2300" dirty="0"/>
              <a:t>Select languages with names ending with ‘I’</a:t>
            </a:r>
          </a:p>
          <a:p>
            <a:pPr marL="0" indent="0">
              <a:spcBef>
                <a:spcPts val="0"/>
              </a:spcBef>
              <a:buNone/>
            </a:pPr>
            <a:endParaRPr lang="en-US" sz="23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/>
              <a:t>Between: </a:t>
            </a:r>
          </a:p>
          <a:p>
            <a:pPr marL="0" indent="0">
              <a:spcBef>
                <a:spcPts val="0"/>
              </a:spcBef>
              <a:buNone/>
            </a:pPr>
            <a:endParaRPr lang="en-US" sz="2300" dirty="0"/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en-US" sz="2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cities with population between 1 million and 2 million</a:t>
            </a:r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en-US" sz="2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countries with surface area between 500000 and 1000000</a:t>
            </a:r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en-US" sz="2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languages with percentage between 10.0 and 50.0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9861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7C26A2A5-47BC-09DC-9346-A72B71E78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81BA10D2-661C-6CA9-6EA4-1965DC2307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4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6" name="Picture 4" descr="my_dear_sql – ProgrammerHumor.io">
            <a:extLst>
              <a:ext uri="{FF2B5EF4-FFF2-40B4-BE49-F238E27FC236}">
                <a16:creationId xmlns:a16="http://schemas.microsoft.com/office/drawing/2014/main" id="{0332B252-53FF-BA99-DF8A-756ED2927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345" y="1945671"/>
            <a:ext cx="4843308" cy="374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22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F01D56B7-0575-A3CE-11E1-27333A81C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DEFD46A6-B029-E1C6-9289-D3216AE09A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Find </a:t>
            </a: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 </a:t>
            </a:r>
            <a:r>
              <a:rPr lang="en-US" dirty="0"/>
              <a:t>L</a:t>
            </a: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inkedIn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481D8E5-02B3-81E9-DC2F-A343F4429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896" y="2877363"/>
            <a:ext cx="2529848" cy="27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AEA38F9-F666-5BB4-9944-981539436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23" y="2925231"/>
            <a:ext cx="2577450" cy="263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40AF5B-4F93-949C-3EDD-24B8DA57582F}"/>
              </a:ext>
            </a:extLst>
          </p:cNvPr>
          <p:cNvSpPr txBox="1"/>
          <p:nvPr/>
        </p:nvSpPr>
        <p:spPr>
          <a:xfrm>
            <a:off x="301451" y="1346479"/>
            <a:ext cx="8621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ISC: </a:t>
            </a:r>
            <a:br>
              <a:rPr lang="en-US" sz="2400" dirty="0"/>
            </a:br>
            <a:r>
              <a:rPr lang="en-US" sz="2400" dirty="0"/>
              <a:t>https://www.linkedin.com/company/binghamton-information-systems-club/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05C8D-CC4E-7DA5-65F4-F27F70729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7367" y="2295599"/>
            <a:ext cx="3306294" cy="441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25065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3FFB881F-9879-332B-1C3D-8E516C95C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3419937B-2048-D9B7-3B7C-177E41E90B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Definition of a Database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0FD22397-5EA1-E2AA-A712-4166CFF4F0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800" dirty="0"/>
              <a:t>A </a:t>
            </a:r>
            <a:r>
              <a:rPr lang="en-US" altLang="en-US" sz="2800" i="1" dirty="0">
                <a:solidFill>
                  <a:schemeClr val="accent1"/>
                </a:solidFill>
              </a:rPr>
              <a:t>database</a:t>
            </a:r>
            <a:r>
              <a:rPr lang="en-US" altLang="en-US" sz="2800" dirty="0"/>
              <a:t> is a collection of data that: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sz="28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400" dirty="0"/>
              <a:t>represents certain aspect of the real-world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sz="24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400" dirty="0"/>
              <a:t>has data that are logically related</a:t>
            </a:r>
          </a:p>
          <a:p>
            <a:pPr marL="3429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4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400" dirty="0"/>
              <a:t>is created for a specific purpose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771671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4EF825DC-5E96-81A9-1A22-19A31EF96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84EAB3C9-5570-665C-A08E-E86259A39B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2948" y="965199"/>
            <a:ext cx="8153400" cy="531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 dirty="0"/>
              <a:t>Definition: A </a:t>
            </a:r>
            <a:r>
              <a:rPr lang="en-US" altLang="en-US" sz="2000" i="1" dirty="0">
                <a:solidFill>
                  <a:schemeClr val="accent1"/>
                </a:solidFill>
              </a:rPr>
              <a:t>database management system</a:t>
            </a:r>
            <a:r>
              <a:rPr lang="en-US" altLang="en-US" sz="2000" dirty="0"/>
              <a:t> (DBMS) is a set of  software used to define, store, manipulate and control the data in a database.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Define data types, structures, and constraints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Store data to support efficient access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Retrieve and update data using a query language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Control access to data</a:t>
            </a:r>
          </a:p>
          <a:p>
            <a:pPr algn="ctr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en-US" sz="2000" b="1" dirty="0">
              <a:solidFill>
                <a:schemeClr val="accent1"/>
              </a:solidFill>
            </a:endParaRPr>
          </a:p>
          <a:p>
            <a:pPr algn="ctr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 b="1" dirty="0">
                <a:solidFill>
                  <a:schemeClr val="accent1"/>
                </a:solidFill>
              </a:rPr>
              <a:t>Database System</a:t>
            </a:r>
            <a:r>
              <a:rPr lang="en-US" altLang="en-US" sz="2000" b="1" dirty="0"/>
              <a:t> = Database + DBMS</a:t>
            </a:r>
            <a:endParaRPr lang="en-US" altLang="en-US"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552955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F099059C-6A52-DCDF-188F-536973B75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BC207ACE-E5B9-0EF8-6C0D-0B2F29B7D2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567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 b="1" dirty="0"/>
              <a:t>A Brief History Note</a:t>
            </a:r>
            <a:r>
              <a:rPr lang="en-US" altLang="en-US" dirty="0"/>
              <a:t> 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2AB64439-D5AD-55C4-33DF-11CDB270BD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hangingPunct="1"/>
            <a:r>
              <a:rPr lang="en-US" altLang="en-US" dirty="0"/>
              <a:t>Database technology has a history of about 60 years</a:t>
            </a:r>
          </a:p>
          <a:p>
            <a:pPr eaLnBrk="1" hangingPunct="1"/>
            <a:r>
              <a:rPr lang="en-US" altLang="en-US" dirty="0"/>
              <a:t>Database technology has gone through several generations of development</a:t>
            </a:r>
          </a:p>
          <a:p>
            <a:pPr eaLnBrk="1" hangingPunct="1">
              <a:lnSpc>
                <a:spcPct val="60000"/>
              </a:lnSpc>
            </a:pP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accent1"/>
                </a:solidFill>
              </a:rPr>
              <a:t>First Generation</a:t>
            </a:r>
            <a:r>
              <a:rPr lang="en-US" altLang="en-US" dirty="0"/>
              <a:t>: </a:t>
            </a:r>
            <a:r>
              <a:rPr lang="en-US" altLang="en-US" i="1" dirty="0"/>
              <a:t>File systems</a:t>
            </a:r>
            <a:r>
              <a:rPr lang="en-US" altLang="en-US" dirty="0"/>
              <a:t>, 50's – 60's </a:t>
            </a:r>
          </a:p>
          <a:p>
            <a:pPr eaLnBrk="1" hangingPunct="1"/>
            <a:r>
              <a:rPr lang="en-US" altLang="en-US" dirty="0"/>
              <a:t>A typical file system consists of a set of independent files and application programs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227313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BBACAD27-37DC-9D58-C1A9-F784B5F41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26CCC202-9866-6959-59CB-6A6938C370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 b="1" dirty="0"/>
              <a:t>An Example File System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09042341-DDD9-7172-5D8C-91A0A5E6BB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 sz="2400" b="1" dirty="0"/>
              <a:t> </a:t>
            </a:r>
            <a:r>
              <a:rPr lang="en-US" altLang="en-US" sz="2400" dirty="0"/>
              <a:t>A banking system may have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files for customers, savings accounts, and checking accounts;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application programs to deposit and withdraw money, to find balance, etc.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745003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10_Binghamton University  PPT Option 3">
  <a:themeElements>
    <a:clrScheme name="Custom 53">
      <a:dk1>
        <a:srgbClr val="000000"/>
      </a:dk1>
      <a:lt1>
        <a:srgbClr val="FFFFFF"/>
      </a:lt1>
      <a:dk2>
        <a:srgbClr val="006B54"/>
      </a:dk2>
      <a:lt2>
        <a:srgbClr val="C9C9C9"/>
      </a:lt2>
      <a:accent1>
        <a:srgbClr val="CEDC00"/>
      </a:accent1>
      <a:accent2>
        <a:srgbClr val="6CC24A"/>
      </a:accent2>
      <a:accent3>
        <a:srgbClr val="5A5C5B"/>
      </a:accent3>
      <a:accent4>
        <a:srgbClr val="000000"/>
      </a:accent4>
      <a:accent5>
        <a:srgbClr val="EDA93C"/>
      </a:accent5>
      <a:accent6>
        <a:srgbClr val="0092D5"/>
      </a:accent6>
      <a:hlink>
        <a:srgbClr val="F10000"/>
      </a:hlink>
      <a:folHlink>
        <a:srgbClr val="FFFF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7_Binghamton University  PPT Option 3">
  <a:themeElements>
    <a:clrScheme name="Custom 53">
      <a:dk1>
        <a:srgbClr val="000000"/>
      </a:dk1>
      <a:lt1>
        <a:srgbClr val="FFFFFF"/>
      </a:lt1>
      <a:dk2>
        <a:srgbClr val="006B54"/>
      </a:dk2>
      <a:lt2>
        <a:srgbClr val="C9C9C9"/>
      </a:lt2>
      <a:accent1>
        <a:srgbClr val="CEDC00"/>
      </a:accent1>
      <a:accent2>
        <a:srgbClr val="6CC24A"/>
      </a:accent2>
      <a:accent3>
        <a:srgbClr val="5A5C5B"/>
      </a:accent3>
      <a:accent4>
        <a:srgbClr val="000000"/>
      </a:accent4>
      <a:accent5>
        <a:srgbClr val="EDA93C"/>
      </a:accent5>
      <a:accent6>
        <a:srgbClr val="0092D5"/>
      </a:accent6>
      <a:hlink>
        <a:srgbClr val="F10000"/>
      </a:hlink>
      <a:folHlink>
        <a:srgbClr val="FFFF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8_Binghamton University  PPT Option 3">
  <a:themeElements>
    <a:clrScheme name="Custom 53">
      <a:dk1>
        <a:srgbClr val="000000"/>
      </a:dk1>
      <a:lt1>
        <a:srgbClr val="FFFFFF"/>
      </a:lt1>
      <a:dk2>
        <a:srgbClr val="006B54"/>
      </a:dk2>
      <a:lt2>
        <a:srgbClr val="C9C9C9"/>
      </a:lt2>
      <a:accent1>
        <a:srgbClr val="CEDC00"/>
      </a:accent1>
      <a:accent2>
        <a:srgbClr val="6CC24A"/>
      </a:accent2>
      <a:accent3>
        <a:srgbClr val="5A5C5B"/>
      </a:accent3>
      <a:accent4>
        <a:srgbClr val="000000"/>
      </a:accent4>
      <a:accent5>
        <a:srgbClr val="EDA93C"/>
      </a:accent5>
      <a:accent6>
        <a:srgbClr val="0092D5"/>
      </a:accent6>
      <a:hlink>
        <a:srgbClr val="F10000"/>
      </a:hlink>
      <a:folHlink>
        <a:srgbClr val="FFFF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9_Binghamton University  PPT Option 3">
  <a:themeElements>
    <a:clrScheme name="Custom 53">
      <a:dk1>
        <a:srgbClr val="000000"/>
      </a:dk1>
      <a:lt1>
        <a:srgbClr val="FFFFFF"/>
      </a:lt1>
      <a:dk2>
        <a:srgbClr val="006B54"/>
      </a:dk2>
      <a:lt2>
        <a:srgbClr val="C9C9C9"/>
      </a:lt2>
      <a:accent1>
        <a:srgbClr val="CEDC00"/>
      </a:accent1>
      <a:accent2>
        <a:srgbClr val="6CC24A"/>
      </a:accent2>
      <a:accent3>
        <a:srgbClr val="5A5C5B"/>
      </a:accent3>
      <a:accent4>
        <a:srgbClr val="000000"/>
      </a:accent4>
      <a:accent5>
        <a:srgbClr val="EDA93C"/>
      </a:accent5>
      <a:accent6>
        <a:srgbClr val="0092D5"/>
      </a:accent6>
      <a:hlink>
        <a:srgbClr val="F10000"/>
      </a:hlink>
      <a:folHlink>
        <a:srgbClr val="FFFF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_Slate">
  <a:themeElements>
    <a:clrScheme name="Custom 61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2_Slate">
  <a:themeElements>
    <a:clrScheme name="Custom 61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3_Slate">
  <a:themeElements>
    <a:clrScheme name="Custom 61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4_Slate">
  <a:themeElements>
    <a:clrScheme name="Custom 61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5_Slate">
  <a:themeElements>
    <a:clrScheme name="Custom 61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inghamton University  PPT Option 3">
  <a:themeElements>
    <a:clrScheme name="Custom 53">
      <a:dk1>
        <a:srgbClr val="000000"/>
      </a:dk1>
      <a:lt1>
        <a:srgbClr val="FFFFFF"/>
      </a:lt1>
      <a:dk2>
        <a:srgbClr val="006B54"/>
      </a:dk2>
      <a:lt2>
        <a:srgbClr val="C9C9C9"/>
      </a:lt2>
      <a:accent1>
        <a:srgbClr val="CEDC00"/>
      </a:accent1>
      <a:accent2>
        <a:srgbClr val="6CC24A"/>
      </a:accent2>
      <a:accent3>
        <a:srgbClr val="5A5C5B"/>
      </a:accent3>
      <a:accent4>
        <a:srgbClr val="000000"/>
      </a:accent4>
      <a:accent5>
        <a:srgbClr val="EDA93C"/>
      </a:accent5>
      <a:accent6>
        <a:srgbClr val="0092D5"/>
      </a:accent6>
      <a:hlink>
        <a:srgbClr val="F10000"/>
      </a:hlink>
      <a:folHlink>
        <a:srgbClr val="FFFF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inghamton University  PPT Option 3">
  <a:themeElements>
    <a:clrScheme name="Custom 53">
      <a:dk1>
        <a:srgbClr val="000000"/>
      </a:dk1>
      <a:lt1>
        <a:srgbClr val="FFFFFF"/>
      </a:lt1>
      <a:dk2>
        <a:srgbClr val="006B54"/>
      </a:dk2>
      <a:lt2>
        <a:srgbClr val="C9C9C9"/>
      </a:lt2>
      <a:accent1>
        <a:srgbClr val="CEDC00"/>
      </a:accent1>
      <a:accent2>
        <a:srgbClr val="6CC24A"/>
      </a:accent2>
      <a:accent3>
        <a:srgbClr val="5A5C5B"/>
      </a:accent3>
      <a:accent4>
        <a:srgbClr val="000000"/>
      </a:accent4>
      <a:accent5>
        <a:srgbClr val="EDA93C"/>
      </a:accent5>
      <a:accent6>
        <a:srgbClr val="0092D5"/>
      </a:accent6>
      <a:hlink>
        <a:srgbClr val="F10000"/>
      </a:hlink>
      <a:folHlink>
        <a:srgbClr val="FFFF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late">
  <a:themeElements>
    <a:clrScheme name="Custom 61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Binghamton University  PPT Option 3">
  <a:themeElements>
    <a:clrScheme name="Custom 53">
      <a:dk1>
        <a:srgbClr val="000000"/>
      </a:dk1>
      <a:lt1>
        <a:srgbClr val="FFFFFF"/>
      </a:lt1>
      <a:dk2>
        <a:srgbClr val="006B54"/>
      </a:dk2>
      <a:lt2>
        <a:srgbClr val="C9C9C9"/>
      </a:lt2>
      <a:accent1>
        <a:srgbClr val="CEDC00"/>
      </a:accent1>
      <a:accent2>
        <a:srgbClr val="6CC24A"/>
      </a:accent2>
      <a:accent3>
        <a:srgbClr val="5A5C5B"/>
      </a:accent3>
      <a:accent4>
        <a:srgbClr val="000000"/>
      </a:accent4>
      <a:accent5>
        <a:srgbClr val="EDA93C"/>
      </a:accent5>
      <a:accent6>
        <a:srgbClr val="0092D5"/>
      </a:accent6>
      <a:hlink>
        <a:srgbClr val="F10000"/>
      </a:hlink>
      <a:folHlink>
        <a:srgbClr val="FFFF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Binghamton University  PPT Option 3">
  <a:themeElements>
    <a:clrScheme name="Custom 53">
      <a:dk1>
        <a:srgbClr val="000000"/>
      </a:dk1>
      <a:lt1>
        <a:srgbClr val="FFFFFF"/>
      </a:lt1>
      <a:dk2>
        <a:srgbClr val="006B54"/>
      </a:dk2>
      <a:lt2>
        <a:srgbClr val="C9C9C9"/>
      </a:lt2>
      <a:accent1>
        <a:srgbClr val="CEDC00"/>
      </a:accent1>
      <a:accent2>
        <a:srgbClr val="6CC24A"/>
      </a:accent2>
      <a:accent3>
        <a:srgbClr val="5A5C5B"/>
      </a:accent3>
      <a:accent4>
        <a:srgbClr val="000000"/>
      </a:accent4>
      <a:accent5>
        <a:srgbClr val="EDA93C"/>
      </a:accent5>
      <a:accent6>
        <a:srgbClr val="0092D5"/>
      </a:accent6>
      <a:hlink>
        <a:srgbClr val="F10000"/>
      </a:hlink>
      <a:folHlink>
        <a:srgbClr val="FFFF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Binghamton University  PPT Option 3">
  <a:themeElements>
    <a:clrScheme name="Custom 53">
      <a:dk1>
        <a:srgbClr val="000000"/>
      </a:dk1>
      <a:lt1>
        <a:srgbClr val="FFFFFF"/>
      </a:lt1>
      <a:dk2>
        <a:srgbClr val="006B54"/>
      </a:dk2>
      <a:lt2>
        <a:srgbClr val="C9C9C9"/>
      </a:lt2>
      <a:accent1>
        <a:srgbClr val="CEDC00"/>
      </a:accent1>
      <a:accent2>
        <a:srgbClr val="6CC24A"/>
      </a:accent2>
      <a:accent3>
        <a:srgbClr val="5A5C5B"/>
      </a:accent3>
      <a:accent4>
        <a:srgbClr val="000000"/>
      </a:accent4>
      <a:accent5>
        <a:srgbClr val="EDA93C"/>
      </a:accent5>
      <a:accent6>
        <a:srgbClr val="0092D5"/>
      </a:accent6>
      <a:hlink>
        <a:srgbClr val="F10000"/>
      </a:hlink>
      <a:folHlink>
        <a:srgbClr val="FFFF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Binghamton University  PPT Option 3">
  <a:themeElements>
    <a:clrScheme name="Custom 53">
      <a:dk1>
        <a:srgbClr val="000000"/>
      </a:dk1>
      <a:lt1>
        <a:srgbClr val="FFFFFF"/>
      </a:lt1>
      <a:dk2>
        <a:srgbClr val="006B54"/>
      </a:dk2>
      <a:lt2>
        <a:srgbClr val="C9C9C9"/>
      </a:lt2>
      <a:accent1>
        <a:srgbClr val="CEDC00"/>
      </a:accent1>
      <a:accent2>
        <a:srgbClr val="6CC24A"/>
      </a:accent2>
      <a:accent3>
        <a:srgbClr val="5A5C5B"/>
      </a:accent3>
      <a:accent4>
        <a:srgbClr val="000000"/>
      </a:accent4>
      <a:accent5>
        <a:srgbClr val="EDA93C"/>
      </a:accent5>
      <a:accent6>
        <a:srgbClr val="0092D5"/>
      </a:accent6>
      <a:hlink>
        <a:srgbClr val="F10000"/>
      </a:hlink>
      <a:folHlink>
        <a:srgbClr val="FFFF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6_Binghamton University  PPT Option 3">
  <a:themeElements>
    <a:clrScheme name="Custom 53">
      <a:dk1>
        <a:srgbClr val="000000"/>
      </a:dk1>
      <a:lt1>
        <a:srgbClr val="FFFFFF"/>
      </a:lt1>
      <a:dk2>
        <a:srgbClr val="006B54"/>
      </a:dk2>
      <a:lt2>
        <a:srgbClr val="C9C9C9"/>
      </a:lt2>
      <a:accent1>
        <a:srgbClr val="CEDC00"/>
      </a:accent1>
      <a:accent2>
        <a:srgbClr val="6CC24A"/>
      </a:accent2>
      <a:accent3>
        <a:srgbClr val="5A5C5B"/>
      </a:accent3>
      <a:accent4>
        <a:srgbClr val="000000"/>
      </a:accent4>
      <a:accent5>
        <a:srgbClr val="EDA93C"/>
      </a:accent5>
      <a:accent6>
        <a:srgbClr val="0092D5"/>
      </a:accent6>
      <a:hlink>
        <a:srgbClr val="F10000"/>
      </a:hlink>
      <a:folHlink>
        <a:srgbClr val="FFFF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4439</TotalTime>
  <Words>2703</Words>
  <Application>Microsoft Office PowerPoint</Application>
  <PresentationFormat>On-screen Show (4:3)</PresentationFormat>
  <Paragraphs>476</Paragraphs>
  <Slides>53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17</vt:i4>
      </vt:variant>
      <vt:variant>
        <vt:lpstr>Slide Titles</vt:lpstr>
      </vt:variant>
      <vt:variant>
        <vt:i4>53</vt:i4>
      </vt:variant>
    </vt:vector>
  </HeadingPairs>
  <TitlesOfParts>
    <vt:vector size="81" baseType="lpstr">
      <vt:lpstr>Noto Sans Symbols</vt:lpstr>
      <vt:lpstr>Arial Narrow</vt:lpstr>
      <vt:lpstr>Wingdings</vt:lpstr>
      <vt:lpstr>Inter</vt:lpstr>
      <vt:lpstr>Lustria</vt:lpstr>
      <vt:lpstr>Arial</vt:lpstr>
      <vt:lpstr>Times New Roman</vt:lpstr>
      <vt:lpstr>Verdana</vt:lpstr>
      <vt:lpstr>Avenir Next</vt:lpstr>
      <vt:lpstr>Calibri</vt:lpstr>
      <vt:lpstr>Consolas</vt:lpstr>
      <vt:lpstr>10_Binghamton University  PPT Option 3</vt:lpstr>
      <vt:lpstr>2_Binghamton University  PPT Option 3</vt:lpstr>
      <vt:lpstr>Binghamton University  PPT Option 3</vt:lpstr>
      <vt:lpstr>Slate</vt:lpstr>
      <vt:lpstr>1_Binghamton University  PPT Option 3</vt:lpstr>
      <vt:lpstr>3_Binghamton University  PPT Option 3</vt:lpstr>
      <vt:lpstr>4_Binghamton University  PPT Option 3</vt:lpstr>
      <vt:lpstr>5_Binghamton University  PPT Option 3</vt:lpstr>
      <vt:lpstr>6_Binghamton University  PPT Option 3</vt:lpstr>
      <vt:lpstr>7_Binghamton University  PPT Option 3</vt:lpstr>
      <vt:lpstr>8_Binghamton University  PPT Option 3</vt:lpstr>
      <vt:lpstr>9_Binghamton University  PPT Option 3</vt:lpstr>
      <vt:lpstr>1_Slate</vt:lpstr>
      <vt:lpstr>2_Slate</vt:lpstr>
      <vt:lpstr>3_Slate</vt:lpstr>
      <vt:lpstr>4_Slate</vt:lpstr>
      <vt:lpstr>5_Slate</vt:lpstr>
      <vt:lpstr>Information Systems Club  ( MySQL Workshop );    Tejas Bachhav |  Feb 25, 2025</vt:lpstr>
      <vt:lpstr>Introduction to MySQL</vt:lpstr>
      <vt:lpstr>Attendance </vt:lpstr>
      <vt:lpstr>Roadmap </vt:lpstr>
      <vt:lpstr>MySQL</vt:lpstr>
      <vt:lpstr>Definition of a Database</vt:lpstr>
      <vt:lpstr>PowerPoint Presentation</vt:lpstr>
      <vt:lpstr>A Brief History Note </vt:lpstr>
      <vt:lpstr>An Example File System</vt:lpstr>
      <vt:lpstr>Problems of File Systems (1) </vt:lpstr>
      <vt:lpstr>Problems of File Systems (2)</vt:lpstr>
      <vt:lpstr>Problems of File Systems (3)</vt:lpstr>
      <vt:lpstr>Database History (Continued)</vt:lpstr>
      <vt:lpstr>Problems with Hierarchical Databases</vt:lpstr>
      <vt:lpstr>Problems with Hierarchical Databases</vt:lpstr>
      <vt:lpstr>History of Database (Continued)</vt:lpstr>
      <vt:lpstr>History of Database (Continued) </vt:lpstr>
      <vt:lpstr>Examples of relations</vt:lpstr>
      <vt:lpstr>History of Database (Continued)</vt:lpstr>
      <vt:lpstr>MySQL Installation</vt:lpstr>
      <vt:lpstr>IMP definitions</vt:lpstr>
      <vt:lpstr>IMP definitions</vt:lpstr>
      <vt:lpstr>IMP definitions</vt:lpstr>
      <vt:lpstr>IMP definitions</vt:lpstr>
      <vt:lpstr>IMP definitions</vt:lpstr>
      <vt:lpstr>MySQL Datatypes</vt:lpstr>
      <vt:lpstr>In a nutshell</vt:lpstr>
      <vt:lpstr>Basic Queries</vt:lpstr>
      <vt:lpstr>Basic Queries</vt:lpstr>
      <vt:lpstr>Basic Queries</vt:lpstr>
      <vt:lpstr>What is output of following queries?</vt:lpstr>
      <vt:lpstr>Basic Queries – Where clause</vt:lpstr>
      <vt:lpstr>Basic Queries – AND , OR , NOT operators</vt:lpstr>
      <vt:lpstr>Basic Queries</vt:lpstr>
      <vt:lpstr>Basic Queries – order by</vt:lpstr>
      <vt:lpstr>Basic Queries – Between operator</vt:lpstr>
      <vt:lpstr>Basic Queries – LIKE operator</vt:lpstr>
      <vt:lpstr>Basic Queries – LIKE operator</vt:lpstr>
      <vt:lpstr>Using Database </vt:lpstr>
      <vt:lpstr>Time to go practice</vt:lpstr>
      <vt:lpstr>CRUD operations</vt:lpstr>
      <vt:lpstr>CRUD operations</vt:lpstr>
      <vt:lpstr>CRUD operations</vt:lpstr>
      <vt:lpstr>Example</vt:lpstr>
      <vt:lpstr>Example(cont.)</vt:lpstr>
      <vt:lpstr>Example(cont.)</vt:lpstr>
      <vt:lpstr>Example(cont.)</vt:lpstr>
      <vt:lpstr>Example(cont.)</vt:lpstr>
      <vt:lpstr>Summary of CRUD</vt:lpstr>
      <vt:lpstr>Exercise for you (1)</vt:lpstr>
      <vt:lpstr>Exercise for you (2)</vt:lpstr>
      <vt:lpstr>Thank You</vt:lpstr>
      <vt:lpstr>Find us LinkedIn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Tejas Bachhav</cp:lastModifiedBy>
  <cp:revision>15</cp:revision>
  <dcterms:modified xsi:type="dcterms:W3CDTF">2025-02-26T01:17:00Z</dcterms:modified>
</cp:coreProperties>
</file>