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ibre Franklin" pitchFamily="2"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1" d="100"/>
          <a:sy n="201" d="100"/>
        </p:scale>
        <p:origin x="65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f6cd01544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f6cd01544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f6cd01544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f6cd0154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f6cd0154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f6cd0154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f6cd01544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f6cd01544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f6cd01544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f6cd01544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f6cd01544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f6cd01544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f6cd01544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f6cd01544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f6cd01544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f6cd01544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f6cd01544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f6cd01544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f6cd01544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f6cd01544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2595"/>
              <a:buFont typeface="Arial"/>
              <a:buNone/>
            </a:pPr>
            <a:r>
              <a:rPr lang="en" sz="2400" b="1">
                <a:solidFill>
                  <a:schemeClr val="dk2"/>
                </a:solidFill>
                <a:latin typeface="Twentieth Century"/>
                <a:ea typeface="Twentieth Century"/>
                <a:cs typeface="Twentieth Century"/>
                <a:sym typeface="Twentieth Century"/>
              </a:rPr>
              <a:t>SQL PROJECT -</a:t>
            </a:r>
            <a:endParaRPr sz="1800">
              <a:solidFill>
                <a:schemeClr val="dk2"/>
              </a:solidFill>
              <a:latin typeface="Twentieth Century"/>
              <a:ea typeface="Twentieth Century"/>
              <a:cs typeface="Twentieth Century"/>
              <a:sym typeface="Twentieth Century"/>
            </a:endParaRPr>
          </a:p>
          <a:p>
            <a:pPr marL="0" lvl="0" indent="0" algn="l" rtl="0">
              <a:spcBef>
                <a:spcPts val="200"/>
              </a:spcBef>
              <a:spcAft>
                <a:spcPts val="0"/>
              </a:spcAft>
              <a:buClr>
                <a:srgbClr val="000000"/>
              </a:buClr>
              <a:buSzPts val="2595"/>
              <a:buFont typeface="Arial"/>
              <a:buNone/>
            </a:pPr>
            <a:r>
              <a:rPr lang="en" sz="2400" b="1">
                <a:solidFill>
                  <a:schemeClr val="dk2"/>
                </a:solidFill>
                <a:latin typeface="Twentieth Century"/>
                <a:ea typeface="Twentieth Century"/>
                <a:cs typeface="Twentieth Century"/>
                <a:sym typeface="Twentieth Century"/>
              </a:rPr>
              <a:t>PROPERTY LISTING ANALYSIS FOR PROPERTY RENTAL COMPANY</a:t>
            </a:r>
            <a:endParaRPr>
              <a:solidFill>
                <a:schemeClr val="dk2"/>
              </a:solidFill>
            </a:endParaRPr>
          </a:p>
        </p:txBody>
      </p:sp>
      <p:sp>
        <p:nvSpPr>
          <p:cNvPr id="135" name="Google Shape;135;p13"/>
          <p:cNvSpPr txBox="1">
            <a:spLocks noGrp="1"/>
          </p:cNvSpPr>
          <p:nvPr>
            <p:ph type="subTitle" idx="1"/>
          </p:nvPr>
        </p:nvSpPr>
        <p:spPr>
          <a:xfrm>
            <a:off x="5083950" y="3924925"/>
            <a:ext cx="3470700" cy="8211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GROUP 18</a:t>
            </a:r>
            <a:endParaRPr/>
          </a:p>
          <a:p>
            <a:pPr marL="0" lvl="0" indent="0" algn="r" rtl="0">
              <a:spcBef>
                <a:spcPts val="0"/>
              </a:spcBef>
              <a:spcAft>
                <a:spcPts val="0"/>
              </a:spcAft>
              <a:buNone/>
            </a:pPr>
            <a:r>
              <a:rPr lang="en"/>
              <a:t>Tejas Ingle</a:t>
            </a:r>
            <a:endParaRPr/>
          </a:p>
          <a:p>
            <a:pPr marL="0" lvl="0" indent="0" algn="r" rtl="0">
              <a:spcBef>
                <a:spcPts val="0"/>
              </a:spcBef>
              <a:spcAft>
                <a:spcPts val="0"/>
              </a:spcAft>
              <a:buNone/>
            </a:pPr>
            <a:r>
              <a:rPr lang="en"/>
              <a:t>Lavesh Ranpise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86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INSIGHTS  </a:t>
            </a:r>
            <a:endParaRPr sz="4000"/>
          </a:p>
        </p:txBody>
      </p:sp>
      <p:sp>
        <p:nvSpPr>
          <p:cNvPr id="196" name="Google Shape;196;p22"/>
          <p:cNvSpPr txBox="1">
            <a:spLocks noGrp="1"/>
          </p:cNvSpPr>
          <p:nvPr>
            <p:ph type="body" idx="1"/>
          </p:nvPr>
        </p:nvSpPr>
        <p:spPr>
          <a:xfrm>
            <a:off x="1297500" y="1310725"/>
            <a:ext cx="7038900" cy="3168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Shared accommodations are cheapest and hotel and private rooms are costliest.</a:t>
            </a:r>
            <a:endParaRPr sz="1600"/>
          </a:p>
          <a:p>
            <a:pPr marL="457200" lvl="0" indent="-330200" algn="l" rtl="0">
              <a:spcBef>
                <a:spcPts val="0"/>
              </a:spcBef>
              <a:spcAft>
                <a:spcPts val="0"/>
              </a:spcAft>
              <a:buSzPts val="1600"/>
              <a:buChar char="-"/>
            </a:pPr>
            <a:r>
              <a:rPr lang="en" sz="1600"/>
              <a:t>There is trend of decreasing overall vacancy after month of june. There highest shortage of rental properties in december.</a:t>
            </a:r>
            <a:endParaRPr sz="1600"/>
          </a:p>
          <a:p>
            <a:pPr marL="457200" lvl="0" indent="-330200" algn="l" rtl="0">
              <a:spcBef>
                <a:spcPts val="0"/>
              </a:spcBef>
              <a:spcAft>
                <a:spcPts val="0"/>
              </a:spcAft>
              <a:buSzPts val="1600"/>
              <a:buChar char="-"/>
            </a:pPr>
            <a:r>
              <a:rPr lang="en" sz="1600"/>
              <a:t>Entire rental units are most preferred type of properties.</a:t>
            </a:r>
            <a:endParaRPr sz="1600"/>
          </a:p>
          <a:p>
            <a:pPr marL="457200" lvl="0" indent="-330200" algn="l" rtl="0">
              <a:spcBef>
                <a:spcPts val="0"/>
              </a:spcBef>
              <a:spcAft>
                <a:spcPts val="0"/>
              </a:spcAft>
              <a:buSzPts val="1600"/>
              <a:buChar char="-"/>
            </a:pPr>
            <a:r>
              <a:rPr lang="en" sz="1600"/>
              <a:t>Hosts replying within an hour have highest chance of their property going on rent. Whereas hosts with slower reply rate have lesser chance.</a:t>
            </a:r>
            <a:endParaRPr sz="1600"/>
          </a:p>
          <a:p>
            <a:pPr marL="457200" lvl="0" indent="-330200" algn="l" rtl="0">
              <a:spcBef>
                <a:spcPts val="0"/>
              </a:spcBef>
              <a:spcAft>
                <a:spcPts val="0"/>
              </a:spcAft>
              <a:buSzPts val="1600"/>
              <a:buChar char="-"/>
            </a:pPr>
            <a:r>
              <a:rPr lang="en" sz="1600"/>
              <a:t>Most properties (too many) on company database are highly rated.</a:t>
            </a:r>
            <a:endParaRPr sz="1600"/>
          </a:p>
          <a:p>
            <a:pPr marL="457200" lvl="0" indent="-330200" algn="l" rtl="0">
              <a:spcBef>
                <a:spcPts val="0"/>
              </a:spcBef>
              <a:spcAft>
                <a:spcPts val="0"/>
              </a:spcAft>
              <a:buSzPts val="1600"/>
              <a:buChar char="-"/>
            </a:pPr>
            <a:r>
              <a:rPr lang="en" sz="1600"/>
              <a:t>Superhost program does not have any noticeable advantage yet for the hosts.</a:t>
            </a:r>
            <a:endParaRPr sz="1600"/>
          </a:p>
          <a:p>
            <a:pPr marL="457200" lvl="0" indent="-330200" algn="l" rtl="0">
              <a:spcBef>
                <a:spcPts val="0"/>
              </a:spcBef>
              <a:spcAft>
                <a:spcPts val="0"/>
              </a:spcAft>
              <a:buSzPts val="1600"/>
              <a:buChar char="-"/>
            </a:pPr>
            <a:r>
              <a:rPr lang="en" sz="1600"/>
              <a:t>Feature of instant booking has not proven to be useful to increase rate of renting properties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344825" y="20830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Important Points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91440" lvl="0" indent="-120650" algn="l" rtl="0">
              <a:lnSpc>
                <a:spcPct val="110000"/>
              </a:lnSpc>
              <a:spcBef>
                <a:spcPts val="0"/>
              </a:spcBef>
              <a:spcAft>
                <a:spcPts val="0"/>
              </a:spcAft>
              <a:buClr>
                <a:schemeClr val="lt1"/>
              </a:buClr>
              <a:buSzPts val="1900"/>
              <a:buFont typeface="Noto Sans Symbols"/>
              <a:buChar char="❖"/>
            </a:pPr>
            <a:r>
              <a:rPr lang="en" sz="1900">
                <a:latin typeface="Libre Franklin"/>
                <a:ea typeface="Libre Franklin"/>
                <a:cs typeface="Libre Franklin"/>
                <a:sym typeface="Libre Franklin"/>
              </a:rPr>
              <a:t>Analysis of property rental data for different trends on the basis on different metrics.</a:t>
            </a:r>
            <a:endParaRPr sz="1900">
              <a:latin typeface="Libre Franklin"/>
              <a:ea typeface="Libre Franklin"/>
              <a:cs typeface="Libre Franklin"/>
              <a:sym typeface="Libre Franklin"/>
            </a:endParaRPr>
          </a:p>
          <a:p>
            <a:pPr marL="91440" lvl="0" indent="-120650" algn="l" rtl="0">
              <a:lnSpc>
                <a:spcPct val="110000"/>
              </a:lnSpc>
              <a:spcBef>
                <a:spcPts val="1400"/>
              </a:spcBef>
              <a:spcAft>
                <a:spcPts val="0"/>
              </a:spcAft>
              <a:buClr>
                <a:schemeClr val="lt1"/>
              </a:buClr>
              <a:buSzPts val="1900"/>
              <a:buFont typeface="Noto Sans Symbols"/>
              <a:buChar char="❖"/>
            </a:pPr>
            <a:r>
              <a:rPr lang="en" sz="1900">
                <a:latin typeface="Libre Franklin"/>
                <a:ea typeface="Libre Franklin"/>
                <a:cs typeface="Libre Franklin"/>
                <a:sym typeface="Libre Franklin"/>
              </a:rPr>
              <a:t>Crucial analysis for a property to be rented.</a:t>
            </a:r>
            <a:endParaRPr sz="1900">
              <a:latin typeface="Libre Franklin"/>
              <a:ea typeface="Libre Franklin"/>
              <a:cs typeface="Libre Franklin"/>
              <a:sym typeface="Libre Franklin"/>
            </a:endParaRPr>
          </a:p>
          <a:p>
            <a:pPr marL="91440" lvl="0" indent="-120650" algn="l" rtl="0">
              <a:lnSpc>
                <a:spcPct val="110000"/>
              </a:lnSpc>
              <a:spcBef>
                <a:spcPts val="1400"/>
              </a:spcBef>
              <a:spcAft>
                <a:spcPts val="0"/>
              </a:spcAft>
              <a:buClr>
                <a:schemeClr val="lt1"/>
              </a:buClr>
              <a:buSzPts val="1900"/>
              <a:buFont typeface="Noto Sans Symbols"/>
              <a:buChar char="❖"/>
            </a:pPr>
            <a:r>
              <a:rPr lang="en" sz="1900">
                <a:latin typeface="Libre Franklin"/>
                <a:ea typeface="Libre Franklin"/>
                <a:cs typeface="Libre Franklin"/>
                <a:sym typeface="Libre Franklin"/>
              </a:rPr>
              <a:t>Insights from the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49874" y="260400"/>
            <a:ext cx="7432163"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Average price comparison among different room-type</a:t>
            </a:r>
            <a:br>
              <a:rPr lang="en" dirty="0"/>
            </a:br>
            <a:endParaRPr dirty="0"/>
          </a:p>
          <a:p>
            <a:pPr marL="457200" lvl="0" indent="-365760" algn="l" rtl="0">
              <a:spcBef>
                <a:spcPts val="0"/>
              </a:spcBef>
              <a:spcAft>
                <a:spcPts val="0"/>
              </a:spcAft>
              <a:buSzPct val="100000"/>
              <a:buChar char="-"/>
            </a:pPr>
            <a:r>
              <a:rPr lang="en" dirty="0"/>
              <a:t>Shared accommodation is cheapest in both cities</a:t>
            </a:r>
            <a:endParaRPr dirty="0"/>
          </a:p>
          <a:p>
            <a:pPr marL="457200" lvl="0" indent="-365760" algn="l" rtl="0">
              <a:spcBef>
                <a:spcPts val="0"/>
              </a:spcBef>
              <a:spcAft>
                <a:spcPts val="0"/>
              </a:spcAft>
              <a:buSzPct val="100000"/>
              <a:buChar char="-"/>
            </a:pPr>
            <a:r>
              <a:rPr lang="en" dirty="0"/>
              <a:t>Hotel is the costliest accommodation in athens whereas in thessaloniki its private room</a:t>
            </a:r>
            <a:endParaRPr dirty="0"/>
          </a:p>
        </p:txBody>
      </p:sp>
      <p:pic>
        <p:nvPicPr>
          <p:cNvPr id="147" name="Google Shape;147;p15"/>
          <p:cNvPicPr preferRelativeResize="0"/>
          <p:nvPr/>
        </p:nvPicPr>
        <p:blipFill>
          <a:blip r:embed="rId3">
            <a:alphaModFix/>
          </a:blip>
          <a:stretch>
            <a:fillRect/>
          </a:stretch>
        </p:blipFill>
        <p:spPr>
          <a:xfrm>
            <a:off x="1297500" y="2791775"/>
            <a:ext cx="3424876" cy="1962725"/>
          </a:xfrm>
          <a:prstGeom prst="rect">
            <a:avLst/>
          </a:prstGeom>
          <a:noFill/>
          <a:ln>
            <a:noFill/>
          </a:ln>
        </p:spPr>
      </p:pic>
      <p:pic>
        <p:nvPicPr>
          <p:cNvPr id="148" name="Google Shape;148;p15"/>
          <p:cNvPicPr preferRelativeResize="0"/>
          <p:nvPr/>
        </p:nvPicPr>
        <p:blipFill>
          <a:blip r:embed="rId4">
            <a:alphaModFix/>
          </a:blip>
          <a:stretch>
            <a:fillRect/>
          </a:stretch>
        </p:blipFill>
        <p:spPr>
          <a:xfrm>
            <a:off x="4870050" y="2791775"/>
            <a:ext cx="3466351" cy="19627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3875" y="236587"/>
            <a:ext cx="7241663"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Total Vacancy rate across the months in both cities</a:t>
            </a:r>
            <a:br>
              <a:rPr lang="en" dirty="0"/>
            </a:br>
            <a:endParaRPr dirty="0"/>
          </a:p>
          <a:p>
            <a:pPr marL="457200" lvl="0" indent="-365760" algn="l" rtl="0">
              <a:spcBef>
                <a:spcPts val="0"/>
              </a:spcBef>
              <a:spcAft>
                <a:spcPts val="0"/>
              </a:spcAft>
              <a:buSzPct val="100000"/>
              <a:buChar char="-"/>
            </a:pPr>
            <a:r>
              <a:rPr lang="en" dirty="0"/>
              <a:t>Charts shows that there is trend of reduction in vacancy from june onwards</a:t>
            </a:r>
            <a:endParaRPr dirty="0"/>
          </a:p>
          <a:p>
            <a:pPr marL="457200" lvl="0" indent="-365760" algn="l" rtl="0">
              <a:spcBef>
                <a:spcPts val="0"/>
              </a:spcBef>
              <a:spcAft>
                <a:spcPts val="0"/>
              </a:spcAft>
              <a:buSzPct val="100000"/>
              <a:buChar char="-"/>
            </a:pPr>
            <a:r>
              <a:rPr lang="en" dirty="0"/>
              <a:t>Highest vacancy is in january where as it is lowest in december in both cities</a:t>
            </a:r>
            <a:endParaRPr dirty="0"/>
          </a:p>
        </p:txBody>
      </p:sp>
      <p:pic>
        <p:nvPicPr>
          <p:cNvPr id="154" name="Google Shape;154;p16"/>
          <p:cNvPicPr preferRelativeResize="0"/>
          <p:nvPr/>
        </p:nvPicPr>
        <p:blipFill>
          <a:blip r:embed="rId3">
            <a:alphaModFix/>
          </a:blip>
          <a:stretch>
            <a:fillRect/>
          </a:stretch>
        </p:blipFill>
        <p:spPr>
          <a:xfrm>
            <a:off x="1293875" y="2814638"/>
            <a:ext cx="3352801" cy="2053412"/>
          </a:xfrm>
          <a:prstGeom prst="rect">
            <a:avLst/>
          </a:prstGeom>
          <a:noFill/>
          <a:ln>
            <a:noFill/>
          </a:ln>
        </p:spPr>
      </p:pic>
      <p:pic>
        <p:nvPicPr>
          <p:cNvPr id="155" name="Google Shape;155;p16"/>
          <p:cNvPicPr preferRelativeResize="0"/>
          <p:nvPr/>
        </p:nvPicPr>
        <p:blipFill>
          <a:blip r:embed="rId4">
            <a:alphaModFix/>
          </a:blip>
          <a:stretch>
            <a:fillRect/>
          </a:stretch>
        </p:blipFill>
        <p:spPr>
          <a:xfrm>
            <a:off x="4983600" y="2814638"/>
            <a:ext cx="3352800" cy="2053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Top 5 preferred properties</a:t>
            </a:r>
            <a:endParaRPr sz="2000"/>
          </a:p>
          <a:p>
            <a:pPr marL="457200" lvl="0" indent="-355600" algn="l" rtl="0">
              <a:spcBef>
                <a:spcPts val="0"/>
              </a:spcBef>
              <a:spcAft>
                <a:spcPts val="0"/>
              </a:spcAft>
              <a:buSzPts val="2000"/>
              <a:buChar char="-"/>
            </a:pPr>
            <a:r>
              <a:rPr lang="en" sz="2000"/>
              <a:t>The charts shows trend that entire rental unit has most preference by people across both cities</a:t>
            </a:r>
            <a:endParaRPr sz="2000"/>
          </a:p>
          <a:p>
            <a:pPr marL="457200" lvl="0" indent="-355600" algn="l" rtl="0">
              <a:spcBef>
                <a:spcPts val="0"/>
              </a:spcBef>
              <a:spcAft>
                <a:spcPts val="0"/>
              </a:spcAft>
              <a:buSzPts val="2000"/>
              <a:buChar char="-"/>
            </a:pPr>
            <a:r>
              <a:rPr lang="en" sz="2000"/>
              <a:t>Entire condominium has 2nd priority </a:t>
            </a:r>
            <a:endParaRPr sz="2000"/>
          </a:p>
          <a:p>
            <a:pPr marL="457200" lvl="0" indent="-355600" algn="l" rtl="0">
              <a:spcBef>
                <a:spcPts val="0"/>
              </a:spcBef>
              <a:spcAft>
                <a:spcPts val="0"/>
              </a:spcAft>
              <a:buSzPts val="2000"/>
              <a:buChar char="-"/>
            </a:pPr>
            <a:r>
              <a:rPr lang="en" sz="2000"/>
              <a:t>remaining properties has preferably low preference</a:t>
            </a:r>
            <a:endParaRPr sz="2000"/>
          </a:p>
        </p:txBody>
      </p:sp>
      <p:pic>
        <p:nvPicPr>
          <p:cNvPr id="161" name="Google Shape;161;p17"/>
          <p:cNvPicPr preferRelativeResize="0"/>
          <p:nvPr/>
        </p:nvPicPr>
        <p:blipFill>
          <a:blip r:embed="rId3">
            <a:alphaModFix/>
          </a:blip>
          <a:stretch>
            <a:fillRect/>
          </a:stretch>
        </p:blipFill>
        <p:spPr>
          <a:xfrm>
            <a:off x="1297500" y="2528450"/>
            <a:ext cx="3415401" cy="2349450"/>
          </a:xfrm>
          <a:prstGeom prst="rect">
            <a:avLst/>
          </a:prstGeom>
          <a:noFill/>
          <a:ln>
            <a:noFill/>
          </a:ln>
        </p:spPr>
      </p:pic>
      <p:pic>
        <p:nvPicPr>
          <p:cNvPr id="162" name="Google Shape;162;p17"/>
          <p:cNvPicPr preferRelativeResize="0"/>
          <p:nvPr/>
        </p:nvPicPr>
        <p:blipFill>
          <a:blip r:embed="rId4">
            <a:alphaModFix/>
          </a:blip>
          <a:stretch>
            <a:fillRect/>
          </a:stretch>
        </p:blipFill>
        <p:spPr>
          <a:xfrm>
            <a:off x="5138675" y="2528450"/>
            <a:ext cx="3197725" cy="234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Relation between hosts reply and property being rented</a:t>
            </a:r>
            <a:endParaRPr sz="2000" dirty="0"/>
          </a:p>
          <a:p>
            <a:pPr marL="457200" lvl="0" indent="-342900" algn="l" rtl="0">
              <a:spcBef>
                <a:spcPts val="0"/>
              </a:spcBef>
              <a:spcAft>
                <a:spcPts val="0"/>
              </a:spcAft>
              <a:buSzPct val="100000"/>
              <a:buChar char="-"/>
            </a:pPr>
            <a:r>
              <a:rPr lang="en" sz="2000" dirty="0"/>
              <a:t>The data clearly shows that speed of hosts reply if directly proportional to property going on rent</a:t>
            </a:r>
            <a:endParaRPr sz="2000" dirty="0"/>
          </a:p>
          <a:p>
            <a:pPr marL="457200" lvl="0" indent="-342900" algn="l" rtl="0">
              <a:spcBef>
                <a:spcPts val="0"/>
              </a:spcBef>
              <a:spcAft>
                <a:spcPts val="0"/>
              </a:spcAft>
              <a:buSzPct val="100000"/>
              <a:buChar char="-"/>
            </a:pPr>
            <a:r>
              <a:rPr lang="en" sz="2000" dirty="0"/>
              <a:t>The hosts who reply within an hour has a very higher chances to rent their property whereas hosts taking more than a day to reply has lowest rate.</a:t>
            </a:r>
            <a:endParaRPr sz="2000" dirty="0"/>
          </a:p>
        </p:txBody>
      </p:sp>
      <p:pic>
        <p:nvPicPr>
          <p:cNvPr id="168" name="Google Shape;168;p18"/>
          <p:cNvPicPr preferRelativeResize="0"/>
          <p:nvPr/>
        </p:nvPicPr>
        <p:blipFill>
          <a:blip r:embed="rId3">
            <a:alphaModFix/>
          </a:blip>
          <a:stretch>
            <a:fillRect/>
          </a:stretch>
        </p:blipFill>
        <p:spPr>
          <a:xfrm>
            <a:off x="1297500" y="2579200"/>
            <a:ext cx="3434325" cy="2234451"/>
          </a:xfrm>
          <a:prstGeom prst="rect">
            <a:avLst/>
          </a:prstGeom>
          <a:noFill/>
          <a:ln>
            <a:noFill/>
          </a:ln>
        </p:spPr>
      </p:pic>
      <p:pic>
        <p:nvPicPr>
          <p:cNvPr id="169" name="Google Shape;169;p18"/>
          <p:cNvPicPr preferRelativeResize="0"/>
          <p:nvPr/>
        </p:nvPicPr>
        <p:blipFill>
          <a:blip r:embed="rId4">
            <a:alphaModFix/>
          </a:blip>
          <a:stretch>
            <a:fillRect/>
          </a:stretch>
        </p:blipFill>
        <p:spPr>
          <a:xfrm>
            <a:off x="5129300" y="2579200"/>
            <a:ext cx="3590665" cy="223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Total property categorization between various categories based on their ratings</a:t>
            </a:r>
            <a:endParaRPr/>
          </a:p>
          <a:p>
            <a:pPr marL="457200" lvl="0" indent="-365760" algn="l" rtl="0">
              <a:spcBef>
                <a:spcPts val="0"/>
              </a:spcBef>
              <a:spcAft>
                <a:spcPts val="0"/>
              </a:spcAft>
              <a:buSzPct val="100000"/>
              <a:buChar char="-"/>
            </a:pPr>
            <a:r>
              <a:rPr lang="en"/>
              <a:t>So far most property listed on companies website have a premium high ratings.</a:t>
            </a:r>
            <a:endParaRPr/>
          </a:p>
          <a:p>
            <a:pPr marL="457200" lvl="0" indent="-365760" algn="l" rtl="0">
              <a:spcBef>
                <a:spcPts val="0"/>
              </a:spcBef>
              <a:spcAft>
                <a:spcPts val="0"/>
              </a:spcAft>
              <a:buSzPct val="100000"/>
              <a:buChar char="-"/>
            </a:pPr>
            <a:r>
              <a:rPr lang="en"/>
              <a:t>A very low number of properties have low ratings.</a:t>
            </a:r>
            <a:endParaRPr/>
          </a:p>
        </p:txBody>
      </p:sp>
      <p:pic>
        <p:nvPicPr>
          <p:cNvPr id="175" name="Google Shape;175;p19"/>
          <p:cNvPicPr preferRelativeResize="0"/>
          <p:nvPr/>
        </p:nvPicPr>
        <p:blipFill>
          <a:blip r:embed="rId3">
            <a:alphaModFix/>
          </a:blip>
          <a:stretch>
            <a:fillRect/>
          </a:stretch>
        </p:blipFill>
        <p:spPr>
          <a:xfrm>
            <a:off x="1297500" y="2571750"/>
            <a:ext cx="3358625" cy="2227051"/>
          </a:xfrm>
          <a:prstGeom prst="rect">
            <a:avLst/>
          </a:prstGeom>
          <a:noFill/>
          <a:ln>
            <a:noFill/>
          </a:ln>
        </p:spPr>
      </p:pic>
      <p:pic>
        <p:nvPicPr>
          <p:cNvPr id="176" name="Google Shape;176;p19"/>
          <p:cNvPicPr preferRelativeResize="0"/>
          <p:nvPr/>
        </p:nvPicPr>
        <p:blipFill>
          <a:blip r:embed="rId3">
            <a:alphaModFix/>
          </a:blip>
          <a:stretch>
            <a:fillRect/>
          </a:stretch>
        </p:blipFill>
        <p:spPr>
          <a:xfrm>
            <a:off x="5064626" y="2571750"/>
            <a:ext cx="3271776" cy="2227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Success of superhost program</a:t>
            </a:r>
            <a:endParaRPr/>
          </a:p>
          <a:p>
            <a:pPr marL="457200" lvl="0" indent="-365760" algn="l" rtl="0">
              <a:spcBef>
                <a:spcPts val="0"/>
              </a:spcBef>
              <a:spcAft>
                <a:spcPts val="0"/>
              </a:spcAft>
              <a:buSzPct val="100000"/>
              <a:buChar char="-"/>
            </a:pPr>
            <a:r>
              <a:rPr lang="en"/>
              <a:t>There is not any noticeable difference between number of rented property vs vacant property of superhosts and non superhosts.</a:t>
            </a:r>
            <a:endParaRPr/>
          </a:p>
          <a:p>
            <a:pPr marL="457200" lvl="0" indent="-365760" algn="l" rtl="0">
              <a:spcBef>
                <a:spcPts val="0"/>
              </a:spcBef>
              <a:spcAft>
                <a:spcPts val="0"/>
              </a:spcAft>
              <a:buSzPct val="100000"/>
              <a:buChar char="-"/>
            </a:pPr>
            <a:r>
              <a:rPr lang="en"/>
              <a:t>The rate of rented properties and vacant properties is almost same across both cities</a:t>
            </a:r>
            <a:endParaRPr/>
          </a:p>
        </p:txBody>
      </p:sp>
      <p:pic>
        <p:nvPicPr>
          <p:cNvPr id="182" name="Google Shape;182;p20"/>
          <p:cNvPicPr preferRelativeResize="0"/>
          <p:nvPr/>
        </p:nvPicPr>
        <p:blipFill>
          <a:blip r:embed="rId3">
            <a:alphaModFix/>
          </a:blip>
          <a:stretch>
            <a:fillRect/>
          </a:stretch>
        </p:blipFill>
        <p:spPr>
          <a:xfrm>
            <a:off x="1297500" y="2995613"/>
            <a:ext cx="3552626" cy="1934362"/>
          </a:xfrm>
          <a:prstGeom prst="rect">
            <a:avLst/>
          </a:prstGeom>
          <a:noFill/>
          <a:ln>
            <a:noFill/>
          </a:ln>
        </p:spPr>
      </p:pic>
      <p:pic>
        <p:nvPicPr>
          <p:cNvPr id="183" name="Google Shape;183;p20"/>
          <p:cNvPicPr preferRelativeResize="0"/>
          <p:nvPr/>
        </p:nvPicPr>
        <p:blipFill>
          <a:blip r:embed="rId4">
            <a:alphaModFix/>
          </a:blip>
          <a:stretch>
            <a:fillRect/>
          </a:stretch>
        </p:blipFill>
        <p:spPr>
          <a:xfrm>
            <a:off x="5116102" y="2995613"/>
            <a:ext cx="3220297" cy="1934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Comparing features instantly bookable with  non instantly bookable</a:t>
            </a:r>
            <a:endParaRPr sz="1600"/>
          </a:p>
          <a:p>
            <a:pPr marL="457200" lvl="0" indent="-330200" algn="l" rtl="0">
              <a:spcBef>
                <a:spcPts val="0"/>
              </a:spcBef>
              <a:spcAft>
                <a:spcPts val="0"/>
              </a:spcAft>
              <a:buSzPts val="1600"/>
              <a:buChar char="-"/>
            </a:pPr>
            <a:r>
              <a:rPr lang="en" sz="1600"/>
              <a:t>There is not any noticeable difference between data of both cities.</a:t>
            </a:r>
            <a:endParaRPr sz="1600"/>
          </a:p>
          <a:p>
            <a:pPr marL="457200" lvl="0" indent="-330200" algn="l" rtl="0">
              <a:spcBef>
                <a:spcPts val="0"/>
              </a:spcBef>
              <a:spcAft>
                <a:spcPts val="0"/>
              </a:spcAft>
              <a:buSzPts val="1600"/>
              <a:buChar char="-"/>
            </a:pPr>
            <a:r>
              <a:rPr lang="en" sz="1600"/>
              <a:t>There is a trend showing non instantly bookable properties are being rented more frequently.</a:t>
            </a:r>
            <a:endParaRPr sz="1600"/>
          </a:p>
        </p:txBody>
      </p:sp>
      <p:pic>
        <p:nvPicPr>
          <p:cNvPr id="189" name="Google Shape;189;p21"/>
          <p:cNvPicPr preferRelativeResize="0"/>
          <p:nvPr/>
        </p:nvPicPr>
        <p:blipFill>
          <a:blip r:embed="rId3">
            <a:alphaModFix/>
          </a:blip>
          <a:stretch>
            <a:fillRect/>
          </a:stretch>
        </p:blipFill>
        <p:spPr>
          <a:xfrm>
            <a:off x="2783300" y="1976025"/>
            <a:ext cx="4172502" cy="1535000"/>
          </a:xfrm>
          <a:prstGeom prst="rect">
            <a:avLst/>
          </a:prstGeom>
          <a:noFill/>
          <a:ln>
            <a:noFill/>
          </a:ln>
        </p:spPr>
      </p:pic>
      <p:pic>
        <p:nvPicPr>
          <p:cNvPr id="190" name="Google Shape;190;p21"/>
          <p:cNvPicPr preferRelativeResize="0"/>
          <p:nvPr/>
        </p:nvPicPr>
        <p:blipFill>
          <a:blip r:embed="rId4">
            <a:alphaModFix/>
          </a:blip>
          <a:stretch>
            <a:fillRect/>
          </a:stretch>
        </p:blipFill>
        <p:spPr>
          <a:xfrm>
            <a:off x="2783300" y="3567800"/>
            <a:ext cx="4172501" cy="1491074"/>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417</Words>
  <Application>Microsoft Office PowerPoint</Application>
  <PresentationFormat>On-screen Show (16:9)</PresentationFormat>
  <Paragraphs>40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Montserrat</vt:lpstr>
      <vt:lpstr>Twentieth Century</vt:lpstr>
      <vt:lpstr>Lato</vt:lpstr>
      <vt:lpstr>Arial</vt:lpstr>
      <vt:lpstr>Libre Franklin</vt:lpstr>
      <vt:lpstr>Noto Sans Symbols</vt:lpstr>
      <vt:lpstr>Focus</vt:lpstr>
      <vt:lpstr>SQL PROJECT - PROPERTY LISTING ANALYSIS FOR PROPERTY RENTAL COMPANY</vt:lpstr>
      <vt:lpstr>Important Points</vt:lpstr>
      <vt:lpstr>Average price comparison among different room-type  Shared accommodation is cheapest in both cities Hotel is the costliest accommodation in athens whereas in thessaloniki its private room</vt:lpstr>
      <vt:lpstr>Total Vacancy rate across the months in both cities  Charts shows that there is trend of reduction in vacancy from june onwards Highest vacancy is in january where as it is lowest in december in both cities</vt:lpstr>
      <vt:lpstr>Top 5 preferred properties The charts shows trend that entire rental unit has most preference by people across both cities Entire condominium has 2nd priority  remaining properties has preferably low preference</vt:lpstr>
      <vt:lpstr>Relation between hosts reply and property being rented The data clearly shows that speed of hosts reply if directly proportional to property going on rent The hosts who reply within an hour has a very higher chances to rent their property whereas hosts taking more than a day to reply has lowest rate.</vt:lpstr>
      <vt:lpstr>Total property categorization between various categories based on their ratings So far most property listed on companies website have a premium high ratings. A very low number of properties have low ratings.</vt:lpstr>
      <vt:lpstr>Success of superhost program There is not any noticeable difference between number of rented property vs vacant property of superhosts and non superhosts. The rate of rented properties and vacant properties is almost same across both cities</vt:lpstr>
      <vt:lpstr>Comparing features instantly bookable with  non instantly bookable There is not any noticeable difference between data of both cities. There is a trend showing non instantly bookable properties are being rented more frequently.</vt:lpstr>
      <vt:lpstr>INSIGHTS  </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 PROPERTY LISTING ANALYSIS FOR PROPERTY RENTAL COMPANY</dc:title>
  <cp:lastModifiedBy>Tejas Ingle</cp:lastModifiedBy>
  <cp:revision>2</cp:revision>
  <dcterms:modified xsi:type="dcterms:W3CDTF">2023-02-13T20:07:58Z</dcterms:modified>
</cp:coreProperties>
</file>