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54"/>
  </p:notesMasterIdLst>
  <p:sldIdLst>
    <p:sldId id="256" r:id="rId2"/>
    <p:sldId id="257" r:id="rId3"/>
    <p:sldId id="258" r:id="rId4"/>
    <p:sldId id="259" r:id="rId5"/>
    <p:sldId id="263" r:id="rId6"/>
    <p:sldId id="284" r:id="rId7"/>
    <p:sldId id="260" r:id="rId8"/>
    <p:sldId id="261" r:id="rId9"/>
    <p:sldId id="262"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310" r:id="rId25"/>
    <p:sldId id="280" r:id="rId26"/>
    <p:sldId id="281" r:id="rId27"/>
    <p:sldId id="282"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7" r:id="rId49"/>
    <p:sldId id="305" r:id="rId50"/>
    <p:sldId id="308" r:id="rId51"/>
    <p:sldId id="309" r:id="rId52"/>
    <p:sldId id="265"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6" d="100"/>
          <a:sy n="96" d="100"/>
        </p:scale>
        <p:origin x="106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0A6BB-9C43-4F65-ADFE-7D1616AB34AD}" type="datetimeFigureOut">
              <a:rPr lang="en-IN" smtClean="0"/>
              <a:t>03-09-2020</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4B56D-5011-4DEC-ABC1-F81CCDFB9787}" type="slidenum">
              <a:rPr lang="en-IN" smtClean="0"/>
              <a:t>‹#›</a:t>
            </a:fld>
            <a:endParaRPr lang="en-IN" dirty="0"/>
          </a:p>
        </p:txBody>
      </p:sp>
    </p:spTree>
    <p:extLst>
      <p:ext uri="{BB962C8B-B14F-4D97-AF65-F5344CB8AC3E}">
        <p14:creationId xmlns:p14="http://schemas.microsoft.com/office/powerpoint/2010/main" val="2176321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744B56D-5011-4DEC-ABC1-F81CCDFB9787}" type="slidenum">
              <a:rPr lang="en-IN" smtClean="0"/>
              <a:t>38</a:t>
            </a:fld>
            <a:endParaRPr lang="en-IN" dirty="0"/>
          </a:p>
        </p:txBody>
      </p:sp>
    </p:spTree>
    <p:extLst>
      <p:ext uri="{BB962C8B-B14F-4D97-AF65-F5344CB8AC3E}">
        <p14:creationId xmlns:p14="http://schemas.microsoft.com/office/powerpoint/2010/main" val="1118020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744B56D-5011-4DEC-ABC1-F81CCDFB9787}" type="slidenum">
              <a:rPr lang="en-IN" smtClean="0"/>
              <a:t>49</a:t>
            </a:fld>
            <a:endParaRPr lang="en-IN" dirty="0"/>
          </a:p>
        </p:txBody>
      </p:sp>
    </p:spTree>
    <p:extLst>
      <p:ext uri="{BB962C8B-B14F-4D97-AF65-F5344CB8AC3E}">
        <p14:creationId xmlns:p14="http://schemas.microsoft.com/office/powerpoint/2010/main" val="1029764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039C37-9969-481A-A7F7-8B2DC288A776}" type="datetimeFigureOut">
              <a:rPr lang="en-US" smtClean="0"/>
              <a:pPr/>
              <a:t>9/3/2020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41FF95-2FCC-4801-8E9F-2733A68FE1CC}" type="slidenum">
              <a:rPr lang="en-IN" smtClean="0"/>
              <a:pPr/>
              <a:t>‹#›</a:t>
            </a:fld>
            <a:endParaRPr lang="en-I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55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39C37-9969-481A-A7F7-8B2DC288A776}" type="datetimeFigureOut">
              <a:rPr lang="en-US" smtClean="0"/>
              <a:pPr/>
              <a:t>9/3/2020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41FF95-2FCC-4801-8E9F-2733A68FE1CC}" type="slidenum">
              <a:rPr lang="en-IN" smtClean="0"/>
              <a:pPr/>
              <a:t>‹#›</a:t>
            </a:fld>
            <a:endParaRPr lang="en-IN" dirty="0"/>
          </a:p>
        </p:txBody>
      </p:sp>
    </p:spTree>
    <p:extLst>
      <p:ext uri="{BB962C8B-B14F-4D97-AF65-F5344CB8AC3E}">
        <p14:creationId xmlns:p14="http://schemas.microsoft.com/office/powerpoint/2010/main" val="286719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39C37-9969-481A-A7F7-8B2DC288A776}" type="datetimeFigureOut">
              <a:rPr lang="en-US" smtClean="0"/>
              <a:pPr/>
              <a:t>9/3/2020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41FF95-2FCC-4801-8E9F-2733A68FE1CC}" type="slidenum">
              <a:rPr lang="en-IN" smtClean="0"/>
              <a:pPr/>
              <a:t>‹#›</a:t>
            </a:fld>
            <a:endParaRPr lang="en-IN" dirty="0"/>
          </a:p>
        </p:txBody>
      </p:sp>
    </p:spTree>
    <p:extLst>
      <p:ext uri="{BB962C8B-B14F-4D97-AF65-F5344CB8AC3E}">
        <p14:creationId xmlns:p14="http://schemas.microsoft.com/office/powerpoint/2010/main" val="86028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39C37-9969-481A-A7F7-8B2DC288A776}" type="datetimeFigureOut">
              <a:rPr lang="en-US" smtClean="0"/>
              <a:pPr/>
              <a:t>9/3/2020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41FF95-2FCC-4801-8E9F-2733A68FE1CC}" type="slidenum">
              <a:rPr lang="en-IN" smtClean="0"/>
              <a:pPr/>
              <a:t>‹#›</a:t>
            </a:fld>
            <a:endParaRPr lang="en-IN" dirty="0"/>
          </a:p>
        </p:txBody>
      </p:sp>
    </p:spTree>
    <p:extLst>
      <p:ext uri="{BB962C8B-B14F-4D97-AF65-F5344CB8AC3E}">
        <p14:creationId xmlns:p14="http://schemas.microsoft.com/office/powerpoint/2010/main" val="153396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39C37-9969-481A-A7F7-8B2DC288A776}" type="datetimeFigureOut">
              <a:rPr lang="en-US" smtClean="0"/>
              <a:pPr/>
              <a:t>9/3/2020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41FF95-2FCC-4801-8E9F-2733A68FE1CC}" type="slidenum">
              <a:rPr lang="en-IN" smtClean="0"/>
              <a:pPr/>
              <a:t>‹#›</a:t>
            </a:fld>
            <a:endParaRPr lang="en-I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11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039C37-9969-481A-A7F7-8B2DC288A776}" type="datetimeFigureOut">
              <a:rPr lang="en-US" smtClean="0"/>
              <a:pPr/>
              <a:t>9/3/2020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541FF95-2FCC-4801-8E9F-2733A68FE1CC}" type="slidenum">
              <a:rPr lang="en-IN" smtClean="0"/>
              <a:pPr/>
              <a:t>‹#›</a:t>
            </a:fld>
            <a:endParaRPr lang="en-IN" dirty="0"/>
          </a:p>
        </p:txBody>
      </p:sp>
    </p:spTree>
    <p:extLst>
      <p:ext uri="{BB962C8B-B14F-4D97-AF65-F5344CB8AC3E}">
        <p14:creationId xmlns:p14="http://schemas.microsoft.com/office/powerpoint/2010/main" val="99723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039C37-9969-481A-A7F7-8B2DC288A776}" type="datetimeFigureOut">
              <a:rPr lang="en-US" smtClean="0"/>
              <a:pPr/>
              <a:t>9/3/2020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541FF95-2FCC-4801-8E9F-2733A68FE1CC}" type="slidenum">
              <a:rPr lang="en-IN" smtClean="0"/>
              <a:pPr/>
              <a:t>‹#›</a:t>
            </a:fld>
            <a:endParaRPr lang="en-IN" dirty="0"/>
          </a:p>
        </p:txBody>
      </p:sp>
    </p:spTree>
    <p:extLst>
      <p:ext uri="{BB962C8B-B14F-4D97-AF65-F5344CB8AC3E}">
        <p14:creationId xmlns:p14="http://schemas.microsoft.com/office/powerpoint/2010/main" val="1447875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039C37-9969-481A-A7F7-8B2DC288A776}" type="datetimeFigureOut">
              <a:rPr lang="en-US" smtClean="0"/>
              <a:pPr/>
              <a:t>9/3/2020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541FF95-2FCC-4801-8E9F-2733A68FE1CC}" type="slidenum">
              <a:rPr lang="en-IN" smtClean="0"/>
              <a:pPr/>
              <a:t>‹#›</a:t>
            </a:fld>
            <a:endParaRPr lang="en-IN" dirty="0"/>
          </a:p>
        </p:txBody>
      </p:sp>
    </p:spTree>
    <p:extLst>
      <p:ext uri="{BB962C8B-B14F-4D97-AF65-F5344CB8AC3E}">
        <p14:creationId xmlns:p14="http://schemas.microsoft.com/office/powerpoint/2010/main" val="3689086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039C37-9969-481A-A7F7-8B2DC288A776}" type="datetimeFigureOut">
              <a:rPr lang="en-US" smtClean="0"/>
              <a:pPr/>
              <a:t>9/3/2020</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1541FF95-2FCC-4801-8E9F-2733A68FE1CC}" type="slidenum">
              <a:rPr lang="en-IN" smtClean="0"/>
              <a:pPr/>
              <a:t>‹#›</a:t>
            </a:fld>
            <a:endParaRPr lang="en-IN" dirty="0"/>
          </a:p>
        </p:txBody>
      </p:sp>
    </p:spTree>
    <p:extLst>
      <p:ext uri="{BB962C8B-B14F-4D97-AF65-F5344CB8AC3E}">
        <p14:creationId xmlns:p14="http://schemas.microsoft.com/office/powerpoint/2010/main" val="300722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8039C37-9969-481A-A7F7-8B2DC288A776}" type="datetimeFigureOut">
              <a:rPr lang="en-US" smtClean="0"/>
              <a:pPr/>
              <a:t>9/3/2020</a:t>
            </a:fld>
            <a:endParaRPr lang="en-IN"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41FF95-2FCC-4801-8E9F-2733A68FE1CC}" type="slidenum">
              <a:rPr lang="en-IN" smtClean="0"/>
              <a:pPr/>
              <a:t>‹#›</a:t>
            </a:fld>
            <a:endParaRPr lang="en-IN" dirty="0"/>
          </a:p>
        </p:txBody>
      </p:sp>
    </p:spTree>
    <p:extLst>
      <p:ext uri="{BB962C8B-B14F-4D97-AF65-F5344CB8AC3E}">
        <p14:creationId xmlns:p14="http://schemas.microsoft.com/office/powerpoint/2010/main" val="382464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039C37-9969-481A-A7F7-8B2DC288A776}" type="datetimeFigureOut">
              <a:rPr lang="en-US" smtClean="0"/>
              <a:pPr/>
              <a:t>9/3/2020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541FF95-2FCC-4801-8E9F-2733A68FE1CC}" type="slidenum">
              <a:rPr lang="en-IN" smtClean="0"/>
              <a:pPr/>
              <a:t>‹#›</a:t>
            </a:fld>
            <a:endParaRPr lang="en-IN" dirty="0"/>
          </a:p>
        </p:txBody>
      </p:sp>
    </p:spTree>
    <p:extLst>
      <p:ext uri="{BB962C8B-B14F-4D97-AF65-F5344CB8AC3E}">
        <p14:creationId xmlns:p14="http://schemas.microsoft.com/office/powerpoint/2010/main" val="323515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8039C37-9969-481A-A7F7-8B2DC288A776}" type="datetimeFigureOut">
              <a:rPr lang="en-US" smtClean="0"/>
              <a:pPr/>
              <a:t>9/3/2020</a:t>
            </a:fld>
            <a:endParaRPr lang="en-IN"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541FF95-2FCC-4801-8E9F-2733A68FE1CC}" type="slidenum">
              <a:rPr lang="en-IN" smtClean="0"/>
              <a:pPr/>
              <a:t>‹#›</a:t>
            </a:fld>
            <a:endParaRPr lang="en-IN"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16348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IN" dirty="0"/>
              <a:t>Remote Patient Monitoring System</a:t>
            </a:r>
          </a:p>
        </p:txBody>
      </p:sp>
      <p:sp>
        <p:nvSpPr>
          <p:cNvPr id="3" name="Subtitle 2"/>
          <p:cNvSpPr>
            <a:spLocks noGrp="1"/>
          </p:cNvSpPr>
          <p:nvPr>
            <p:ph type="subTitle" idx="1"/>
          </p:nvPr>
        </p:nvSpPr>
        <p:spPr>
          <a:xfrm>
            <a:off x="1187624" y="4509120"/>
            <a:ext cx="5829300" cy="899778"/>
          </a:xfrm>
        </p:spPr>
        <p:txBody>
          <a:bodyPr/>
          <a:lstStyle/>
          <a:p>
            <a:r>
              <a:rPr lang="en-IN" dirty="0"/>
              <a:t>By Team Technocrats</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1AFA-2A13-4EB6-9B29-4DDEAE5F5855}"/>
              </a:ext>
            </a:extLst>
          </p:cNvPr>
          <p:cNvSpPr>
            <a:spLocks noGrp="1"/>
          </p:cNvSpPr>
          <p:nvPr>
            <p:ph type="ctrTitle"/>
          </p:nvPr>
        </p:nvSpPr>
        <p:spPr/>
        <p:txBody>
          <a:bodyPr/>
          <a:lstStyle/>
          <a:p>
            <a:r>
              <a:rPr lang="en-IN" dirty="0"/>
              <a:t>Firebase and Firestore</a:t>
            </a:r>
          </a:p>
        </p:txBody>
      </p:sp>
    </p:spTree>
    <p:extLst>
      <p:ext uri="{BB962C8B-B14F-4D97-AF65-F5344CB8AC3E}">
        <p14:creationId xmlns:p14="http://schemas.microsoft.com/office/powerpoint/2010/main" val="24652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Shishir\College\RPMS\Software\Pics\Context.jpeg">
            <a:extLst>
              <a:ext uri="{FF2B5EF4-FFF2-40B4-BE49-F238E27FC236}">
                <a16:creationId xmlns:a16="http://schemas.microsoft.com/office/drawing/2014/main" id="{565DBF7A-B855-4BC5-8C3C-398FD4FD1E86}"/>
              </a:ext>
            </a:extLst>
          </p:cNvPr>
          <p:cNvPicPr>
            <a:picLocks noChangeAspect="1" noChangeArrowheads="1"/>
          </p:cNvPicPr>
          <p:nvPr/>
        </p:nvPicPr>
        <p:blipFill>
          <a:blip r:embed="rId2"/>
          <a:srcRect/>
          <a:stretch>
            <a:fillRect/>
          </a:stretch>
        </p:blipFill>
        <p:spPr bwMode="auto">
          <a:xfrm>
            <a:off x="1691680" y="1445528"/>
            <a:ext cx="4822065" cy="3855680"/>
          </a:xfrm>
          <a:prstGeom prst="rect">
            <a:avLst/>
          </a:prstGeom>
          <a:noFill/>
        </p:spPr>
      </p:pic>
      <p:sp>
        <p:nvSpPr>
          <p:cNvPr id="4" name="TextBox 3">
            <a:extLst>
              <a:ext uri="{FF2B5EF4-FFF2-40B4-BE49-F238E27FC236}">
                <a16:creationId xmlns:a16="http://schemas.microsoft.com/office/drawing/2014/main" id="{5AB60B57-D33B-4271-BB3A-2F14C4FB892B}"/>
              </a:ext>
            </a:extLst>
          </p:cNvPr>
          <p:cNvSpPr txBox="1"/>
          <p:nvPr/>
        </p:nvSpPr>
        <p:spPr>
          <a:xfrm>
            <a:off x="539552" y="476672"/>
            <a:ext cx="4240263" cy="553998"/>
          </a:xfrm>
          <a:prstGeom prst="rect">
            <a:avLst/>
          </a:prstGeom>
          <a:noFill/>
        </p:spPr>
        <p:txBody>
          <a:bodyPr wrap="none" rtlCol="0">
            <a:spAutoFit/>
          </a:bodyPr>
          <a:lstStyle/>
          <a:p>
            <a:r>
              <a:rPr lang="en-IN" sz="3000" dirty="0">
                <a:latin typeface="Times New Roman" panose="02020603050405020304" pitchFamily="18" charset="0"/>
                <a:cs typeface="Times New Roman" panose="02020603050405020304" pitchFamily="18" charset="0"/>
              </a:rPr>
              <a:t>Context of our application</a:t>
            </a:r>
          </a:p>
        </p:txBody>
      </p:sp>
    </p:spTree>
    <p:extLst>
      <p:ext uri="{BB962C8B-B14F-4D97-AF65-F5344CB8AC3E}">
        <p14:creationId xmlns:p14="http://schemas.microsoft.com/office/powerpoint/2010/main" val="329551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8DDCB-4205-452F-B8E0-A1309369C410}"/>
              </a:ext>
            </a:extLst>
          </p:cNvPr>
          <p:cNvSpPr txBox="1">
            <a:spLocks/>
          </p:cNvSpPr>
          <p:nvPr/>
        </p:nvSpPr>
        <p:spPr>
          <a:xfrm>
            <a:off x="1619672" y="171928"/>
            <a:ext cx="6172200" cy="85725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3075" dirty="0"/>
              <a:t>     What is                                     ?</a:t>
            </a:r>
          </a:p>
        </p:txBody>
      </p:sp>
      <p:sp>
        <p:nvSpPr>
          <p:cNvPr id="3" name="Content Placeholder 2">
            <a:extLst>
              <a:ext uri="{FF2B5EF4-FFF2-40B4-BE49-F238E27FC236}">
                <a16:creationId xmlns:a16="http://schemas.microsoft.com/office/drawing/2014/main" id="{1894407F-984A-447A-B401-DDE2C5D4E9B5}"/>
              </a:ext>
            </a:extLst>
          </p:cNvPr>
          <p:cNvSpPr txBox="1">
            <a:spLocks/>
          </p:cNvSpPr>
          <p:nvPr/>
        </p:nvSpPr>
        <p:spPr>
          <a:xfrm>
            <a:off x="782143" y="908720"/>
            <a:ext cx="6172200" cy="3394472"/>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 typeface="Wingdings 3"/>
              <a:buNone/>
            </a:pPr>
            <a:r>
              <a:rPr lang="en-IN" sz="2100" dirty="0"/>
              <a:t>  Firebase is a fully managed platform for building iOS, Android, and web apps that provides automatic data synchronization, authentication services, messaging, file storage, analytics, and more.</a:t>
            </a:r>
          </a:p>
        </p:txBody>
      </p:sp>
      <p:pic>
        <p:nvPicPr>
          <p:cNvPr id="4" name="Picture 2" descr="D:\Shishir\College\RPMS\Software\logo-standard.png">
            <a:extLst>
              <a:ext uri="{FF2B5EF4-FFF2-40B4-BE49-F238E27FC236}">
                <a16:creationId xmlns:a16="http://schemas.microsoft.com/office/drawing/2014/main" id="{398715EF-F110-4D90-B7AA-C14F4DB7E312}"/>
              </a:ext>
            </a:extLst>
          </p:cNvPr>
          <p:cNvPicPr>
            <a:picLocks noChangeAspect="1" noChangeArrowheads="1"/>
          </p:cNvPicPr>
          <p:nvPr/>
        </p:nvPicPr>
        <p:blipFill>
          <a:blip r:embed="rId2"/>
          <a:srcRect/>
          <a:stretch>
            <a:fillRect/>
          </a:stretch>
        </p:blipFill>
        <p:spPr bwMode="auto">
          <a:xfrm>
            <a:off x="3203848" y="-226004"/>
            <a:ext cx="3750495" cy="1289233"/>
          </a:xfrm>
          <a:prstGeom prst="rect">
            <a:avLst/>
          </a:prstGeom>
          <a:noFill/>
        </p:spPr>
      </p:pic>
      <p:pic>
        <p:nvPicPr>
          <p:cNvPr id="5" name="Picture 3" descr="D:\Shishir\College\RPMS\Software\Firebase.png">
            <a:extLst>
              <a:ext uri="{FF2B5EF4-FFF2-40B4-BE49-F238E27FC236}">
                <a16:creationId xmlns:a16="http://schemas.microsoft.com/office/drawing/2014/main" id="{7371BBB3-B64F-4640-A2C1-9E42A18B19C0}"/>
              </a:ext>
            </a:extLst>
          </p:cNvPr>
          <p:cNvPicPr>
            <a:picLocks noChangeAspect="1" noChangeArrowheads="1"/>
          </p:cNvPicPr>
          <p:nvPr/>
        </p:nvPicPr>
        <p:blipFill>
          <a:blip r:embed="rId3"/>
          <a:srcRect/>
          <a:stretch>
            <a:fillRect/>
          </a:stretch>
        </p:blipFill>
        <p:spPr bwMode="auto">
          <a:xfrm>
            <a:off x="1907704" y="2600885"/>
            <a:ext cx="2936246" cy="2143122"/>
          </a:xfrm>
          <a:prstGeom prst="rect">
            <a:avLst/>
          </a:prstGeom>
          <a:noFill/>
        </p:spPr>
      </p:pic>
    </p:spTree>
    <p:extLst>
      <p:ext uri="{BB962C8B-B14F-4D97-AF65-F5344CB8AC3E}">
        <p14:creationId xmlns:p14="http://schemas.microsoft.com/office/powerpoint/2010/main" val="477861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ADDB-4331-4340-9297-BA2EF89C9D52}"/>
              </a:ext>
            </a:extLst>
          </p:cNvPr>
          <p:cNvSpPr txBox="1">
            <a:spLocks/>
          </p:cNvSpPr>
          <p:nvPr/>
        </p:nvSpPr>
        <p:spPr>
          <a:xfrm>
            <a:off x="1485900" y="1063229"/>
            <a:ext cx="6172200" cy="85725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3075" dirty="0"/>
              <a:t>Features</a:t>
            </a:r>
          </a:p>
        </p:txBody>
      </p:sp>
      <p:sp>
        <p:nvSpPr>
          <p:cNvPr id="3" name="Content Placeholder 4">
            <a:extLst>
              <a:ext uri="{FF2B5EF4-FFF2-40B4-BE49-F238E27FC236}">
                <a16:creationId xmlns:a16="http://schemas.microsoft.com/office/drawing/2014/main" id="{BE770C61-3087-4AE1-99F0-23754B83D2B6}"/>
              </a:ext>
            </a:extLst>
          </p:cNvPr>
          <p:cNvSpPr txBox="1">
            <a:spLocks/>
          </p:cNvSpPr>
          <p:nvPr/>
        </p:nvSpPr>
        <p:spPr>
          <a:xfrm>
            <a:off x="1485900" y="2057401"/>
            <a:ext cx="6172200" cy="3394472"/>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2025" dirty="0"/>
              <a:t>Realtime</a:t>
            </a:r>
          </a:p>
          <a:p>
            <a:r>
              <a:rPr lang="en-IN" sz="2025" dirty="0"/>
              <a:t>Offline</a:t>
            </a:r>
          </a:p>
          <a:p>
            <a:r>
              <a:rPr lang="en-IN" sz="2025" dirty="0"/>
              <a:t>Accessible from client devices</a:t>
            </a:r>
          </a:p>
          <a:p>
            <a:r>
              <a:rPr lang="en-IN" sz="2025" dirty="0"/>
              <a:t>Scalable across multiple databases</a:t>
            </a:r>
          </a:p>
        </p:txBody>
      </p:sp>
    </p:spTree>
    <p:extLst>
      <p:ext uri="{BB962C8B-B14F-4D97-AF65-F5344CB8AC3E}">
        <p14:creationId xmlns:p14="http://schemas.microsoft.com/office/powerpoint/2010/main" val="1313212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1392-5480-48C8-8DC0-CB6123AC4B62}"/>
              </a:ext>
            </a:extLst>
          </p:cNvPr>
          <p:cNvSpPr txBox="1">
            <a:spLocks/>
          </p:cNvSpPr>
          <p:nvPr/>
        </p:nvSpPr>
        <p:spPr>
          <a:xfrm>
            <a:off x="683568" y="447063"/>
            <a:ext cx="6172200" cy="85725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3075" dirty="0"/>
              <a:t>User Authentication</a:t>
            </a:r>
          </a:p>
        </p:txBody>
      </p:sp>
      <p:sp>
        <p:nvSpPr>
          <p:cNvPr id="3" name="Content Placeholder 2">
            <a:extLst>
              <a:ext uri="{FF2B5EF4-FFF2-40B4-BE49-F238E27FC236}">
                <a16:creationId xmlns:a16="http://schemas.microsoft.com/office/drawing/2014/main" id="{2811304A-DEB9-4F2A-8A06-05226F7F1877}"/>
              </a:ext>
            </a:extLst>
          </p:cNvPr>
          <p:cNvSpPr txBox="1">
            <a:spLocks/>
          </p:cNvSpPr>
          <p:nvPr/>
        </p:nvSpPr>
        <p:spPr>
          <a:xfrm>
            <a:off x="467544" y="1412776"/>
            <a:ext cx="6172200" cy="3394472"/>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500" dirty="0"/>
              <a:t>Most apps need to know the identity of a user. Knowing a user's identity allows an app to securely save user data in the cloud and provide the same personalized experience across all of the user's devices.</a:t>
            </a:r>
          </a:p>
          <a:p>
            <a:r>
              <a:rPr lang="en-IN" sz="1500" dirty="0"/>
              <a:t>Firebase Authentication provides backend services, easy-to-use SDKs, and ready-made UI libraries to authenticate users to the app. It supports authentication using passwords, phone numbers, popular federated identity providers like Google, Facebook and Twitter, and more.</a:t>
            </a:r>
          </a:p>
          <a:p>
            <a:pPr>
              <a:buFont typeface="Wingdings 3"/>
              <a:buNone/>
            </a:pPr>
            <a:endParaRPr lang="en-IN" sz="2025" dirty="0"/>
          </a:p>
        </p:txBody>
      </p:sp>
      <p:pic>
        <p:nvPicPr>
          <p:cNvPr id="4" name="Picture 3" descr="D:\Shishir\College\RPMS\Software\Auth.jpg">
            <a:extLst>
              <a:ext uri="{FF2B5EF4-FFF2-40B4-BE49-F238E27FC236}">
                <a16:creationId xmlns:a16="http://schemas.microsoft.com/office/drawing/2014/main" id="{E022F0CE-43DD-4112-A3F3-E8639477125C}"/>
              </a:ext>
            </a:extLst>
          </p:cNvPr>
          <p:cNvPicPr>
            <a:picLocks noChangeAspect="1" noChangeArrowheads="1"/>
          </p:cNvPicPr>
          <p:nvPr/>
        </p:nvPicPr>
        <p:blipFill>
          <a:blip r:embed="rId2"/>
          <a:srcRect/>
          <a:stretch>
            <a:fillRect/>
          </a:stretch>
        </p:blipFill>
        <p:spPr bwMode="auto">
          <a:xfrm>
            <a:off x="1259632" y="3487875"/>
            <a:ext cx="2839661" cy="1597309"/>
          </a:xfrm>
          <a:prstGeom prst="rect">
            <a:avLst/>
          </a:prstGeom>
          <a:noFill/>
        </p:spPr>
      </p:pic>
    </p:spTree>
    <p:extLst>
      <p:ext uri="{BB962C8B-B14F-4D97-AF65-F5344CB8AC3E}">
        <p14:creationId xmlns:p14="http://schemas.microsoft.com/office/powerpoint/2010/main" val="2828374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525F-FF97-4F91-B825-ED2501D5D0D0}"/>
              </a:ext>
            </a:extLst>
          </p:cNvPr>
          <p:cNvSpPr txBox="1">
            <a:spLocks/>
          </p:cNvSpPr>
          <p:nvPr/>
        </p:nvSpPr>
        <p:spPr>
          <a:xfrm>
            <a:off x="467544" y="375024"/>
            <a:ext cx="6172200" cy="85725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3075" dirty="0"/>
              <a:t>Working of user authentication</a:t>
            </a:r>
          </a:p>
        </p:txBody>
      </p:sp>
      <p:sp>
        <p:nvSpPr>
          <p:cNvPr id="3" name="Content Placeholder 2">
            <a:extLst>
              <a:ext uri="{FF2B5EF4-FFF2-40B4-BE49-F238E27FC236}">
                <a16:creationId xmlns:a16="http://schemas.microsoft.com/office/drawing/2014/main" id="{252B96C4-1FD1-49A6-87D4-4080708FDEC4}"/>
              </a:ext>
            </a:extLst>
          </p:cNvPr>
          <p:cNvSpPr txBox="1">
            <a:spLocks/>
          </p:cNvSpPr>
          <p:nvPr/>
        </p:nvSpPr>
        <p:spPr>
          <a:xfrm>
            <a:off x="755576" y="2780928"/>
            <a:ext cx="6172200" cy="3394472"/>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350" dirty="0"/>
              <a:t>To sign a user into the app, first get authentication credentials from the user. These credentials can be the user's email address and password, or an OAuth token from a federated identity provider. Then, pass these credentials to the Firebase Authentication SDK. The backend services will then verify those credentials and return a response to the client.</a:t>
            </a:r>
          </a:p>
          <a:p>
            <a:r>
              <a:rPr lang="en-IN" sz="1350" dirty="0"/>
              <a:t>After a successful sign in, one can access the user's basic profile information, and can control the user's access to data stored in other Firebase products. They can also use the provided authentication token to verify the identity of users in their own backend services.</a:t>
            </a:r>
          </a:p>
          <a:p>
            <a:endParaRPr lang="en-IN" sz="2025" dirty="0"/>
          </a:p>
        </p:txBody>
      </p:sp>
      <p:pic>
        <p:nvPicPr>
          <p:cNvPr id="4" name="Picture 3" descr="D:\Shishir\College\RPMS\Software\Auth.png">
            <a:extLst>
              <a:ext uri="{FF2B5EF4-FFF2-40B4-BE49-F238E27FC236}">
                <a16:creationId xmlns:a16="http://schemas.microsoft.com/office/drawing/2014/main" id="{F91CBC50-9A14-4425-9682-567DF73BC274}"/>
              </a:ext>
            </a:extLst>
          </p:cNvPr>
          <p:cNvPicPr>
            <a:picLocks noChangeAspect="1" noChangeArrowheads="1"/>
          </p:cNvPicPr>
          <p:nvPr/>
        </p:nvPicPr>
        <p:blipFill>
          <a:blip r:embed="rId2"/>
          <a:srcRect/>
          <a:stretch>
            <a:fillRect/>
          </a:stretch>
        </p:blipFill>
        <p:spPr bwMode="auto">
          <a:xfrm>
            <a:off x="1763688" y="1232274"/>
            <a:ext cx="3161132" cy="1359434"/>
          </a:xfrm>
          <a:prstGeom prst="rect">
            <a:avLst/>
          </a:prstGeom>
          <a:noFill/>
        </p:spPr>
      </p:pic>
    </p:spTree>
    <p:extLst>
      <p:ext uri="{BB962C8B-B14F-4D97-AF65-F5344CB8AC3E}">
        <p14:creationId xmlns:p14="http://schemas.microsoft.com/office/powerpoint/2010/main" val="842401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653A-5440-4664-B737-5C04444E1980}"/>
              </a:ext>
            </a:extLst>
          </p:cNvPr>
          <p:cNvSpPr txBox="1">
            <a:spLocks/>
          </p:cNvSpPr>
          <p:nvPr/>
        </p:nvSpPr>
        <p:spPr>
          <a:xfrm>
            <a:off x="683568" y="634604"/>
            <a:ext cx="6172200" cy="85725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3075" dirty="0"/>
              <a:t>Cloud Firestore</a:t>
            </a:r>
          </a:p>
        </p:txBody>
      </p:sp>
      <p:sp>
        <p:nvSpPr>
          <p:cNvPr id="3" name="Content Placeholder 2">
            <a:extLst>
              <a:ext uri="{FF2B5EF4-FFF2-40B4-BE49-F238E27FC236}">
                <a16:creationId xmlns:a16="http://schemas.microsoft.com/office/drawing/2014/main" id="{04A1F745-73D9-44B8-B794-0D2C8A87C24B}"/>
              </a:ext>
            </a:extLst>
          </p:cNvPr>
          <p:cNvSpPr txBox="1">
            <a:spLocks/>
          </p:cNvSpPr>
          <p:nvPr/>
        </p:nvSpPr>
        <p:spPr>
          <a:xfrm>
            <a:off x="562892" y="1373807"/>
            <a:ext cx="6172200" cy="3394472"/>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 typeface="Wingdings 3"/>
              <a:buNone/>
            </a:pPr>
            <a:r>
              <a:rPr lang="en-IN" sz="1350" dirty="0"/>
              <a:t>Cloud Firestore is a flexible, scalable database for mobile, web, and server development from Firebase and Google Cloud Platform. Like Firebase Realtime Database, it keeps the data in sync across client apps through Realtime listeners and offers offline support for mobile and web which enables building of responsive apps that work regardless of network latency or Internet connectivity. Cloud Firestore also offers seamless integration with other Firebase and Google Cloud Platform products, including Cloud Functions.</a:t>
            </a:r>
          </a:p>
        </p:txBody>
      </p:sp>
      <p:pic>
        <p:nvPicPr>
          <p:cNvPr id="4" name="Picture 2" descr="D:\Shishir\College\RPMS\Software\Firestore.png">
            <a:extLst>
              <a:ext uri="{FF2B5EF4-FFF2-40B4-BE49-F238E27FC236}">
                <a16:creationId xmlns:a16="http://schemas.microsoft.com/office/drawing/2014/main" id="{DBCD5D3C-C1FD-4C67-BDB8-BE314D55CA88}"/>
              </a:ext>
            </a:extLst>
          </p:cNvPr>
          <p:cNvPicPr>
            <a:picLocks noChangeAspect="1" noChangeArrowheads="1"/>
          </p:cNvPicPr>
          <p:nvPr/>
        </p:nvPicPr>
        <p:blipFill>
          <a:blip r:embed="rId2" cstate="print"/>
          <a:srcRect/>
          <a:stretch>
            <a:fillRect/>
          </a:stretch>
        </p:blipFill>
        <p:spPr bwMode="auto">
          <a:xfrm>
            <a:off x="1118916" y="3410258"/>
            <a:ext cx="3482577" cy="1988723"/>
          </a:xfrm>
          <a:prstGeom prst="rect">
            <a:avLst/>
          </a:prstGeom>
          <a:noFill/>
        </p:spPr>
      </p:pic>
    </p:spTree>
    <p:extLst>
      <p:ext uri="{BB962C8B-B14F-4D97-AF65-F5344CB8AC3E}">
        <p14:creationId xmlns:p14="http://schemas.microsoft.com/office/powerpoint/2010/main" val="379731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C95C-FFCC-41AE-91E7-2990BB123AA0}"/>
              </a:ext>
            </a:extLst>
          </p:cNvPr>
          <p:cNvSpPr txBox="1">
            <a:spLocks/>
          </p:cNvSpPr>
          <p:nvPr/>
        </p:nvSpPr>
        <p:spPr>
          <a:xfrm>
            <a:off x="1485900" y="1063229"/>
            <a:ext cx="6172200" cy="85725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3075" dirty="0"/>
              <a:t>Features of Firestore</a:t>
            </a:r>
          </a:p>
        </p:txBody>
      </p:sp>
      <p:sp>
        <p:nvSpPr>
          <p:cNvPr id="3" name="Content Placeholder 2">
            <a:extLst>
              <a:ext uri="{FF2B5EF4-FFF2-40B4-BE49-F238E27FC236}">
                <a16:creationId xmlns:a16="http://schemas.microsoft.com/office/drawing/2014/main" id="{1ABF777A-8BDE-4BC4-A5F8-6EAC0BED1704}"/>
              </a:ext>
            </a:extLst>
          </p:cNvPr>
          <p:cNvSpPr txBox="1">
            <a:spLocks/>
          </p:cNvSpPr>
          <p:nvPr/>
        </p:nvSpPr>
        <p:spPr>
          <a:xfrm>
            <a:off x="1485900" y="2057401"/>
            <a:ext cx="6172200" cy="3394472"/>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2100" dirty="0"/>
              <a:t>Flexibility</a:t>
            </a:r>
          </a:p>
          <a:p>
            <a:r>
              <a:rPr lang="en-IN" sz="2100" dirty="0"/>
              <a:t>Expressive querying</a:t>
            </a:r>
          </a:p>
          <a:p>
            <a:r>
              <a:rPr lang="en-IN" sz="2100" dirty="0"/>
              <a:t>Realtime updates</a:t>
            </a:r>
          </a:p>
          <a:p>
            <a:r>
              <a:rPr lang="en-IN" sz="2100" dirty="0"/>
              <a:t>Offline support</a:t>
            </a:r>
          </a:p>
          <a:p>
            <a:r>
              <a:rPr lang="en-IN" sz="2100" dirty="0"/>
              <a:t>Designed to scale</a:t>
            </a:r>
          </a:p>
        </p:txBody>
      </p:sp>
    </p:spTree>
    <p:extLst>
      <p:ext uri="{BB962C8B-B14F-4D97-AF65-F5344CB8AC3E}">
        <p14:creationId xmlns:p14="http://schemas.microsoft.com/office/powerpoint/2010/main" val="726574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D82D-F01B-4137-AF87-4D63387C19C0}"/>
              </a:ext>
            </a:extLst>
          </p:cNvPr>
          <p:cNvSpPr txBox="1">
            <a:spLocks/>
          </p:cNvSpPr>
          <p:nvPr/>
        </p:nvSpPr>
        <p:spPr>
          <a:xfrm>
            <a:off x="539552" y="298677"/>
            <a:ext cx="6172200" cy="85725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3075" dirty="0"/>
              <a:t>Working</a:t>
            </a:r>
          </a:p>
        </p:txBody>
      </p:sp>
      <p:sp>
        <p:nvSpPr>
          <p:cNvPr id="3" name="Content Placeholder 2">
            <a:extLst>
              <a:ext uri="{FF2B5EF4-FFF2-40B4-BE49-F238E27FC236}">
                <a16:creationId xmlns:a16="http://schemas.microsoft.com/office/drawing/2014/main" id="{B3D7ADE2-898A-459D-A492-D0B6BFD7255F}"/>
              </a:ext>
            </a:extLst>
          </p:cNvPr>
          <p:cNvSpPr txBox="1">
            <a:spLocks/>
          </p:cNvSpPr>
          <p:nvPr/>
        </p:nvSpPr>
        <p:spPr>
          <a:xfrm>
            <a:off x="565921" y="1155927"/>
            <a:ext cx="6172200" cy="3394472"/>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200" dirty="0"/>
              <a:t>Cloud Firestore is a cloud-hosted, NoSQL database that iOS, Android, and web apps can access directly via native SDKs. </a:t>
            </a:r>
          </a:p>
          <a:p>
            <a:r>
              <a:rPr lang="en-IN" sz="1200" dirty="0"/>
              <a:t>Following Cloud Firestore's NoSQL data model, you store data in documents that contain fields mapping to values. These documents are stored in collections, which are containers for your documents that you can use to organize your data and build queries. Documents support many different data types, from simple strings and numbers, to complex, nested objects. You can also create sub collections within documents and build hierarchical data structures that scale as the database grows</a:t>
            </a:r>
          </a:p>
        </p:txBody>
      </p:sp>
      <p:pic>
        <p:nvPicPr>
          <p:cNvPr id="4" name="Picture 2" descr="D:\Shishir\College\RPMS\Software\Pics\FS dm 1.png">
            <a:extLst>
              <a:ext uri="{FF2B5EF4-FFF2-40B4-BE49-F238E27FC236}">
                <a16:creationId xmlns:a16="http://schemas.microsoft.com/office/drawing/2014/main" id="{443002E3-39D0-482D-AD6D-CD5FD23BB402}"/>
              </a:ext>
            </a:extLst>
          </p:cNvPr>
          <p:cNvPicPr>
            <a:picLocks noChangeAspect="1" noChangeArrowheads="1"/>
          </p:cNvPicPr>
          <p:nvPr/>
        </p:nvPicPr>
        <p:blipFill>
          <a:blip r:embed="rId2"/>
          <a:srcRect/>
          <a:stretch>
            <a:fillRect/>
          </a:stretch>
        </p:blipFill>
        <p:spPr bwMode="auto">
          <a:xfrm>
            <a:off x="1350946" y="3432885"/>
            <a:ext cx="1446620" cy="1811533"/>
          </a:xfrm>
          <a:prstGeom prst="rect">
            <a:avLst/>
          </a:prstGeom>
          <a:noFill/>
        </p:spPr>
      </p:pic>
      <p:pic>
        <p:nvPicPr>
          <p:cNvPr id="5" name="Picture 3" descr="D:\Shishir\College\RPMS\Software\Pics\FS dm 2.png">
            <a:extLst>
              <a:ext uri="{FF2B5EF4-FFF2-40B4-BE49-F238E27FC236}">
                <a16:creationId xmlns:a16="http://schemas.microsoft.com/office/drawing/2014/main" id="{4F8CA676-AF46-4E16-96EE-A3AC9CC3277C}"/>
              </a:ext>
            </a:extLst>
          </p:cNvPr>
          <p:cNvPicPr>
            <a:picLocks noChangeAspect="1" noChangeArrowheads="1"/>
          </p:cNvPicPr>
          <p:nvPr/>
        </p:nvPicPr>
        <p:blipFill>
          <a:blip r:embed="rId3"/>
          <a:srcRect/>
          <a:stretch>
            <a:fillRect/>
          </a:stretch>
        </p:blipFill>
        <p:spPr bwMode="auto">
          <a:xfrm>
            <a:off x="3903270" y="3499079"/>
            <a:ext cx="2453876" cy="1908570"/>
          </a:xfrm>
          <a:prstGeom prst="rect">
            <a:avLst/>
          </a:prstGeom>
          <a:noFill/>
        </p:spPr>
      </p:pic>
    </p:spTree>
    <p:extLst>
      <p:ext uri="{BB962C8B-B14F-4D97-AF65-F5344CB8AC3E}">
        <p14:creationId xmlns:p14="http://schemas.microsoft.com/office/powerpoint/2010/main" val="2857389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48D2-C7A3-444C-A0A1-BEA18D385920}"/>
              </a:ext>
            </a:extLst>
          </p:cNvPr>
          <p:cNvSpPr txBox="1">
            <a:spLocks/>
          </p:cNvSpPr>
          <p:nvPr/>
        </p:nvSpPr>
        <p:spPr>
          <a:xfrm>
            <a:off x="467544" y="356868"/>
            <a:ext cx="6172200" cy="85725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3075" dirty="0"/>
              <a:t>Data Querying</a:t>
            </a:r>
          </a:p>
        </p:txBody>
      </p:sp>
      <p:sp>
        <p:nvSpPr>
          <p:cNvPr id="3" name="Content Placeholder 2">
            <a:extLst>
              <a:ext uri="{FF2B5EF4-FFF2-40B4-BE49-F238E27FC236}">
                <a16:creationId xmlns:a16="http://schemas.microsoft.com/office/drawing/2014/main" id="{7DD591CB-2889-4D00-B50C-3837EE724340}"/>
              </a:ext>
            </a:extLst>
          </p:cNvPr>
          <p:cNvSpPr txBox="1">
            <a:spLocks/>
          </p:cNvSpPr>
          <p:nvPr/>
        </p:nvSpPr>
        <p:spPr>
          <a:xfrm>
            <a:off x="449775" y="1215132"/>
            <a:ext cx="6172200" cy="3394472"/>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 typeface="Wingdings 3"/>
              <a:buNone/>
            </a:pPr>
            <a:r>
              <a:rPr lang="en-IN" sz="1425" dirty="0"/>
              <a:t>There are two ways to retrieve data stored in Cloud Firestore. Either of these</a:t>
            </a:r>
          </a:p>
          <a:p>
            <a:pPr>
              <a:buFont typeface="Wingdings 3"/>
              <a:buNone/>
            </a:pPr>
            <a:r>
              <a:rPr lang="en-IN" sz="1425" dirty="0"/>
              <a:t>methods can be used with documents, collections of documents, or the results of</a:t>
            </a:r>
          </a:p>
          <a:p>
            <a:pPr>
              <a:buFont typeface="Wingdings 3"/>
              <a:buNone/>
            </a:pPr>
            <a:r>
              <a:rPr lang="en-IN" sz="1425" dirty="0"/>
              <a:t>queries:</a:t>
            </a:r>
          </a:p>
          <a:p>
            <a:pPr lvl="1">
              <a:buFont typeface="Wingdings" pitchFamily="2" charset="2"/>
              <a:buChar char="§"/>
            </a:pPr>
            <a:r>
              <a:rPr lang="en-IN" sz="1350" dirty="0"/>
              <a:t>Call a method to get the data.</a:t>
            </a:r>
          </a:p>
          <a:p>
            <a:pPr lvl="1">
              <a:buFont typeface="Wingdings" pitchFamily="2" charset="2"/>
              <a:buChar char="§"/>
            </a:pPr>
            <a:r>
              <a:rPr lang="en-IN" sz="1350" dirty="0"/>
              <a:t>Set a listener to receive data-change events.</a:t>
            </a:r>
          </a:p>
          <a:p>
            <a:pPr lvl="1">
              <a:buFont typeface="Verdana"/>
              <a:buNone/>
            </a:pPr>
            <a:endParaRPr lang="en-IN" sz="1350" dirty="0"/>
          </a:p>
          <a:p>
            <a:pPr>
              <a:buFont typeface="Wingdings 3"/>
              <a:buNone/>
            </a:pPr>
            <a:r>
              <a:rPr lang="en-IN" sz="1425" dirty="0"/>
              <a:t>When a listener is set, Cloud Firestore sends the</a:t>
            </a:r>
          </a:p>
          <a:p>
            <a:pPr>
              <a:buFont typeface="Wingdings 3"/>
              <a:buNone/>
            </a:pPr>
            <a:r>
              <a:rPr lang="en-IN" sz="1425" dirty="0"/>
              <a:t> listener an initial snapshot of the</a:t>
            </a:r>
          </a:p>
          <a:p>
            <a:pPr>
              <a:buFont typeface="Wingdings 3"/>
              <a:buNone/>
            </a:pPr>
            <a:r>
              <a:rPr lang="en-IN" sz="1425" dirty="0"/>
              <a:t>data, and then another snapshot </a:t>
            </a:r>
          </a:p>
          <a:p>
            <a:pPr>
              <a:buFont typeface="Wingdings 3"/>
              <a:buNone/>
            </a:pPr>
            <a:r>
              <a:rPr lang="en-IN" sz="1425" dirty="0"/>
              <a:t>each time the document changes.</a:t>
            </a:r>
          </a:p>
          <a:p>
            <a:pPr>
              <a:buFont typeface="Wingdings 3"/>
              <a:buNone/>
            </a:pPr>
            <a:endParaRPr lang="en-IN" sz="1425" dirty="0"/>
          </a:p>
          <a:p>
            <a:pPr>
              <a:buFont typeface="Wingdings 3"/>
              <a:buNone/>
            </a:pPr>
            <a:endParaRPr lang="en-IN" sz="2025" dirty="0"/>
          </a:p>
        </p:txBody>
      </p:sp>
      <p:pic>
        <p:nvPicPr>
          <p:cNvPr id="4" name="Picture 2" descr="D:\Shishir\College\RPMS\Software\Pics\Querying.jpeg">
            <a:extLst>
              <a:ext uri="{FF2B5EF4-FFF2-40B4-BE49-F238E27FC236}">
                <a16:creationId xmlns:a16="http://schemas.microsoft.com/office/drawing/2014/main" id="{7A4282D6-D8D0-4799-A849-B0AE249D3B24}"/>
              </a:ext>
            </a:extLst>
          </p:cNvPr>
          <p:cNvPicPr>
            <a:picLocks noChangeAspect="1" noChangeArrowheads="1"/>
          </p:cNvPicPr>
          <p:nvPr/>
        </p:nvPicPr>
        <p:blipFill>
          <a:blip r:embed="rId2"/>
          <a:srcRect/>
          <a:stretch>
            <a:fillRect/>
          </a:stretch>
        </p:blipFill>
        <p:spPr bwMode="auto">
          <a:xfrm>
            <a:off x="4499992" y="2204864"/>
            <a:ext cx="2619809" cy="2786082"/>
          </a:xfrm>
          <a:prstGeom prst="rect">
            <a:avLst/>
          </a:prstGeom>
          <a:noFill/>
        </p:spPr>
      </p:pic>
    </p:spTree>
    <p:extLst>
      <p:ext uri="{BB962C8B-B14F-4D97-AF65-F5344CB8AC3E}">
        <p14:creationId xmlns:p14="http://schemas.microsoft.com/office/powerpoint/2010/main" val="307783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 </a:t>
            </a:r>
          </a:p>
        </p:txBody>
      </p:sp>
      <p:sp>
        <p:nvSpPr>
          <p:cNvPr id="3" name="Content Placeholder 2"/>
          <p:cNvSpPr>
            <a:spLocks noGrp="1"/>
          </p:cNvSpPr>
          <p:nvPr>
            <p:ph idx="1"/>
          </p:nvPr>
        </p:nvSpPr>
        <p:spPr/>
        <p:txBody>
          <a:bodyPr>
            <a:normAutofit lnSpcReduction="10000"/>
          </a:bodyPr>
          <a:lstStyle/>
          <a:p>
            <a:r>
              <a:rPr lang="en-IN" dirty="0">
                <a:latin typeface="Arial" pitchFamily="34" charset="0"/>
                <a:cs typeface="Arial" pitchFamily="34" charset="0"/>
              </a:rPr>
              <a:t>Most of present health care system/services require people to be physically present even for a minor examination, which at time would be very difficult due to logistics and need to visit such facilities at a defined interval of time.</a:t>
            </a:r>
          </a:p>
          <a:p>
            <a:endParaRPr lang="en-IN" dirty="0">
              <a:latin typeface="Arial" pitchFamily="34" charset="0"/>
              <a:cs typeface="Arial" pitchFamily="34" charset="0"/>
            </a:endParaRPr>
          </a:p>
          <a:p>
            <a:r>
              <a:rPr lang="en-IN" dirty="0">
                <a:latin typeface="Arial" pitchFamily="34" charset="0"/>
                <a:cs typeface="Arial" pitchFamily="34" charset="0"/>
              </a:rPr>
              <a:t>At times when patients only require single parameter monitoring they would have to go through all the formalities which would be very time consuming and tiring.</a:t>
            </a:r>
          </a:p>
          <a:p>
            <a:endParaRPr lang="en-IN" dirty="0">
              <a:latin typeface="Arial" pitchFamily="34" charset="0"/>
              <a:cs typeface="Arial" pitchFamily="34" charset="0"/>
            </a:endParaRPr>
          </a:p>
          <a:p>
            <a:r>
              <a:rPr lang="en-IN" dirty="0">
                <a:latin typeface="Arial" pitchFamily="34" charset="0"/>
                <a:cs typeface="Arial" pitchFamily="34" charset="0"/>
              </a:rPr>
              <a:t>Sometimes patients may not get the required immediate attention due to variation in certain health parameter as they may underestimate the sense of emergency</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E4655-1453-4211-A637-69F6293114FC}"/>
              </a:ext>
            </a:extLst>
          </p:cNvPr>
          <p:cNvSpPr txBox="1">
            <a:spLocks/>
          </p:cNvSpPr>
          <p:nvPr/>
        </p:nvSpPr>
        <p:spPr>
          <a:xfrm>
            <a:off x="395536" y="188640"/>
            <a:ext cx="6172200" cy="85725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3075" dirty="0"/>
              <a:t>Security Rules</a:t>
            </a:r>
          </a:p>
        </p:txBody>
      </p:sp>
      <p:sp>
        <p:nvSpPr>
          <p:cNvPr id="3" name="Content Placeholder 2">
            <a:extLst>
              <a:ext uri="{FF2B5EF4-FFF2-40B4-BE49-F238E27FC236}">
                <a16:creationId xmlns:a16="http://schemas.microsoft.com/office/drawing/2014/main" id="{0355AF9C-A168-4887-9509-17C534A782B3}"/>
              </a:ext>
            </a:extLst>
          </p:cNvPr>
          <p:cNvSpPr txBox="1">
            <a:spLocks/>
          </p:cNvSpPr>
          <p:nvPr/>
        </p:nvSpPr>
        <p:spPr>
          <a:xfrm>
            <a:off x="251520" y="1045890"/>
            <a:ext cx="6172200" cy="3394472"/>
          </a:xfrm>
          <a:prstGeom prst="rect">
            <a:avLst/>
          </a:prstGeom>
        </p:spPr>
        <p:txBody>
          <a:bodyPr>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 typeface="Wingdings 3"/>
              <a:buNone/>
            </a:pPr>
            <a:r>
              <a:rPr lang="en-IN" sz="1950" dirty="0"/>
              <a:t>Cloud Firestore offers robust access management and authentication through two different methods, depending on the client libraries used.</a:t>
            </a:r>
          </a:p>
          <a:p>
            <a:pPr lvl="1">
              <a:buFont typeface="Arial" pitchFamily="34" charset="0"/>
              <a:buChar char="•"/>
            </a:pPr>
            <a:r>
              <a:rPr lang="en-IN" sz="1650" dirty="0"/>
              <a:t>For mobile and web client libraries, use Firebase Authentication and Cloud Firestore Security Rules to handle serverless authentication, authorization, and data validation. </a:t>
            </a:r>
          </a:p>
          <a:p>
            <a:pPr lvl="1">
              <a:buFont typeface="Arial" pitchFamily="34" charset="0"/>
              <a:buChar char="•"/>
            </a:pPr>
            <a:r>
              <a:rPr lang="en-IN" sz="1650" dirty="0"/>
              <a:t>For server client libraries, use Identity and Access Management (IAM) to manage access to your database.</a:t>
            </a:r>
          </a:p>
          <a:p>
            <a:pPr>
              <a:buFont typeface="Wingdings 3"/>
              <a:buNone/>
            </a:pPr>
            <a:r>
              <a:rPr lang="en-IN" sz="1950" dirty="0"/>
              <a:t>	Firebase Security Rules stand between the data and malicious users. One can write simple or complex rules that protect app's data to the level of granularity that the specific app requires.</a:t>
            </a:r>
          </a:p>
          <a:p>
            <a:pPr>
              <a:buFont typeface="Wingdings 3"/>
              <a:buNone/>
            </a:pPr>
            <a:endParaRPr lang="en-IN" sz="2025" dirty="0"/>
          </a:p>
        </p:txBody>
      </p:sp>
    </p:spTree>
    <p:extLst>
      <p:ext uri="{BB962C8B-B14F-4D97-AF65-F5344CB8AC3E}">
        <p14:creationId xmlns:p14="http://schemas.microsoft.com/office/powerpoint/2010/main" val="3046625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A3CB-AAF7-4B45-8F85-35793F513F20}"/>
              </a:ext>
            </a:extLst>
          </p:cNvPr>
          <p:cNvSpPr txBox="1">
            <a:spLocks/>
          </p:cNvSpPr>
          <p:nvPr/>
        </p:nvSpPr>
        <p:spPr>
          <a:xfrm>
            <a:off x="467544" y="332656"/>
            <a:ext cx="6172200" cy="85725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3075" dirty="0"/>
              <a:t>Security Rules</a:t>
            </a:r>
          </a:p>
        </p:txBody>
      </p:sp>
      <p:sp>
        <p:nvSpPr>
          <p:cNvPr id="3" name="Content Placeholder 2">
            <a:extLst>
              <a:ext uri="{FF2B5EF4-FFF2-40B4-BE49-F238E27FC236}">
                <a16:creationId xmlns:a16="http://schemas.microsoft.com/office/drawing/2014/main" id="{13D1AA0F-29AD-4E4E-BA4D-E28A4B015155}"/>
              </a:ext>
            </a:extLst>
          </p:cNvPr>
          <p:cNvSpPr txBox="1">
            <a:spLocks/>
          </p:cNvSpPr>
          <p:nvPr/>
        </p:nvSpPr>
        <p:spPr>
          <a:xfrm>
            <a:off x="323528" y="1189906"/>
            <a:ext cx="6172200" cy="3394472"/>
          </a:xfrm>
          <a:prstGeom prst="rect">
            <a:avLst/>
          </a:prstGeom>
        </p:spPr>
        <p:txBody>
          <a:bodyPr>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 typeface="Wingdings 3"/>
              <a:buNone/>
            </a:pPr>
            <a:r>
              <a:rPr lang="en-IN" sz="1950" dirty="0"/>
              <a:t>Cloud Firestore offers robust access management and authentication through two different methods, depending on the client libraries used.</a:t>
            </a:r>
          </a:p>
          <a:p>
            <a:pPr lvl="1">
              <a:buFont typeface="Arial" pitchFamily="34" charset="0"/>
              <a:buChar char="•"/>
            </a:pPr>
            <a:r>
              <a:rPr lang="en-IN" sz="1650" dirty="0"/>
              <a:t>For mobile and web client libraries, use Firebase Authentication and Cloud Firestore Security Rules to handle serverless authentication, authorization, and data validation. </a:t>
            </a:r>
          </a:p>
          <a:p>
            <a:pPr lvl="1">
              <a:buFont typeface="Arial" pitchFamily="34" charset="0"/>
              <a:buChar char="•"/>
            </a:pPr>
            <a:r>
              <a:rPr lang="en-IN" sz="1650" dirty="0"/>
              <a:t>For server client libraries, use Identity and Access Management (IAM) to manage access to your database.</a:t>
            </a:r>
          </a:p>
          <a:p>
            <a:pPr>
              <a:buFont typeface="Wingdings 3"/>
              <a:buNone/>
            </a:pPr>
            <a:r>
              <a:rPr lang="en-IN" sz="1950" dirty="0"/>
              <a:t>	Firebase Security Rules stand between the data and malicious users. One can write simple or complex rules that protect app's data to the level of granularity that the specific app requires.</a:t>
            </a:r>
          </a:p>
          <a:p>
            <a:pPr>
              <a:buFont typeface="Wingdings 3"/>
              <a:buNone/>
            </a:pPr>
            <a:endParaRPr lang="en-IN" sz="2025" dirty="0"/>
          </a:p>
        </p:txBody>
      </p:sp>
    </p:spTree>
    <p:extLst>
      <p:ext uri="{BB962C8B-B14F-4D97-AF65-F5344CB8AC3E}">
        <p14:creationId xmlns:p14="http://schemas.microsoft.com/office/powerpoint/2010/main" val="260020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11C4-FF49-4692-926B-466F72AE6132}"/>
              </a:ext>
            </a:extLst>
          </p:cNvPr>
          <p:cNvSpPr txBox="1">
            <a:spLocks/>
          </p:cNvSpPr>
          <p:nvPr/>
        </p:nvSpPr>
        <p:spPr>
          <a:xfrm>
            <a:off x="395536" y="332656"/>
            <a:ext cx="6172200" cy="85725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3075" dirty="0"/>
              <a:t>Working</a:t>
            </a:r>
          </a:p>
        </p:txBody>
      </p:sp>
      <p:sp>
        <p:nvSpPr>
          <p:cNvPr id="3" name="Content Placeholder 2">
            <a:extLst>
              <a:ext uri="{FF2B5EF4-FFF2-40B4-BE49-F238E27FC236}">
                <a16:creationId xmlns:a16="http://schemas.microsoft.com/office/drawing/2014/main" id="{DC37EFB1-4A59-4182-9E13-98DD97C76F95}"/>
              </a:ext>
            </a:extLst>
          </p:cNvPr>
          <p:cNvSpPr txBox="1">
            <a:spLocks/>
          </p:cNvSpPr>
          <p:nvPr/>
        </p:nvSpPr>
        <p:spPr>
          <a:xfrm>
            <a:off x="389288" y="1035243"/>
            <a:ext cx="6172200" cy="3394472"/>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 typeface="Wingdings 3"/>
              <a:buNone/>
            </a:pPr>
            <a:r>
              <a:rPr lang="en-IN" sz="1650" dirty="0"/>
              <a:t>Firebase Security Rules work by matching a pattern against database paths, and then applying custom conditions to allow access to data at those paths. All Rules across Firebase products have a path-matching component and a conditional statement allowing read or write access. One must define Rules for each Firebase product is used in the app.</a:t>
            </a:r>
          </a:p>
          <a:p>
            <a:pPr>
              <a:buFont typeface="Wingdings 3"/>
              <a:buNone/>
            </a:pPr>
            <a:r>
              <a:rPr lang="en-IN" sz="1650" dirty="0"/>
              <a:t>For Cloud Firestore, Rules use the following syntax:</a:t>
            </a:r>
          </a:p>
        </p:txBody>
      </p:sp>
      <p:pic>
        <p:nvPicPr>
          <p:cNvPr id="4" name="Picture 2" descr="D:\Shishir\College\RPMS\Software\Pics\Security rules.png">
            <a:extLst>
              <a:ext uri="{FF2B5EF4-FFF2-40B4-BE49-F238E27FC236}">
                <a16:creationId xmlns:a16="http://schemas.microsoft.com/office/drawing/2014/main" id="{CB475411-04ED-4B49-8DEB-741E41AF5B98}"/>
              </a:ext>
            </a:extLst>
          </p:cNvPr>
          <p:cNvPicPr>
            <a:picLocks noChangeAspect="1" noChangeArrowheads="1"/>
          </p:cNvPicPr>
          <p:nvPr/>
        </p:nvPicPr>
        <p:blipFill>
          <a:blip r:embed="rId2"/>
          <a:srcRect/>
          <a:stretch>
            <a:fillRect/>
          </a:stretch>
        </p:blipFill>
        <p:spPr bwMode="auto">
          <a:xfrm>
            <a:off x="359277" y="3429000"/>
            <a:ext cx="4430316" cy="1257300"/>
          </a:xfrm>
          <a:prstGeom prst="rect">
            <a:avLst/>
          </a:prstGeom>
          <a:noFill/>
        </p:spPr>
      </p:pic>
    </p:spTree>
    <p:extLst>
      <p:ext uri="{BB962C8B-B14F-4D97-AF65-F5344CB8AC3E}">
        <p14:creationId xmlns:p14="http://schemas.microsoft.com/office/powerpoint/2010/main" val="3834905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F9F7-4EB5-4F43-AA3B-D6242CDE5BD7}"/>
              </a:ext>
            </a:extLst>
          </p:cNvPr>
          <p:cNvSpPr txBox="1">
            <a:spLocks/>
          </p:cNvSpPr>
          <p:nvPr/>
        </p:nvSpPr>
        <p:spPr>
          <a:xfrm>
            <a:off x="251520" y="188640"/>
            <a:ext cx="6172200" cy="85725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3075" dirty="0"/>
              <a:t>Pros and Cons</a:t>
            </a:r>
          </a:p>
        </p:txBody>
      </p:sp>
      <p:sp>
        <p:nvSpPr>
          <p:cNvPr id="3" name="Content Placeholder 3">
            <a:extLst>
              <a:ext uri="{FF2B5EF4-FFF2-40B4-BE49-F238E27FC236}">
                <a16:creationId xmlns:a16="http://schemas.microsoft.com/office/drawing/2014/main" id="{57A62AAE-4F15-40C9-B3A0-3069551E2E3B}"/>
              </a:ext>
            </a:extLst>
          </p:cNvPr>
          <p:cNvSpPr txBox="1">
            <a:spLocks/>
          </p:cNvSpPr>
          <p:nvPr/>
        </p:nvSpPr>
        <p:spPr>
          <a:xfrm>
            <a:off x="683568" y="1340768"/>
            <a:ext cx="3028950" cy="3394472"/>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200" dirty="0"/>
              <a:t>Application can be shared across multiple clients</a:t>
            </a:r>
          </a:p>
          <a:p>
            <a:r>
              <a:rPr lang="en-IN" sz="1200" dirty="0"/>
              <a:t>Queries with limited sorting and filtering functionality can be performed. Cloud firestore assures automatic scaling and can handle 1 million concurrent connections and 10,000 writes/second.</a:t>
            </a:r>
          </a:p>
          <a:p>
            <a:r>
              <a:rPr lang="en-IN" sz="1200" dirty="0"/>
              <a:t>Helps in the easy storing and retrieval of dynamic content. </a:t>
            </a:r>
          </a:p>
          <a:p>
            <a:r>
              <a:rPr lang="en-IN" sz="1200" dirty="0"/>
              <a:t>It offers integration to Google Ads, AdMob, the Play Store, Data Studio. Analytics, crashing reports are also provided by the firebase so that the development teams can stay focused on enhancing the user experience.</a:t>
            </a:r>
          </a:p>
        </p:txBody>
      </p:sp>
      <p:sp>
        <p:nvSpPr>
          <p:cNvPr id="4" name="Content Placeholder 4">
            <a:extLst>
              <a:ext uri="{FF2B5EF4-FFF2-40B4-BE49-F238E27FC236}">
                <a16:creationId xmlns:a16="http://schemas.microsoft.com/office/drawing/2014/main" id="{F27E8EF3-FF5B-4EE8-BCCF-9D2F9DD14F2E}"/>
              </a:ext>
            </a:extLst>
          </p:cNvPr>
          <p:cNvSpPr txBox="1">
            <a:spLocks/>
          </p:cNvSpPr>
          <p:nvPr/>
        </p:nvSpPr>
        <p:spPr>
          <a:xfrm>
            <a:off x="3917009" y="1318374"/>
            <a:ext cx="3028950" cy="3394472"/>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200" dirty="0"/>
              <a:t>Firebase for android app development completely relies on a flat hierarchy of nested data. Relational queries cannot be dealt with ease using firebase.</a:t>
            </a:r>
          </a:p>
          <a:p>
            <a:r>
              <a:rPr lang="en-IN" sz="1200" dirty="0"/>
              <a:t>Difficult to perform complex querying.</a:t>
            </a:r>
          </a:p>
          <a:p>
            <a:r>
              <a:rPr lang="en-IN" sz="1200" dirty="0"/>
              <a:t>Data migration in the application becomes difficult with firebase since it is not like the general SQL database or the object-relational mapping.</a:t>
            </a:r>
          </a:p>
          <a:p>
            <a:r>
              <a:rPr lang="en-IN" sz="1200" dirty="0"/>
              <a:t>Security rules are limited in firebase that makes it very difficult in building enterprise platforms over them.</a:t>
            </a:r>
          </a:p>
        </p:txBody>
      </p:sp>
    </p:spTree>
    <p:extLst>
      <p:ext uri="{BB962C8B-B14F-4D97-AF65-F5344CB8AC3E}">
        <p14:creationId xmlns:p14="http://schemas.microsoft.com/office/powerpoint/2010/main" val="224613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2F2F0E-69D2-49C1-B7FD-A9DC8E2F775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84784"/>
            <a:ext cx="5501640" cy="3094355"/>
          </a:xfrm>
          <a:prstGeom prst="rect">
            <a:avLst/>
          </a:prstGeom>
          <a:noFill/>
          <a:ln>
            <a:noFill/>
          </a:ln>
        </p:spPr>
      </p:pic>
      <p:sp>
        <p:nvSpPr>
          <p:cNvPr id="3" name="TextBox 2">
            <a:extLst>
              <a:ext uri="{FF2B5EF4-FFF2-40B4-BE49-F238E27FC236}">
                <a16:creationId xmlns:a16="http://schemas.microsoft.com/office/drawing/2014/main" id="{97C60CF3-695D-4671-84E0-9EFCD0A3FF0B}"/>
              </a:ext>
            </a:extLst>
          </p:cNvPr>
          <p:cNvSpPr txBox="1"/>
          <p:nvPr/>
        </p:nvSpPr>
        <p:spPr>
          <a:xfrm>
            <a:off x="323528" y="476672"/>
            <a:ext cx="5342553" cy="707886"/>
          </a:xfrm>
          <a:prstGeom prst="rect">
            <a:avLst/>
          </a:prstGeom>
          <a:noFill/>
        </p:spPr>
        <p:txBody>
          <a:bodyPr wrap="none" rtlCol="0">
            <a:spAutoFit/>
          </a:bodyPr>
          <a:lstStyle/>
          <a:p>
            <a:r>
              <a:rPr lang="en-IN" sz="4000" dirty="0"/>
              <a:t>Software block diagram :</a:t>
            </a:r>
          </a:p>
        </p:txBody>
      </p:sp>
    </p:spTree>
    <p:extLst>
      <p:ext uri="{BB962C8B-B14F-4D97-AF65-F5344CB8AC3E}">
        <p14:creationId xmlns:p14="http://schemas.microsoft.com/office/powerpoint/2010/main" val="1302596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5F88-FF5F-4153-8746-7C21E928B802}"/>
              </a:ext>
            </a:extLst>
          </p:cNvPr>
          <p:cNvSpPr>
            <a:spLocks noGrp="1"/>
          </p:cNvSpPr>
          <p:nvPr>
            <p:ph type="ctrTitle"/>
          </p:nvPr>
        </p:nvSpPr>
        <p:spPr/>
        <p:txBody>
          <a:bodyPr>
            <a:noAutofit/>
          </a:bodyPr>
          <a:lstStyle/>
          <a:p>
            <a:pPr algn="ctr"/>
            <a:r>
              <a:rPr lang="en-IN" sz="5400" dirty="0"/>
              <a:t>Sensors</a:t>
            </a:r>
            <a:br>
              <a:rPr lang="en-IN" sz="5400" dirty="0"/>
            </a:br>
            <a:endParaRPr lang="en-IN" sz="5400" dirty="0"/>
          </a:p>
        </p:txBody>
      </p:sp>
    </p:spTree>
    <p:extLst>
      <p:ext uri="{BB962C8B-B14F-4D97-AF65-F5344CB8AC3E}">
        <p14:creationId xmlns:p14="http://schemas.microsoft.com/office/powerpoint/2010/main" val="3490305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EF8A-35FA-4C69-91B9-BABEE7315AC3}"/>
              </a:ext>
            </a:extLst>
          </p:cNvPr>
          <p:cNvSpPr txBox="1">
            <a:spLocks/>
          </p:cNvSpPr>
          <p:nvPr/>
        </p:nvSpPr>
        <p:spPr>
          <a:xfrm>
            <a:off x="1252837" y="836712"/>
            <a:ext cx="7202456" cy="786926"/>
          </a:xfrm>
          <a:prstGeom prst="rect">
            <a:avLst/>
          </a:prstGeom>
        </p:spPr>
        <p:txBody>
          <a:bodyPr>
            <a:normAutofit fontScale="90000" lnSpcReduction="2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3000" dirty="0">
                <a:solidFill>
                  <a:srgbClr val="FF0000"/>
                </a:solidFill>
                <a:latin typeface="Times New Roman" panose="02020603050405020304" pitchFamily="18" charset="0"/>
                <a:cs typeface="Times New Roman" panose="02020603050405020304" pitchFamily="18" charset="0"/>
              </a:rPr>
              <a:t>MLX90614 Temperature sensor</a:t>
            </a:r>
            <a:br>
              <a:rPr lang="en-IN" sz="3000" dirty="0">
                <a:solidFill>
                  <a:srgbClr val="FF0000"/>
                </a:solidFill>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pic>
        <p:nvPicPr>
          <p:cNvPr id="3" name="Picture 2" descr="MLX90614 IR Thermometer Hookup Guide - learn.sparkfun.com">
            <a:extLst>
              <a:ext uri="{FF2B5EF4-FFF2-40B4-BE49-F238E27FC236}">
                <a16:creationId xmlns:a16="http://schemas.microsoft.com/office/drawing/2014/main" id="{C768F0CB-985C-4378-8E54-5FDCF7581D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3628" y="2780929"/>
            <a:ext cx="4289759" cy="20840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6F7F9CE-9F78-4FE4-8DBB-59950722079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73429" y="2865020"/>
            <a:ext cx="1965960" cy="1308735"/>
          </a:xfrm>
          <a:prstGeom prst="rect">
            <a:avLst/>
          </a:prstGeom>
          <a:noFill/>
          <a:ln>
            <a:noFill/>
          </a:ln>
        </p:spPr>
      </p:pic>
    </p:spTree>
    <p:extLst>
      <p:ext uri="{BB962C8B-B14F-4D97-AF65-F5344CB8AC3E}">
        <p14:creationId xmlns:p14="http://schemas.microsoft.com/office/powerpoint/2010/main" val="1961144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1B9D04-387B-48FE-9BD8-10D044CF3849}"/>
              </a:ext>
            </a:extLst>
          </p:cNvPr>
          <p:cNvSpPr txBox="1">
            <a:spLocks/>
          </p:cNvSpPr>
          <p:nvPr/>
        </p:nvSpPr>
        <p:spPr>
          <a:xfrm>
            <a:off x="107504" y="980728"/>
            <a:ext cx="8272463" cy="4638675"/>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14313" indent="-214313">
              <a:lnSpc>
                <a:spcPct val="100000"/>
              </a:lnSpc>
              <a:buFont typeface="Arial" panose="020B0604020202020204" pitchFamily="34" charset="0"/>
              <a:buChar char="•"/>
            </a:pPr>
            <a:r>
              <a:rPr lang="en-US" sz="1800" dirty="0">
                <a:solidFill>
                  <a:srgbClr val="303030"/>
                </a:solidFill>
                <a:latin typeface="Times New Roman" panose="02020603050405020304" pitchFamily="18" charset="0"/>
                <a:cs typeface="Times New Roman" panose="02020603050405020304" pitchFamily="18" charset="0"/>
              </a:rPr>
              <a:t>The MLX90614 consists of two devices embedded as a single sensor, </a:t>
            </a:r>
          </a:p>
          <a:p>
            <a:pPr>
              <a:lnSpc>
                <a:spcPct val="100000"/>
              </a:lnSpc>
            </a:pPr>
            <a:r>
              <a:rPr lang="en-US" sz="1800" dirty="0">
                <a:solidFill>
                  <a:srgbClr val="303030"/>
                </a:solidFill>
                <a:latin typeface="Times New Roman" panose="02020603050405020304" pitchFamily="18" charset="0"/>
                <a:cs typeface="Times New Roman" panose="02020603050405020304" pitchFamily="18" charset="0"/>
              </a:rPr>
              <a:t>     one device acts as a sensing unit and the other device acts as a processing</a:t>
            </a:r>
          </a:p>
          <a:p>
            <a:pPr>
              <a:lnSpc>
                <a:spcPct val="100000"/>
              </a:lnSpc>
            </a:pPr>
            <a:r>
              <a:rPr lang="en-US" sz="1800" dirty="0">
                <a:solidFill>
                  <a:srgbClr val="303030"/>
                </a:solidFill>
                <a:latin typeface="Times New Roman" panose="02020603050405020304" pitchFamily="18" charset="0"/>
                <a:cs typeface="Times New Roman" panose="02020603050405020304" pitchFamily="18" charset="0"/>
              </a:rPr>
              <a:t>     unit. The sensing unit an </a:t>
            </a:r>
            <a:r>
              <a:rPr lang="en-US" sz="1800" b="1" dirty="0">
                <a:solidFill>
                  <a:srgbClr val="303030"/>
                </a:solidFill>
                <a:latin typeface="Times New Roman" panose="02020603050405020304" pitchFamily="18" charset="0"/>
                <a:cs typeface="Times New Roman" panose="02020603050405020304" pitchFamily="18" charset="0"/>
              </a:rPr>
              <a:t>Infrared Thermopile Detector</a:t>
            </a:r>
            <a:r>
              <a:rPr lang="en-US" sz="1800" dirty="0">
                <a:solidFill>
                  <a:srgbClr val="303030"/>
                </a:solidFill>
                <a:latin typeface="Times New Roman" panose="02020603050405020304" pitchFamily="18" charset="0"/>
                <a:cs typeface="Times New Roman" panose="02020603050405020304" pitchFamily="18" charset="0"/>
              </a:rPr>
              <a:t> called </a:t>
            </a:r>
          </a:p>
          <a:p>
            <a:pPr>
              <a:lnSpc>
                <a:spcPct val="100000"/>
              </a:lnSpc>
            </a:pPr>
            <a:r>
              <a:rPr lang="en-US" sz="1800" b="1" dirty="0">
                <a:solidFill>
                  <a:srgbClr val="303030"/>
                </a:solidFill>
                <a:latin typeface="Times New Roman" panose="02020603050405020304" pitchFamily="18" charset="0"/>
                <a:cs typeface="Times New Roman" panose="02020603050405020304" pitchFamily="18" charset="0"/>
              </a:rPr>
              <a:t>   MLX81101</a:t>
            </a:r>
            <a:r>
              <a:rPr lang="en-US" sz="1800" dirty="0">
                <a:solidFill>
                  <a:srgbClr val="303030"/>
                </a:solidFill>
                <a:latin typeface="Times New Roman" panose="02020603050405020304" pitchFamily="18" charset="0"/>
                <a:cs typeface="Times New Roman" panose="02020603050405020304" pitchFamily="18" charset="0"/>
              </a:rPr>
              <a:t> which senses the temperature and the processing unit</a:t>
            </a:r>
          </a:p>
          <a:p>
            <a:pPr>
              <a:lnSpc>
                <a:spcPct val="100000"/>
              </a:lnSpc>
            </a:pPr>
            <a:r>
              <a:rPr lang="en-US" sz="1800" dirty="0">
                <a:solidFill>
                  <a:srgbClr val="303030"/>
                </a:solidFill>
                <a:latin typeface="Times New Roman" panose="02020603050405020304" pitchFamily="18" charset="0"/>
                <a:cs typeface="Times New Roman" panose="02020603050405020304" pitchFamily="18" charset="0"/>
              </a:rPr>
              <a:t>    is a </a:t>
            </a:r>
            <a:r>
              <a:rPr lang="en-US" sz="1800" b="1" dirty="0">
                <a:solidFill>
                  <a:srgbClr val="303030"/>
                </a:solidFill>
                <a:latin typeface="Times New Roman" panose="02020603050405020304" pitchFamily="18" charset="0"/>
                <a:cs typeface="Times New Roman" panose="02020603050405020304" pitchFamily="18" charset="0"/>
              </a:rPr>
              <a:t>Single Conditioning ASSP</a:t>
            </a:r>
            <a:r>
              <a:rPr lang="en-US" sz="1800" dirty="0">
                <a:solidFill>
                  <a:srgbClr val="303030"/>
                </a:solidFill>
                <a:latin typeface="Times New Roman" panose="02020603050405020304" pitchFamily="18" charset="0"/>
                <a:cs typeface="Times New Roman" panose="02020603050405020304" pitchFamily="18" charset="0"/>
              </a:rPr>
              <a:t> called MLX90302 which converts</a:t>
            </a:r>
          </a:p>
          <a:p>
            <a:pPr>
              <a:lnSpc>
                <a:spcPct val="100000"/>
              </a:lnSpc>
            </a:pPr>
            <a:r>
              <a:rPr lang="en-US" sz="1800" dirty="0">
                <a:solidFill>
                  <a:srgbClr val="303030"/>
                </a:solidFill>
                <a:latin typeface="Times New Roman" panose="02020603050405020304" pitchFamily="18" charset="0"/>
                <a:cs typeface="Times New Roman" panose="02020603050405020304" pitchFamily="18" charset="0"/>
              </a:rPr>
              <a:t>   the signal from the sensor to digital value and communicates using</a:t>
            </a:r>
          </a:p>
          <a:p>
            <a:pPr>
              <a:lnSpc>
                <a:spcPct val="100000"/>
              </a:lnSpc>
            </a:pPr>
            <a:r>
              <a:rPr lang="en-US" sz="1800" dirty="0">
                <a:solidFill>
                  <a:srgbClr val="303030"/>
                </a:solidFill>
                <a:latin typeface="Times New Roman" panose="02020603050405020304" pitchFamily="18" charset="0"/>
                <a:cs typeface="Times New Roman" panose="02020603050405020304" pitchFamily="18" charset="0"/>
              </a:rPr>
              <a:t>   I2C protocol.</a:t>
            </a:r>
          </a:p>
          <a:p>
            <a:pPr marL="214313" indent="-214313">
              <a:lnSpc>
                <a:spcPct val="100000"/>
              </a:lnSpc>
              <a:buFont typeface="Arial" panose="020B0604020202020204" pitchFamily="34" charset="0"/>
              <a:buChar char="•"/>
            </a:pPr>
            <a:r>
              <a:rPr lang="en-US" sz="1800" dirty="0">
                <a:solidFill>
                  <a:srgbClr val="303030"/>
                </a:solidFill>
                <a:latin typeface="Times New Roman" panose="02020603050405020304" pitchFamily="18" charset="0"/>
                <a:cs typeface="Times New Roman" panose="02020603050405020304" pitchFamily="18" charset="0"/>
              </a:rPr>
              <a:t>The MLX90302 has a low noise amplifier, 17-bit ADC </a:t>
            </a:r>
          </a:p>
          <a:p>
            <a:pPr>
              <a:lnSpc>
                <a:spcPct val="100000"/>
              </a:lnSpc>
            </a:pPr>
            <a:r>
              <a:rPr lang="en-US" sz="1800" dirty="0">
                <a:solidFill>
                  <a:srgbClr val="303030"/>
                </a:solidFill>
                <a:latin typeface="Times New Roman" panose="02020603050405020304" pitchFamily="18" charset="0"/>
                <a:cs typeface="Times New Roman" panose="02020603050405020304" pitchFamily="18" charset="0"/>
              </a:rPr>
              <a:t>    and a powerful DSP which helps the sensor to have high accuracy and </a:t>
            </a:r>
          </a:p>
          <a:p>
            <a:pPr>
              <a:lnSpc>
                <a:spcPct val="100000"/>
              </a:lnSpc>
            </a:pPr>
            <a:r>
              <a:rPr lang="en-US" sz="1800" dirty="0">
                <a:solidFill>
                  <a:srgbClr val="303030"/>
                </a:solidFill>
                <a:latin typeface="Times New Roman" panose="02020603050405020304" pitchFamily="18" charset="0"/>
                <a:cs typeface="Times New Roman" panose="02020603050405020304" pitchFamily="18" charset="0"/>
              </a:rPr>
              <a:t>     resolution.</a:t>
            </a:r>
          </a:p>
          <a:p>
            <a:pPr marL="214313" indent="-214313">
              <a:lnSpc>
                <a:spcPct val="100000"/>
              </a:lnSpc>
              <a:buFont typeface="Arial" panose="020B0604020202020204" pitchFamily="34" charset="0"/>
              <a:buChar char="•"/>
            </a:pPr>
            <a:r>
              <a:rPr lang="en-US" sz="1800" dirty="0">
                <a:solidFill>
                  <a:srgbClr val="303030"/>
                </a:solidFill>
                <a:latin typeface="Times New Roman" panose="02020603050405020304" pitchFamily="18" charset="0"/>
                <a:cs typeface="Times New Roman" panose="02020603050405020304" pitchFamily="18" charset="0"/>
              </a:rPr>
              <a:t>The IR sensor work in IR wavelengths of 0.4 microns to 5.8microns</a:t>
            </a:r>
          </a:p>
          <a:p>
            <a:pPr>
              <a:lnSpc>
                <a:spcPct val="100000"/>
              </a:lnSpc>
            </a:pPr>
            <a:r>
              <a:rPr lang="en-US" sz="1800" dirty="0">
                <a:solidFill>
                  <a:srgbClr val="303030"/>
                </a:solidFill>
                <a:latin typeface="Times New Roman" panose="02020603050405020304" pitchFamily="18" charset="0"/>
                <a:cs typeface="Times New Roman" panose="02020603050405020304" pitchFamily="18" charset="0"/>
              </a:rPr>
              <a:t>      (as most of the objects IR radiation lie between these range).</a:t>
            </a:r>
          </a:p>
          <a:p>
            <a:pPr marL="214313" indent="-214313">
              <a:lnSpc>
                <a:spcPct val="100000"/>
              </a:lnSpc>
              <a:buFont typeface="Arial" panose="020B0604020202020204" pitchFamily="34" charset="0"/>
              <a:buChar char="•"/>
            </a:pPr>
            <a:r>
              <a:rPr lang="en-US" sz="1800" dirty="0">
                <a:solidFill>
                  <a:srgbClr val="303030"/>
                </a:solidFill>
                <a:latin typeface="Times New Roman" panose="02020603050405020304" pitchFamily="18" charset="0"/>
                <a:cs typeface="Times New Roman" panose="02020603050405020304" pitchFamily="18" charset="0"/>
              </a:rPr>
              <a:t>The IR sensor consists of serial connected thermo-couples with</a:t>
            </a:r>
          </a:p>
          <a:p>
            <a:pPr>
              <a:lnSpc>
                <a:spcPct val="100000"/>
              </a:lnSpc>
            </a:pPr>
            <a:r>
              <a:rPr lang="en-US" sz="1800" dirty="0">
                <a:solidFill>
                  <a:srgbClr val="303030"/>
                </a:solidFill>
                <a:latin typeface="Times New Roman" panose="02020603050405020304" pitchFamily="18" charset="0"/>
                <a:cs typeface="Times New Roman" panose="02020603050405020304" pitchFamily="18" charset="0"/>
              </a:rPr>
              <a:t>     cold junctions placed at thick chip substrate and hot junctions,</a:t>
            </a:r>
          </a:p>
          <a:p>
            <a:pPr>
              <a:lnSpc>
                <a:spcPct val="100000"/>
              </a:lnSpc>
            </a:pPr>
            <a:r>
              <a:rPr lang="en-US" sz="1800" dirty="0">
                <a:solidFill>
                  <a:srgbClr val="303030"/>
                </a:solidFill>
                <a:latin typeface="Times New Roman" panose="02020603050405020304" pitchFamily="18" charset="0"/>
                <a:cs typeface="Times New Roman" panose="02020603050405020304" pitchFamily="18" charset="0"/>
              </a:rPr>
              <a:t>     placed over thin membrane. The IR radiation absorbed from the </a:t>
            </a:r>
          </a:p>
          <a:p>
            <a:pPr>
              <a:lnSpc>
                <a:spcPct val="100000"/>
              </a:lnSpc>
            </a:pPr>
            <a:r>
              <a:rPr lang="en-US" sz="1800" dirty="0">
                <a:solidFill>
                  <a:srgbClr val="303030"/>
                </a:solidFill>
                <a:latin typeface="Times New Roman" panose="02020603050405020304" pitchFamily="18" charset="0"/>
                <a:cs typeface="Times New Roman" panose="02020603050405020304" pitchFamily="18" charset="0"/>
              </a:rPr>
              <a:t>     membrane heats (or cools) it. </a:t>
            </a:r>
          </a:p>
          <a:p>
            <a:pPr marL="257175" indent="-257175">
              <a:lnSpc>
                <a:spcPct val="100000"/>
              </a:lnSpc>
              <a:buFont typeface="Arial" panose="020B0604020202020204" pitchFamily="34" charset="0"/>
              <a:buChar char="•"/>
            </a:pPr>
            <a:r>
              <a:rPr lang="en-US" sz="1800" dirty="0">
                <a:solidFill>
                  <a:srgbClr val="303030"/>
                </a:solidFill>
                <a:latin typeface="Times New Roman" panose="02020603050405020304" pitchFamily="18" charset="0"/>
                <a:cs typeface="Times New Roman" panose="02020603050405020304" pitchFamily="18" charset="0"/>
              </a:rPr>
              <a:t>The change in voltage difference is taken and sent to the amplifiers</a:t>
            </a:r>
          </a:p>
          <a:p>
            <a:pPr>
              <a:lnSpc>
                <a:spcPct val="100000"/>
              </a:lnSpc>
            </a:pPr>
            <a:r>
              <a:rPr lang="en-US" sz="1800" dirty="0">
                <a:solidFill>
                  <a:srgbClr val="303030"/>
                </a:solidFill>
                <a:latin typeface="Times New Roman" panose="02020603050405020304" pitchFamily="18" charset="0"/>
                <a:cs typeface="Times New Roman" panose="02020603050405020304" pitchFamily="18" charset="0"/>
              </a:rPr>
              <a:t>     through filters.</a:t>
            </a:r>
          </a:p>
          <a:p>
            <a:pPr>
              <a:lnSpc>
                <a:spcPct val="100000"/>
              </a:lnSpc>
            </a:pPr>
            <a:br>
              <a:rPr lang="en-US" sz="1800" dirty="0">
                <a:solidFill>
                  <a:srgbClr val="333333"/>
                </a:solidFill>
                <a:latin typeface="Times New Roman" panose="02020603050405020304" pitchFamily="18" charset="0"/>
                <a:cs typeface="Times New Roman" panose="02020603050405020304" pitchFamily="18" charset="0"/>
              </a:rPr>
            </a:br>
            <a:br>
              <a:rPr lang="en-IN" sz="1350" dirty="0">
                <a:latin typeface="Times New Roman" panose="02020603050405020304" pitchFamily="18" charset="0"/>
                <a:cs typeface="Times New Roman" panose="02020603050405020304" pitchFamily="18" charset="0"/>
              </a:rPr>
            </a:br>
            <a:endParaRPr lang="en-IN"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289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923945-4372-4072-9CA8-2572E5311BEB}"/>
              </a:ext>
            </a:extLst>
          </p:cNvPr>
          <p:cNvSpPr txBox="1"/>
          <p:nvPr/>
        </p:nvSpPr>
        <p:spPr>
          <a:xfrm>
            <a:off x="23326" y="416853"/>
            <a:ext cx="8733452" cy="4524315"/>
          </a:xfrm>
          <a:prstGeom prst="rect">
            <a:avLst/>
          </a:prstGeom>
          <a:noFill/>
        </p:spPr>
        <p:txBody>
          <a:bodyPr wrap="square" rtlCol="0">
            <a:spAutoFit/>
          </a:bodyPr>
          <a:lstStyle/>
          <a:p>
            <a:pPr marL="214313" indent="-214313">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The FIR (Finite Impulse Response) filter is provided primarily as a noise control. The IIR (Infinite Impulse Response) filter is useful to control the effect of fast temperature measurement changes. The settling time is a result of both filters working one after the other on the same signal path. Thus the overall settling time is dependent on both filters.</a:t>
            </a:r>
          </a:p>
          <a:p>
            <a:pPr marL="214313" indent="-214313">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The IIR filter can be used to “smooth” the measurement. Decreasing the signal step allowed to pass the signal-processing path limits the magnitude of spikes. For example, if an object passes through the MLX90614 Field of View (FOV), and measuring that object is not desired, the IIR filter can be limit the disturbance.</a:t>
            </a:r>
          </a:p>
          <a:p>
            <a:pPr marL="128588" indent="-128588">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Then comes the processing unit ASSP which reads the output voltage and coverts it into digital value. It contains an DSP and analog to digital converter.</a:t>
            </a:r>
          </a:p>
          <a:p>
            <a:pPr marL="214313" indent="-214313">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sensor can communicate using the  I2c or pwm however the i2c has precision of 0.02 C  where as the pwm with 0.14 `C.</a:t>
            </a:r>
          </a:p>
          <a:p>
            <a:pPr marL="214313" indent="-214313">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device contains two measurements one ambient and object temperature .(-25 to 125 for ambient and -70 to360 for object)</a:t>
            </a:r>
          </a:p>
          <a:p>
            <a:pPr marL="128588" indent="-128588">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The sensors EEPROM &amp; RAM can be accessed using the i2c protocol.</a:t>
            </a:r>
          </a:p>
          <a:p>
            <a:pPr marL="128588" indent="-128588">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Medical accuracy .</a:t>
            </a:r>
            <a:endParaRPr lang="en-IN" dirty="0"/>
          </a:p>
        </p:txBody>
      </p:sp>
    </p:spTree>
    <p:extLst>
      <p:ext uri="{BB962C8B-B14F-4D97-AF65-F5344CB8AC3E}">
        <p14:creationId xmlns:p14="http://schemas.microsoft.com/office/powerpoint/2010/main" val="547345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F89F-C0A7-4D97-8010-1DAD4B92DEC8}"/>
              </a:ext>
            </a:extLst>
          </p:cNvPr>
          <p:cNvSpPr txBox="1">
            <a:spLocks/>
          </p:cNvSpPr>
          <p:nvPr/>
        </p:nvSpPr>
        <p:spPr>
          <a:xfrm>
            <a:off x="-396552" y="663811"/>
            <a:ext cx="7886700" cy="1325563"/>
          </a:xfrm>
          <a:prstGeom prst="rect">
            <a:avLst/>
          </a:prstGeom>
        </p:spPr>
        <p:txBody>
          <a:bodyPr/>
          <a:lst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a:lstStyle>
          <a:p>
            <a:r>
              <a:rPr lang="en-IN" dirty="0">
                <a:solidFill>
                  <a:srgbClr val="FF0000"/>
                </a:solidFill>
                <a:latin typeface="Times New Roman" panose="02020603050405020304" pitchFamily="18" charset="0"/>
                <a:cs typeface="Times New Roman" panose="02020603050405020304" pitchFamily="18" charset="0"/>
              </a:rPr>
              <a:t>ECG sensor (</a:t>
            </a:r>
            <a:r>
              <a:rPr lang="en-IN" b="1" dirty="0">
                <a:solidFill>
                  <a:srgbClr val="FF0000"/>
                </a:solidFill>
                <a:latin typeface="Times New Roman" panose="02020603050405020304" pitchFamily="18" charset="0"/>
                <a:cs typeface="Times New Roman" panose="02020603050405020304" pitchFamily="18" charset="0"/>
              </a:rPr>
              <a:t>AD8232)</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3" name="Content Placeholder 4" descr="AD8232 ECG Sensor with ECG Cable and Electrodes">
            <a:extLst>
              <a:ext uri="{FF2B5EF4-FFF2-40B4-BE49-F238E27FC236}">
                <a16:creationId xmlns:a16="http://schemas.microsoft.com/office/drawing/2014/main" id="{9E044266-E314-44DB-90DF-763298A15CF9}"/>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698" y="2132856"/>
            <a:ext cx="1963882" cy="1474470"/>
          </a:xfrm>
          <a:prstGeom prst="rect">
            <a:avLst/>
          </a:prstGeom>
          <a:noFill/>
          <a:ln>
            <a:noFill/>
          </a:ln>
        </p:spPr>
      </p:pic>
      <p:pic>
        <p:nvPicPr>
          <p:cNvPr id="4" name="Picture 4" descr="Functional block diagram of AD8232 ">
            <a:extLst>
              <a:ext uri="{FF2B5EF4-FFF2-40B4-BE49-F238E27FC236}">
                <a16:creationId xmlns:a16="http://schemas.microsoft.com/office/drawing/2014/main" id="{5769DD7A-767F-4B24-ABCE-E16064194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830" y="2348865"/>
            <a:ext cx="2778919" cy="2700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2E0BF6-1B29-4BAF-969B-8BD344E3903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3463321"/>
            <a:ext cx="1928813" cy="1903095"/>
          </a:xfrm>
          <a:prstGeom prst="rect">
            <a:avLst/>
          </a:prstGeom>
          <a:noFill/>
          <a:ln>
            <a:noFill/>
          </a:ln>
        </p:spPr>
      </p:pic>
    </p:spTree>
    <p:extLst>
      <p:ext uri="{BB962C8B-B14F-4D97-AF65-F5344CB8AC3E}">
        <p14:creationId xmlns:p14="http://schemas.microsoft.com/office/powerpoint/2010/main" val="264490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p>
        </p:txBody>
      </p:sp>
      <p:sp>
        <p:nvSpPr>
          <p:cNvPr id="3" name="Content Placeholder 2"/>
          <p:cNvSpPr>
            <a:spLocks noGrp="1"/>
          </p:cNvSpPr>
          <p:nvPr>
            <p:ph idx="1"/>
          </p:nvPr>
        </p:nvSpPr>
        <p:spPr/>
        <p:txBody>
          <a:bodyPr>
            <a:normAutofit/>
          </a:bodyPr>
          <a:lstStyle/>
          <a:p>
            <a:r>
              <a:rPr lang="en-IN" dirty="0">
                <a:latin typeface="Arial" pitchFamily="34" charset="0"/>
                <a:cs typeface="Arial" pitchFamily="34" charset="0"/>
              </a:rPr>
              <a:t>This monitoring system is targeted at elderly or ill patients who would like to avoid long and frequent hospital visits but may need periodic monitoring.</a:t>
            </a:r>
          </a:p>
          <a:p>
            <a:endParaRPr lang="en-IN" dirty="0">
              <a:latin typeface="Arial" pitchFamily="34" charset="0"/>
              <a:cs typeface="Arial" pitchFamily="34" charset="0"/>
            </a:endParaRPr>
          </a:p>
          <a:p>
            <a:r>
              <a:rPr lang="en-IN" dirty="0">
                <a:latin typeface="Arial" pitchFamily="34" charset="0"/>
                <a:cs typeface="Arial" pitchFamily="34" charset="0"/>
              </a:rPr>
              <a:t>COVID patients who need contact less monitoring</a:t>
            </a:r>
          </a:p>
          <a:p>
            <a:pPr>
              <a:buNone/>
            </a:pPr>
            <a:endParaRPr lang="en-IN" dirty="0">
              <a:latin typeface="Arial" pitchFamily="34" charset="0"/>
              <a:cs typeface="Arial" pitchFamily="34" charset="0"/>
            </a:endParaRPr>
          </a:p>
          <a:p>
            <a:r>
              <a:rPr lang="en-IN" dirty="0">
                <a:latin typeface="Arial" pitchFamily="34" charset="0"/>
                <a:cs typeface="Arial" pitchFamily="34" charset="0"/>
              </a:rPr>
              <a:t>Helps to avoid overcrowding at hospitals</a:t>
            </a:r>
          </a:p>
          <a:p>
            <a:pPr>
              <a:buNone/>
            </a:pPr>
            <a:r>
              <a:rPr lang="en-IN" dirty="0">
                <a:latin typeface="Arial" pitchFamily="34" charset="0"/>
                <a:cs typeface="Arial" pitchFamily="34"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EAE8A3-14E1-4573-ACB6-F7538A563F49}"/>
              </a:ext>
            </a:extLst>
          </p:cNvPr>
          <p:cNvSpPr txBox="1"/>
          <p:nvPr/>
        </p:nvSpPr>
        <p:spPr>
          <a:xfrm>
            <a:off x="35496" y="548680"/>
            <a:ext cx="8481527" cy="4913333"/>
          </a:xfrm>
          <a:prstGeom prst="rect">
            <a:avLst/>
          </a:prstGeom>
          <a:noFill/>
        </p:spPr>
        <p:txBody>
          <a:bodyPr wrap="square" rtlCol="0">
            <a:spAutoFit/>
          </a:bodyPr>
          <a:lstStyle/>
          <a:p>
            <a:pPr marL="285750" indent="-285750">
              <a:lnSpc>
                <a:spcPct val="107000"/>
              </a:lnSpc>
              <a:spcAft>
                <a:spcPts val="600"/>
              </a:spcAft>
              <a:buFont typeface="Arial" panose="020B0604020202020204" pitchFamily="34" charset="0"/>
              <a:buChar char="•"/>
            </a:pPr>
            <a:r>
              <a:rPr lang="en-IN" sz="1350" dirty="0">
                <a:latin typeface="Times New Roman" panose="02020603050405020304" pitchFamily="18" charset="0"/>
                <a:ea typeface="Calibri" panose="020F0502020204030204" pitchFamily="34" charset="0"/>
                <a:cs typeface="Times New Roman" panose="02020603050405020304" pitchFamily="18" charset="0"/>
              </a:rPr>
              <a:t> </a:t>
            </a:r>
            <a:r>
              <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Electrocardiography is the process of producing an electrocardiogram (ECG or EKG). It is a graph voltage versus time of the electrical activity of the heart using electrodes placed on the skin. These electrodes detect the small electrical changes that are a consequence of cardiac muscle </a:t>
            </a:r>
            <a:r>
              <a:rPr lang="en-IN" sz="1350" dirty="0">
                <a:latin typeface="Times New Roman" panose="02020603050405020304" pitchFamily="18" charset="0"/>
                <a:ea typeface="Calibri" panose="020F0502020204030204" pitchFamily="34" charset="0"/>
                <a:cs typeface="Times New Roman" panose="02020603050405020304" pitchFamily="18" charset="0"/>
              </a:rPr>
              <a:t>depolarization</a:t>
            </a:r>
            <a:r>
              <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followed by </a:t>
            </a:r>
            <a:r>
              <a:rPr lang="en-IN" sz="1350" dirty="0">
                <a:latin typeface="Times New Roman" panose="02020603050405020304" pitchFamily="18" charset="0"/>
                <a:ea typeface="Calibri" panose="020F0502020204030204" pitchFamily="34" charset="0"/>
                <a:cs typeface="Times New Roman" panose="02020603050405020304" pitchFamily="18" charset="0"/>
              </a:rPr>
              <a:t>repolarization</a:t>
            </a:r>
            <a:r>
              <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during each cardiac cycle (heartbeat). Changes in the normal ECG pattern occur in numerous cardiac abnormalities, including cardiac rhythm disturbances (such as atrial fibrillation and ventricular tachycardia), inadequate coronary artery blood flow (such as myocardial ischemia and myocardial infarction), and electrolyte disturbances (such as hypokalaemia and hyperkalaemia).</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600"/>
              </a:spcAft>
              <a:buFont typeface="Arial" panose="020B0604020202020204" pitchFamily="34" charset="0"/>
              <a:buChar char="•"/>
            </a:pPr>
            <a:r>
              <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Electrodes are placed on the surface of the chest. The overall magnitude of the heart's electrical potential is then measured from different angles ("leads") and is recorded over a period of time (usually ten seconds). In this way, the overall magnitude and direction of the heart's electrical depolarization is captured at each moment throughout the </a:t>
            </a:r>
            <a:r>
              <a:rPr lang="en-IN" sz="1350" dirty="0">
                <a:latin typeface="Times New Roman" panose="02020603050405020304" pitchFamily="18" charset="0"/>
                <a:ea typeface="Calibri" panose="020F0502020204030204" pitchFamily="34" charset="0"/>
                <a:cs typeface="Times New Roman" panose="02020603050405020304" pitchFamily="18" charset="0"/>
              </a:rPr>
              <a:t>cardiac cycle .</a:t>
            </a:r>
          </a:p>
          <a:p>
            <a:pPr marL="285750" indent="-285750">
              <a:lnSpc>
                <a:spcPct val="107000"/>
              </a:lnSpc>
              <a:spcAft>
                <a:spcPts val="600"/>
              </a:spcAft>
              <a:buFont typeface="Arial" panose="020B0604020202020204" pitchFamily="34" charset="0"/>
              <a:buChar char="•"/>
            </a:pPr>
            <a:r>
              <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There are three main components to an ECG: the P wave, which represents the depolarization of the atria; the QRS complex, which represents the depolarization of the ventricles and the T wave, which represents the repolarization of the ventricles. </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600"/>
              </a:spcAft>
              <a:buFont typeface="Arial" panose="020B0604020202020204" pitchFamily="34" charset="0"/>
              <a:buChar char="•"/>
            </a:pPr>
            <a:r>
              <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 ECG conveys a large amount of information about the structure of the heart and the function of its electrical conduction system.</a:t>
            </a:r>
            <a:r>
              <a:rPr lang="en-IN" sz="1350" baseline="30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[7]</a:t>
            </a:r>
            <a:r>
              <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Among other things, an ECG can be used to measure the rate and rhythm of heartbeats, the size and position of the heart chambers, the presence of any damage to the heart's muscle cells or conduction system, the effects of heart drugs, and the function of implanted pacemakers. </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endParaRPr lang="en-IN" sz="135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pPr>
            <a:endParaRPr lang="en-IN" sz="13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2743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543ECA-7679-4E50-A2A7-97C1E6D2E7C0}"/>
              </a:ext>
            </a:extLst>
          </p:cNvPr>
          <p:cNvSpPr txBox="1"/>
          <p:nvPr/>
        </p:nvSpPr>
        <p:spPr>
          <a:xfrm>
            <a:off x="213064" y="1163529"/>
            <a:ext cx="8246232" cy="4190314"/>
          </a:xfrm>
          <a:prstGeom prst="rect">
            <a:avLst/>
          </a:prstGeom>
          <a:noFill/>
        </p:spPr>
        <p:txBody>
          <a:bodyPr wrap="none" rtlCol="0">
            <a:spAutoFit/>
          </a:bodyPr>
          <a:lstStyle/>
          <a:p>
            <a:pPr marL="285750" indent="-285750">
              <a:lnSpc>
                <a:spcPct val="107000"/>
              </a:lnSpc>
              <a:spcAft>
                <a:spcPts val="600"/>
              </a:spcAft>
              <a:buFont typeface="Arial" panose="020B0604020202020204" pitchFamily="34" charset="0"/>
              <a:buChar char="•"/>
            </a:pPr>
            <a:r>
              <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How we produce ECG?</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600"/>
              </a:spcAft>
              <a:buFont typeface="Arial" panose="020B0604020202020204" pitchFamily="34" charset="0"/>
              <a:buChar char="•"/>
            </a:pPr>
            <a:r>
              <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make use of a 3 electrode probe to measure the electrical signals which is then processed by a highly </a:t>
            </a:r>
          </a:p>
          <a:p>
            <a:pPr marL="285750" indent="-285750">
              <a:lnSpc>
                <a:spcPct val="107000"/>
              </a:lnSpc>
              <a:spcAft>
                <a:spcPts val="600"/>
              </a:spcAft>
              <a:buFont typeface="Arial" panose="020B0604020202020204" pitchFamily="34" charset="0"/>
              <a:buChar char="•"/>
            </a:pPr>
            <a:r>
              <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efficient and reliable analog signal processing module AD8232.</a:t>
            </a:r>
          </a:p>
          <a:p>
            <a:pPr marL="285750" indent="-285750">
              <a:lnSpc>
                <a:spcPct val="107000"/>
              </a:lnSpc>
              <a:spcAft>
                <a:spcPts val="600"/>
              </a:spcAft>
              <a:buFont typeface="Arial" panose="020B0604020202020204" pitchFamily="34" charset="0"/>
              <a:buChar char="•"/>
            </a:pPr>
            <a:r>
              <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Electrodes are the actual conductive pads attached to the body surface. Any pair of electrodes can measure the </a:t>
            </a:r>
          </a:p>
          <a:p>
            <a:pPr marL="285750" indent="-285750">
              <a:lnSpc>
                <a:spcPct val="107000"/>
              </a:lnSpc>
              <a:spcAft>
                <a:spcPts val="600"/>
              </a:spcAft>
              <a:buFont typeface="Arial" panose="020B0604020202020204" pitchFamily="34" charset="0"/>
              <a:buChar char="•"/>
            </a:pPr>
            <a:r>
              <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electrical potential difference between the two corresponding locations of attachment. Such a pair forms a lead.</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600"/>
              </a:spcAft>
              <a:buFont typeface="Arial" panose="020B0604020202020204" pitchFamily="34" charset="0"/>
              <a:buChar char="•"/>
            </a:pP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600"/>
              </a:spcAft>
              <a:buFont typeface="Arial" panose="020B0604020202020204" pitchFamily="34" charset="0"/>
              <a:buChar char="•"/>
            </a:pP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600"/>
              </a:spcAft>
              <a:buFont typeface="Arial" panose="020B0604020202020204" pitchFamily="34" charset="0"/>
              <a:buChar char="•"/>
            </a:pP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600"/>
              </a:spcAft>
              <a:buFont typeface="Arial" panose="020B0604020202020204" pitchFamily="34" charset="0"/>
              <a:buChar char="•"/>
            </a:pP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600"/>
              </a:spcAft>
              <a:buFont typeface="Arial" panose="020B0604020202020204" pitchFamily="34" charset="0"/>
              <a:buChar char="•"/>
            </a:pP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600"/>
              </a:spcAft>
              <a:buFont typeface="Arial" panose="020B0604020202020204" pitchFamily="34" charset="0"/>
              <a:buChar char="•"/>
            </a:pP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IN" sz="1350" dirty="0">
                <a:latin typeface="Times New Roman" panose="02020603050405020304" pitchFamily="18" charset="0"/>
                <a:ea typeface="Calibri" panose="020F0502020204030204" pitchFamily="34" charset="0"/>
                <a:cs typeface="Times New Roman" panose="02020603050405020304" pitchFamily="18" charset="0"/>
              </a:rPr>
              <a:t> </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600"/>
              </a:spcAft>
              <a:buFont typeface="Arial" panose="020B0604020202020204" pitchFamily="34" charset="0"/>
              <a:buChar char="•"/>
            </a:pPr>
            <a:r>
              <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AD8232 produces an analog output which is the picked up by the microcontroller.</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endParaRPr lang="en-IN" sz="1350" dirty="0"/>
          </a:p>
        </p:txBody>
      </p:sp>
      <p:pic>
        <p:nvPicPr>
          <p:cNvPr id="5" name="Picture 4" descr="See the source image">
            <a:extLst>
              <a:ext uri="{FF2B5EF4-FFF2-40B4-BE49-F238E27FC236}">
                <a16:creationId xmlns:a16="http://schemas.microsoft.com/office/drawing/2014/main" id="{D3D9B53E-1C64-4DD3-8EDF-5F22D17A4D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9503" y="2842625"/>
            <a:ext cx="1280160" cy="1332548"/>
          </a:xfrm>
          <a:prstGeom prst="rect">
            <a:avLst/>
          </a:prstGeom>
          <a:noFill/>
          <a:ln>
            <a:noFill/>
          </a:ln>
        </p:spPr>
      </p:pic>
    </p:spTree>
    <p:extLst>
      <p:ext uri="{BB962C8B-B14F-4D97-AF65-F5344CB8AC3E}">
        <p14:creationId xmlns:p14="http://schemas.microsoft.com/office/powerpoint/2010/main" val="1852606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85FE-ADC0-446B-AA61-DFC070593EEE}"/>
              </a:ext>
            </a:extLst>
          </p:cNvPr>
          <p:cNvSpPr txBox="1">
            <a:spLocks/>
          </p:cNvSpPr>
          <p:nvPr/>
        </p:nvSpPr>
        <p:spPr>
          <a:xfrm>
            <a:off x="-252536" y="548680"/>
            <a:ext cx="7886700" cy="1325563"/>
          </a:xfrm>
          <a:prstGeom prst="rect">
            <a:avLst/>
          </a:prstGeom>
        </p:spPr>
        <p:txBody>
          <a:bodyPr>
            <a:normAutofit/>
          </a:bodyPr>
          <a:lst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a:lstStyle>
          <a:p>
            <a:r>
              <a:rPr lang="en-IN" dirty="0">
                <a:solidFill>
                  <a:srgbClr val="FF0000"/>
                </a:solidFill>
                <a:latin typeface="Times New Roman" panose="02020603050405020304" pitchFamily="18" charset="0"/>
                <a:cs typeface="Times New Roman" panose="02020603050405020304" pitchFamily="18" charset="0"/>
              </a:rPr>
              <a:t>Oximeter MAX30102 (MAX86141)</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3" name="Content Placeholder 3">
            <a:extLst>
              <a:ext uri="{FF2B5EF4-FFF2-40B4-BE49-F238E27FC236}">
                <a16:creationId xmlns:a16="http://schemas.microsoft.com/office/drawing/2014/main" id="{DBA445EC-5E72-4260-B293-6E393EC225A2}"/>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63569" y="2389907"/>
            <a:ext cx="1850231" cy="1385888"/>
          </a:xfrm>
          <a:prstGeom prst="rect">
            <a:avLst/>
          </a:prstGeom>
          <a:noFill/>
          <a:ln>
            <a:noFill/>
          </a:ln>
        </p:spPr>
      </p:pic>
      <p:pic>
        <p:nvPicPr>
          <p:cNvPr id="4" name="Picture 2" descr="MAX30102 Pulse Oximeter &amp; Heart-Rate Sensor - Maxim | Mouser">
            <a:extLst>
              <a:ext uri="{FF2B5EF4-FFF2-40B4-BE49-F238E27FC236}">
                <a16:creationId xmlns:a16="http://schemas.microsoft.com/office/drawing/2014/main" id="{5711E36C-621A-4314-863E-A368BE6EDC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3185" y="2303117"/>
            <a:ext cx="3339335" cy="15594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Buy Max30102 Heart Rate Sensor with cheap price">
            <a:extLst>
              <a:ext uri="{FF2B5EF4-FFF2-40B4-BE49-F238E27FC236}">
                <a16:creationId xmlns:a16="http://schemas.microsoft.com/office/drawing/2014/main" id="{779AC751-B415-42E1-8216-5D9E7FC1C5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1712" y="3338022"/>
            <a:ext cx="3036652" cy="20593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3B2A046-51E1-46AE-A119-30D97E3AB3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95332" y="4064558"/>
            <a:ext cx="1595809" cy="1091755"/>
          </a:xfrm>
          <a:prstGeom prst="rect">
            <a:avLst/>
          </a:prstGeom>
        </p:spPr>
      </p:pic>
    </p:spTree>
    <p:extLst>
      <p:ext uri="{BB962C8B-B14F-4D97-AF65-F5344CB8AC3E}">
        <p14:creationId xmlns:p14="http://schemas.microsoft.com/office/powerpoint/2010/main" val="1424380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EF9600-9FF8-491D-A80B-EF44C7BBEC57}"/>
              </a:ext>
            </a:extLst>
          </p:cNvPr>
          <p:cNvSpPr txBox="1"/>
          <p:nvPr/>
        </p:nvSpPr>
        <p:spPr>
          <a:xfrm>
            <a:off x="20202" y="404664"/>
            <a:ext cx="8521065" cy="4870564"/>
          </a:xfrm>
          <a:prstGeom prst="rect">
            <a:avLst/>
          </a:prstGeom>
          <a:noFill/>
        </p:spPr>
        <p:txBody>
          <a:bodyPr wrap="square" rtlCol="0">
            <a:spAutoFit/>
          </a:bodyPr>
          <a:lstStyle/>
          <a:p>
            <a:pPr marL="214313" indent="-2143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MAX30102 is a complete pulse oximetry and heart-rate sensor system solution module designed for the demanding requirements of wearable devices.</a:t>
            </a:r>
          </a:p>
          <a:p>
            <a:pPr marL="214313" indent="-2143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SpO2 subsystem of the MAX30102 contains ambient light cancellation (ALC), a continuous-time sigma-delta ADC, and a proprietary discrete time filter. The ALC has an internal Track/Hold circuit to cancel ambient light and increase the effective dynamic range. The SpO2 ADC has programmable full-scale ranges from 2µA to 16µA. The ALC can cancel up to 200µA of ambient current.</a:t>
            </a:r>
          </a:p>
          <a:p>
            <a:pPr marL="214313" indent="-2143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ADC output data rate can be programmed from 50sps (samples per second) to 3200sps.</a:t>
            </a:r>
          </a:p>
          <a:p>
            <a:pPr marL="214313" indent="-2143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device consists of a photo diode and two light emitting diodes.</a:t>
            </a:r>
          </a:p>
          <a:p>
            <a:pPr marL="214313" indent="-2143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led emits light at 660nm(deoxy hemoglobin)and another is for 880nm(oxyhemoglobin). One helps to measure the oxyhemoglobin concentration another for deoxyhemoglobin, the percentage of oxyhemoglobin is calculated by oxyhemoglobin concentration/total concentration.</a:t>
            </a:r>
          </a:p>
          <a:p>
            <a:pPr marL="214313" indent="-2143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sensor includes ambient light cancelation for more accuracy. </a:t>
            </a:r>
          </a:p>
          <a:p>
            <a:pPr marL="214313" indent="-214313">
              <a:buFont typeface="Arial" panose="020B0604020202020204" pitchFamily="34" charset="0"/>
              <a:buChar char="•"/>
            </a:pPr>
            <a:endParaRPr lang="en-US" sz="135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endParaRPr lang="en-US" sz="135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endParaRPr lang="en-IN"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871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05BB1A-19CE-46B2-AB82-1FA0FD1D18D8}"/>
              </a:ext>
            </a:extLst>
          </p:cNvPr>
          <p:cNvSpPr txBox="1"/>
          <p:nvPr/>
        </p:nvSpPr>
        <p:spPr>
          <a:xfrm>
            <a:off x="193431" y="901125"/>
            <a:ext cx="8757138" cy="2585323"/>
          </a:xfrm>
          <a:prstGeom prst="rect">
            <a:avLst/>
          </a:prstGeom>
          <a:noFill/>
        </p:spPr>
        <p:txBody>
          <a:bodyPr wrap="square" rtlCol="0">
            <a:spAutoFit/>
          </a:bodyPr>
          <a:lstStyle/>
          <a:p>
            <a:pPr marL="214313" indent="-214313">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pulse beat of heart can be calculated with the help of this sensor . For this purpose only</a:t>
            </a:r>
          </a:p>
          <a:p>
            <a:r>
              <a:rPr lang="en-IN" dirty="0">
                <a:latin typeface="Times New Roman" panose="02020603050405020304" pitchFamily="18" charset="0"/>
                <a:cs typeface="Times New Roman" panose="02020603050405020304" pitchFamily="18" charset="0"/>
              </a:rPr>
              <a:t>    the IR sensor is used.</a:t>
            </a:r>
          </a:p>
          <a:p>
            <a:pPr marL="214313" indent="-214313">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When the heart pumps their will be increase in oxygenated blood and when it relaxes their </a:t>
            </a:r>
          </a:p>
          <a:p>
            <a:r>
              <a:rPr lang="en-IN" dirty="0">
                <a:latin typeface="Times New Roman" panose="02020603050405020304" pitchFamily="18" charset="0"/>
                <a:cs typeface="Times New Roman" panose="02020603050405020304" pitchFamily="18" charset="0"/>
              </a:rPr>
              <a:t>    will be decrease in amount of  oxygenated blood . </a:t>
            </a:r>
          </a:p>
          <a:p>
            <a:pPr marL="214313" indent="-214313">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pulse rate is the time difference between increase and decrease of oxygenated blood.</a:t>
            </a:r>
          </a:p>
          <a:p>
            <a:pPr marL="214313" indent="-214313">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sensor uses i2c protocol for transfer of data.</a:t>
            </a:r>
          </a:p>
          <a:p>
            <a:pPr marL="214313" indent="-214313">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data is stored in the registers of the sensor which can be accessed </a:t>
            </a:r>
          </a:p>
          <a:p>
            <a:r>
              <a:rPr lang="en-IN" dirty="0">
                <a:latin typeface="Times New Roman" panose="02020603050405020304" pitchFamily="18" charset="0"/>
                <a:cs typeface="Times New Roman" panose="02020603050405020304" pitchFamily="18" charset="0"/>
              </a:rPr>
              <a:t>    and also several other specifications can be changed </a:t>
            </a:r>
          </a:p>
        </p:txBody>
      </p:sp>
    </p:spTree>
    <p:extLst>
      <p:ext uri="{BB962C8B-B14F-4D97-AF65-F5344CB8AC3E}">
        <p14:creationId xmlns:p14="http://schemas.microsoft.com/office/powerpoint/2010/main" val="1107879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7E0CF9-CFF5-475F-9D5F-1B78F6158A20}"/>
              </a:ext>
            </a:extLst>
          </p:cNvPr>
          <p:cNvSpPr txBox="1">
            <a:spLocks/>
          </p:cNvSpPr>
          <p:nvPr/>
        </p:nvSpPr>
        <p:spPr>
          <a:xfrm>
            <a:off x="-1404664" y="446827"/>
            <a:ext cx="7886700" cy="1325563"/>
          </a:xfrm>
          <a:prstGeom prst="rect">
            <a:avLst/>
          </a:prstGeom>
        </p:spPr>
        <p:txBody>
          <a:bodyPr/>
          <a:lst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a:lstStyle>
          <a:p>
            <a:r>
              <a:rPr lang="en-IN" dirty="0">
                <a:solidFill>
                  <a:srgbClr val="FF0000"/>
                </a:solidFill>
                <a:latin typeface="Times New Roman" panose="02020603050405020304" pitchFamily="18" charset="0"/>
                <a:cs typeface="Times New Roman" panose="02020603050405020304" pitchFamily="18" charset="0"/>
              </a:rPr>
              <a:t>Blood pressure sensor</a:t>
            </a:r>
          </a:p>
        </p:txBody>
      </p:sp>
      <p:pic>
        <p:nvPicPr>
          <p:cNvPr id="5" name="Content Placeholder 3">
            <a:extLst>
              <a:ext uri="{FF2B5EF4-FFF2-40B4-BE49-F238E27FC236}">
                <a16:creationId xmlns:a16="http://schemas.microsoft.com/office/drawing/2014/main" id="{9A3E1F80-42A7-4C40-B7A4-94DE99BC898E}"/>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4079074" y="1839356"/>
            <a:ext cx="4090988" cy="1505957"/>
          </a:xfrm>
          <a:prstGeom prst="rect">
            <a:avLst/>
          </a:prstGeom>
          <a:noFill/>
          <a:ln>
            <a:noFill/>
          </a:ln>
        </p:spPr>
      </p:pic>
      <p:sp>
        <p:nvSpPr>
          <p:cNvPr id="6" name="TextBox 5">
            <a:extLst>
              <a:ext uri="{FF2B5EF4-FFF2-40B4-BE49-F238E27FC236}">
                <a16:creationId xmlns:a16="http://schemas.microsoft.com/office/drawing/2014/main" id="{DBDADC7C-634D-4BAE-8AB8-A7EA453965BD}"/>
              </a:ext>
            </a:extLst>
          </p:cNvPr>
          <p:cNvSpPr txBox="1"/>
          <p:nvPr/>
        </p:nvSpPr>
        <p:spPr>
          <a:xfrm>
            <a:off x="820629" y="1986766"/>
            <a:ext cx="4570890" cy="300082"/>
          </a:xfrm>
          <a:prstGeom prst="rect">
            <a:avLst/>
          </a:prstGeom>
          <a:noFill/>
        </p:spPr>
        <p:txBody>
          <a:bodyPr wrap="square">
            <a:spAutoFit/>
          </a:bodyPr>
          <a:lstStyle/>
          <a:p>
            <a:r>
              <a:rPr lang="en-US" sz="1350" dirty="0">
                <a:latin typeface="Times New Roman" panose="02020603050405020304" pitchFamily="18" charset="0"/>
                <a:ea typeface="Calibri" panose="020F0502020204030204" pitchFamily="34" charset="0"/>
              </a:rPr>
              <a:t>MPX53DP</a:t>
            </a:r>
            <a:endParaRPr lang="en-IN" sz="1350" dirty="0"/>
          </a:p>
        </p:txBody>
      </p:sp>
      <p:pic>
        <p:nvPicPr>
          <p:cNvPr id="7" name="Picture 6" descr="Generic 100% new and original FREESCAL Pressure Sensor MPX53DP MPX53">
            <a:extLst>
              <a:ext uri="{FF2B5EF4-FFF2-40B4-BE49-F238E27FC236}">
                <a16:creationId xmlns:a16="http://schemas.microsoft.com/office/drawing/2014/main" id="{66D122F9-F8F0-46AC-B463-1CC445F131F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7633" y="2358806"/>
            <a:ext cx="1062990" cy="901065"/>
          </a:xfrm>
          <a:prstGeom prst="rect">
            <a:avLst/>
          </a:prstGeom>
          <a:noFill/>
          <a:ln>
            <a:noFill/>
          </a:ln>
        </p:spPr>
      </p:pic>
      <p:sp>
        <p:nvSpPr>
          <p:cNvPr id="8" name="TextBox 7">
            <a:extLst>
              <a:ext uri="{FF2B5EF4-FFF2-40B4-BE49-F238E27FC236}">
                <a16:creationId xmlns:a16="http://schemas.microsoft.com/office/drawing/2014/main" id="{588F268A-57F6-4DB0-8EE9-A5C07C096E71}"/>
              </a:ext>
            </a:extLst>
          </p:cNvPr>
          <p:cNvSpPr txBox="1"/>
          <p:nvPr/>
        </p:nvSpPr>
        <p:spPr>
          <a:xfrm>
            <a:off x="129513" y="3473636"/>
            <a:ext cx="8188845" cy="1962076"/>
          </a:xfrm>
          <a:prstGeom prst="rect">
            <a:avLst/>
          </a:prstGeom>
          <a:noFill/>
        </p:spPr>
        <p:txBody>
          <a:bodyPr wrap="none" rtlCol="0">
            <a:spAutoFit/>
          </a:bodyPr>
          <a:lstStyle/>
          <a:p>
            <a:pPr marL="214313" indent="-214313">
              <a:buFont typeface="Arial" panose="020B0604020202020204" pitchFamily="34" charset="0"/>
              <a:buChar char="•"/>
            </a:pPr>
            <a:r>
              <a:rPr lang="en-IN" sz="1350" dirty="0">
                <a:latin typeface="Times New Roman" panose="02020603050405020304" pitchFamily="18" charset="0"/>
                <a:cs typeface="Times New Roman" panose="02020603050405020304" pitchFamily="18" charset="0"/>
              </a:rPr>
              <a:t>The blood pressure is of 2 types one is systolic(generated during heart contraction)</a:t>
            </a:r>
          </a:p>
          <a:p>
            <a:r>
              <a:rPr lang="en-IN" sz="1350" dirty="0">
                <a:latin typeface="Times New Roman" panose="02020603050405020304" pitchFamily="18" charset="0"/>
                <a:cs typeface="Times New Roman" panose="02020603050405020304" pitchFamily="18" charset="0"/>
              </a:rPr>
              <a:t>       and another is diastolic pressure(during heart relaxation)</a:t>
            </a:r>
          </a:p>
          <a:p>
            <a:pPr marL="214313" indent="-214313">
              <a:buFont typeface="Arial" panose="020B0604020202020204" pitchFamily="34" charset="0"/>
              <a:buChar char="•"/>
            </a:pPr>
            <a:r>
              <a:rPr lang="en-IN" sz="1350" dirty="0">
                <a:latin typeface="Times New Roman" panose="02020603050405020304" pitchFamily="18" charset="0"/>
                <a:cs typeface="Times New Roman" panose="02020603050405020304" pitchFamily="18" charset="0"/>
              </a:rPr>
              <a:t>The systolic measures generally about 100-120 mm of hg and diastolic pressure measure of 60-80 mm of hg.</a:t>
            </a:r>
          </a:p>
          <a:p>
            <a:pPr marL="214313" indent="-214313">
              <a:buFont typeface="Arial" panose="020B0604020202020204" pitchFamily="34" charset="0"/>
              <a:buChar char="•"/>
            </a:pPr>
            <a:r>
              <a:rPr lang="en-IN" sz="1350" dirty="0">
                <a:latin typeface="Times New Roman" panose="02020603050405020304" pitchFamily="18" charset="0"/>
                <a:cs typeface="Times New Roman" panose="02020603050405020304" pitchFamily="18" charset="0"/>
              </a:rPr>
              <a:t>The device which measures Bp electronically are based on principle of </a:t>
            </a:r>
            <a:r>
              <a:rPr lang="en-US" sz="1350" dirty="0">
                <a:latin typeface="Times New Roman" panose="02020603050405020304" pitchFamily="18" charset="0"/>
                <a:cs typeface="Times New Roman" panose="02020603050405020304" pitchFamily="18" charset="0"/>
              </a:rPr>
              <a:t>oscillometer</a:t>
            </a:r>
            <a:r>
              <a:rPr lang="en-US" sz="1350" dirty="0">
                <a:solidFill>
                  <a:srgbClr val="3B77BC"/>
                </a:solidFill>
                <a:latin typeface="Times New Roman" panose="02020603050405020304" pitchFamily="18" charset="0"/>
                <a:cs typeface="Times New Roman" panose="02020603050405020304" pitchFamily="18" charset="0"/>
              </a:rPr>
              <a:t> </a:t>
            </a:r>
            <a:r>
              <a:rPr lang="en-IN" sz="1350" dirty="0">
                <a:solidFill>
                  <a:srgbClr val="222222"/>
                </a:solidFill>
                <a:latin typeface="Times New Roman" panose="02020603050405020304" pitchFamily="18" charset="0"/>
                <a:cs typeface="Times New Roman" panose="02020603050405020304" pitchFamily="18" charset="0"/>
              </a:rPr>
              <a:t> method</a:t>
            </a:r>
            <a:r>
              <a:rPr lang="en-IN" sz="1350" dirty="0">
                <a:solidFill>
                  <a:srgbClr val="000000"/>
                </a:solidFill>
                <a:latin typeface="Times New Roman" panose="02020603050405020304" pitchFamily="18" charset="0"/>
                <a:cs typeface="Times New Roman" panose="02020603050405020304" pitchFamily="18" charset="0"/>
              </a:rPr>
              <a:t>.</a:t>
            </a:r>
          </a:p>
          <a:p>
            <a:pPr marL="214313" indent="-214313">
              <a:buFont typeface="Arial" panose="020B0604020202020204" pitchFamily="34" charset="0"/>
              <a:buChar char="•"/>
            </a:pPr>
            <a:r>
              <a:rPr lang="en-US" sz="1350" dirty="0">
                <a:solidFill>
                  <a:srgbClr val="444444"/>
                </a:solidFill>
                <a:latin typeface="Times New Roman" panose="02020603050405020304" pitchFamily="18" charset="0"/>
                <a:cs typeface="Times New Roman" panose="02020603050405020304" pitchFamily="18" charset="0"/>
              </a:rPr>
              <a:t>The </a:t>
            </a:r>
            <a:r>
              <a:rPr lang="en-US" sz="1350" dirty="0">
                <a:latin typeface="Times New Roman" panose="02020603050405020304" pitchFamily="18" charset="0"/>
                <a:cs typeface="Times New Roman" panose="02020603050405020304" pitchFamily="18" charset="0"/>
              </a:rPr>
              <a:t>auscultatory</a:t>
            </a:r>
            <a:r>
              <a:rPr lang="en-US" sz="1350" dirty="0">
                <a:solidFill>
                  <a:srgbClr val="3B77BC"/>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method</a:t>
            </a:r>
            <a:r>
              <a:rPr lang="en-US" sz="1350" dirty="0">
                <a:solidFill>
                  <a:srgbClr val="444444"/>
                </a:solidFill>
                <a:latin typeface="Times New Roman" panose="02020603050405020304" pitchFamily="18" charset="0"/>
                <a:cs typeface="Times New Roman" panose="02020603050405020304" pitchFamily="18" charset="0"/>
              </a:rPr>
              <a:t> has been the standard method of determining BP for over 100 years and relies on</a:t>
            </a:r>
          </a:p>
          <a:p>
            <a:r>
              <a:rPr lang="en-US" sz="1350" dirty="0">
                <a:solidFill>
                  <a:srgbClr val="444444"/>
                </a:solidFill>
                <a:latin typeface="Times New Roman" panose="02020603050405020304" pitchFamily="18" charset="0"/>
                <a:cs typeface="Times New Roman" panose="02020603050405020304" pitchFamily="18" charset="0"/>
              </a:rPr>
              <a:t>    the observer to detect the audible sounds (Korotkoff sounds) that occur during constricted blood flow. </a:t>
            </a:r>
          </a:p>
          <a:p>
            <a:pPr marL="214313" indent="-214313">
              <a:buFont typeface="Arial" panose="020B0604020202020204" pitchFamily="34" charset="0"/>
              <a:buChar char="•"/>
            </a:pPr>
            <a:r>
              <a:rPr lang="en-US" sz="1350" dirty="0">
                <a:solidFill>
                  <a:srgbClr val="444444"/>
                </a:solidFill>
                <a:latin typeface="Times New Roman" panose="02020603050405020304" pitchFamily="18" charset="0"/>
                <a:cs typeface="Times New Roman" panose="02020603050405020304" pitchFamily="18" charset="0"/>
              </a:rPr>
              <a:t>The </a:t>
            </a:r>
            <a:r>
              <a:rPr lang="en-US" sz="1350" dirty="0">
                <a:latin typeface="Times New Roman" panose="02020603050405020304" pitchFamily="18" charset="0"/>
                <a:cs typeface="Times New Roman" panose="02020603050405020304" pitchFamily="18" charset="0"/>
              </a:rPr>
              <a:t>oscillometer</a:t>
            </a:r>
            <a:r>
              <a:rPr lang="en-US" sz="1350" dirty="0">
                <a:solidFill>
                  <a:srgbClr val="3B77BC"/>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method</a:t>
            </a:r>
            <a:r>
              <a:rPr lang="en-US" sz="1350" dirty="0">
                <a:solidFill>
                  <a:srgbClr val="444444"/>
                </a:solidFill>
                <a:latin typeface="Times New Roman" panose="02020603050405020304" pitchFamily="18" charset="0"/>
                <a:cs typeface="Times New Roman" panose="02020603050405020304" pitchFamily="18" charset="0"/>
              </a:rPr>
              <a:t>, employed by most clinical-grade automated BP devices, analyzes pulse waves </a:t>
            </a:r>
          </a:p>
          <a:p>
            <a:r>
              <a:rPr lang="en-US" sz="1350" dirty="0">
                <a:solidFill>
                  <a:srgbClr val="444444"/>
                </a:solidFill>
                <a:latin typeface="Times New Roman" panose="02020603050405020304" pitchFamily="18" charset="0"/>
                <a:cs typeface="Times New Roman" panose="02020603050405020304" pitchFamily="18" charset="0"/>
              </a:rPr>
              <a:t>     collected from the cuff during constricted blood flow. In this case, the cuff is the sensor.</a:t>
            </a:r>
          </a:p>
          <a:p>
            <a:pPr marL="214313" indent="-214313">
              <a:buFont typeface="Arial" panose="020B0604020202020204" pitchFamily="34" charset="0"/>
              <a:buChar char="•"/>
            </a:pPr>
            <a:r>
              <a:rPr lang="en-US" sz="1350" dirty="0">
                <a:solidFill>
                  <a:srgbClr val="444444"/>
                </a:solidFill>
                <a:latin typeface="Times New Roman" panose="02020603050405020304" pitchFamily="18" charset="0"/>
                <a:cs typeface="Times New Roman" panose="02020603050405020304" pitchFamily="18" charset="0"/>
              </a:rPr>
              <a:t>The auscultatory and oscillometer methods are two very different approaches to determining the same vital sign.</a:t>
            </a:r>
            <a:endParaRPr lang="en-IN" sz="1350" dirty="0">
              <a:latin typeface="Times New Roman" panose="02020603050405020304" pitchFamily="18" charset="0"/>
              <a:cs typeface="Times New Roman" panose="02020603050405020304" pitchFamily="18" charset="0"/>
            </a:endParaRPr>
          </a:p>
        </p:txBody>
      </p:sp>
      <p:pic>
        <p:nvPicPr>
          <p:cNvPr id="9" name="Picture 4" descr="MPX53 datasheet, Pinout ,application circuits MPX53: Uncompensated ...">
            <a:extLst>
              <a:ext uri="{FF2B5EF4-FFF2-40B4-BE49-F238E27FC236}">
                <a16:creationId xmlns:a16="http://schemas.microsoft.com/office/drawing/2014/main" id="{445DB513-BBB0-4D83-8C74-34D55052B7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0968" y="2136807"/>
            <a:ext cx="1661720" cy="973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151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6EA0D2-C391-4FEA-9A73-41C832383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4629150" cy="2057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124129F-6B60-4361-95A6-77A6E0255F1F}"/>
              </a:ext>
            </a:extLst>
          </p:cNvPr>
          <p:cNvSpPr txBox="1"/>
          <p:nvPr/>
        </p:nvSpPr>
        <p:spPr>
          <a:xfrm>
            <a:off x="58154" y="2700591"/>
            <a:ext cx="8870057" cy="2793072"/>
          </a:xfrm>
          <a:prstGeom prst="rect">
            <a:avLst/>
          </a:prstGeom>
          <a:noFill/>
        </p:spPr>
        <p:txBody>
          <a:bodyPr wrap="none" rtlCol="0">
            <a:spAutoFit/>
          </a:bodyPr>
          <a:lstStyle/>
          <a:p>
            <a:pPr marL="214313" indent="-214313">
              <a:buFont typeface="Arial" panose="020B0604020202020204" pitchFamily="34" charset="0"/>
              <a:buChar char="•"/>
            </a:pPr>
            <a:r>
              <a:rPr lang="en-US" sz="1350" dirty="0">
                <a:solidFill>
                  <a:srgbClr val="000000"/>
                </a:solidFill>
                <a:latin typeface="Times New Roman" panose="02020603050405020304" pitchFamily="18" charset="0"/>
              </a:rPr>
              <a:t>With an oscillatory device, a cuff is inflated over the upper arm or wrist. The new models use “fuzzy logic” to decide how</a:t>
            </a:r>
          </a:p>
          <a:p>
            <a:r>
              <a:rPr lang="en-US" sz="1350" dirty="0">
                <a:solidFill>
                  <a:srgbClr val="000000"/>
                </a:solidFill>
                <a:latin typeface="Times New Roman" panose="02020603050405020304" pitchFamily="18" charset="0"/>
              </a:rPr>
              <a:t>       much the cuff should be inflated to reach a pressure about 20 mm Hg above systolic pressure for any individual</a:t>
            </a:r>
          </a:p>
          <a:p>
            <a:pPr marL="214313" indent="-214313">
              <a:buFont typeface="Arial" panose="020B0604020202020204" pitchFamily="34" charset="0"/>
              <a:buChar char="•"/>
            </a:pPr>
            <a:r>
              <a:rPr lang="en-US" sz="1350" dirty="0">
                <a:solidFill>
                  <a:srgbClr val="000000"/>
                </a:solidFill>
                <a:latin typeface="Times New Roman" panose="02020603050405020304" pitchFamily="18" charset="0"/>
              </a:rPr>
              <a:t> When the cuff is fully inflated to this pressure, no blood flow occurs through the artery. As the cuff is deflated below the</a:t>
            </a:r>
          </a:p>
          <a:p>
            <a:r>
              <a:rPr lang="en-US" sz="1350" dirty="0">
                <a:solidFill>
                  <a:srgbClr val="000000"/>
                </a:solidFill>
                <a:latin typeface="Times New Roman" panose="02020603050405020304" pitchFamily="18" charset="0"/>
              </a:rPr>
              <a:t>      systolic pressure, the reducing pressure exerted on the artery allows blood to flow through it and sets</a:t>
            </a:r>
          </a:p>
          <a:p>
            <a:r>
              <a:rPr lang="en-US" sz="1350" dirty="0">
                <a:solidFill>
                  <a:srgbClr val="000000"/>
                </a:solidFill>
                <a:latin typeface="Times New Roman" panose="02020603050405020304" pitchFamily="18" charset="0"/>
              </a:rPr>
              <a:t>       up a detectable vibration in the arterial wall.</a:t>
            </a:r>
          </a:p>
          <a:p>
            <a:pPr marL="214313" indent="-214313">
              <a:buFont typeface="Arial" panose="020B0604020202020204" pitchFamily="34" charset="0"/>
              <a:buChar char="•"/>
            </a:pPr>
            <a:r>
              <a:rPr lang="en-US" sz="1350" dirty="0">
                <a:solidFill>
                  <a:srgbClr val="000000"/>
                </a:solidFill>
                <a:latin typeface="Times New Roman" panose="02020603050405020304" pitchFamily="18" charset="0"/>
              </a:rPr>
              <a:t> When the cuff pressure falls below the patient's diastolic pressure, blood flows smoothly through the artery in the usual</a:t>
            </a:r>
          </a:p>
          <a:p>
            <a:r>
              <a:rPr lang="en-US" sz="1350" dirty="0">
                <a:solidFill>
                  <a:srgbClr val="000000"/>
                </a:solidFill>
                <a:latin typeface="Times New Roman" panose="02020603050405020304" pitchFamily="18" charset="0"/>
              </a:rPr>
              <a:t>      pulses, without any vibration being set up in the wall</a:t>
            </a:r>
          </a:p>
          <a:p>
            <a:pPr marL="214313" indent="-214313">
              <a:buFont typeface="Arial" panose="020B0604020202020204" pitchFamily="34" charset="0"/>
              <a:buChar char="•"/>
            </a:pPr>
            <a:r>
              <a:rPr lang="en-US" sz="1350" dirty="0">
                <a:solidFill>
                  <a:srgbClr val="000000"/>
                </a:solidFill>
                <a:latin typeface="Times New Roman" panose="02020603050405020304" pitchFamily="18" charset="0"/>
              </a:rPr>
              <a:t>Vibrations occur at any point where the cuff pressure is sufficiently high that the blood has to push the arterial wall </a:t>
            </a:r>
          </a:p>
          <a:p>
            <a:r>
              <a:rPr lang="en-US" sz="1350" dirty="0">
                <a:solidFill>
                  <a:srgbClr val="000000"/>
                </a:solidFill>
                <a:latin typeface="Times New Roman" panose="02020603050405020304" pitchFamily="18" charset="0"/>
              </a:rPr>
              <a:t>     open in order to flow through the artery.</a:t>
            </a:r>
          </a:p>
          <a:p>
            <a:pPr marL="214313" indent="-214313">
              <a:buFont typeface="Arial" panose="020B0604020202020204" pitchFamily="34" charset="0"/>
              <a:buChar char="•"/>
            </a:pPr>
            <a:r>
              <a:rPr lang="en-US" sz="1350" dirty="0">
                <a:solidFill>
                  <a:srgbClr val="000000"/>
                </a:solidFill>
                <a:latin typeface="Times New Roman" panose="02020603050405020304" pitchFamily="18" charset="0"/>
              </a:rPr>
              <a:t>The vibrations are transferred from the arterial wall, through the air inside the cuff, into a transducer in the monitor </a:t>
            </a:r>
          </a:p>
          <a:p>
            <a:r>
              <a:rPr lang="en-US" sz="1350" dirty="0">
                <a:solidFill>
                  <a:srgbClr val="000000"/>
                </a:solidFill>
                <a:latin typeface="Times New Roman" panose="02020603050405020304" pitchFamily="18" charset="0"/>
              </a:rPr>
              <a:t>     that converts the measurements into electrical signals.</a:t>
            </a:r>
          </a:p>
          <a:p>
            <a:pPr marL="214313" indent="-214313">
              <a:buFont typeface="Arial" panose="020B0604020202020204" pitchFamily="34" charset="0"/>
              <a:buChar char="•"/>
            </a:pPr>
            <a:r>
              <a:rPr lang="en-US" sz="1350" dirty="0">
                <a:solidFill>
                  <a:srgbClr val="000000"/>
                </a:solidFill>
                <a:latin typeface="Times New Roman" panose="02020603050405020304" pitchFamily="18" charset="0"/>
              </a:rPr>
              <a:t>These digital devices deflate at about 4 mm Hg per second, making them sometimes seem slower to use than auscultatory </a:t>
            </a:r>
          </a:p>
          <a:p>
            <a:r>
              <a:rPr lang="en-US" sz="1350" dirty="0">
                <a:solidFill>
                  <a:srgbClr val="000000"/>
                </a:solidFill>
                <a:latin typeface="Times New Roman" panose="02020603050405020304" pitchFamily="18" charset="0"/>
              </a:rPr>
              <a:t>     aneroid devices, but they are more accurate.</a:t>
            </a:r>
            <a:endParaRPr lang="en-IN" sz="1350" dirty="0"/>
          </a:p>
        </p:txBody>
      </p:sp>
    </p:spTree>
    <p:extLst>
      <p:ext uri="{BB962C8B-B14F-4D97-AF65-F5344CB8AC3E}">
        <p14:creationId xmlns:p14="http://schemas.microsoft.com/office/powerpoint/2010/main" val="1969804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0433-69BF-4338-93A5-5FAB2ABBA5FE}"/>
              </a:ext>
            </a:extLst>
          </p:cNvPr>
          <p:cNvSpPr txBox="1">
            <a:spLocks/>
          </p:cNvSpPr>
          <p:nvPr/>
        </p:nvSpPr>
        <p:spPr>
          <a:xfrm>
            <a:off x="589316" y="1007878"/>
            <a:ext cx="7202456" cy="786926"/>
          </a:xfrm>
          <a:prstGeom prst="rect">
            <a:avLst/>
          </a:prstGeom>
        </p:spPr>
        <p:txBody>
          <a:bodyPr>
            <a:normAutofit/>
          </a:bodyPr>
          <a:lst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a:lstStyle>
          <a:p>
            <a:r>
              <a:rPr lang="en-IN" dirty="0">
                <a:solidFill>
                  <a:srgbClr val="FF0000"/>
                </a:solidFill>
                <a:latin typeface="Times New Roman" panose="02020603050405020304" pitchFamily="18" charset="0"/>
                <a:cs typeface="Times New Roman" panose="02020603050405020304" pitchFamily="18" charset="0"/>
              </a:rPr>
              <a:t>GLUCOMETER</a:t>
            </a:r>
          </a:p>
        </p:txBody>
      </p:sp>
      <p:sp>
        <p:nvSpPr>
          <p:cNvPr id="3" name="Content Placeholder 2">
            <a:extLst>
              <a:ext uri="{FF2B5EF4-FFF2-40B4-BE49-F238E27FC236}">
                <a16:creationId xmlns:a16="http://schemas.microsoft.com/office/drawing/2014/main" id="{12254168-AA11-4C2C-9F56-3CCE2E8A7739}"/>
              </a:ext>
            </a:extLst>
          </p:cNvPr>
          <p:cNvSpPr txBox="1">
            <a:spLocks/>
          </p:cNvSpPr>
          <p:nvPr/>
        </p:nvSpPr>
        <p:spPr>
          <a:xfrm>
            <a:off x="295737" y="1454111"/>
            <a:ext cx="7886700" cy="3263504"/>
          </a:xfrm>
          <a:prstGeom prst="rect">
            <a:avLst/>
          </a:prstGeom>
        </p:spPr>
        <p:txBody>
          <a:bodyPr/>
          <a:lst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a:lstStyle>
          <a:p>
            <a:pPr marL="0" indent="0">
              <a:lnSpc>
                <a:spcPct val="107000"/>
              </a:lnSpc>
              <a:spcAft>
                <a:spcPts val="600"/>
              </a:spcAft>
              <a:buFont typeface="Wingdings" panose="05000000000000000000" pitchFamily="2" charset="2"/>
              <a:buNone/>
            </a:pPr>
            <a:r>
              <a:rPr lang="en-US" sz="1350" dirty="0">
                <a:latin typeface="Times New Roman" panose="02020603050405020304" pitchFamily="18" charset="0"/>
                <a:ea typeface="Calibri" panose="020F0502020204030204" pitchFamily="34" charset="0"/>
                <a:cs typeface="Times New Roman" panose="02020603050405020304" pitchFamily="18" charset="0"/>
              </a:rPr>
              <a:t>     Non Invasive Glucometer</a:t>
            </a:r>
          </a:p>
          <a:p>
            <a:pPr marL="0" indent="0">
              <a:lnSpc>
                <a:spcPct val="107000"/>
              </a:lnSpc>
              <a:spcAft>
                <a:spcPts val="600"/>
              </a:spcAft>
              <a:buFont typeface="Wingdings" panose="05000000000000000000" pitchFamily="2" charset="2"/>
              <a:buNone/>
            </a:pP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IN" sz="1350" dirty="0">
                <a:latin typeface="Times New Roman" panose="02020603050405020304" pitchFamily="18" charset="0"/>
                <a:ea typeface="Calibri" panose="020F0502020204030204" pitchFamily="34" charset="0"/>
                <a:cs typeface="Times New Roman" panose="02020603050405020304" pitchFamily="18" charset="0"/>
              </a:rPr>
              <a:t>Optical methods are considered to be one of the pain free and the promising methods which can be used for non-invasive blood glucose measuring. In which the Near-infrared (NIR) is considered to be the most widely used optical techniques because of its high penetration in the skin. These techniques are applied in various regions of the body such as earlobe, finger, forearm, and palm. On comparing with other methods, the NIR method finds a good advantage in sensitivity, complexity, power consumption, cost, and accuracy.</a:t>
            </a:r>
          </a:p>
          <a:p>
            <a:pPr marL="0" indent="0">
              <a:lnSpc>
                <a:spcPct val="107000"/>
              </a:lnSpc>
              <a:spcAft>
                <a:spcPts val="600"/>
              </a:spcAft>
              <a:buFont typeface="Wingdings" panose="05000000000000000000" pitchFamily="2" charset="2"/>
              <a:buNone/>
            </a:pPr>
            <a:r>
              <a:rPr lang="en-IN" sz="1350" b="1" dirty="0">
                <a:latin typeface="Times New Roman" panose="02020603050405020304" pitchFamily="18" charset="0"/>
                <a:ea typeface="Calibri" panose="020F0502020204030204" pitchFamily="34" charset="0"/>
                <a:cs typeface="Times New Roman" panose="02020603050405020304" pitchFamily="18" charset="0"/>
              </a:rPr>
              <a:t> OVERVIEW OF NIR SPECTROSCOPY:</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IN" sz="1350" dirty="0">
                <a:latin typeface="Times New Roman" panose="02020603050405020304" pitchFamily="18" charset="0"/>
                <a:ea typeface="Calibri" panose="020F0502020204030204" pitchFamily="34" charset="0"/>
                <a:cs typeface="Times New Roman" panose="02020603050405020304" pitchFamily="18" charset="0"/>
              </a:rPr>
              <a:t> The Infrared wave is classified as Near-infrared, Mid-infrared, and Far-infrared.</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endParaRPr lang="en-IN" sz="135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See the source image">
            <a:extLst>
              <a:ext uri="{FF2B5EF4-FFF2-40B4-BE49-F238E27FC236}">
                <a16:creationId xmlns:a16="http://schemas.microsoft.com/office/drawing/2014/main" id="{DDA26196-A543-4A4A-ADA7-070C31FEE5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7252" y="4178967"/>
            <a:ext cx="3627523" cy="1077296"/>
          </a:xfrm>
          <a:prstGeom prst="rect">
            <a:avLst/>
          </a:prstGeom>
          <a:noFill/>
          <a:ln>
            <a:noFill/>
          </a:ln>
        </p:spPr>
      </p:pic>
    </p:spTree>
    <p:extLst>
      <p:ext uri="{BB962C8B-B14F-4D97-AF65-F5344CB8AC3E}">
        <p14:creationId xmlns:p14="http://schemas.microsoft.com/office/powerpoint/2010/main" val="940125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2A970C-35D8-488D-A111-53EE46AA4918}"/>
              </a:ext>
            </a:extLst>
          </p:cNvPr>
          <p:cNvSpPr txBox="1"/>
          <p:nvPr/>
        </p:nvSpPr>
        <p:spPr>
          <a:xfrm>
            <a:off x="323528" y="476672"/>
            <a:ext cx="8403262" cy="5768246"/>
          </a:xfrm>
          <a:prstGeom prst="rect">
            <a:avLst/>
          </a:prstGeom>
          <a:noFill/>
        </p:spPr>
        <p:txBody>
          <a:bodyPr wrap="none" rtlCol="0">
            <a:spAutoFit/>
          </a:bodyPr>
          <a:lstStyle/>
          <a:p>
            <a:pPr>
              <a:lnSpc>
                <a:spcPct val="107000"/>
              </a:lnSpc>
              <a:spcAft>
                <a:spcPts val="600"/>
              </a:spcAft>
            </a:pP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ea typeface="Calibri" panose="020F0502020204030204" pitchFamily="34" charset="0"/>
                <a:cs typeface="Times New Roman" panose="02020603050405020304" pitchFamily="18" charset="0"/>
              </a:rPr>
              <a:t>The NIR light lies in the wavelength range of 750nm – 2500nm. The infrared (NIR) rays can penetrate through the skin at the</a:t>
            </a: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 wavelength range of 650-1350nm. Some of the regions considered for examination are Earlobe, Forearm, Fingertip, and Palm.</a:t>
            </a: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 On comparing the considered regions, the accuracy of glucose detection is better at the earlobe, due to its boneless tissue and </a:t>
            </a: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small thickness. Near-infrared was passed on one side of the earlobe while the opposite end is the receiver side which receives</a:t>
            </a: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 the attenuated light. Normally, photodiodes are used for light detection at the receiver side. The variations of glucose </a:t>
            </a: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concentration in the blood attenuate the light transmitted, which results in variation of photodiode voltage.</a:t>
            </a:r>
          </a:p>
          <a:p>
            <a:pPr>
              <a:lnSpc>
                <a:spcPct val="107000"/>
              </a:lnSpc>
              <a:spcAft>
                <a:spcPts val="600"/>
              </a:spcAft>
            </a:pPr>
            <a:r>
              <a:rPr lang="en-IN" sz="1200" b="1" dirty="0">
                <a:latin typeface="Times New Roman" panose="02020603050405020304" pitchFamily="18" charset="0"/>
                <a:ea typeface="Calibri" panose="020F0502020204030204" pitchFamily="34" charset="0"/>
                <a:cs typeface="Times New Roman" panose="02020603050405020304" pitchFamily="18" charset="0"/>
              </a:rPr>
              <a:t>PRINCIPLE OF BLOOD GLUCOSE MEASUREMENT:</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When a light ray passes through biological tissues, it is both absorbed and scattered by the tissues. Light scattering occurs</a:t>
            </a: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 in biological tissues due to the mismatch between the refraction index of extracellular fluid and the membranes of the cells. </a:t>
            </a: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Variation in glucose level in blood affects the intensity of light scattered from the tissue. Beer-Lambert Law plays a major </a:t>
            </a: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role in absorbance measurement which states that absorbance of light through any solution is in proportion with the concentration </a:t>
            </a: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of the solution and the length path travelled by the light ray.</a:t>
            </a:r>
          </a:p>
          <a:p>
            <a:pPr>
              <a:lnSpc>
                <a:spcPct val="107000"/>
              </a:lnSpc>
              <a:spcAft>
                <a:spcPts val="600"/>
              </a:spcAft>
            </a:pPr>
            <a:r>
              <a:rPr lang="en-IN" sz="1200" b="1" dirty="0">
                <a:latin typeface="Times New Roman" panose="02020603050405020304" pitchFamily="18" charset="0"/>
                <a:ea typeface="Calibri" panose="020F0502020204030204" pitchFamily="34" charset="0"/>
                <a:cs typeface="Times New Roman" panose="02020603050405020304" pitchFamily="18" charset="0"/>
              </a:rPr>
              <a:t>WORKING:</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The proposed work is based on NIR optical technique. NIR light source of 940 nm wavelength is chosen because it is suitable </a:t>
            </a: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for measuring blood glucose concentration. The sensing unit consists of NIR emitter and NIR receiver (photodetector) positioned </a:t>
            </a: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on either side of the measurement site (fingertip) as shown in figure1.When the NIR light is propagated through the fingertip in </a:t>
            </a: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which it interacts with the glucose molecule, a part of NIR light gets absorbed depending on the glucose concentration of blood </a:t>
            </a: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and remaining part is passed through the finger tip. The amount of NIR light passing through the fingertip depends on the amount</a:t>
            </a: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 of blood glucose concentration.</a:t>
            </a:r>
          </a:p>
          <a:p>
            <a:pPr algn="just">
              <a:lnSpc>
                <a:spcPct val="107000"/>
              </a:lnSpc>
              <a:spcAft>
                <a:spcPts val="600"/>
              </a:spcAft>
            </a:pP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555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6FBB88-82D6-4C69-B69D-9693B8AEDB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552" y="969043"/>
            <a:ext cx="3070479" cy="2017982"/>
          </a:xfrm>
          <a:prstGeom prst="rect">
            <a:avLst/>
          </a:prstGeom>
          <a:noFill/>
          <a:ln>
            <a:noFill/>
          </a:ln>
        </p:spPr>
      </p:pic>
      <p:sp>
        <p:nvSpPr>
          <p:cNvPr id="5" name="TextBox 4">
            <a:extLst>
              <a:ext uri="{FF2B5EF4-FFF2-40B4-BE49-F238E27FC236}">
                <a16:creationId xmlns:a16="http://schemas.microsoft.com/office/drawing/2014/main" id="{64A6F594-850D-4803-9FBA-FCF1FDA6D348}"/>
              </a:ext>
            </a:extLst>
          </p:cNvPr>
          <p:cNvSpPr txBox="1"/>
          <p:nvPr/>
        </p:nvSpPr>
        <p:spPr>
          <a:xfrm>
            <a:off x="3352963" y="969042"/>
            <a:ext cx="5606086" cy="2169825"/>
          </a:xfrm>
          <a:prstGeom prst="rect">
            <a:avLst/>
          </a:prstGeom>
          <a:noFill/>
        </p:spPr>
        <p:txBody>
          <a:bodyPr wrap="none" rtlCol="0">
            <a:spAutoFit/>
          </a:bodyPr>
          <a:lstStyle/>
          <a:p>
            <a:r>
              <a:rPr lang="en-IN" sz="1350" dirty="0"/>
              <a:t> </a:t>
            </a:r>
            <a:r>
              <a:rPr lang="en-IN" sz="1350" dirty="0">
                <a:latin typeface="Times New Roman" panose="02020603050405020304" pitchFamily="18" charset="0"/>
                <a:ea typeface="Calibri" panose="020F0502020204030204" pitchFamily="34" charset="0"/>
                <a:cs typeface="Times New Roman" panose="02020603050405020304" pitchFamily="18" charset="0"/>
              </a:rPr>
              <a:t>The transmitted signal is detected by the photodetector. The output current</a:t>
            </a:r>
          </a:p>
          <a:p>
            <a:r>
              <a:rPr lang="en-IN" sz="1350" dirty="0">
                <a:latin typeface="Times New Roman" panose="02020603050405020304" pitchFamily="18" charset="0"/>
                <a:ea typeface="Calibri" panose="020F0502020204030204" pitchFamily="34" charset="0"/>
                <a:cs typeface="Times New Roman" panose="02020603050405020304" pitchFamily="18" charset="0"/>
              </a:rPr>
              <a:t> of the photo detector is converted into </a:t>
            </a:r>
          </a:p>
          <a:p>
            <a:r>
              <a:rPr lang="en-IN" sz="1350" dirty="0">
                <a:latin typeface="Times New Roman" panose="02020603050405020304" pitchFamily="18" charset="0"/>
                <a:ea typeface="Calibri" panose="020F0502020204030204" pitchFamily="34" charset="0"/>
                <a:cs typeface="Times New Roman" panose="02020603050405020304" pitchFamily="18" charset="0"/>
              </a:rPr>
              <a:t>voltage signal and then it is filtered and amplified. This amplified signal is fed</a:t>
            </a:r>
          </a:p>
          <a:p>
            <a:r>
              <a:rPr lang="en-IN" sz="1350" dirty="0">
                <a:latin typeface="Times New Roman" panose="02020603050405020304" pitchFamily="18" charset="0"/>
                <a:ea typeface="Calibri" panose="020F0502020204030204" pitchFamily="34" charset="0"/>
                <a:cs typeface="Times New Roman" panose="02020603050405020304" pitchFamily="18" charset="0"/>
              </a:rPr>
              <a:t> into microcontroller. </a:t>
            </a:r>
          </a:p>
          <a:p>
            <a:r>
              <a:rPr lang="en-IN" sz="1350" dirty="0">
                <a:latin typeface="Times New Roman" panose="02020603050405020304" pitchFamily="18" charset="0"/>
                <a:ea typeface="Calibri" panose="020F0502020204030204" pitchFamily="34" charset="0"/>
                <a:cs typeface="Times New Roman" panose="02020603050405020304" pitchFamily="18" charset="0"/>
              </a:rPr>
              <a:t>The inbuilt ADC block is used for converting the received analog signal to</a:t>
            </a:r>
          </a:p>
          <a:p>
            <a:r>
              <a:rPr lang="en-IN" sz="1350" dirty="0">
                <a:latin typeface="Times New Roman" panose="02020603050405020304" pitchFamily="18" charset="0"/>
                <a:ea typeface="Calibri" panose="020F0502020204030204" pitchFamily="34" charset="0"/>
                <a:cs typeface="Times New Roman" panose="02020603050405020304" pitchFamily="18" charset="0"/>
              </a:rPr>
              <a:t> digital form. </a:t>
            </a:r>
          </a:p>
          <a:p>
            <a:r>
              <a:rPr lang="en-IN" sz="1350" dirty="0">
                <a:latin typeface="Times New Roman" panose="02020603050405020304" pitchFamily="18" charset="0"/>
                <a:ea typeface="Calibri" panose="020F0502020204030204" pitchFamily="34" charset="0"/>
                <a:cs typeface="Times New Roman" panose="02020603050405020304" pitchFamily="18" charset="0"/>
              </a:rPr>
              <a:t>This digital signal is processed by using second order regression analysis to</a:t>
            </a:r>
          </a:p>
          <a:p>
            <a:r>
              <a:rPr lang="en-IN" sz="1350" dirty="0">
                <a:latin typeface="Times New Roman" panose="02020603050405020304" pitchFamily="18" charset="0"/>
                <a:ea typeface="Calibri" panose="020F0502020204030204" pitchFamily="34" charset="0"/>
                <a:cs typeface="Times New Roman" panose="02020603050405020304" pitchFamily="18" charset="0"/>
              </a:rPr>
              <a:t> predict the blood </a:t>
            </a:r>
          </a:p>
          <a:p>
            <a:r>
              <a:rPr lang="en-IN" sz="1350" dirty="0">
                <a:latin typeface="Times New Roman" panose="02020603050405020304" pitchFamily="18" charset="0"/>
                <a:ea typeface="Calibri" panose="020F0502020204030204" pitchFamily="34" charset="0"/>
                <a:cs typeface="Times New Roman" panose="02020603050405020304" pitchFamily="18" charset="0"/>
              </a:rPr>
              <a:t>glucose value and the blood glucose value is displayed on the LCD display.</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endParaRPr lang="en-IN" sz="1350" dirty="0"/>
          </a:p>
        </p:txBody>
      </p:sp>
      <p:sp>
        <p:nvSpPr>
          <p:cNvPr id="7" name="TextBox 6">
            <a:extLst>
              <a:ext uri="{FF2B5EF4-FFF2-40B4-BE49-F238E27FC236}">
                <a16:creationId xmlns:a16="http://schemas.microsoft.com/office/drawing/2014/main" id="{99FB5A48-4F8F-4FD7-9380-C4234F110881}"/>
              </a:ext>
            </a:extLst>
          </p:cNvPr>
          <p:cNvSpPr txBox="1"/>
          <p:nvPr/>
        </p:nvSpPr>
        <p:spPr>
          <a:xfrm>
            <a:off x="60187" y="3167370"/>
            <a:ext cx="9023624" cy="1430328"/>
          </a:xfrm>
          <a:prstGeom prst="rect">
            <a:avLst/>
          </a:prstGeom>
          <a:noFill/>
        </p:spPr>
        <p:txBody>
          <a:bodyPr wrap="none" rtlCol="0">
            <a:spAutoFit/>
          </a:bodyPr>
          <a:lstStyle/>
          <a:p>
            <a:pPr algn="just">
              <a:lnSpc>
                <a:spcPct val="107000"/>
              </a:lnSpc>
              <a:spcAft>
                <a:spcPts val="600"/>
              </a:spcAft>
            </a:pPr>
            <a:r>
              <a:rPr lang="en-IN" sz="1350" b="1" dirty="0">
                <a:latin typeface="Times New Roman" panose="02020603050405020304" pitchFamily="18" charset="0"/>
                <a:ea typeface="Calibri" panose="020F0502020204030204" pitchFamily="34" charset="0"/>
                <a:cs typeface="Times New Roman" panose="02020603050405020304" pitchFamily="18" charset="0"/>
              </a:rPr>
              <a:t>SENSORS USED:</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r>
              <a:rPr lang="en-IN" sz="1350" dirty="0">
                <a:latin typeface="Times New Roman" panose="02020603050405020304" pitchFamily="18" charset="0"/>
                <a:ea typeface="Calibri" panose="020F0502020204030204" pitchFamily="34" charset="0"/>
                <a:cs typeface="Times New Roman" panose="02020603050405020304" pitchFamily="18" charset="0"/>
              </a:rPr>
              <a:t>The sensor used here is the NIR sensor. NIR sensor is chosen amongst others is that it does not harm the human skin.</a:t>
            </a:r>
          </a:p>
          <a:p>
            <a:r>
              <a:rPr lang="en-IN" sz="1350" dirty="0">
                <a:latin typeface="Times New Roman" panose="02020603050405020304" pitchFamily="18" charset="0"/>
                <a:ea typeface="Calibri" panose="020F0502020204030204" pitchFamily="34" charset="0"/>
                <a:cs typeface="Times New Roman" panose="02020603050405020304" pitchFamily="18" charset="0"/>
              </a:rPr>
              <a:t> To measure the blood glucose non-invasively the NIR LED and the photodiode is used.</a:t>
            </a:r>
          </a:p>
          <a:p>
            <a:r>
              <a:rPr lang="en-IN" sz="1350" dirty="0">
                <a:latin typeface="Times New Roman" panose="02020603050405020304" pitchFamily="18" charset="0"/>
                <a:ea typeface="Calibri" panose="020F0502020204030204" pitchFamily="34" charset="0"/>
                <a:cs typeface="Times New Roman" panose="02020603050405020304" pitchFamily="18" charset="0"/>
              </a:rPr>
              <a:t> One side of the sensor clip is attached with the NIR LED (TSAL5300) as Transmitter and the opposite side </a:t>
            </a:r>
          </a:p>
          <a:p>
            <a:r>
              <a:rPr lang="en-IN" sz="1350" dirty="0">
                <a:latin typeface="Times New Roman" panose="02020603050405020304" pitchFamily="18" charset="0"/>
                <a:ea typeface="Calibri" panose="020F0502020204030204" pitchFamily="34" charset="0"/>
                <a:cs typeface="Times New Roman" panose="02020603050405020304" pitchFamily="18" charset="0"/>
              </a:rPr>
              <a:t>we have photodiode (BPW34) to measure the attenuated light received after the penetration of NIR waves through our earlobe. </a:t>
            </a:r>
            <a:endParaRPr lang="en-IN" sz="1350" dirty="0">
              <a:latin typeface="Calibri" panose="020F0502020204030204" pitchFamily="34" charset="0"/>
              <a:ea typeface="Calibri" panose="020F0502020204030204" pitchFamily="34" charset="0"/>
              <a:cs typeface="Times New Roman" panose="02020603050405020304" pitchFamily="18" charset="0"/>
            </a:endParaRPr>
          </a:p>
          <a:p>
            <a:endParaRPr lang="en-IN" sz="1350" dirty="0"/>
          </a:p>
        </p:txBody>
      </p:sp>
      <p:pic>
        <p:nvPicPr>
          <p:cNvPr id="9" name="Picture 8" descr="See the source image">
            <a:extLst>
              <a:ext uri="{FF2B5EF4-FFF2-40B4-BE49-F238E27FC236}">
                <a16:creationId xmlns:a16="http://schemas.microsoft.com/office/drawing/2014/main" id="{D4280C36-90A8-4156-80AE-580397002A8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4754675"/>
            <a:ext cx="922020" cy="709613"/>
          </a:xfrm>
          <a:prstGeom prst="rect">
            <a:avLst/>
          </a:prstGeom>
          <a:noFill/>
          <a:ln>
            <a:noFill/>
          </a:ln>
        </p:spPr>
      </p:pic>
      <p:pic>
        <p:nvPicPr>
          <p:cNvPr id="11" name="Picture 10" descr="See the source image">
            <a:extLst>
              <a:ext uri="{FF2B5EF4-FFF2-40B4-BE49-F238E27FC236}">
                <a16:creationId xmlns:a16="http://schemas.microsoft.com/office/drawing/2014/main" id="{B7A7745E-3F76-419E-ADE0-0D8AAE4F6D9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576" y="4778043"/>
            <a:ext cx="1243013" cy="804863"/>
          </a:xfrm>
          <a:prstGeom prst="rect">
            <a:avLst/>
          </a:prstGeom>
          <a:noFill/>
          <a:ln>
            <a:noFill/>
          </a:ln>
        </p:spPr>
      </p:pic>
    </p:spTree>
    <p:extLst>
      <p:ext uri="{BB962C8B-B14F-4D97-AF65-F5344CB8AC3E}">
        <p14:creationId xmlns:p14="http://schemas.microsoft.com/office/powerpoint/2010/main" val="357911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p:txBody>
          <a:bodyPr>
            <a:normAutofit/>
          </a:bodyPr>
          <a:lstStyle/>
          <a:p>
            <a:r>
              <a:rPr lang="en-IN" dirty="0">
                <a:latin typeface="Arial" pitchFamily="34" charset="0"/>
                <a:cs typeface="Arial" pitchFamily="34" charset="0"/>
              </a:rPr>
              <a:t>The RPMS involves monitoring of patients' vitals remotely by means of sensors. An application on mobile device shall collect data from sensors and transfer the recorded data to cloud, that can be accessed by the Doctors or Nurses to acknowledge remotely in case of a minor condition or get immediate attention in case of severe conditions.</a:t>
            </a:r>
          </a:p>
          <a:p>
            <a:pPr>
              <a:buNone/>
            </a:pPr>
            <a:r>
              <a:rPr lang="en-IN" dirty="0">
                <a:latin typeface="Arial" pitchFamily="34" charset="0"/>
                <a:cs typeface="Arial" pitchFamily="34" charset="0"/>
              </a:rPr>
              <a:t> </a:t>
            </a:r>
          </a:p>
          <a:p>
            <a:r>
              <a:rPr lang="en-IN" dirty="0">
                <a:latin typeface="Arial" pitchFamily="34" charset="0"/>
                <a:cs typeface="Arial" pitchFamily="34" charset="0"/>
              </a:rPr>
              <a:t>Prediction of potential health issues based on patient's </a:t>
            </a:r>
            <a:r>
              <a:rPr lang="en-IN" i="1" dirty="0">
                <a:latin typeface="Arial" pitchFamily="34" charset="0"/>
                <a:cs typeface="Arial" pitchFamily="34" charset="0"/>
              </a:rPr>
              <a:t>historical data </a:t>
            </a:r>
            <a:r>
              <a:rPr lang="en-IN" dirty="0">
                <a:latin typeface="Arial" pitchFamily="34" charset="0"/>
                <a:cs typeface="Arial" pitchFamily="34" charset="0"/>
              </a:rPr>
              <a:t>and generic </a:t>
            </a:r>
            <a:r>
              <a:rPr lang="en-IN" i="1" dirty="0">
                <a:latin typeface="Arial" pitchFamily="34" charset="0"/>
                <a:cs typeface="Arial" pitchFamily="34" charset="0"/>
              </a:rPr>
              <a:t>anonymous benchmark data</a:t>
            </a:r>
            <a:r>
              <a:rPr lang="en-IN" dirty="0">
                <a:latin typeface="Arial" pitchFamily="34" charset="0"/>
                <a:cs typeface="Arial" pitchFamily="34" charset="0"/>
              </a:rPr>
              <a:t>, would lead to optimal utilisation of health care professional and care takers time, which otherwise would be difficult to keep monitoring continuously. This can be achieved using appropriate machine learning algorithms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8CAF2DF-59FC-42BF-8F29-FAF68281D1F1}"/>
              </a:ext>
            </a:extLst>
          </p:cNvPr>
          <p:cNvSpPr txBox="1"/>
          <p:nvPr/>
        </p:nvSpPr>
        <p:spPr>
          <a:xfrm>
            <a:off x="2285445" y="-276885"/>
            <a:ext cx="4570890" cy="281231"/>
          </a:xfrm>
          <a:prstGeom prst="rect">
            <a:avLst/>
          </a:prstGeom>
          <a:noFill/>
        </p:spPr>
        <p:txBody>
          <a:bodyPr wrap="square">
            <a:spAutoFit/>
          </a:bodyPr>
          <a:lstStyle/>
          <a:p>
            <a:pPr>
              <a:lnSpc>
                <a:spcPct val="107000"/>
              </a:lnSpc>
              <a:spcAft>
                <a:spcPts val="600"/>
              </a:spcAft>
            </a:pP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9D26437A-C613-4251-A641-96F1E9979BDA}"/>
              </a:ext>
            </a:extLst>
          </p:cNvPr>
          <p:cNvSpPr txBox="1"/>
          <p:nvPr/>
        </p:nvSpPr>
        <p:spPr>
          <a:xfrm>
            <a:off x="179512" y="260648"/>
            <a:ext cx="6895175" cy="3378169"/>
          </a:xfrm>
          <a:prstGeom prst="rect">
            <a:avLst/>
          </a:prstGeom>
          <a:noFill/>
        </p:spPr>
        <p:txBody>
          <a:bodyPr wrap="square">
            <a:spAutoFit/>
          </a:bodyPr>
          <a:lstStyle/>
          <a:p>
            <a:pPr>
              <a:lnSpc>
                <a:spcPct val="107000"/>
              </a:lnSpc>
              <a:spcAft>
                <a:spcPts val="600"/>
              </a:spcAft>
            </a:pPr>
            <a:r>
              <a:rPr lang="en-IN" sz="1200" b="1" dirty="0">
                <a:latin typeface="Times New Roman" panose="02020603050405020304" pitchFamily="18" charset="0"/>
                <a:ea typeface="Calibri" panose="020F0502020204030204" pitchFamily="34" charset="0"/>
                <a:cs typeface="Times New Roman" panose="02020603050405020304" pitchFamily="18" charset="0"/>
              </a:rPr>
              <a:t>SYSTEM DESIGN:</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The circuit diagram of the designed system consists of filtering stage and amplification stage as shown in figure 3. The electrical current obtained from the photo detector is converted into the voltage by placing the load resistance R4= 50kΩ at the anode side of photodiode. The cut-off frequency of high pass filter and low pass filter are designed as 2.34 Hz and 1.59 kHz respectively.</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Cut off frequency of LPF = 1/ (2πR1C1) = 1/ [2π (1*103 ) (100*10-9 )] = 1.59 kHz                      Cut off frequency of HPF = 1/ (2πR2C2) = 1/ [2π (68*103 ) (1*10-6 )] = 2.34Hz                            Voltage gain = 1 + (Rf / Rin) = 1 + [(680*103 )/ (6.8*103 )] = 101</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The amplified output voltage is connected to analog pin of Arduino microcontroller for converting the analog signal into digital values. This digital value corresponds to the glucose level. From this digital value, the actual glucose level is determined using polynomial regression equation. This equation is formed from the glucose levels obtained from the laboratory using invasive measurement. A mobile app is created for displaying and storing the predicted glucose value. Bluetooth module (HC-05) is connected to Arduino microcontroller in order to communicate with the mobile app via Bluetooth.</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IN" sz="1350" dirty="0">
                <a:latin typeface="Times New Roman" panose="02020603050405020304" pitchFamily="18" charset="0"/>
                <a:ea typeface="Calibri" panose="020F0502020204030204" pitchFamily="34" charset="0"/>
                <a:cs typeface="Times New Roman" panose="02020603050405020304" pitchFamily="18" charset="0"/>
              </a:rPr>
              <a:t> </a:t>
            </a:r>
            <a:endParaRPr lang="en-IN" sz="135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3C06A241-5E6C-4906-805C-DFA265D548A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908" y="3573016"/>
            <a:ext cx="4186092" cy="1656184"/>
          </a:xfrm>
          <a:prstGeom prst="rect">
            <a:avLst/>
          </a:prstGeom>
          <a:noFill/>
          <a:ln>
            <a:noFill/>
          </a:ln>
        </p:spPr>
      </p:pic>
    </p:spTree>
    <p:extLst>
      <p:ext uri="{BB962C8B-B14F-4D97-AF65-F5344CB8AC3E}">
        <p14:creationId xmlns:p14="http://schemas.microsoft.com/office/powerpoint/2010/main" val="835329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473E-B53B-4FEE-9787-45FFEA7DD2F8}"/>
              </a:ext>
            </a:extLst>
          </p:cNvPr>
          <p:cNvSpPr txBox="1">
            <a:spLocks/>
          </p:cNvSpPr>
          <p:nvPr/>
        </p:nvSpPr>
        <p:spPr>
          <a:xfrm>
            <a:off x="628650" y="365126"/>
            <a:ext cx="7886700" cy="1325563"/>
          </a:xfrm>
          <a:prstGeom prst="rect">
            <a:avLst/>
          </a:prstGeom>
        </p:spPr>
        <p:txBody>
          <a:bodyPr/>
          <a:lst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a:lstStyle>
          <a:p>
            <a:r>
              <a:rPr lang="en-IN" dirty="0">
                <a:solidFill>
                  <a:srgbClr val="FF0000"/>
                </a:solidFill>
                <a:latin typeface="Times New Roman" panose="02020603050405020304" pitchFamily="18" charset="0"/>
                <a:cs typeface="Times New Roman" panose="02020603050405020304" pitchFamily="18" charset="0"/>
              </a:rPr>
              <a:t>I2C  communication </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52E27E34-BD83-4273-A037-4315FD17A1F7}"/>
              </a:ext>
            </a:extLst>
          </p:cNvPr>
          <p:cNvSpPr txBox="1">
            <a:spLocks/>
          </p:cNvSpPr>
          <p:nvPr/>
        </p:nvSpPr>
        <p:spPr>
          <a:xfrm>
            <a:off x="920720" y="1134820"/>
            <a:ext cx="7202456" cy="2709443"/>
          </a:xfrm>
          <a:prstGeom prst="rect">
            <a:avLst/>
          </a:prstGeom>
        </p:spPr>
        <p:txBody>
          <a:bodyPr>
            <a:normAutofit/>
          </a:bodyPr>
          <a:lst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a:lstStyle>
          <a:p>
            <a:pPr marL="0" indent="0" fontAlgn="base">
              <a:buFont typeface="Wingdings" panose="05000000000000000000" pitchFamily="2" charset="2"/>
              <a:buNone/>
            </a:pPr>
            <a:r>
              <a:rPr lang="en-US" sz="1200" b="1" cap="all" dirty="0">
                <a:latin typeface="Times New Roman" panose="02020603050405020304" pitchFamily="18" charset="0"/>
                <a:cs typeface="Times New Roman" panose="02020603050405020304" pitchFamily="18" charset="0"/>
              </a:rPr>
              <a:t>   INTRODUCTION TO I2C COMMUNICATION</a:t>
            </a:r>
          </a:p>
          <a:p>
            <a:pPr fontAlgn="base"/>
            <a:r>
              <a:rPr lang="en-US" sz="1200" dirty="0">
                <a:latin typeface="Times New Roman" panose="02020603050405020304" pitchFamily="18" charset="0"/>
                <a:cs typeface="Times New Roman" panose="02020603050405020304" pitchFamily="18" charset="0"/>
              </a:rPr>
              <a:t>I2C combines the best features of SPI and UARTs. With I2C, you can connect multiple slaves to a single master (like SPI) and you can have multiple masters controlling single, or multiple slaves. This is really useful when you want to have more than one microcontroller logging data to a single memory card or displaying text to a single LCD.</a:t>
            </a:r>
          </a:p>
          <a:p>
            <a:pPr fontAlgn="base"/>
            <a:r>
              <a:rPr lang="en-US" sz="1200" dirty="0">
                <a:latin typeface="Times New Roman" panose="02020603050405020304" pitchFamily="18" charset="0"/>
                <a:cs typeface="Times New Roman" panose="02020603050405020304" pitchFamily="18" charset="0"/>
              </a:rPr>
              <a:t>Like UART communication, I2C only uses two wires to transmit data between devices:</a:t>
            </a:r>
          </a:p>
          <a:p>
            <a:pPr marL="0" indent="0">
              <a:buFont typeface="Wingdings" panose="05000000000000000000" pitchFamily="2" charset="2"/>
              <a:buNone/>
            </a:pPr>
            <a:endParaRPr lang="en-IN" sz="12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94C60292-B669-4FD0-900E-DE6F2B7565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613" y="4368458"/>
            <a:ext cx="1694936" cy="8305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3F7778-10FE-45A4-AFDE-1E5EBC47241B}"/>
              </a:ext>
            </a:extLst>
          </p:cNvPr>
          <p:cNvSpPr txBox="1"/>
          <p:nvPr/>
        </p:nvSpPr>
        <p:spPr>
          <a:xfrm>
            <a:off x="920720" y="3004689"/>
            <a:ext cx="5663923" cy="715581"/>
          </a:xfrm>
          <a:prstGeom prst="rect">
            <a:avLst/>
          </a:prstGeom>
          <a:noFill/>
        </p:spPr>
        <p:txBody>
          <a:bodyPr wrap="none" rtlCol="0">
            <a:spAutoFit/>
          </a:bodyPr>
          <a:lstStyle/>
          <a:p>
            <a:pPr algn="l" fontAlgn="base"/>
            <a:r>
              <a:rPr lang="en-US" sz="1350" b="1" dirty="0">
                <a:latin typeface="inherit"/>
              </a:rPr>
              <a:t>SDA (Serial Data)</a:t>
            </a:r>
            <a:r>
              <a:rPr lang="en-US" sz="1350" dirty="0">
                <a:latin typeface="Montserrat"/>
              </a:rPr>
              <a:t> – The line for the master and slave to send and receive data.</a:t>
            </a:r>
          </a:p>
          <a:p>
            <a:pPr algn="l" fontAlgn="base"/>
            <a:r>
              <a:rPr lang="en-US" sz="1350" b="1" dirty="0">
                <a:latin typeface="inherit"/>
              </a:rPr>
              <a:t>SCL (Serial Clock)</a:t>
            </a:r>
            <a:r>
              <a:rPr lang="en-US" sz="1350" dirty="0">
                <a:latin typeface="Montserrat"/>
              </a:rPr>
              <a:t> – The line that carries the clock signal.</a:t>
            </a:r>
          </a:p>
          <a:p>
            <a:endParaRPr lang="en-IN" sz="1350" dirty="0"/>
          </a:p>
        </p:txBody>
      </p:sp>
      <p:pic>
        <p:nvPicPr>
          <p:cNvPr id="6" name="Picture 4" descr="Basics of the I2C Communication Protocol - Specifications Table">
            <a:extLst>
              <a:ext uri="{FF2B5EF4-FFF2-40B4-BE49-F238E27FC236}">
                <a16:creationId xmlns:a16="http://schemas.microsoft.com/office/drawing/2014/main" id="{24B80E1F-50B0-410C-A019-3F30047F4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9556" y="3573016"/>
            <a:ext cx="3235796" cy="172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970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61BA8E-5C32-4F54-89C2-59933E4722D2}"/>
              </a:ext>
            </a:extLst>
          </p:cNvPr>
          <p:cNvSpPr txBox="1"/>
          <p:nvPr/>
        </p:nvSpPr>
        <p:spPr>
          <a:xfrm>
            <a:off x="1" y="2369471"/>
            <a:ext cx="8606459" cy="2169825"/>
          </a:xfrm>
          <a:prstGeom prst="rect">
            <a:avLst/>
          </a:prstGeom>
          <a:noFill/>
        </p:spPr>
        <p:txBody>
          <a:bodyPr wrap="none" rtlCol="0">
            <a:spAutoFit/>
          </a:bodyPr>
          <a:lstStyle/>
          <a:p>
            <a:pPr algn="l" fontAlgn="base"/>
            <a:r>
              <a:rPr lang="en-US" sz="1350" b="1" dirty="0">
                <a:latin typeface="inherit"/>
              </a:rPr>
              <a:t>Start Condition:</a:t>
            </a:r>
            <a:r>
              <a:rPr lang="en-US" sz="1350" dirty="0">
                <a:latin typeface="Montserrat"/>
              </a:rPr>
              <a:t> The SDA line switches from a high voltage level to a low voltage level </a:t>
            </a:r>
            <a:r>
              <a:rPr lang="en-US" sz="1350" i="1" dirty="0">
                <a:latin typeface="inherit"/>
              </a:rPr>
              <a:t>before</a:t>
            </a:r>
            <a:r>
              <a:rPr lang="en-US" sz="1350" dirty="0">
                <a:latin typeface="Montserrat"/>
              </a:rPr>
              <a:t> the SCL line</a:t>
            </a:r>
          </a:p>
          <a:p>
            <a:pPr algn="l" fontAlgn="base"/>
            <a:r>
              <a:rPr lang="en-US" sz="1350" dirty="0">
                <a:latin typeface="Montserrat"/>
              </a:rPr>
              <a:t> switches from high to low.</a:t>
            </a:r>
          </a:p>
          <a:p>
            <a:pPr algn="l" fontAlgn="base"/>
            <a:r>
              <a:rPr lang="en-US" sz="1350" b="1" dirty="0">
                <a:latin typeface="inherit"/>
              </a:rPr>
              <a:t>Stop Condition:</a:t>
            </a:r>
            <a:r>
              <a:rPr lang="en-US" sz="1350" dirty="0">
                <a:latin typeface="Montserrat"/>
              </a:rPr>
              <a:t> The SDA line switches from a low voltage level to a high voltage level </a:t>
            </a:r>
            <a:r>
              <a:rPr lang="en-US" sz="1350" i="1" dirty="0">
                <a:latin typeface="inherit"/>
              </a:rPr>
              <a:t>after</a:t>
            </a:r>
            <a:r>
              <a:rPr lang="en-US" sz="1350" dirty="0">
                <a:latin typeface="Montserrat"/>
              </a:rPr>
              <a:t> the SCL line </a:t>
            </a:r>
          </a:p>
          <a:p>
            <a:pPr algn="l" fontAlgn="base"/>
            <a:r>
              <a:rPr lang="en-US" sz="1350" dirty="0">
                <a:latin typeface="Montserrat"/>
              </a:rPr>
              <a:t>switches from low to high.</a:t>
            </a:r>
          </a:p>
          <a:p>
            <a:pPr algn="l" fontAlgn="base"/>
            <a:r>
              <a:rPr lang="en-US" sz="1350" b="1" dirty="0">
                <a:latin typeface="Montserrat"/>
              </a:rPr>
              <a:t>Address Frame:</a:t>
            </a:r>
            <a:r>
              <a:rPr lang="en-US" sz="1350" dirty="0">
                <a:latin typeface="Montserrat"/>
              </a:rPr>
              <a:t> A 7 or 10 bit sequence unique to each slave that identifies the slave when the master wants to talk to it.</a:t>
            </a:r>
          </a:p>
          <a:p>
            <a:pPr algn="l" fontAlgn="base"/>
            <a:r>
              <a:rPr lang="en-US" sz="1350" b="1" dirty="0">
                <a:latin typeface="inherit"/>
              </a:rPr>
              <a:t>Read/Write Bit: </a:t>
            </a:r>
            <a:r>
              <a:rPr lang="en-US" sz="1350" dirty="0">
                <a:latin typeface="Montserrat"/>
              </a:rPr>
              <a:t>A single bit specifying whether the master is sending data to the slave (low voltage level) or requesting</a:t>
            </a:r>
          </a:p>
          <a:p>
            <a:pPr algn="l" fontAlgn="base"/>
            <a:r>
              <a:rPr lang="en-US" sz="1350" dirty="0">
                <a:latin typeface="Montserrat"/>
              </a:rPr>
              <a:t> data from it (high voltage level).</a:t>
            </a:r>
          </a:p>
          <a:p>
            <a:pPr algn="l" fontAlgn="base"/>
            <a:r>
              <a:rPr lang="en-US" sz="1350" b="1" dirty="0">
                <a:latin typeface="inherit"/>
              </a:rPr>
              <a:t>ACK/NACK Bit:</a:t>
            </a:r>
            <a:r>
              <a:rPr lang="en-US" sz="1350" dirty="0">
                <a:latin typeface="Montserrat"/>
              </a:rPr>
              <a:t> Each frame in a message is followed by an acknowledge/no-acknowledge bit.</a:t>
            </a:r>
          </a:p>
          <a:p>
            <a:pPr algn="l" fontAlgn="base"/>
            <a:r>
              <a:rPr lang="en-US" sz="1350" dirty="0">
                <a:latin typeface="Montserrat"/>
              </a:rPr>
              <a:t> If an address frame or data frame was successfully received, an ACK bit is returned to the sender from the receiving </a:t>
            </a:r>
          </a:p>
          <a:p>
            <a:pPr algn="l" fontAlgn="base"/>
            <a:r>
              <a:rPr lang="en-US" sz="1350" dirty="0">
                <a:latin typeface="Montserrat"/>
              </a:rPr>
              <a:t>device.</a:t>
            </a:r>
          </a:p>
        </p:txBody>
      </p:sp>
      <p:pic>
        <p:nvPicPr>
          <p:cNvPr id="5" name="Picture 6" descr="Introduction to I2C - Message, Frame, and Bit">
            <a:extLst>
              <a:ext uri="{FF2B5EF4-FFF2-40B4-BE49-F238E27FC236}">
                <a16:creationId xmlns:a16="http://schemas.microsoft.com/office/drawing/2014/main" id="{A8F8BD86-598F-419F-9BC6-C362AA8B4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47" y="1008652"/>
            <a:ext cx="5440311" cy="1370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596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D304EC-D223-454C-BB54-0F6B0B190482}"/>
              </a:ext>
            </a:extLst>
          </p:cNvPr>
          <p:cNvSpPr txBox="1"/>
          <p:nvPr/>
        </p:nvSpPr>
        <p:spPr>
          <a:xfrm>
            <a:off x="71216" y="404664"/>
            <a:ext cx="9001567" cy="4870564"/>
          </a:xfrm>
          <a:prstGeom prst="rect">
            <a:avLst/>
          </a:prstGeom>
          <a:noFill/>
        </p:spPr>
        <p:txBody>
          <a:bodyPr wrap="none" rtlCol="0">
            <a:spAutoFit/>
          </a:bodyPr>
          <a:lstStyle/>
          <a:p>
            <a:endParaRPr lang="en-IN" sz="1350" dirty="0"/>
          </a:p>
          <a:p>
            <a:pPr algn="l" fontAlgn="base"/>
            <a:r>
              <a:rPr lang="en-US" sz="1350" b="1" cap="all" dirty="0">
                <a:latin typeface="Open Sans"/>
              </a:rPr>
              <a:t>ADDRESSING</a:t>
            </a:r>
          </a:p>
          <a:p>
            <a:pPr algn="l" fontAlgn="base"/>
            <a:r>
              <a:rPr lang="en-US" sz="1350" dirty="0">
                <a:latin typeface="Open Sans"/>
              </a:rPr>
              <a:t>I2C doesn’t have slave select lines like SPI, so it needs another way to let the slave know that data is being sent to it,</a:t>
            </a:r>
          </a:p>
          <a:p>
            <a:pPr algn="l" fontAlgn="base"/>
            <a:r>
              <a:rPr lang="en-US" sz="1350" dirty="0">
                <a:latin typeface="Open Sans"/>
              </a:rPr>
              <a:t> and not another slave. It does this by </a:t>
            </a:r>
            <a:r>
              <a:rPr lang="en-US" sz="1350" i="1" dirty="0">
                <a:latin typeface="inherit"/>
              </a:rPr>
              <a:t>addressing</a:t>
            </a:r>
            <a:r>
              <a:rPr lang="en-US" sz="1350" dirty="0">
                <a:latin typeface="Open Sans"/>
              </a:rPr>
              <a:t>. The address frame is always the first frame after the start bit in a </a:t>
            </a:r>
          </a:p>
          <a:p>
            <a:pPr algn="l" fontAlgn="base"/>
            <a:r>
              <a:rPr lang="en-US" sz="1350" dirty="0">
                <a:latin typeface="Open Sans"/>
              </a:rPr>
              <a:t>new message.</a:t>
            </a:r>
          </a:p>
          <a:p>
            <a:pPr algn="l" fontAlgn="base"/>
            <a:r>
              <a:rPr lang="en-US" sz="1350" dirty="0">
                <a:latin typeface="Open Sans"/>
              </a:rPr>
              <a:t>The master sends the address of the slave it wants to communicate with to every slave connected to it. Each slave </a:t>
            </a:r>
          </a:p>
          <a:p>
            <a:pPr algn="l" fontAlgn="base"/>
            <a:r>
              <a:rPr lang="en-US" sz="1350" dirty="0">
                <a:latin typeface="Open Sans"/>
              </a:rPr>
              <a:t>then compares the address sent from the master to its own address. If the address matches, it sends a low voltage</a:t>
            </a:r>
          </a:p>
          <a:p>
            <a:pPr algn="l" fontAlgn="base"/>
            <a:r>
              <a:rPr lang="en-US" sz="1350" dirty="0">
                <a:latin typeface="Open Sans"/>
              </a:rPr>
              <a:t> ACK bit back to the master. If the address doesn’t match, the slave does nothing and the SDA line remains high.</a:t>
            </a:r>
          </a:p>
          <a:p>
            <a:pPr algn="l" fontAlgn="base"/>
            <a:r>
              <a:rPr lang="en-US" sz="1350" b="1" cap="all" dirty="0">
                <a:latin typeface="Open Sans"/>
              </a:rPr>
              <a:t>READ/WRITE BIT</a:t>
            </a:r>
          </a:p>
          <a:p>
            <a:pPr algn="l" fontAlgn="base"/>
            <a:r>
              <a:rPr lang="en-US" sz="1350" dirty="0">
                <a:latin typeface="Open Sans"/>
              </a:rPr>
              <a:t>The address frame includes a single bit at the end that informs the slave whether the master wants to write data </a:t>
            </a:r>
          </a:p>
          <a:p>
            <a:pPr algn="l" fontAlgn="base"/>
            <a:r>
              <a:rPr lang="en-US" sz="1350" dirty="0">
                <a:latin typeface="Open Sans"/>
              </a:rPr>
              <a:t>to it or receive data from it. If the master wants to send data to the slave, the read/write bit is a low voltage level.</a:t>
            </a:r>
          </a:p>
          <a:p>
            <a:pPr algn="l" fontAlgn="base"/>
            <a:r>
              <a:rPr lang="en-US" sz="1350" dirty="0">
                <a:latin typeface="Open Sans"/>
              </a:rPr>
              <a:t> If the master is requesting data from the slave, the bit is a high voltage level.</a:t>
            </a:r>
          </a:p>
          <a:p>
            <a:pPr algn="l" fontAlgn="base"/>
            <a:r>
              <a:rPr lang="en-US" sz="1350" b="1" cap="all" dirty="0">
                <a:latin typeface="Open Sans"/>
              </a:rPr>
              <a:t>THE DATA FRAME</a:t>
            </a:r>
          </a:p>
          <a:p>
            <a:pPr algn="l" fontAlgn="base"/>
            <a:r>
              <a:rPr lang="en-US" sz="1350" dirty="0">
                <a:latin typeface="Open Sans"/>
              </a:rPr>
              <a:t>After the master detects the ACK bit from the slave, the first data frame is ready to be sent.</a:t>
            </a:r>
          </a:p>
          <a:p>
            <a:pPr algn="l" fontAlgn="base"/>
            <a:r>
              <a:rPr lang="en-US" sz="1350" dirty="0">
                <a:latin typeface="Open Sans"/>
              </a:rPr>
              <a:t>The data frame is always 8 bits long, and sent with the most significant bit first. Each data frame is immediately </a:t>
            </a:r>
          </a:p>
          <a:p>
            <a:pPr algn="l" fontAlgn="base"/>
            <a:r>
              <a:rPr lang="en-US" sz="1350" dirty="0">
                <a:latin typeface="Open Sans"/>
              </a:rPr>
              <a:t>followed by an ACK/NACK bit to verify that the frame has been received successfully. The ACK bit must be received </a:t>
            </a:r>
          </a:p>
          <a:p>
            <a:pPr algn="l" fontAlgn="base"/>
            <a:r>
              <a:rPr lang="en-US" sz="1350" dirty="0">
                <a:latin typeface="Open Sans"/>
              </a:rPr>
              <a:t>by either the master or the slave (depending on who is sending the data) before the next data frame can be sent.</a:t>
            </a:r>
          </a:p>
          <a:p>
            <a:pPr algn="l" fontAlgn="base"/>
            <a:r>
              <a:rPr lang="en-US" sz="1350" dirty="0">
                <a:latin typeface="Open Sans"/>
              </a:rPr>
              <a:t>After all of the data frames have been sent, the master can send a stop condition to the slave to halt the </a:t>
            </a:r>
          </a:p>
          <a:p>
            <a:pPr algn="l" fontAlgn="base"/>
            <a:r>
              <a:rPr lang="en-US" sz="1350" dirty="0">
                <a:latin typeface="Open Sans"/>
              </a:rPr>
              <a:t>transmission. The stop condition is a voltage transition from low to high on the SDA line after a low to high</a:t>
            </a:r>
          </a:p>
          <a:p>
            <a:pPr algn="l" fontAlgn="base"/>
            <a:r>
              <a:rPr lang="en-US" sz="1350" dirty="0">
                <a:latin typeface="Open Sans"/>
              </a:rPr>
              <a:t> transition on the SCL line, with the SCL line remaining high.</a:t>
            </a:r>
          </a:p>
          <a:p>
            <a:br>
              <a:rPr lang="en-US" sz="1350" dirty="0"/>
            </a:br>
            <a:endParaRPr lang="en-US" sz="1350" dirty="0">
              <a:latin typeface="Open Sans"/>
            </a:endParaRPr>
          </a:p>
          <a:p>
            <a:endParaRPr lang="en-IN" sz="1350" dirty="0"/>
          </a:p>
        </p:txBody>
      </p:sp>
    </p:spTree>
    <p:extLst>
      <p:ext uri="{BB962C8B-B14F-4D97-AF65-F5344CB8AC3E}">
        <p14:creationId xmlns:p14="http://schemas.microsoft.com/office/powerpoint/2010/main" val="2062439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ntroduction to I2C - Data Transmission Diagram START CONDITION">
            <a:extLst>
              <a:ext uri="{FF2B5EF4-FFF2-40B4-BE49-F238E27FC236}">
                <a16:creationId xmlns:a16="http://schemas.microsoft.com/office/drawing/2014/main" id="{D851FE6B-C169-464C-B709-88E088B20A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477" y="1981629"/>
            <a:ext cx="1165539" cy="10528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36D606-580A-4B57-9062-32B98480B642}"/>
              </a:ext>
            </a:extLst>
          </p:cNvPr>
          <p:cNvSpPr txBox="1"/>
          <p:nvPr/>
        </p:nvSpPr>
        <p:spPr>
          <a:xfrm>
            <a:off x="257621" y="1081381"/>
            <a:ext cx="8705204" cy="923330"/>
          </a:xfrm>
          <a:prstGeom prst="rect">
            <a:avLst/>
          </a:prstGeom>
          <a:noFill/>
        </p:spPr>
        <p:txBody>
          <a:bodyPr wrap="none" rtlCol="0">
            <a:spAutoFit/>
          </a:bodyPr>
          <a:lstStyle/>
          <a:p>
            <a:r>
              <a:rPr lang="en-US" sz="1350" b="1" cap="all" dirty="0">
                <a:latin typeface="Open Sans"/>
              </a:rPr>
              <a:t>STEPS OF I2C DATA TRANSMISSION</a:t>
            </a:r>
          </a:p>
          <a:p>
            <a:r>
              <a:rPr lang="en-IN" sz="1350" dirty="0"/>
              <a:t> </a:t>
            </a:r>
          </a:p>
          <a:p>
            <a:pPr marL="257175" indent="-257175">
              <a:buAutoNum type="arabicPeriod"/>
            </a:pPr>
            <a:r>
              <a:rPr lang="en-US" sz="1350" dirty="0">
                <a:latin typeface="Open Sans"/>
              </a:rPr>
              <a:t>The master sends the start condition to every connected slave by switching the SDA line from a high voltage</a:t>
            </a:r>
          </a:p>
          <a:p>
            <a:r>
              <a:rPr lang="en-US" sz="1350" dirty="0">
                <a:latin typeface="Open Sans"/>
              </a:rPr>
              <a:t>   level to a low voltage level </a:t>
            </a:r>
            <a:r>
              <a:rPr lang="en-US" sz="1350" i="1" dirty="0">
                <a:latin typeface="Open Sans"/>
              </a:rPr>
              <a:t>before</a:t>
            </a:r>
            <a:r>
              <a:rPr lang="en-US" sz="1350" dirty="0">
                <a:latin typeface="Open Sans"/>
              </a:rPr>
              <a:t> switching the SCL line from high to low:</a:t>
            </a:r>
            <a:endParaRPr lang="en-IN" sz="1350" dirty="0"/>
          </a:p>
        </p:txBody>
      </p:sp>
      <p:pic>
        <p:nvPicPr>
          <p:cNvPr id="7" name="Picture 4" descr="Introduction to I2C - Data Transmission Diagram ADDRESS FRAME">
            <a:extLst>
              <a:ext uri="{FF2B5EF4-FFF2-40B4-BE49-F238E27FC236}">
                <a16:creationId xmlns:a16="http://schemas.microsoft.com/office/drawing/2014/main" id="{C247821D-91C5-4093-A360-C99DD5823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77" y="3920483"/>
            <a:ext cx="2089859" cy="15186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3D9B2A3-2F17-42D8-AFAB-555A5D57297D}"/>
              </a:ext>
            </a:extLst>
          </p:cNvPr>
          <p:cNvSpPr txBox="1"/>
          <p:nvPr/>
        </p:nvSpPr>
        <p:spPr>
          <a:xfrm>
            <a:off x="0" y="3235117"/>
            <a:ext cx="7546938" cy="507831"/>
          </a:xfrm>
          <a:prstGeom prst="rect">
            <a:avLst/>
          </a:prstGeom>
          <a:noFill/>
        </p:spPr>
        <p:txBody>
          <a:bodyPr wrap="none" rtlCol="0">
            <a:spAutoFit/>
          </a:bodyPr>
          <a:lstStyle/>
          <a:p>
            <a:r>
              <a:rPr lang="en-US" sz="1350" dirty="0">
                <a:latin typeface="Open Sans"/>
              </a:rPr>
              <a:t>2. The master sends each slave the 7 or 10 bit address of the slave it wants to communicate with,</a:t>
            </a:r>
          </a:p>
          <a:p>
            <a:r>
              <a:rPr lang="en-US" sz="1350" dirty="0">
                <a:latin typeface="Open Sans"/>
              </a:rPr>
              <a:t> along with the read/write bit:</a:t>
            </a:r>
            <a:endParaRPr lang="en-IN" sz="1350" dirty="0"/>
          </a:p>
        </p:txBody>
      </p:sp>
    </p:spTree>
    <p:extLst>
      <p:ext uri="{BB962C8B-B14F-4D97-AF65-F5344CB8AC3E}">
        <p14:creationId xmlns:p14="http://schemas.microsoft.com/office/powerpoint/2010/main" val="3146292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187705-5F68-4BA6-815B-E8E1C8859F19}"/>
              </a:ext>
            </a:extLst>
          </p:cNvPr>
          <p:cNvSpPr txBox="1"/>
          <p:nvPr/>
        </p:nvSpPr>
        <p:spPr>
          <a:xfrm>
            <a:off x="59925" y="1023706"/>
            <a:ext cx="8291950" cy="715581"/>
          </a:xfrm>
          <a:prstGeom prst="rect">
            <a:avLst/>
          </a:prstGeom>
          <a:noFill/>
        </p:spPr>
        <p:txBody>
          <a:bodyPr wrap="none" rtlCol="0">
            <a:spAutoFit/>
          </a:bodyPr>
          <a:lstStyle/>
          <a:p>
            <a:r>
              <a:rPr lang="en-US" sz="1350" dirty="0">
                <a:latin typeface="Open Sans"/>
              </a:rPr>
              <a:t>3. Each slave compares the address sent from the master to its own address. If the address matches,</a:t>
            </a:r>
          </a:p>
          <a:p>
            <a:r>
              <a:rPr lang="en-US" sz="1350" dirty="0">
                <a:latin typeface="Open Sans"/>
              </a:rPr>
              <a:t> the slave returns an ACK bit by pulling the SDA line low for one bit.</a:t>
            </a:r>
          </a:p>
          <a:p>
            <a:r>
              <a:rPr lang="en-US" sz="1350" dirty="0">
                <a:latin typeface="Open Sans"/>
              </a:rPr>
              <a:t> If the address from the master does not match the slave’s own address, the slave leaves the SDA line high.</a:t>
            </a:r>
            <a:endParaRPr lang="en-IN" sz="1350" dirty="0"/>
          </a:p>
        </p:txBody>
      </p:sp>
      <p:pic>
        <p:nvPicPr>
          <p:cNvPr id="5" name="Picture 2" descr="Introduction to I2C - Data Transmission Diagram ACK Bit Slave to Master">
            <a:extLst>
              <a:ext uri="{FF2B5EF4-FFF2-40B4-BE49-F238E27FC236}">
                <a16:creationId xmlns:a16="http://schemas.microsoft.com/office/drawing/2014/main" id="{C63B0937-6A79-46FE-9939-FF3131F00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11" y="1778100"/>
            <a:ext cx="1875593" cy="13629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5E26FE1-9155-4FC4-957B-7A1DE2E9EFC8}"/>
              </a:ext>
            </a:extLst>
          </p:cNvPr>
          <p:cNvSpPr txBox="1"/>
          <p:nvPr/>
        </p:nvSpPr>
        <p:spPr>
          <a:xfrm>
            <a:off x="59925" y="3429000"/>
            <a:ext cx="3767506" cy="300082"/>
          </a:xfrm>
          <a:prstGeom prst="rect">
            <a:avLst/>
          </a:prstGeom>
          <a:noFill/>
        </p:spPr>
        <p:txBody>
          <a:bodyPr wrap="none" rtlCol="0">
            <a:spAutoFit/>
          </a:bodyPr>
          <a:lstStyle/>
          <a:p>
            <a:r>
              <a:rPr lang="en-US" sz="1350" dirty="0">
                <a:latin typeface="Open Sans"/>
              </a:rPr>
              <a:t>4. The master sends or receives the data frame:</a:t>
            </a:r>
            <a:endParaRPr lang="en-IN" sz="1350" dirty="0"/>
          </a:p>
        </p:txBody>
      </p:sp>
      <p:pic>
        <p:nvPicPr>
          <p:cNvPr id="9" name="Picture 6" descr="Introduction to I2C - Data Transmission Diagram Data Frame">
            <a:extLst>
              <a:ext uri="{FF2B5EF4-FFF2-40B4-BE49-F238E27FC236}">
                <a16:creationId xmlns:a16="http://schemas.microsoft.com/office/drawing/2014/main" id="{D8DA2FAB-A66A-437D-A14E-AFC44119C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51" y="3741124"/>
            <a:ext cx="1830188" cy="1677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910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140989-691D-4CCE-B941-7F0BD8FC15BB}"/>
              </a:ext>
            </a:extLst>
          </p:cNvPr>
          <p:cNvSpPr txBox="1"/>
          <p:nvPr/>
        </p:nvSpPr>
        <p:spPr>
          <a:xfrm>
            <a:off x="332912" y="1163530"/>
            <a:ext cx="8357544" cy="507831"/>
          </a:xfrm>
          <a:prstGeom prst="rect">
            <a:avLst/>
          </a:prstGeom>
          <a:noFill/>
        </p:spPr>
        <p:txBody>
          <a:bodyPr wrap="none" rtlCol="0">
            <a:spAutoFit/>
          </a:bodyPr>
          <a:lstStyle/>
          <a:p>
            <a:r>
              <a:rPr lang="en-US" sz="1350" dirty="0">
                <a:latin typeface="Open Sans"/>
              </a:rPr>
              <a:t>5. After each data frame has been transferred, the receiving device returns another ACK bit to the sender to</a:t>
            </a:r>
          </a:p>
          <a:p>
            <a:r>
              <a:rPr lang="en-US" sz="1350" dirty="0">
                <a:latin typeface="Open Sans"/>
              </a:rPr>
              <a:t> acknowledge successful receipt of the frame:</a:t>
            </a:r>
            <a:endParaRPr lang="en-IN" sz="1350" dirty="0"/>
          </a:p>
        </p:txBody>
      </p:sp>
      <p:pic>
        <p:nvPicPr>
          <p:cNvPr id="5" name="Picture 2" descr="Introduction to I2C - Data Transmission Diagram ACK Bit Slave to Master">
            <a:extLst>
              <a:ext uri="{FF2B5EF4-FFF2-40B4-BE49-F238E27FC236}">
                <a16:creationId xmlns:a16="http://schemas.microsoft.com/office/drawing/2014/main" id="{617FE434-7415-4282-9BFF-AD953A389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83" y="1621534"/>
            <a:ext cx="1772899" cy="16369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8DE5F38-FD7E-4229-88FE-BDA425AD465D}"/>
              </a:ext>
            </a:extLst>
          </p:cNvPr>
          <p:cNvSpPr txBox="1"/>
          <p:nvPr/>
        </p:nvSpPr>
        <p:spPr>
          <a:xfrm>
            <a:off x="146482" y="3258511"/>
            <a:ext cx="7533537" cy="507831"/>
          </a:xfrm>
          <a:prstGeom prst="rect">
            <a:avLst/>
          </a:prstGeom>
          <a:noFill/>
        </p:spPr>
        <p:txBody>
          <a:bodyPr wrap="none" rtlCol="0">
            <a:spAutoFit/>
          </a:bodyPr>
          <a:lstStyle/>
          <a:p>
            <a:r>
              <a:rPr lang="en-US" sz="1350" dirty="0">
                <a:latin typeface="Open Sans"/>
              </a:rPr>
              <a:t>6. To stop the data transmission, the master sends a stop condition to the slave by switching SCL</a:t>
            </a:r>
          </a:p>
          <a:p>
            <a:r>
              <a:rPr lang="en-US" sz="1350" dirty="0">
                <a:latin typeface="Open Sans"/>
              </a:rPr>
              <a:t> high before switching SDA high:</a:t>
            </a:r>
            <a:endParaRPr lang="en-IN" sz="1350" dirty="0"/>
          </a:p>
        </p:txBody>
      </p:sp>
      <p:pic>
        <p:nvPicPr>
          <p:cNvPr id="9" name="Picture 6" descr="Introduction to I2C - Data Transmission Diagram Stop Condition">
            <a:extLst>
              <a:ext uri="{FF2B5EF4-FFF2-40B4-BE49-F238E27FC236}">
                <a16:creationId xmlns:a16="http://schemas.microsoft.com/office/drawing/2014/main" id="{BD6EF903-6416-41B9-94ED-89509A37F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8" y="3716514"/>
            <a:ext cx="1704998" cy="156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9782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026D62-BD27-4485-ACB4-B97DF1293081}"/>
              </a:ext>
            </a:extLst>
          </p:cNvPr>
          <p:cNvSpPr txBox="1"/>
          <p:nvPr/>
        </p:nvSpPr>
        <p:spPr>
          <a:xfrm>
            <a:off x="251520" y="476672"/>
            <a:ext cx="6019340" cy="2585323"/>
          </a:xfrm>
          <a:prstGeom prst="rect">
            <a:avLst/>
          </a:prstGeom>
          <a:noFill/>
        </p:spPr>
        <p:txBody>
          <a:bodyPr wrap="none" rtlCol="0">
            <a:spAutoFit/>
          </a:bodyPr>
          <a:lstStyle/>
          <a:p>
            <a:endParaRPr lang="en-IN" sz="1350" dirty="0"/>
          </a:p>
          <a:p>
            <a:pPr algn="l" fontAlgn="base"/>
            <a:r>
              <a:rPr lang="en-US" sz="1350" b="1" cap="all" dirty="0">
                <a:latin typeface="Open Sans"/>
              </a:rPr>
              <a:t>ADVANTAGES</a:t>
            </a:r>
          </a:p>
          <a:p>
            <a:pPr algn="l" fontAlgn="base">
              <a:buFont typeface="Arial" panose="020B0604020202020204" pitchFamily="34" charset="0"/>
              <a:buChar char="•"/>
            </a:pPr>
            <a:r>
              <a:rPr lang="en-US" sz="1350" dirty="0">
                <a:latin typeface="Open Sans"/>
              </a:rPr>
              <a:t>Only uses two wires</a:t>
            </a:r>
          </a:p>
          <a:p>
            <a:pPr algn="l" fontAlgn="base">
              <a:buFont typeface="Arial" panose="020B0604020202020204" pitchFamily="34" charset="0"/>
              <a:buChar char="•"/>
            </a:pPr>
            <a:r>
              <a:rPr lang="en-US" sz="1350" dirty="0">
                <a:latin typeface="Open Sans"/>
              </a:rPr>
              <a:t>Supports multiple masters and multiple slaves</a:t>
            </a:r>
          </a:p>
          <a:p>
            <a:pPr algn="l" fontAlgn="base">
              <a:buFont typeface="Arial" panose="020B0604020202020204" pitchFamily="34" charset="0"/>
              <a:buChar char="•"/>
            </a:pPr>
            <a:r>
              <a:rPr lang="en-US" sz="1350" dirty="0">
                <a:latin typeface="Open Sans"/>
              </a:rPr>
              <a:t>ACK/NACK bit gives confirmation that each frame is transferred successfully</a:t>
            </a:r>
          </a:p>
          <a:p>
            <a:pPr algn="l" fontAlgn="base">
              <a:buFont typeface="Arial" panose="020B0604020202020204" pitchFamily="34" charset="0"/>
              <a:buChar char="•"/>
            </a:pPr>
            <a:r>
              <a:rPr lang="en-US" sz="1350" dirty="0">
                <a:latin typeface="Open Sans"/>
              </a:rPr>
              <a:t>Hardware is less complicated than with UARTs</a:t>
            </a:r>
          </a:p>
          <a:p>
            <a:pPr algn="l" fontAlgn="base">
              <a:buFont typeface="Arial" panose="020B0604020202020204" pitchFamily="34" charset="0"/>
              <a:buChar char="•"/>
            </a:pPr>
            <a:r>
              <a:rPr lang="en-US" sz="1350" dirty="0">
                <a:latin typeface="Open Sans"/>
              </a:rPr>
              <a:t>Well known and widely used protocol</a:t>
            </a:r>
          </a:p>
          <a:p>
            <a:pPr algn="l" fontAlgn="base"/>
            <a:r>
              <a:rPr lang="en-US" sz="1350" b="1" cap="all" dirty="0">
                <a:latin typeface="Open Sans"/>
              </a:rPr>
              <a:t>DISADVANTAGES</a:t>
            </a:r>
          </a:p>
          <a:p>
            <a:pPr algn="l" fontAlgn="base">
              <a:buFont typeface="Arial" panose="020B0604020202020204" pitchFamily="34" charset="0"/>
              <a:buChar char="•"/>
            </a:pPr>
            <a:r>
              <a:rPr lang="en-US" sz="1350" dirty="0">
                <a:latin typeface="Open Sans"/>
              </a:rPr>
              <a:t>Slower data transfer rate than SPI</a:t>
            </a:r>
          </a:p>
          <a:p>
            <a:pPr algn="l" fontAlgn="base">
              <a:buFont typeface="Arial" panose="020B0604020202020204" pitchFamily="34" charset="0"/>
              <a:buChar char="•"/>
            </a:pPr>
            <a:r>
              <a:rPr lang="en-US" sz="1350" dirty="0">
                <a:latin typeface="Open Sans"/>
              </a:rPr>
              <a:t>The size of the data frame is limited to 8 bits</a:t>
            </a:r>
          </a:p>
          <a:p>
            <a:pPr algn="l" fontAlgn="base">
              <a:buFont typeface="Arial" panose="020B0604020202020204" pitchFamily="34" charset="0"/>
              <a:buChar char="•"/>
            </a:pPr>
            <a:r>
              <a:rPr lang="en-US" sz="1350" dirty="0">
                <a:latin typeface="Open Sans"/>
              </a:rPr>
              <a:t>More complicated hardware needed to implement than SPI</a:t>
            </a:r>
          </a:p>
          <a:p>
            <a:endParaRPr lang="en-IN" sz="1350" dirty="0"/>
          </a:p>
        </p:txBody>
      </p:sp>
    </p:spTree>
    <p:extLst>
      <p:ext uri="{BB962C8B-B14F-4D97-AF65-F5344CB8AC3E}">
        <p14:creationId xmlns:p14="http://schemas.microsoft.com/office/powerpoint/2010/main" val="3289621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72CD5-DF70-4886-BAD4-8E27E64FF2A8}"/>
              </a:ext>
            </a:extLst>
          </p:cNvPr>
          <p:cNvSpPr>
            <a:spLocks noGrp="1"/>
          </p:cNvSpPr>
          <p:nvPr>
            <p:ph type="ctrTitle"/>
          </p:nvPr>
        </p:nvSpPr>
        <p:spPr/>
        <p:txBody>
          <a:bodyPr/>
          <a:lstStyle/>
          <a:p>
            <a:r>
              <a:rPr lang="en-IN" dirty="0"/>
              <a:t>Disease detection and treatments</a:t>
            </a:r>
          </a:p>
        </p:txBody>
      </p:sp>
    </p:spTree>
    <p:extLst>
      <p:ext uri="{BB962C8B-B14F-4D97-AF65-F5344CB8AC3E}">
        <p14:creationId xmlns:p14="http://schemas.microsoft.com/office/powerpoint/2010/main" val="2476402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CC9EE8-3F0E-482D-BFC6-E906B245F215}"/>
              </a:ext>
            </a:extLst>
          </p:cNvPr>
          <p:cNvSpPr txBox="1"/>
          <p:nvPr/>
        </p:nvSpPr>
        <p:spPr>
          <a:xfrm>
            <a:off x="179512" y="122160"/>
            <a:ext cx="6954340" cy="3293209"/>
          </a:xfrm>
          <a:prstGeom prst="rect">
            <a:avLst/>
          </a:prstGeom>
          <a:noFill/>
        </p:spPr>
        <p:txBody>
          <a:bodyPr wrap="none" rtlCol="0">
            <a:spAutoFit/>
          </a:bodyPr>
          <a:lstStyle/>
          <a:p>
            <a:r>
              <a:rPr lang="en-IN" sz="2800" u="sng" dirty="0"/>
              <a:t>Pulse Oximeter</a:t>
            </a:r>
          </a:p>
          <a:p>
            <a:r>
              <a:rPr lang="en-IN" dirty="0"/>
              <a:t>Oxygen saturation can drop for many reasons, including:</a:t>
            </a:r>
          </a:p>
          <a:p>
            <a:r>
              <a:rPr lang="en-IN" dirty="0"/>
              <a:t>• suffocation</a:t>
            </a:r>
          </a:p>
          <a:p>
            <a:r>
              <a:rPr lang="en-IN" dirty="0"/>
              <a:t>• choking</a:t>
            </a:r>
          </a:p>
          <a:p>
            <a:r>
              <a:rPr lang="en-IN" dirty="0"/>
              <a:t>• infections, such as pneumonia</a:t>
            </a:r>
          </a:p>
          <a:p>
            <a:r>
              <a:rPr lang="en-IN" dirty="0"/>
              <a:t>• drowning</a:t>
            </a:r>
          </a:p>
          <a:p>
            <a:r>
              <a:rPr lang="en-IN" dirty="0"/>
              <a:t>• diseases, such as emphysema, lung cancer, and lung infections</a:t>
            </a:r>
          </a:p>
          <a:p>
            <a:r>
              <a:rPr lang="en-IN" dirty="0"/>
              <a:t>• inhaling poisonous chemicals</a:t>
            </a:r>
          </a:p>
          <a:p>
            <a:r>
              <a:rPr lang="en-IN" dirty="0"/>
              <a:t>• heart failure or a history of heart attacks</a:t>
            </a:r>
          </a:p>
          <a:p>
            <a:r>
              <a:rPr lang="en-IN" dirty="0"/>
              <a:t>• allergic reactions</a:t>
            </a:r>
          </a:p>
          <a:p>
            <a:r>
              <a:rPr lang="en-IN" dirty="0"/>
              <a:t>• general anaesthesia</a:t>
            </a:r>
          </a:p>
        </p:txBody>
      </p:sp>
      <p:sp>
        <p:nvSpPr>
          <p:cNvPr id="6" name="TextBox 5">
            <a:extLst>
              <a:ext uri="{FF2B5EF4-FFF2-40B4-BE49-F238E27FC236}">
                <a16:creationId xmlns:a16="http://schemas.microsoft.com/office/drawing/2014/main" id="{A87A18C2-2E7D-4A18-8F8F-112149744D00}"/>
              </a:ext>
            </a:extLst>
          </p:cNvPr>
          <p:cNvSpPr txBox="1"/>
          <p:nvPr/>
        </p:nvSpPr>
        <p:spPr>
          <a:xfrm>
            <a:off x="107504" y="3429000"/>
            <a:ext cx="8799781" cy="2616101"/>
          </a:xfrm>
          <a:prstGeom prst="rect">
            <a:avLst/>
          </a:prstGeom>
          <a:noFill/>
        </p:spPr>
        <p:txBody>
          <a:bodyPr wrap="none" rtlCol="0">
            <a:spAutoFit/>
          </a:bodyPr>
          <a:lstStyle/>
          <a:p>
            <a:r>
              <a:rPr lang="en-US" sz="2000" dirty="0"/>
              <a:t>Some benefits of pulse oximetry include:</a:t>
            </a:r>
          </a:p>
          <a:p>
            <a:r>
              <a:rPr lang="en-US" dirty="0"/>
              <a:t>• monitoring oxygen saturation over time</a:t>
            </a:r>
          </a:p>
          <a:p>
            <a:r>
              <a:rPr lang="en-US" dirty="0"/>
              <a:t>• alerting to dangerously low oxygen levels, particularly in newborns</a:t>
            </a:r>
          </a:p>
          <a:p>
            <a:r>
              <a:rPr lang="en-US" dirty="0"/>
              <a:t>• offering peace of mind to people with chronic respiratory or cardiovascular</a:t>
            </a:r>
          </a:p>
          <a:p>
            <a:r>
              <a:rPr lang="en-US" dirty="0"/>
              <a:t>   conditions</a:t>
            </a:r>
          </a:p>
          <a:p>
            <a:r>
              <a:rPr lang="en-US" dirty="0"/>
              <a:t>• assessing the need for supplemental oxygen</a:t>
            </a:r>
          </a:p>
          <a:p>
            <a:r>
              <a:rPr lang="en-US" dirty="0"/>
              <a:t>• monitoring oxygen saturation levels in people under anesthesia</a:t>
            </a:r>
          </a:p>
          <a:p>
            <a:r>
              <a:rPr lang="en-US" dirty="0"/>
              <a:t>• indicating dangerous side effects in people taking drugs that affect breathing or</a:t>
            </a:r>
          </a:p>
          <a:p>
            <a:r>
              <a:rPr lang="en-US" dirty="0"/>
              <a:t>  oxygen saturation</a:t>
            </a:r>
            <a:endParaRPr lang="en-IN" dirty="0"/>
          </a:p>
        </p:txBody>
      </p:sp>
    </p:spTree>
    <p:extLst>
      <p:ext uri="{BB962C8B-B14F-4D97-AF65-F5344CB8AC3E}">
        <p14:creationId xmlns:p14="http://schemas.microsoft.com/office/powerpoint/2010/main" val="4045908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Shishir\RPMS\Plan1.png"/>
          <p:cNvPicPr>
            <a:picLocks noChangeAspect="1" noChangeArrowheads="1"/>
          </p:cNvPicPr>
          <p:nvPr/>
        </p:nvPicPr>
        <p:blipFill>
          <a:blip r:embed="rId2"/>
          <a:srcRect/>
          <a:stretch>
            <a:fillRect/>
          </a:stretch>
        </p:blipFill>
        <p:spPr bwMode="auto">
          <a:xfrm>
            <a:off x="683568" y="1659608"/>
            <a:ext cx="6789795" cy="3817396"/>
          </a:xfrm>
          <a:prstGeom prst="rect">
            <a:avLst/>
          </a:prstGeom>
          <a:noFill/>
        </p:spPr>
      </p:pic>
      <p:sp>
        <p:nvSpPr>
          <p:cNvPr id="2" name="TextBox 1">
            <a:extLst>
              <a:ext uri="{FF2B5EF4-FFF2-40B4-BE49-F238E27FC236}">
                <a16:creationId xmlns:a16="http://schemas.microsoft.com/office/drawing/2014/main" id="{974214F6-9F8F-4B95-B425-2BA744B084EF}"/>
              </a:ext>
            </a:extLst>
          </p:cNvPr>
          <p:cNvSpPr txBox="1"/>
          <p:nvPr/>
        </p:nvSpPr>
        <p:spPr>
          <a:xfrm>
            <a:off x="899592" y="980728"/>
            <a:ext cx="5073248" cy="707886"/>
          </a:xfrm>
          <a:prstGeom prst="rect">
            <a:avLst/>
          </a:prstGeom>
          <a:noFill/>
        </p:spPr>
        <p:txBody>
          <a:bodyPr wrap="none" rtlCol="0">
            <a:spAutoFit/>
          </a:bodyPr>
          <a:lstStyle/>
          <a:p>
            <a:r>
              <a:rPr lang="en-IN" sz="4000" dirty="0"/>
              <a:t>Pictorial representation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22C640-6D5C-4B80-BCD1-8DF2D77BA611}"/>
              </a:ext>
            </a:extLst>
          </p:cNvPr>
          <p:cNvSpPr txBox="1"/>
          <p:nvPr/>
        </p:nvSpPr>
        <p:spPr>
          <a:xfrm>
            <a:off x="251520" y="188640"/>
            <a:ext cx="8717771" cy="2677656"/>
          </a:xfrm>
          <a:prstGeom prst="rect">
            <a:avLst/>
          </a:prstGeom>
          <a:noFill/>
        </p:spPr>
        <p:txBody>
          <a:bodyPr wrap="none" rtlCol="0">
            <a:spAutoFit/>
          </a:bodyPr>
          <a:lstStyle/>
          <a:p>
            <a:r>
              <a:rPr lang="en-US" sz="2400" u="sng" dirty="0"/>
              <a:t>Glucometer</a:t>
            </a:r>
          </a:p>
          <a:p>
            <a:r>
              <a:rPr lang="en-US" dirty="0"/>
              <a:t>Uses:</a:t>
            </a:r>
          </a:p>
          <a:p>
            <a:r>
              <a:rPr lang="en-US" dirty="0"/>
              <a:t>• Realtime continuous glucose monitoring (RT-CGM) is a useful clinical and</a:t>
            </a:r>
          </a:p>
          <a:p>
            <a:r>
              <a:rPr lang="en-US" dirty="0"/>
              <a:t>    lifestyle aid for people with type 1 diabetes.</a:t>
            </a:r>
          </a:p>
          <a:p>
            <a:r>
              <a:rPr lang="en-US" dirty="0"/>
              <a:t>• Monitor the effect of diabetes medications on blood sugar levels</a:t>
            </a:r>
          </a:p>
          <a:p>
            <a:r>
              <a:rPr lang="en-US" dirty="0"/>
              <a:t>• Identify blood sugar levels that are high or low</a:t>
            </a:r>
          </a:p>
          <a:p>
            <a:r>
              <a:rPr lang="en-US" dirty="0"/>
              <a:t>• Track your progress in reaching your overall treatment goals</a:t>
            </a:r>
          </a:p>
          <a:p>
            <a:r>
              <a:rPr lang="en-US" dirty="0"/>
              <a:t>• Learn how diet and exercise affect blood sugar levels</a:t>
            </a:r>
          </a:p>
          <a:p>
            <a:r>
              <a:rPr lang="en-US" dirty="0"/>
              <a:t>• Understand how other factors, such as illness or stress, affect blood sugar levels</a:t>
            </a:r>
            <a:endParaRPr lang="en-IN" dirty="0"/>
          </a:p>
        </p:txBody>
      </p:sp>
      <p:sp>
        <p:nvSpPr>
          <p:cNvPr id="5" name="TextBox 4">
            <a:extLst>
              <a:ext uri="{FF2B5EF4-FFF2-40B4-BE49-F238E27FC236}">
                <a16:creationId xmlns:a16="http://schemas.microsoft.com/office/drawing/2014/main" id="{77694825-AB0B-4394-89D5-4E93E66F168E}"/>
              </a:ext>
            </a:extLst>
          </p:cNvPr>
          <p:cNvSpPr txBox="1"/>
          <p:nvPr/>
        </p:nvSpPr>
        <p:spPr>
          <a:xfrm>
            <a:off x="323528" y="3068960"/>
            <a:ext cx="7928709" cy="3508653"/>
          </a:xfrm>
          <a:prstGeom prst="rect">
            <a:avLst/>
          </a:prstGeom>
          <a:noFill/>
        </p:spPr>
        <p:txBody>
          <a:bodyPr wrap="none" rtlCol="0">
            <a:spAutoFit/>
          </a:bodyPr>
          <a:lstStyle/>
          <a:p>
            <a:r>
              <a:rPr lang="en-IN" sz="2400" u="sng" dirty="0"/>
              <a:t>Blood Pressure</a:t>
            </a:r>
          </a:p>
          <a:p>
            <a:r>
              <a:rPr lang="en-IN" dirty="0"/>
              <a:t>1. Primary (essential) hypertension</a:t>
            </a:r>
          </a:p>
          <a:p>
            <a:r>
              <a:rPr lang="en-IN" dirty="0"/>
              <a:t>2. Secondary hypertension</a:t>
            </a:r>
          </a:p>
          <a:p>
            <a:r>
              <a:rPr lang="en-IN" dirty="0"/>
              <a:t>Various conditions and medications can lead to secondary hypertension, including:</a:t>
            </a:r>
          </a:p>
          <a:p>
            <a:r>
              <a:rPr lang="en-IN" dirty="0"/>
              <a:t>• Obstructive sleep apnoea</a:t>
            </a:r>
          </a:p>
          <a:p>
            <a:r>
              <a:rPr lang="en-IN" dirty="0"/>
              <a:t>• Kidney problems</a:t>
            </a:r>
          </a:p>
          <a:p>
            <a:r>
              <a:rPr lang="en-IN" dirty="0"/>
              <a:t>• Adrenal gland tumours</a:t>
            </a:r>
          </a:p>
          <a:p>
            <a:r>
              <a:rPr lang="en-IN" dirty="0"/>
              <a:t>• Thyroid problems</a:t>
            </a:r>
          </a:p>
          <a:p>
            <a:r>
              <a:rPr lang="en-IN" dirty="0"/>
              <a:t>• Certain defects you're born with (congenital) in blood vessels</a:t>
            </a:r>
          </a:p>
          <a:p>
            <a:r>
              <a:rPr lang="en-IN" dirty="0"/>
              <a:t>• Certain medications, such as birth control pills, cold remedies, decongestants, </a:t>
            </a:r>
          </a:p>
          <a:p>
            <a:r>
              <a:rPr lang="en-IN" dirty="0"/>
              <a:t>  over-the-counter pain relievers and some prescription drugs</a:t>
            </a:r>
          </a:p>
          <a:p>
            <a:r>
              <a:rPr lang="en-IN" dirty="0"/>
              <a:t>• Illegal drugs, such as cocaine and amphetamines</a:t>
            </a:r>
          </a:p>
        </p:txBody>
      </p:sp>
    </p:spTree>
    <p:extLst>
      <p:ext uri="{BB962C8B-B14F-4D97-AF65-F5344CB8AC3E}">
        <p14:creationId xmlns:p14="http://schemas.microsoft.com/office/powerpoint/2010/main" val="42403273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B31E65-401A-4273-B141-A5363060138E}"/>
              </a:ext>
            </a:extLst>
          </p:cNvPr>
          <p:cNvSpPr txBox="1"/>
          <p:nvPr/>
        </p:nvSpPr>
        <p:spPr>
          <a:xfrm>
            <a:off x="0" y="764704"/>
            <a:ext cx="7995459" cy="2031325"/>
          </a:xfrm>
          <a:prstGeom prst="rect">
            <a:avLst/>
          </a:prstGeom>
          <a:noFill/>
        </p:spPr>
        <p:txBody>
          <a:bodyPr wrap="none" rtlCol="0">
            <a:spAutoFit/>
          </a:bodyPr>
          <a:lstStyle/>
          <a:p>
            <a:r>
              <a:rPr lang="en-US" u="sng" dirty="0"/>
              <a:t>ECG</a:t>
            </a:r>
          </a:p>
          <a:p>
            <a:r>
              <a:rPr lang="en-US" dirty="0"/>
              <a:t>An ECG can help detect:</a:t>
            </a:r>
          </a:p>
          <a:p>
            <a:r>
              <a:rPr lang="en-US" dirty="0"/>
              <a:t>• arrhythmias – where the heart beats too slowly, too quickly, or irregularly</a:t>
            </a:r>
          </a:p>
          <a:p>
            <a:r>
              <a:rPr lang="en-US" dirty="0"/>
              <a:t>• coronary heart disease – where the heart's blood supply is blocked or interrupted</a:t>
            </a:r>
          </a:p>
          <a:p>
            <a:r>
              <a:rPr lang="en-US" dirty="0"/>
              <a:t>   by a build-up of fatty substances</a:t>
            </a:r>
          </a:p>
          <a:p>
            <a:r>
              <a:rPr lang="en-US" dirty="0"/>
              <a:t>• heart attacks – where the supply of blood to the heart is suddenly blocked</a:t>
            </a:r>
          </a:p>
          <a:p>
            <a:r>
              <a:rPr lang="en-US" dirty="0"/>
              <a:t>• cardiomyopathy – where the heart walls become thickened or enlarged</a:t>
            </a:r>
            <a:endParaRPr lang="en-IN" dirty="0"/>
          </a:p>
        </p:txBody>
      </p:sp>
    </p:spTree>
    <p:extLst>
      <p:ext uri="{BB962C8B-B14F-4D97-AF65-F5344CB8AC3E}">
        <p14:creationId xmlns:p14="http://schemas.microsoft.com/office/powerpoint/2010/main" val="8649862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Team Members</a:t>
            </a:r>
          </a:p>
        </p:txBody>
      </p:sp>
      <p:sp>
        <p:nvSpPr>
          <p:cNvPr id="2" name="Content Placeholder 1"/>
          <p:cNvSpPr>
            <a:spLocks noGrp="1"/>
          </p:cNvSpPr>
          <p:nvPr>
            <p:ph idx="1"/>
          </p:nvPr>
        </p:nvSpPr>
        <p:spPr/>
        <p:txBody>
          <a:bodyPr/>
          <a:lstStyle/>
          <a:p>
            <a:pPr>
              <a:buNone/>
            </a:pPr>
            <a:r>
              <a:rPr lang="en-IN" dirty="0"/>
              <a:t>JSS Academy of Technical Education Bengaluru</a:t>
            </a:r>
          </a:p>
          <a:p>
            <a:pPr>
              <a:buNone/>
            </a:pPr>
            <a:endParaRPr lang="en-IN" dirty="0"/>
          </a:p>
          <a:p>
            <a:pPr>
              <a:buNone/>
            </a:pPr>
            <a:r>
              <a:rPr lang="en-IN" dirty="0"/>
              <a:t>Shishir Bagalkot (CSE)</a:t>
            </a:r>
          </a:p>
          <a:p>
            <a:pPr>
              <a:buNone/>
            </a:pPr>
            <a:r>
              <a:rPr lang="en-IN" dirty="0"/>
              <a:t>Sweekruth K M (CSE)</a:t>
            </a:r>
          </a:p>
          <a:p>
            <a:pPr>
              <a:buNone/>
            </a:pPr>
            <a:r>
              <a:rPr lang="en-IN" dirty="0"/>
              <a:t>Tejas A (ECE)</a:t>
            </a:r>
          </a:p>
          <a:p>
            <a:pPr>
              <a:buNone/>
            </a:pPr>
            <a:r>
              <a:rPr lang="en-IN" dirty="0"/>
              <a:t>Vinod B G (ECE)</a:t>
            </a:r>
          </a:p>
        </p:txBody>
      </p:sp>
    </p:spTree>
    <p:extLst>
      <p:ext uri="{BB962C8B-B14F-4D97-AF65-F5344CB8AC3E}">
        <p14:creationId xmlns:p14="http://schemas.microsoft.com/office/powerpoint/2010/main" val="979251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Vidit\Downloads\WhatsApp Image 2020-08-12 at 1.54.00 PM.jpeg">
            <a:extLst>
              <a:ext uri="{FF2B5EF4-FFF2-40B4-BE49-F238E27FC236}">
                <a16:creationId xmlns:a16="http://schemas.microsoft.com/office/drawing/2014/main" id="{5562E4EF-6FA4-42CB-BD14-9316D11A6C14}"/>
              </a:ext>
            </a:extLst>
          </p:cNvPr>
          <p:cNvPicPr>
            <a:picLocks noChangeAspect="1" noChangeArrowheads="1"/>
          </p:cNvPicPr>
          <p:nvPr/>
        </p:nvPicPr>
        <p:blipFill>
          <a:blip r:embed="rId2"/>
          <a:srcRect/>
          <a:stretch>
            <a:fillRect/>
          </a:stretch>
        </p:blipFill>
        <p:spPr bwMode="auto">
          <a:xfrm>
            <a:off x="1763688" y="404664"/>
            <a:ext cx="2398209" cy="4929204"/>
          </a:xfrm>
          <a:prstGeom prst="rect">
            <a:avLst/>
          </a:prstGeom>
          <a:noFill/>
        </p:spPr>
      </p:pic>
      <p:sp>
        <p:nvSpPr>
          <p:cNvPr id="4" name="TextBox 3">
            <a:extLst>
              <a:ext uri="{FF2B5EF4-FFF2-40B4-BE49-F238E27FC236}">
                <a16:creationId xmlns:a16="http://schemas.microsoft.com/office/drawing/2014/main" id="{5FCB64C6-E465-4E82-857D-305CBF2BDA49}"/>
              </a:ext>
            </a:extLst>
          </p:cNvPr>
          <p:cNvSpPr txBox="1"/>
          <p:nvPr/>
        </p:nvSpPr>
        <p:spPr>
          <a:xfrm>
            <a:off x="5652120" y="2492896"/>
            <a:ext cx="2663358" cy="369332"/>
          </a:xfrm>
          <a:prstGeom prst="rect">
            <a:avLst/>
          </a:prstGeom>
          <a:noFill/>
        </p:spPr>
        <p:txBody>
          <a:bodyPr wrap="none" rtlCol="0">
            <a:spAutoFit/>
          </a:bodyPr>
          <a:lstStyle/>
          <a:p>
            <a:r>
              <a:rPr lang="en-IN" dirty="0"/>
              <a:t>Flow chart representation </a:t>
            </a:r>
          </a:p>
        </p:txBody>
      </p:sp>
    </p:spTree>
    <p:extLst>
      <p:ext uri="{BB962C8B-B14F-4D97-AF65-F5344CB8AC3E}">
        <p14:creationId xmlns:p14="http://schemas.microsoft.com/office/powerpoint/2010/main" val="391926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Justification</a:t>
            </a:r>
          </a:p>
        </p:txBody>
      </p:sp>
      <p:sp>
        <p:nvSpPr>
          <p:cNvPr id="5" name="Content Placeholder 4"/>
          <p:cNvSpPr>
            <a:spLocks noGrp="1"/>
          </p:cNvSpPr>
          <p:nvPr>
            <p:ph idx="1"/>
          </p:nvPr>
        </p:nvSpPr>
        <p:spPr/>
        <p:txBody>
          <a:bodyPr/>
          <a:lstStyle/>
          <a:p>
            <a:pPr>
              <a:buNone/>
            </a:pPr>
            <a:r>
              <a:rPr lang="en-IN" dirty="0">
                <a:latin typeface="Arial" pitchFamily="34" charset="0"/>
                <a:cs typeface="Arial" pitchFamily="34" charset="0"/>
              </a:rPr>
              <a:t>Many don't go for check-up due to several reasons</a:t>
            </a:r>
          </a:p>
          <a:p>
            <a:r>
              <a:rPr lang="en-IN" dirty="0">
                <a:latin typeface="Arial" pitchFamily="34" charset="0"/>
                <a:cs typeface="Arial" pitchFamily="34" charset="0"/>
              </a:rPr>
              <a:t>Afraid to go to hospitals</a:t>
            </a:r>
          </a:p>
          <a:p>
            <a:r>
              <a:rPr lang="en-IN" dirty="0">
                <a:latin typeface="Arial" pitchFamily="34" charset="0"/>
                <a:cs typeface="Arial" pitchFamily="34" charset="0"/>
              </a:rPr>
              <a:t>Transportation challenges</a:t>
            </a:r>
          </a:p>
          <a:p>
            <a:r>
              <a:rPr lang="en-IN" dirty="0">
                <a:latin typeface="Arial" pitchFamily="34" charset="0"/>
                <a:cs typeface="Arial" pitchFamily="34" charset="0"/>
              </a:rPr>
              <a:t>Some places don't have proper medical facilities</a:t>
            </a:r>
          </a:p>
          <a:p>
            <a:r>
              <a:rPr lang="en-IN" dirty="0">
                <a:latin typeface="Arial" pitchFamily="34" charset="0"/>
                <a:cs typeface="Arial" pitchFamily="34" charset="0"/>
              </a:rPr>
              <a:t>Unforeseen circumstances such as pandemics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Resources list</a:t>
            </a:r>
          </a:p>
        </p:txBody>
      </p:sp>
      <p:sp>
        <p:nvSpPr>
          <p:cNvPr id="3" name="Content Placeholder 2"/>
          <p:cNvSpPr>
            <a:spLocks noGrp="1"/>
          </p:cNvSpPr>
          <p:nvPr>
            <p:ph idx="1"/>
          </p:nvPr>
        </p:nvSpPr>
        <p:spPr/>
        <p:txBody>
          <a:bodyPr/>
          <a:lstStyle/>
          <a:p>
            <a:r>
              <a:rPr lang="en-IN" dirty="0">
                <a:latin typeface="Arial" pitchFamily="34" charset="0"/>
                <a:cs typeface="Arial" pitchFamily="34" charset="0"/>
              </a:rPr>
              <a:t>Sensors for capturing the vitals</a:t>
            </a:r>
          </a:p>
          <a:p>
            <a:r>
              <a:rPr lang="en-IN" dirty="0">
                <a:latin typeface="Arial" pitchFamily="34" charset="0"/>
                <a:cs typeface="Arial" pitchFamily="34" charset="0"/>
              </a:rPr>
              <a:t>Bluetooth &amp; Wi-Fi enabled communication devices that will help to collect data using mobile application</a:t>
            </a:r>
          </a:p>
          <a:p>
            <a:r>
              <a:rPr lang="en-IN" dirty="0">
                <a:latin typeface="Arial" pitchFamily="34" charset="0"/>
                <a:cs typeface="Arial" pitchFamily="34" charset="0"/>
              </a:rPr>
              <a:t>Cloud Storage</a:t>
            </a:r>
          </a:p>
          <a:p>
            <a:r>
              <a:rPr lang="en-IN" dirty="0">
                <a:latin typeface="Arial" pitchFamily="34" charset="0"/>
                <a:cs typeface="Arial" pitchFamily="34" charset="0"/>
              </a:rPr>
              <a:t>Mobile Application</a:t>
            </a:r>
          </a:p>
          <a:p>
            <a:r>
              <a:rPr lang="en-IN" dirty="0">
                <a:latin typeface="Arial" pitchFamily="34" charset="0"/>
                <a:cs typeface="Arial" pitchFamily="34" charset="0"/>
              </a:rPr>
              <a:t>Website </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Deliverables/Outcome</a:t>
            </a:r>
          </a:p>
        </p:txBody>
      </p:sp>
      <p:sp>
        <p:nvSpPr>
          <p:cNvPr id="3" name="Content Placeholder 2"/>
          <p:cNvSpPr>
            <a:spLocks noGrp="1"/>
          </p:cNvSpPr>
          <p:nvPr>
            <p:ph idx="1"/>
          </p:nvPr>
        </p:nvSpPr>
        <p:spPr/>
        <p:txBody>
          <a:bodyPr/>
          <a:lstStyle/>
          <a:p>
            <a:r>
              <a:rPr lang="en-IN" dirty="0">
                <a:latin typeface="Arial" pitchFamily="34" charset="0"/>
                <a:cs typeface="Arial" pitchFamily="34" charset="0"/>
              </a:rPr>
              <a:t>A compact and easy to access monitoring system which is feasible</a:t>
            </a:r>
          </a:p>
          <a:p>
            <a:r>
              <a:rPr lang="en-IN" dirty="0">
                <a:latin typeface="Arial" pitchFamily="34" charset="0"/>
                <a:cs typeface="Arial" pitchFamily="34" charset="0"/>
              </a:rPr>
              <a:t>Easy to use mobile application(Especially for senior citizens)</a:t>
            </a:r>
          </a:p>
          <a:p>
            <a:r>
              <a:rPr lang="en-IN" dirty="0">
                <a:latin typeface="Arial" pitchFamily="34" charset="0"/>
                <a:cs typeface="Arial" pitchFamily="34" charset="0"/>
              </a:rPr>
              <a:t>The obtained data can be used for further researches</a:t>
            </a:r>
          </a:p>
          <a:p>
            <a:endParaRPr lang="en-IN"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208</TotalTime>
  <Words>4992</Words>
  <Application>Microsoft Office PowerPoint</Application>
  <PresentationFormat>On-screen Show (4:3)</PresentationFormat>
  <Paragraphs>347</Paragraphs>
  <Slides>52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Arial</vt:lpstr>
      <vt:lpstr>Calibri</vt:lpstr>
      <vt:lpstr>Calibri Light</vt:lpstr>
      <vt:lpstr>inherit</vt:lpstr>
      <vt:lpstr>Montserrat</vt:lpstr>
      <vt:lpstr>Open Sans</vt:lpstr>
      <vt:lpstr>Times New Roman</vt:lpstr>
      <vt:lpstr>Verdana</vt:lpstr>
      <vt:lpstr>Wingdings</vt:lpstr>
      <vt:lpstr>Wingdings 3</vt:lpstr>
      <vt:lpstr>Retrospect</vt:lpstr>
      <vt:lpstr>Remote Patient Monitoring System</vt:lpstr>
      <vt:lpstr>Problems </vt:lpstr>
      <vt:lpstr>Objectives</vt:lpstr>
      <vt:lpstr>Methodology</vt:lpstr>
      <vt:lpstr>PowerPoint Presentation</vt:lpstr>
      <vt:lpstr>PowerPoint Presentation</vt:lpstr>
      <vt:lpstr>Justification</vt:lpstr>
      <vt:lpstr>Resources list</vt:lpstr>
      <vt:lpstr>Deliverables/Outcome</vt:lpstr>
      <vt:lpstr>Firebase and Firestore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Sensors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Disease detection and treatments</vt:lpstr>
      <vt:lpstr>PowerPoint Presentation</vt:lpstr>
      <vt:lpstr>PowerPoint Presentation</vt:lpstr>
      <vt:lpstr>PowerPoint Presentation</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Patient Monitoring System</dc:title>
  <dc:creator>Vidit</dc:creator>
  <cp:lastModifiedBy>Tejas A</cp:lastModifiedBy>
  <cp:revision>84</cp:revision>
  <dcterms:created xsi:type="dcterms:W3CDTF">2020-08-11T13:45:08Z</dcterms:created>
  <dcterms:modified xsi:type="dcterms:W3CDTF">2020-09-03T12:03:20Z</dcterms:modified>
</cp:coreProperties>
</file>