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2" r:id="rId4"/>
    <p:sldId id="261" r:id="rId5"/>
    <p:sldId id="257" r:id="rId6"/>
    <p:sldId id="263" r:id="rId7"/>
    <p:sldId id="258" r:id="rId8"/>
    <p:sldId id="264" r:id="rId9"/>
    <p:sldId id="265" r:id="rId10"/>
    <p:sldId id="259" r:id="rId11"/>
    <p:sldId id="266" r:id="rId12"/>
    <p:sldId id="267" r:id="rId13"/>
    <p:sldId id="26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7" d="100"/>
          <a:sy n="97" d="100"/>
        </p:scale>
        <p:origin x="-139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E43597A-4865-4825-906F-8C3F61B5440D}" type="datetimeFigureOut">
              <a:rPr lang="en-US" smtClean="0"/>
              <a:pPr/>
              <a:t>8/26/2020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C2BBB-36A2-4A7B-9F48-CB8E721A5AD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43597A-4865-4825-906F-8C3F61B5440D}" type="datetimeFigureOut">
              <a:rPr lang="en-US" smtClean="0"/>
              <a:pPr/>
              <a:t>8/26/2020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C2BBB-36A2-4A7B-9F48-CB8E721A5AD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43597A-4865-4825-906F-8C3F61B5440D}" type="datetimeFigureOut">
              <a:rPr lang="en-US" smtClean="0"/>
              <a:pPr/>
              <a:t>8/26/2020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C2BBB-36A2-4A7B-9F48-CB8E721A5AD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43597A-4865-4825-906F-8C3F61B5440D}" type="datetimeFigureOut">
              <a:rPr lang="en-US" smtClean="0"/>
              <a:pPr/>
              <a:t>8/26/2020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C2BBB-36A2-4A7B-9F48-CB8E721A5AD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43597A-4865-4825-906F-8C3F61B5440D}" type="datetimeFigureOut">
              <a:rPr lang="en-US" smtClean="0"/>
              <a:pPr/>
              <a:t>8/26/2020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C2BBB-36A2-4A7B-9F48-CB8E721A5AD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E43597A-4865-4825-906F-8C3F61B5440D}" type="datetimeFigureOut">
              <a:rPr lang="en-US" smtClean="0"/>
              <a:pPr/>
              <a:t>8/26/2020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C2BBB-36A2-4A7B-9F48-CB8E721A5AD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E43597A-4865-4825-906F-8C3F61B5440D}" type="datetimeFigureOut">
              <a:rPr lang="en-US" smtClean="0"/>
              <a:pPr/>
              <a:t>8/26/2020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5C2BBB-36A2-4A7B-9F48-CB8E721A5AD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E43597A-4865-4825-906F-8C3F61B5440D}" type="datetimeFigureOut">
              <a:rPr lang="en-US" smtClean="0"/>
              <a:pPr/>
              <a:t>8/26/2020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5C2BBB-36A2-4A7B-9F48-CB8E721A5AD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3597A-4865-4825-906F-8C3F61B5440D}" type="datetimeFigureOut">
              <a:rPr lang="en-US" smtClean="0"/>
              <a:pPr/>
              <a:t>8/26/2020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5C2BBB-36A2-4A7B-9F48-CB8E721A5AD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43597A-4865-4825-906F-8C3F61B5440D}" type="datetimeFigureOut">
              <a:rPr lang="en-US" smtClean="0"/>
              <a:pPr/>
              <a:t>8/26/2020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C2BBB-36A2-4A7B-9F48-CB8E721A5AD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43597A-4865-4825-906F-8C3F61B5440D}" type="datetimeFigureOut">
              <a:rPr lang="en-US" smtClean="0"/>
              <a:pPr/>
              <a:t>8/26/2020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C2BBB-36A2-4A7B-9F48-CB8E721A5AD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l="-12000" t="12000" r="-8000" b="2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3597A-4865-4825-906F-8C3F61B5440D}" type="datetimeFigureOut">
              <a:rPr lang="en-US" smtClean="0"/>
              <a:pPr/>
              <a:t>8/26/2020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5C2BBB-36A2-4A7B-9F48-CB8E721A5AD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Firebase and Firestore</a:t>
            </a:r>
            <a:endParaRPr lang="en-IN" dirty="0"/>
          </a:p>
        </p:txBody>
      </p:sp>
      <p:sp>
        <p:nvSpPr>
          <p:cNvPr id="3" name="Subtitle 2"/>
          <p:cNvSpPr>
            <a:spLocks noGrp="1"/>
          </p:cNvSpPr>
          <p:nvPr>
            <p:ph type="subTitle" idx="1"/>
          </p:nvPr>
        </p:nvSpPr>
        <p:spPr>
          <a:xfrm>
            <a:off x="1371600" y="4319606"/>
            <a:ext cx="6400800" cy="1752600"/>
          </a:xfrm>
        </p:spPr>
        <p:txBody>
          <a:bodyPr/>
          <a:lstStyle/>
          <a:p>
            <a:r>
              <a:rPr lang="en-IN" dirty="0" smtClean="0"/>
              <a:t>By team Technocrats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Querying</a:t>
            </a:r>
            <a:endParaRPr lang="en-IN" dirty="0"/>
          </a:p>
        </p:txBody>
      </p:sp>
      <p:sp>
        <p:nvSpPr>
          <p:cNvPr id="3" name="Content Placeholder 2"/>
          <p:cNvSpPr>
            <a:spLocks noGrp="1"/>
          </p:cNvSpPr>
          <p:nvPr>
            <p:ph idx="1"/>
          </p:nvPr>
        </p:nvSpPr>
        <p:spPr>
          <a:xfrm>
            <a:off x="428596" y="1571612"/>
            <a:ext cx="8229600" cy="4525963"/>
          </a:xfrm>
        </p:spPr>
        <p:txBody>
          <a:bodyPr>
            <a:normAutofit/>
          </a:bodyPr>
          <a:lstStyle/>
          <a:p>
            <a:pPr>
              <a:buNone/>
            </a:pPr>
            <a:r>
              <a:rPr lang="en-IN" sz="1900" dirty="0" smtClean="0"/>
              <a:t>There are two ways to retrieve data stored in Cloud Firestore. Either of these</a:t>
            </a:r>
          </a:p>
          <a:p>
            <a:pPr>
              <a:buNone/>
            </a:pPr>
            <a:r>
              <a:rPr lang="en-IN" sz="1900" dirty="0" smtClean="0"/>
              <a:t>methods can be used with documents, collections of documents, or the results of</a:t>
            </a:r>
          </a:p>
          <a:p>
            <a:pPr>
              <a:buNone/>
            </a:pPr>
            <a:r>
              <a:rPr lang="en-IN" sz="1900" dirty="0" smtClean="0"/>
              <a:t>queries:</a:t>
            </a:r>
          </a:p>
          <a:p>
            <a:pPr lvl="1">
              <a:buFont typeface="Wingdings" pitchFamily="2" charset="2"/>
              <a:buChar char="§"/>
            </a:pPr>
            <a:r>
              <a:rPr lang="en-IN" sz="1800" dirty="0" smtClean="0"/>
              <a:t>Call a method to get the data.</a:t>
            </a:r>
          </a:p>
          <a:p>
            <a:pPr lvl="1">
              <a:buFont typeface="Wingdings" pitchFamily="2" charset="2"/>
              <a:buChar char="§"/>
            </a:pPr>
            <a:r>
              <a:rPr lang="en-IN" sz="1800" dirty="0" smtClean="0"/>
              <a:t>Set a listener to receive data-change events.</a:t>
            </a:r>
          </a:p>
          <a:p>
            <a:pPr lvl="1">
              <a:buNone/>
            </a:pPr>
            <a:endParaRPr lang="en-IN" sz="1800" dirty="0" smtClean="0"/>
          </a:p>
          <a:p>
            <a:pPr>
              <a:buNone/>
            </a:pPr>
            <a:r>
              <a:rPr lang="en-IN" sz="1900" dirty="0" smtClean="0"/>
              <a:t>When a listener is set, Cloud Firestore sends the</a:t>
            </a:r>
          </a:p>
          <a:p>
            <a:pPr>
              <a:buNone/>
            </a:pPr>
            <a:r>
              <a:rPr lang="en-IN" sz="1900" dirty="0" smtClean="0"/>
              <a:t> listener an initial snapshot of the</a:t>
            </a:r>
          </a:p>
          <a:p>
            <a:pPr>
              <a:buNone/>
            </a:pPr>
            <a:r>
              <a:rPr lang="en-IN" sz="1900" dirty="0" smtClean="0"/>
              <a:t>data, and then another snapshot </a:t>
            </a:r>
          </a:p>
          <a:p>
            <a:pPr>
              <a:buNone/>
            </a:pPr>
            <a:r>
              <a:rPr lang="en-IN" sz="1900" dirty="0" smtClean="0"/>
              <a:t>each time the document changes.</a:t>
            </a:r>
          </a:p>
          <a:p>
            <a:pPr>
              <a:buNone/>
            </a:pPr>
            <a:endParaRPr lang="en-IN" sz="1900" dirty="0" smtClean="0"/>
          </a:p>
          <a:p>
            <a:pPr>
              <a:buNone/>
            </a:pPr>
            <a:endParaRPr lang="en-IN" dirty="0"/>
          </a:p>
        </p:txBody>
      </p:sp>
      <p:pic>
        <p:nvPicPr>
          <p:cNvPr id="7170" name="Picture 2" descr="D:\Shishir\College\RPMS\Software\Pics\Querying.jpeg"/>
          <p:cNvPicPr>
            <a:picLocks noChangeAspect="1" noChangeArrowheads="1"/>
          </p:cNvPicPr>
          <p:nvPr/>
        </p:nvPicPr>
        <p:blipFill>
          <a:blip r:embed="rId2"/>
          <a:srcRect/>
          <a:stretch>
            <a:fillRect/>
          </a:stretch>
        </p:blipFill>
        <p:spPr bwMode="auto">
          <a:xfrm>
            <a:off x="5365201" y="2714620"/>
            <a:ext cx="3493079" cy="371477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Rules</a:t>
            </a:r>
            <a:endParaRPr lang="en-IN" dirty="0"/>
          </a:p>
        </p:txBody>
      </p:sp>
      <p:sp>
        <p:nvSpPr>
          <p:cNvPr id="3" name="Content Placeholder 2"/>
          <p:cNvSpPr>
            <a:spLocks noGrp="1"/>
          </p:cNvSpPr>
          <p:nvPr>
            <p:ph idx="1"/>
          </p:nvPr>
        </p:nvSpPr>
        <p:spPr/>
        <p:txBody>
          <a:bodyPr>
            <a:normAutofit lnSpcReduction="10000"/>
          </a:bodyPr>
          <a:lstStyle/>
          <a:p>
            <a:pPr>
              <a:buNone/>
            </a:pPr>
            <a:r>
              <a:rPr lang="en-IN" sz="2600" dirty="0" smtClean="0"/>
              <a:t>Cloud Firestore offers robust access management and authentication through two different methods, depending on the client libraries used.</a:t>
            </a:r>
          </a:p>
          <a:p>
            <a:pPr lvl="1">
              <a:buFont typeface="Arial" pitchFamily="34" charset="0"/>
              <a:buChar char="•"/>
            </a:pPr>
            <a:r>
              <a:rPr lang="en-IN" sz="2200" dirty="0" smtClean="0"/>
              <a:t>For mobile and web client libraries, use Firebase Authentication and Cloud Firestore Security Rules to handle serverless authentication, authorization, and data validation. </a:t>
            </a:r>
          </a:p>
          <a:p>
            <a:pPr lvl="1">
              <a:buFont typeface="Arial" pitchFamily="34" charset="0"/>
              <a:buChar char="•"/>
            </a:pPr>
            <a:r>
              <a:rPr lang="en-IN" sz="2200" dirty="0" smtClean="0"/>
              <a:t>For server client libraries, use Identity and Access Management (IAM) to manage access to your database</a:t>
            </a:r>
            <a:r>
              <a:rPr lang="en-IN" sz="2200" dirty="0" smtClean="0"/>
              <a:t>.</a:t>
            </a:r>
            <a:endParaRPr lang="en-IN" sz="2200" dirty="0" smtClean="0"/>
          </a:p>
          <a:p>
            <a:pPr>
              <a:buNone/>
            </a:pPr>
            <a:r>
              <a:rPr lang="en-IN" sz="2600" dirty="0" smtClean="0"/>
              <a:t>	Firebase </a:t>
            </a:r>
            <a:r>
              <a:rPr lang="en-IN" sz="2600" dirty="0" smtClean="0"/>
              <a:t>Security Rules stand between </a:t>
            </a:r>
            <a:r>
              <a:rPr lang="en-IN" sz="2600" dirty="0" smtClean="0"/>
              <a:t>the data </a:t>
            </a:r>
            <a:r>
              <a:rPr lang="en-IN" sz="2600" dirty="0" smtClean="0"/>
              <a:t>and </a:t>
            </a:r>
            <a:r>
              <a:rPr lang="en-IN" sz="2600" dirty="0" smtClean="0"/>
              <a:t>malicious users</a:t>
            </a:r>
            <a:r>
              <a:rPr lang="en-IN" sz="2600" dirty="0" smtClean="0"/>
              <a:t>. </a:t>
            </a:r>
            <a:r>
              <a:rPr lang="en-IN" sz="2600" dirty="0" smtClean="0"/>
              <a:t>One can </a:t>
            </a:r>
            <a:r>
              <a:rPr lang="en-IN" sz="2600" dirty="0" smtClean="0"/>
              <a:t>write simple or complex rules that </a:t>
            </a:r>
            <a:r>
              <a:rPr lang="en-IN" sz="2600" dirty="0" smtClean="0"/>
              <a:t>protect app's data </a:t>
            </a:r>
            <a:r>
              <a:rPr lang="en-IN" sz="2600" dirty="0" smtClean="0"/>
              <a:t>to the level of granularity that </a:t>
            </a:r>
            <a:r>
              <a:rPr lang="en-IN" sz="2600" dirty="0" smtClean="0"/>
              <a:t>the specific </a:t>
            </a:r>
            <a:r>
              <a:rPr lang="en-IN" sz="2600" dirty="0" smtClean="0"/>
              <a:t>app requires.</a:t>
            </a:r>
            <a:endParaRPr lang="en-IN" sz="2600" dirty="0" smtClean="0"/>
          </a:p>
          <a:p>
            <a:pPr>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a:t>
            </a:r>
            <a:endParaRPr lang="en-IN" dirty="0"/>
          </a:p>
        </p:txBody>
      </p:sp>
      <p:sp>
        <p:nvSpPr>
          <p:cNvPr id="3" name="Content Placeholder 2"/>
          <p:cNvSpPr>
            <a:spLocks noGrp="1"/>
          </p:cNvSpPr>
          <p:nvPr>
            <p:ph idx="1"/>
          </p:nvPr>
        </p:nvSpPr>
        <p:spPr/>
        <p:txBody>
          <a:bodyPr>
            <a:normAutofit/>
          </a:bodyPr>
          <a:lstStyle/>
          <a:p>
            <a:pPr>
              <a:buNone/>
            </a:pPr>
            <a:r>
              <a:rPr lang="en-IN" sz="2200" dirty="0" smtClean="0"/>
              <a:t>Firebase Security Rules work by matching a pattern against database paths, and then applying custom conditions to allow access to data at those paths. All Rules across Firebase products have a path-matching component and a conditional statement allowing read or write access. </a:t>
            </a:r>
            <a:r>
              <a:rPr lang="en-IN" sz="2200" dirty="0" smtClean="0"/>
              <a:t>One must </a:t>
            </a:r>
            <a:r>
              <a:rPr lang="en-IN" sz="2200" dirty="0" smtClean="0"/>
              <a:t>define Rules for each Firebase product </a:t>
            </a:r>
            <a:r>
              <a:rPr lang="en-IN" sz="2200" dirty="0" smtClean="0"/>
              <a:t>is used </a:t>
            </a:r>
            <a:r>
              <a:rPr lang="en-IN" sz="2200" dirty="0" smtClean="0"/>
              <a:t>in </a:t>
            </a:r>
            <a:r>
              <a:rPr lang="en-IN" sz="2200" dirty="0" smtClean="0"/>
              <a:t>the </a:t>
            </a:r>
            <a:r>
              <a:rPr lang="en-IN" sz="2200" dirty="0" smtClean="0"/>
              <a:t>app</a:t>
            </a:r>
            <a:r>
              <a:rPr lang="en-IN" sz="2200" dirty="0" smtClean="0"/>
              <a:t>.</a:t>
            </a:r>
          </a:p>
          <a:p>
            <a:pPr>
              <a:buNone/>
            </a:pPr>
            <a:r>
              <a:rPr lang="en-IN" sz="2200" dirty="0" smtClean="0"/>
              <a:t>For Cloud </a:t>
            </a:r>
            <a:r>
              <a:rPr lang="en-IN" sz="2200" dirty="0" smtClean="0"/>
              <a:t>Firestore, Rules </a:t>
            </a:r>
            <a:r>
              <a:rPr lang="en-IN" sz="2200" dirty="0" smtClean="0"/>
              <a:t>use the following syntax:</a:t>
            </a:r>
            <a:endParaRPr lang="en-IN" sz="2200" dirty="0"/>
          </a:p>
        </p:txBody>
      </p:sp>
      <p:pic>
        <p:nvPicPr>
          <p:cNvPr id="1026" name="Picture 2" descr="D:\Shishir\College\RPMS\Software\Pics\Security rules.png"/>
          <p:cNvPicPr>
            <a:picLocks noChangeAspect="1" noChangeArrowheads="1"/>
          </p:cNvPicPr>
          <p:nvPr/>
        </p:nvPicPr>
        <p:blipFill>
          <a:blip r:embed="rId2"/>
          <a:srcRect/>
          <a:stretch>
            <a:fillRect/>
          </a:stretch>
        </p:blipFill>
        <p:spPr bwMode="auto">
          <a:xfrm>
            <a:off x="1593870" y="4357694"/>
            <a:ext cx="5907088" cy="16764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Pros and Cons</a:t>
            </a:r>
            <a:endParaRPr lang="en-IN" dirty="0"/>
          </a:p>
        </p:txBody>
      </p:sp>
      <p:sp>
        <p:nvSpPr>
          <p:cNvPr id="4" name="Content Placeholder 3"/>
          <p:cNvSpPr>
            <a:spLocks noGrp="1"/>
          </p:cNvSpPr>
          <p:nvPr>
            <p:ph sz="half" idx="1"/>
          </p:nvPr>
        </p:nvSpPr>
        <p:spPr/>
        <p:txBody>
          <a:bodyPr>
            <a:normAutofit/>
          </a:bodyPr>
          <a:lstStyle/>
          <a:p>
            <a:r>
              <a:rPr lang="en-IN" sz="1600" dirty="0" smtClean="0"/>
              <a:t>Application can be shared across multiple clients</a:t>
            </a:r>
          </a:p>
          <a:p>
            <a:r>
              <a:rPr lang="en-IN" sz="1600" dirty="0" smtClean="0"/>
              <a:t>Queries with limited sorting and filtering functionality can be </a:t>
            </a:r>
            <a:r>
              <a:rPr lang="en-IN" sz="1600" dirty="0" smtClean="0"/>
              <a:t>performed. </a:t>
            </a:r>
            <a:r>
              <a:rPr lang="en-IN" sz="1600" dirty="0" smtClean="0"/>
              <a:t>Cloud firestore assures automatic scaling and can handle 1 million concurrent </a:t>
            </a:r>
            <a:r>
              <a:rPr lang="en-IN" sz="1600" dirty="0" smtClean="0"/>
              <a:t>connections </a:t>
            </a:r>
            <a:r>
              <a:rPr lang="en-IN" sz="1600" dirty="0" smtClean="0"/>
              <a:t>and 10,000 writes/second</a:t>
            </a:r>
            <a:r>
              <a:rPr lang="en-IN" sz="1600" dirty="0" smtClean="0"/>
              <a:t>.</a:t>
            </a:r>
          </a:p>
          <a:p>
            <a:r>
              <a:rPr lang="en-IN" sz="1600" dirty="0" smtClean="0"/>
              <a:t>H</a:t>
            </a:r>
            <a:r>
              <a:rPr lang="en-IN" sz="1600" dirty="0" smtClean="0"/>
              <a:t>elps </a:t>
            </a:r>
            <a:r>
              <a:rPr lang="en-IN" sz="1600" dirty="0" smtClean="0"/>
              <a:t>in the easy storing and retrieval of dynamic content</a:t>
            </a:r>
            <a:r>
              <a:rPr lang="en-IN" sz="1600" dirty="0" smtClean="0"/>
              <a:t>. </a:t>
            </a:r>
          </a:p>
          <a:p>
            <a:r>
              <a:rPr lang="en-IN" sz="1600" dirty="0" smtClean="0"/>
              <a:t>It </a:t>
            </a:r>
            <a:r>
              <a:rPr lang="en-IN" sz="1600" dirty="0" smtClean="0"/>
              <a:t>offers integration to Google Ads, AdMob, the Play Store, Data </a:t>
            </a:r>
            <a:r>
              <a:rPr lang="en-IN" sz="1600" dirty="0" smtClean="0"/>
              <a:t>Studio.</a:t>
            </a:r>
            <a:r>
              <a:rPr lang="en-IN" sz="1600" dirty="0" smtClean="0"/>
              <a:t> Analytics, crashing reports are also provided by the firebase so that the development teams can stay focused on enhancing the user experience.</a:t>
            </a:r>
            <a:endParaRPr lang="en-IN" sz="1600" dirty="0" smtClean="0"/>
          </a:p>
        </p:txBody>
      </p:sp>
      <p:sp>
        <p:nvSpPr>
          <p:cNvPr id="5" name="Content Placeholder 4"/>
          <p:cNvSpPr>
            <a:spLocks noGrp="1"/>
          </p:cNvSpPr>
          <p:nvPr>
            <p:ph sz="half" idx="2"/>
          </p:nvPr>
        </p:nvSpPr>
        <p:spPr/>
        <p:txBody>
          <a:bodyPr>
            <a:normAutofit/>
          </a:bodyPr>
          <a:lstStyle/>
          <a:p>
            <a:r>
              <a:rPr lang="en-IN" sz="1600" dirty="0" smtClean="0"/>
              <a:t>Firebase for android app development completely relies on a flat hierarchy of nested data. Relational queries cannot be dealt with ease using firebase</a:t>
            </a:r>
            <a:r>
              <a:rPr lang="en-IN" sz="1600" dirty="0" smtClean="0"/>
              <a:t>.</a:t>
            </a:r>
          </a:p>
          <a:p>
            <a:r>
              <a:rPr lang="en-IN" sz="1600" dirty="0" smtClean="0"/>
              <a:t>Difficult to perform complex querying.</a:t>
            </a:r>
          </a:p>
          <a:p>
            <a:r>
              <a:rPr lang="en-IN" sz="1600" dirty="0" smtClean="0"/>
              <a:t>Data migration in </a:t>
            </a:r>
            <a:r>
              <a:rPr lang="en-IN" sz="1600" dirty="0" smtClean="0"/>
              <a:t>the application </a:t>
            </a:r>
            <a:r>
              <a:rPr lang="en-IN" sz="1600" dirty="0" smtClean="0"/>
              <a:t>becomes difficult with </a:t>
            </a:r>
            <a:r>
              <a:rPr lang="en-IN" sz="1600" dirty="0" smtClean="0"/>
              <a:t>firebase since it </a:t>
            </a:r>
            <a:r>
              <a:rPr lang="en-IN" sz="1600" dirty="0" smtClean="0"/>
              <a:t>is not like the general SQL database or the object-relational mapping</a:t>
            </a:r>
            <a:r>
              <a:rPr lang="en-IN" sz="1600" dirty="0" smtClean="0"/>
              <a:t>.</a:t>
            </a:r>
          </a:p>
          <a:p>
            <a:r>
              <a:rPr lang="en-IN" sz="1600" dirty="0" smtClean="0"/>
              <a:t>Security rules are limited in firebase that makes it very difficult in building enterprise platforms over them.</a:t>
            </a:r>
            <a:endParaRPr lang="en-I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Context of our application</a:t>
            </a:r>
            <a:endParaRPr lang="en-IN" dirty="0"/>
          </a:p>
        </p:txBody>
      </p:sp>
      <p:pic>
        <p:nvPicPr>
          <p:cNvPr id="2050" name="Picture 2" descr="D:\Shishir\College\RPMS\Software\Pics\Context.jpeg"/>
          <p:cNvPicPr>
            <a:picLocks noChangeAspect="1" noChangeArrowheads="1"/>
          </p:cNvPicPr>
          <p:nvPr/>
        </p:nvPicPr>
        <p:blipFill>
          <a:blip r:embed="rId2"/>
          <a:srcRect/>
          <a:stretch>
            <a:fillRect/>
          </a:stretch>
        </p:blipFill>
        <p:spPr bwMode="auto">
          <a:xfrm>
            <a:off x="1500166" y="1357298"/>
            <a:ext cx="6429420" cy="514090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     What is                                ?</a:t>
            </a:r>
            <a:endParaRPr lang="en-IN" dirty="0"/>
          </a:p>
        </p:txBody>
      </p:sp>
      <p:sp>
        <p:nvSpPr>
          <p:cNvPr id="3" name="Content Placeholder 2"/>
          <p:cNvSpPr>
            <a:spLocks noGrp="1"/>
          </p:cNvSpPr>
          <p:nvPr>
            <p:ph idx="1"/>
          </p:nvPr>
        </p:nvSpPr>
        <p:spPr>
          <a:xfrm>
            <a:off x="428596" y="1831995"/>
            <a:ext cx="8229600" cy="4525963"/>
          </a:xfrm>
        </p:spPr>
        <p:txBody>
          <a:bodyPr>
            <a:normAutofit/>
          </a:bodyPr>
          <a:lstStyle/>
          <a:p>
            <a:pPr>
              <a:buNone/>
            </a:pPr>
            <a:r>
              <a:rPr lang="en-IN" sz="2800" dirty="0" smtClean="0"/>
              <a:t>Firebase is a fully managed platform for building iOS, Android, and web apps that provides automatic data synchronization, authentication services, messaging, file storage, analytics, and more</a:t>
            </a:r>
            <a:r>
              <a:rPr lang="en-IN" sz="2800" dirty="0" smtClean="0"/>
              <a:t>.</a:t>
            </a:r>
            <a:endParaRPr lang="en-IN" sz="2800" dirty="0"/>
          </a:p>
        </p:txBody>
      </p:sp>
      <p:pic>
        <p:nvPicPr>
          <p:cNvPr id="1026" name="Picture 2" descr="D:\Shishir\College\RPMS\Software\logo-standard.png"/>
          <p:cNvPicPr>
            <a:picLocks noChangeAspect="1" noChangeArrowheads="1"/>
          </p:cNvPicPr>
          <p:nvPr/>
        </p:nvPicPr>
        <p:blipFill>
          <a:blip r:embed="rId2"/>
          <a:srcRect/>
          <a:stretch>
            <a:fillRect/>
          </a:stretch>
        </p:blipFill>
        <p:spPr bwMode="auto">
          <a:xfrm>
            <a:off x="2428860" y="-75927"/>
            <a:ext cx="5000660" cy="1718977"/>
          </a:xfrm>
          <a:prstGeom prst="rect">
            <a:avLst/>
          </a:prstGeom>
          <a:noFill/>
        </p:spPr>
      </p:pic>
      <p:pic>
        <p:nvPicPr>
          <p:cNvPr id="1027" name="Picture 3" descr="D:\Shishir\College\RPMS\Software\Firebase.png"/>
          <p:cNvPicPr>
            <a:picLocks noChangeAspect="1" noChangeArrowheads="1"/>
          </p:cNvPicPr>
          <p:nvPr/>
        </p:nvPicPr>
        <p:blipFill>
          <a:blip r:embed="rId3"/>
          <a:srcRect/>
          <a:stretch>
            <a:fillRect/>
          </a:stretch>
        </p:blipFill>
        <p:spPr bwMode="auto">
          <a:xfrm>
            <a:off x="4616999" y="4000504"/>
            <a:ext cx="3914995" cy="285749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IN" dirty="0"/>
          </a:p>
        </p:txBody>
      </p:sp>
      <p:sp>
        <p:nvSpPr>
          <p:cNvPr id="5" name="Content Placeholder 4"/>
          <p:cNvSpPr>
            <a:spLocks noGrp="1"/>
          </p:cNvSpPr>
          <p:nvPr>
            <p:ph idx="1"/>
          </p:nvPr>
        </p:nvSpPr>
        <p:spPr/>
        <p:txBody>
          <a:bodyPr/>
          <a:lstStyle/>
          <a:p>
            <a:r>
              <a:rPr lang="en-IN" dirty="0" smtClean="0"/>
              <a:t>Realtime</a:t>
            </a:r>
          </a:p>
          <a:p>
            <a:r>
              <a:rPr lang="en-IN" dirty="0" smtClean="0"/>
              <a:t>Offline</a:t>
            </a:r>
          </a:p>
          <a:p>
            <a:r>
              <a:rPr lang="en-IN" dirty="0" smtClean="0"/>
              <a:t>Accessible from client devices</a:t>
            </a:r>
          </a:p>
          <a:p>
            <a:r>
              <a:rPr lang="en-IN" dirty="0" smtClean="0"/>
              <a:t>Scalable </a:t>
            </a:r>
            <a:r>
              <a:rPr lang="en-IN" dirty="0" smtClean="0"/>
              <a:t>across multiple databases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Authentication</a:t>
            </a:r>
            <a:endParaRPr lang="en-IN" dirty="0"/>
          </a:p>
        </p:txBody>
      </p:sp>
      <p:sp>
        <p:nvSpPr>
          <p:cNvPr id="3" name="Content Placeholder 2"/>
          <p:cNvSpPr>
            <a:spLocks noGrp="1"/>
          </p:cNvSpPr>
          <p:nvPr>
            <p:ph idx="1"/>
          </p:nvPr>
        </p:nvSpPr>
        <p:spPr/>
        <p:txBody>
          <a:bodyPr>
            <a:normAutofit/>
          </a:bodyPr>
          <a:lstStyle/>
          <a:p>
            <a:r>
              <a:rPr lang="en-IN" sz="2000" dirty="0" smtClean="0"/>
              <a:t>Most apps need to know the identity of a user. Knowing a user's identity allows an app to securely save user data in the cloud and provide the same personalized experience across all of the user's devices.</a:t>
            </a:r>
          </a:p>
          <a:p>
            <a:r>
              <a:rPr lang="en-IN" sz="2000" dirty="0" smtClean="0"/>
              <a:t>Firebase Authentication provides backend services, easy-to-use SDKs, and ready-made UI libraries to authenticate users to the app. It supports authentication using passwords, phone numbers, popular federated identity providers like Google, Facebook and Twitter, and more.</a:t>
            </a:r>
          </a:p>
          <a:p>
            <a:pPr>
              <a:buNone/>
            </a:pPr>
            <a:endParaRPr lang="en-IN" dirty="0"/>
          </a:p>
        </p:txBody>
      </p:sp>
      <p:pic>
        <p:nvPicPr>
          <p:cNvPr id="3075" name="Picture 3" descr="D:\Shishir\College\RPMS\Software\Auth.jpg"/>
          <p:cNvPicPr>
            <a:picLocks noChangeAspect="1" noChangeArrowheads="1"/>
          </p:cNvPicPr>
          <p:nvPr/>
        </p:nvPicPr>
        <p:blipFill>
          <a:blip r:embed="rId2"/>
          <a:srcRect/>
          <a:stretch>
            <a:fillRect/>
          </a:stretch>
        </p:blipFill>
        <p:spPr bwMode="auto">
          <a:xfrm>
            <a:off x="2571736" y="4085337"/>
            <a:ext cx="3786214" cy="212974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of user authentication</a:t>
            </a:r>
            <a:endParaRPr lang="en-IN" dirty="0"/>
          </a:p>
        </p:txBody>
      </p:sp>
      <p:sp>
        <p:nvSpPr>
          <p:cNvPr id="3" name="Content Placeholder 2"/>
          <p:cNvSpPr>
            <a:spLocks noGrp="1"/>
          </p:cNvSpPr>
          <p:nvPr>
            <p:ph idx="1"/>
          </p:nvPr>
        </p:nvSpPr>
        <p:spPr>
          <a:xfrm>
            <a:off x="457200" y="2975003"/>
            <a:ext cx="8229600" cy="4525963"/>
          </a:xfrm>
        </p:spPr>
        <p:txBody>
          <a:bodyPr>
            <a:normAutofit/>
          </a:bodyPr>
          <a:lstStyle/>
          <a:p>
            <a:r>
              <a:rPr lang="en-IN" sz="2000" dirty="0" smtClean="0"/>
              <a:t>To sign a user into </a:t>
            </a:r>
            <a:r>
              <a:rPr lang="en-IN" sz="2000" dirty="0" smtClean="0"/>
              <a:t>the app</a:t>
            </a:r>
            <a:r>
              <a:rPr lang="en-IN" sz="2000" dirty="0" smtClean="0"/>
              <a:t>, </a:t>
            </a:r>
            <a:r>
              <a:rPr lang="en-IN" sz="2000" dirty="0" smtClean="0"/>
              <a:t>first </a:t>
            </a:r>
            <a:r>
              <a:rPr lang="en-IN" sz="2000" dirty="0" smtClean="0"/>
              <a:t>get authentication credentials from the user. These credentials can be the user's email address and password, or an OAuth token from a federated identity provider. Then, </a:t>
            </a:r>
            <a:r>
              <a:rPr lang="en-IN" sz="2000" dirty="0" smtClean="0"/>
              <a:t>pass </a:t>
            </a:r>
            <a:r>
              <a:rPr lang="en-IN" sz="2000" dirty="0" smtClean="0"/>
              <a:t>these credentials to the Firebase Authentication SDK. </a:t>
            </a:r>
            <a:r>
              <a:rPr lang="en-IN" sz="2000" dirty="0" smtClean="0"/>
              <a:t>The backend </a:t>
            </a:r>
            <a:r>
              <a:rPr lang="en-IN" sz="2000" dirty="0" smtClean="0"/>
              <a:t>services will then verify those credentials and return a response to the client.</a:t>
            </a:r>
          </a:p>
          <a:p>
            <a:r>
              <a:rPr lang="en-IN" sz="2000" dirty="0" smtClean="0"/>
              <a:t>After a successful sign in, </a:t>
            </a:r>
            <a:r>
              <a:rPr lang="en-IN" sz="2000" dirty="0" smtClean="0"/>
              <a:t>one can </a:t>
            </a:r>
            <a:r>
              <a:rPr lang="en-IN" sz="2000" dirty="0" smtClean="0"/>
              <a:t>access the user's basic profile information, and </a:t>
            </a:r>
            <a:r>
              <a:rPr lang="en-IN" sz="2000" dirty="0" smtClean="0"/>
              <a:t>can </a:t>
            </a:r>
            <a:r>
              <a:rPr lang="en-IN" sz="2000" dirty="0" smtClean="0"/>
              <a:t>control the user's access to data stored in other Firebase products. </a:t>
            </a:r>
            <a:r>
              <a:rPr lang="en-IN" sz="2000" dirty="0" smtClean="0"/>
              <a:t>They can </a:t>
            </a:r>
            <a:r>
              <a:rPr lang="en-IN" sz="2000" dirty="0" smtClean="0"/>
              <a:t>also use the provided authentication token to verify the identity of users in </a:t>
            </a:r>
            <a:r>
              <a:rPr lang="en-IN" sz="2000" dirty="0" smtClean="0"/>
              <a:t>their own </a:t>
            </a:r>
            <a:r>
              <a:rPr lang="en-IN" sz="2000" dirty="0" smtClean="0"/>
              <a:t>backend services.</a:t>
            </a:r>
          </a:p>
          <a:p>
            <a:endParaRPr lang="en-IN" dirty="0"/>
          </a:p>
        </p:txBody>
      </p:sp>
      <p:pic>
        <p:nvPicPr>
          <p:cNvPr id="4099" name="Picture 3" descr="D:\Shishir\College\RPMS\Software\Auth.png"/>
          <p:cNvPicPr>
            <a:picLocks noChangeAspect="1" noChangeArrowheads="1"/>
          </p:cNvPicPr>
          <p:nvPr/>
        </p:nvPicPr>
        <p:blipFill>
          <a:blip r:embed="rId2"/>
          <a:srcRect/>
          <a:stretch>
            <a:fillRect/>
          </a:stretch>
        </p:blipFill>
        <p:spPr bwMode="auto">
          <a:xfrm>
            <a:off x="2357422" y="1214422"/>
            <a:ext cx="4214842" cy="181257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Firestore</a:t>
            </a:r>
            <a:endParaRPr lang="en-IN" dirty="0"/>
          </a:p>
        </p:txBody>
      </p:sp>
      <p:sp>
        <p:nvSpPr>
          <p:cNvPr id="3" name="Content Placeholder 2"/>
          <p:cNvSpPr>
            <a:spLocks noGrp="1"/>
          </p:cNvSpPr>
          <p:nvPr>
            <p:ph idx="1"/>
          </p:nvPr>
        </p:nvSpPr>
        <p:spPr>
          <a:xfrm>
            <a:off x="457200" y="1285860"/>
            <a:ext cx="8229600" cy="4525963"/>
          </a:xfrm>
        </p:spPr>
        <p:txBody>
          <a:bodyPr>
            <a:normAutofit/>
          </a:bodyPr>
          <a:lstStyle/>
          <a:p>
            <a:pPr>
              <a:buNone/>
            </a:pPr>
            <a:r>
              <a:rPr lang="en-IN" sz="2200" dirty="0" smtClean="0"/>
              <a:t>Cloud Firestore is a flexible, scalable database for mobile, web, and server development from Firebase and Google Cloud Platform. Like Firebase </a:t>
            </a:r>
            <a:r>
              <a:rPr lang="en-IN" sz="2200" dirty="0" smtClean="0"/>
              <a:t>Realtime Database</a:t>
            </a:r>
            <a:r>
              <a:rPr lang="en-IN" sz="2200" dirty="0" smtClean="0"/>
              <a:t>, it keeps the data in sync across client apps through realtime listeners and offers offline support for mobile and web which enables building of responsive apps that work regardless of network latency or Internet connectivity. Cloud Firestore also offers seamless integration with other Firebase and Google Cloud Platform products, including Cloud Functions.</a:t>
            </a:r>
            <a:endParaRPr lang="en-IN" sz="2200" dirty="0"/>
          </a:p>
        </p:txBody>
      </p:sp>
      <p:pic>
        <p:nvPicPr>
          <p:cNvPr id="5122" name="Picture 2" descr="D:\Shishir\College\RPMS\Software\Firestore.png"/>
          <p:cNvPicPr>
            <a:picLocks noChangeAspect="1" noChangeArrowheads="1"/>
          </p:cNvPicPr>
          <p:nvPr/>
        </p:nvPicPr>
        <p:blipFill>
          <a:blip r:embed="rId2" cstate="print"/>
          <a:srcRect/>
          <a:stretch>
            <a:fillRect/>
          </a:stretch>
        </p:blipFill>
        <p:spPr bwMode="auto">
          <a:xfrm>
            <a:off x="2286018" y="4134956"/>
            <a:ext cx="4643436" cy="265163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a:t>
            </a:r>
            <a:r>
              <a:rPr lang="en-IN" dirty="0" smtClean="0"/>
              <a:t>of Firestore</a:t>
            </a:r>
            <a:endParaRPr lang="en-IN" dirty="0"/>
          </a:p>
        </p:txBody>
      </p:sp>
      <p:sp>
        <p:nvSpPr>
          <p:cNvPr id="3" name="Content Placeholder 2"/>
          <p:cNvSpPr>
            <a:spLocks noGrp="1"/>
          </p:cNvSpPr>
          <p:nvPr>
            <p:ph idx="1"/>
          </p:nvPr>
        </p:nvSpPr>
        <p:spPr/>
        <p:txBody>
          <a:bodyPr>
            <a:normAutofit/>
          </a:bodyPr>
          <a:lstStyle/>
          <a:p>
            <a:r>
              <a:rPr lang="en-IN" sz="2800" dirty="0" smtClean="0"/>
              <a:t>Flexibility</a:t>
            </a:r>
          </a:p>
          <a:p>
            <a:r>
              <a:rPr lang="en-IN" sz="2800" dirty="0" smtClean="0"/>
              <a:t>Expressive querying</a:t>
            </a:r>
          </a:p>
          <a:p>
            <a:r>
              <a:rPr lang="en-IN" sz="2800" dirty="0" smtClean="0"/>
              <a:t>Realtime updates</a:t>
            </a:r>
          </a:p>
          <a:p>
            <a:r>
              <a:rPr lang="en-IN" sz="2800" dirty="0" smtClean="0"/>
              <a:t>Offline support</a:t>
            </a:r>
          </a:p>
          <a:p>
            <a:r>
              <a:rPr lang="en-IN" sz="2800" dirty="0" smtClean="0"/>
              <a:t>Designed to scale</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a:t>
            </a:r>
            <a:endParaRPr lang="en-IN" dirty="0"/>
          </a:p>
        </p:txBody>
      </p:sp>
      <p:sp>
        <p:nvSpPr>
          <p:cNvPr id="3" name="Content Placeholder 2"/>
          <p:cNvSpPr>
            <a:spLocks noGrp="1"/>
          </p:cNvSpPr>
          <p:nvPr>
            <p:ph idx="1"/>
          </p:nvPr>
        </p:nvSpPr>
        <p:spPr>
          <a:xfrm>
            <a:off x="457200" y="1428736"/>
            <a:ext cx="8229600" cy="4525963"/>
          </a:xfrm>
        </p:spPr>
        <p:txBody>
          <a:bodyPr>
            <a:normAutofit/>
          </a:bodyPr>
          <a:lstStyle/>
          <a:p>
            <a:r>
              <a:rPr lang="en-IN" sz="1800" dirty="0" smtClean="0"/>
              <a:t>Cloud Firestore is a cloud-hosted, NoSQL database that iOS, Android, and web apps can access directly via native SDKs. </a:t>
            </a:r>
          </a:p>
          <a:p>
            <a:r>
              <a:rPr lang="en-IN" sz="1800" dirty="0" smtClean="0"/>
              <a:t>Following Cloud Firestore's NoSQL data model, you store data in documents that contain fields mapping to values. These documents are stored in collections, which are containers for your documents that you can use to organize your data and build queries. Documents support many different data types, from simple strings and numbers, to complex, nested objects. You can also create sub collections within documents and build hierarchical data structures that scale as </a:t>
            </a:r>
            <a:r>
              <a:rPr lang="en-IN" sz="1800" dirty="0" smtClean="0"/>
              <a:t>the database </a:t>
            </a:r>
            <a:r>
              <a:rPr lang="en-IN" sz="1800" dirty="0" smtClean="0"/>
              <a:t>grows</a:t>
            </a:r>
            <a:endParaRPr lang="en-IN" sz="1800" dirty="0"/>
          </a:p>
        </p:txBody>
      </p:sp>
      <p:pic>
        <p:nvPicPr>
          <p:cNvPr id="6146" name="Picture 2" descr="D:\Shishir\College\RPMS\Software\Pics\FS dm 1.png"/>
          <p:cNvPicPr>
            <a:picLocks noChangeAspect="1" noChangeArrowheads="1"/>
          </p:cNvPicPr>
          <p:nvPr/>
        </p:nvPicPr>
        <p:blipFill>
          <a:blip r:embed="rId2"/>
          <a:srcRect/>
          <a:stretch>
            <a:fillRect/>
          </a:stretch>
        </p:blipFill>
        <p:spPr bwMode="auto">
          <a:xfrm>
            <a:off x="1071538" y="4143380"/>
            <a:ext cx="1928826" cy="2415377"/>
          </a:xfrm>
          <a:prstGeom prst="rect">
            <a:avLst/>
          </a:prstGeom>
          <a:noFill/>
        </p:spPr>
      </p:pic>
      <p:pic>
        <p:nvPicPr>
          <p:cNvPr id="6147" name="Picture 3" descr="D:\Shishir\College\RPMS\Software\Pics\FS dm 2.png"/>
          <p:cNvPicPr>
            <a:picLocks noChangeAspect="1" noChangeArrowheads="1"/>
          </p:cNvPicPr>
          <p:nvPr/>
        </p:nvPicPr>
        <p:blipFill>
          <a:blip r:embed="rId3"/>
          <a:srcRect/>
          <a:stretch>
            <a:fillRect/>
          </a:stretch>
        </p:blipFill>
        <p:spPr bwMode="auto">
          <a:xfrm>
            <a:off x="4872066" y="4170388"/>
            <a:ext cx="3271834" cy="254476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174</TotalTime>
  <Words>723</Words>
  <Application>Microsoft Office PowerPoint</Application>
  <PresentationFormat>On-screen Show (4:3)</PresentationFormat>
  <Paragraphs>55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Firebase and Firestore</vt:lpstr>
      <vt:lpstr>Context of our application</vt:lpstr>
      <vt:lpstr>     What is                                ?</vt:lpstr>
      <vt:lpstr>Features</vt:lpstr>
      <vt:lpstr>User Authentication</vt:lpstr>
      <vt:lpstr>Working of user authentication</vt:lpstr>
      <vt:lpstr>Cloud Firestore</vt:lpstr>
      <vt:lpstr>Features of Firestore</vt:lpstr>
      <vt:lpstr>Working</vt:lpstr>
      <vt:lpstr>Data Querying</vt:lpstr>
      <vt:lpstr>Security Rules</vt:lpstr>
      <vt:lpstr>Working</vt:lpstr>
      <vt:lpstr>Pros and Cons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Vidit</dc:creator>
  <cp:lastModifiedBy>Vidit</cp:lastModifiedBy>
  <cp:revision>99</cp:revision>
  <dcterms:created xsi:type="dcterms:W3CDTF">2020-08-25T16:22:35Z</dcterms:created>
  <dcterms:modified xsi:type="dcterms:W3CDTF">2020-08-26T14:04:51Z</dcterms:modified>
</cp:coreProperties>
</file>