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8" r:id="rId3"/>
    <p:sldId id="260" r:id="rId4"/>
    <p:sldId id="261" r:id="rId5"/>
    <p:sldId id="264" r:id="rId6"/>
    <p:sldId id="265" r:id="rId7"/>
    <p:sldId id="283" r:id="rId8"/>
    <p:sldId id="267" r:id="rId9"/>
    <p:sldId id="266" r:id="rId10"/>
    <p:sldId id="268" r:id="rId11"/>
    <p:sldId id="271" r:id="rId12"/>
    <p:sldId id="269" r:id="rId13"/>
    <p:sldId id="273" r:id="rId14"/>
    <p:sldId id="274" r:id="rId15"/>
    <p:sldId id="291" r:id="rId16"/>
    <p:sldId id="279" r:id="rId17"/>
    <p:sldId id="280" r:id="rId18"/>
    <p:sldId id="284" r:id="rId19"/>
    <p:sldId id="277" r:id="rId20"/>
    <p:sldId id="285" r:id="rId21"/>
    <p:sldId id="287" r:id="rId22"/>
    <p:sldId id="288" r:id="rId23"/>
    <p:sldId id="289"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5256" autoAdjust="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5A0B2-CC0C-4848-8448-84BD6A8C9F1B}" type="datetimeFigureOut">
              <a:rPr lang="en-IN" smtClean="0"/>
              <a:t>29-08-2020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CC5A06-1557-4D26-90B1-B9E7731AFB23}" type="slidenum">
              <a:rPr lang="en-IN" smtClean="0"/>
              <a:t>‹#›</a:t>
            </a:fld>
            <a:endParaRPr lang="en-IN" dirty="0"/>
          </a:p>
        </p:txBody>
      </p:sp>
    </p:spTree>
    <p:extLst>
      <p:ext uri="{BB962C8B-B14F-4D97-AF65-F5344CB8AC3E}">
        <p14:creationId xmlns:p14="http://schemas.microsoft.com/office/powerpoint/2010/main" val="185446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45D51DD0-3703-46CC-BC86-A73DAF54D2BB}"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2513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51DD0-3703-46CC-BC86-A73DAF54D2BB}"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04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51DD0-3703-46CC-BC86-A73DAF54D2BB}"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78674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51DD0-3703-46CC-BC86-A73DAF54D2BB}"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225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5D51DD0-3703-46CC-BC86-A73DAF54D2BB}"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0434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D51DD0-3703-46CC-BC86-A73DAF54D2BB}"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5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5D51DD0-3703-46CC-BC86-A73DAF54D2BB}"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52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5D51DD0-3703-46CC-BC86-A73DAF54D2BB}"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05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5D51DD0-3703-46CC-BC86-A73DAF54D2BB}" type="slidenum">
              <a:rPr lang="en-IN" smtClean="0"/>
              <a:t>‹#›</a:t>
            </a:fld>
            <a:endParaRPr lang="en-IN" dirty="0"/>
          </a:p>
        </p:txBody>
      </p:sp>
    </p:spTree>
    <p:extLst>
      <p:ext uri="{BB962C8B-B14F-4D97-AF65-F5344CB8AC3E}">
        <p14:creationId xmlns:p14="http://schemas.microsoft.com/office/powerpoint/2010/main" val="173371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51591-8036-4735-97E3-8C7D519BD8B0}" type="datetimeFigureOut">
              <a:rPr lang="en-IN" smtClean="0"/>
              <a:t>29-08-2020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5D51DD0-3703-46CC-BC86-A73DAF54D2BB}"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551591-8036-4735-97E3-8C7D519BD8B0}" type="datetimeFigureOut">
              <a:rPr lang="en-IN" smtClean="0"/>
              <a:t>29-08-2020</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45D51DD0-3703-46CC-BC86-A73DAF54D2BB}"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191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551591-8036-4735-97E3-8C7D519BD8B0}" type="datetimeFigureOut">
              <a:rPr lang="en-IN" smtClean="0"/>
              <a:t>29-08-2020</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D51DD0-3703-46CC-BC86-A73DAF54D2BB}"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010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www.suntechmed.com/blog/entry/4-bp-measurement/42-10-steps-to-accurate-manual-blood-pressure-measurement" TargetMode="External"/><Relationship Id="rId4" Type="http://schemas.openxmlformats.org/officeDocument/2006/relationships/hyperlink" Target="https://www.suntechmed.com/blog/entry/4-bp-measurement/45-an-introduction-to-automated-blood-pressure-monitor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Magnitude_(mathematics)" TargetMode="External"/><Relationship Id="rId13" Type="http://schemas.openxmlformats.org/officeDocument/2006/relationships/hyperlink" Target="https://en.wikipedia.org/wiki/Electrocardiography#cite_note-8" TargetMode="External"/><Relationship Id="rId3" Type="http://schemas.openxmlformats.org/officeDocument/2006/relationships/hyperlink" Target="https://en.wikipedia.org/wiki/Ventricular_tachycardia" TargetMode="External"/><Relationship Id="rId7" Type="http://schemas.openxmlformats.org/officeDocument/2006/relationships/hyperlink" Target="https://en.wikipedia.org/wiki/Hyperkalemia" TargetMode="External"/><Relationship Id="rId12" Type="http://schemas.openxmlformats.org/officeDocument/2006/relationships/hyperlink" Target="https://en.wikipedia.org/wiki/T_wave" TargetMode="External"/><Relationship Id="rId2" Type="http://schemas.openxmlformats.org/officeDocument/2006/relationships/hyperlink" Target="https://en.wikipedia.org/wiki/Atrial_fibrillation" TargetMode="External"/><Relationship Id="rId1" Type="http://schemas.openxmlformats.org/officeDocument/2006/relationships/slideLayout" Target="../slideLayouts/slideLayout7.xml"/><Relationship Id="rId6" Type="http://schemas.openxmlformats.org/officeDocument/2006/relationships/hyperlink" Target="https://en.wikipedia.org/wiki/Hypokalemia" TargetMode="External"/><Relationship Id="rId11" Type="http://schemas.openxmlformats.org/officeDocument/2006/relationships/hyperlink" Target="https://en.wikipedia.org/wiki/QRS_complex" TargetMode="External"/><Relationship Id="rId5" Type="http://schemas.openxmlformats.org/officeDocument/2006/relationships/hyperlink" Target="https://en.wikipedia.org/wiki/Myocardial_infarction" TargetMode="External"/><Relationship Id="rId15" Type="http://schemas.openxmlformats.org/officeDocument/2006/relationships/hyperlink" Target="https://en.wikipedia.org/wiki/Artificial_pacemaker" TargetMode="External"/><Relationship Id="rId10" Type="http://schemas.openxmlformats.org/officeDocument/2006/relationships/hyperlink" Target="https://en.wikipedia.org/wiki/P_wave_(electrocardiography)" TargetMode="External"/><Relationship Id="rId4" Type="http://schemas.openxmlformats.org/officeDocument/2006/relationships/hyperlink" Target="https://en.wikipedia.org/wiki/Myocardial_ischemia" TargetMode="External"/><Relationship Id="rId9" Type="http://schemas.openxmlformats.org/officeDocument/2006/relationships/hyperlink" Target="https://en.wikipedia.org/wiki/Electrical_potential" TargetMode="External"/><Relationship Id="rId14" Type="http://schemas.openxmlformats.org/officeDocument/2006/relationships/hyperlink" Target="https://en.wikipedia.org/wiki/Heart_chamber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Electrical_potential_differenc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2C4F-FEED-4E4B-BE68-B64996C699DB}"/>
              </a:ext>
            </a:extLst>
          </p:cNvPr>
          <p:cNvSpPr>
            <a:spLocks noGrp="1"/>
          </p:cNvSpPr>
          <p:nvPr>
            <p:ph type="ctrTitle"/>
          </p:nvPr>
        </p:nvSpPr>
        <p:spPr/>
        <p:txBody>
          <a:bodyPr/>
          <a:lstStyle/>
          <a:p>
            <a:r>
              <a:rPr lang="en-IN" dirty="0"/>
              <a:t>Sensors</a:t>
            </a:r>
            <a:br>
              <a:rPr lang="en-IN" dirty="0"/>
            </a:br>
            <a:endParaRPr lang="en-IN" dirty="0"/>
          </a:p>
        </p:txBody>
      </p:sp>
    </p:spTree>
    <p:extLst>
      <p:ext uri="{BB962C8B-B14F-4D97-AF65-F5344CB8AC3E}">
        <p14:creationId xmlns:p14="http://schemas.microsoft.com/office/powerpoint/2010/main" val="3029804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34772-CF88-4119-8681-EA2BD1202F28}"/>
              </a:ext>
            </a:extLst>
          </p:cNvPr>
          <p:cNvSpPr txBox="1"/>
          <p:nvPr/>
        </p:nvSpPr>
        <p:spPr>
          <a:xfrm>
            <a:off x="359509" y="375137"/>
            <a:ext cx="11676184"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pulse beat of heart can be calculated with the help of this sensor . For this purpose only</a:t>
            </a:r>
          </a:p>
          <a:p>
            <a:r>
              <a:rPr lang="en-IN" sz="2400" dirty="0">
                <a:latin typeface="Times New Roman" panose="02020603050405020304" pitchFamily="18" charset="0"/>
                <a:cs typeface="Times New Roman" panose="02020603050405020304" pitchFamily="18" charset="0"/>
              </a:rPr>
              <a:t>    the IR sensor is used.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When the heart pumps their will be increase in oxygenated blood and when it relaxes their </a:t>
            </a:r>
          </a:p>
          <a:p>
            <a:r>
              <a:rPr lang="en-IN" sz="2400" dirty="0">
                <a:latin typeface="Times New Roman" panose="02020603050405020304" pitchFamily="18" charset="0"/>
                <a:cs typeface="Times New Roman" panose="02020603050405020304" pitchFamily="18" charset="0"/>
              </a:rPr>
              <a:t>    will be decrease in amount of  oxygenated blood .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pulse rate is the time difference between increase and decrease of oxygenated blood.</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sensor uses i2c protocol for transfer of data.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data is stored in the registers of the sensor which can be accessed </a:t>
            </a:r>
          </a:p>
          <a:p>
            <a:r>
              <a:rPr lang="en-IN" sz="2400" dirty="0">
                <a:latin typeface="Times New Roman" panose="02020603050405020304" pitchFamily="18" charset="0"/>
                <a:cs typeface="Times New Roman" panose="02020603050405020304" pitchFamily="18" charset="0"/>
              </a:rPr>
              <a:t>    and also several other specifications can be changed </a:t>
            </a:r>
          </a:p>
        </p:txBody>
      </p:sp>
    </p:spTree>
    <p:extLst>
      <p:ext uri="{BB962C8B-B14F-4D97-AF65-F5344CB8AC3E}">
        <p14:creationId xmlns:p14="http://schemas.microsoft.com/office/powerpoint/2010/main" val="344183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4FBC-BB96-4F88-AEA5-164FEF4D420F}"/>
              </a:ext>
            </a:extLst>
          </p:cNvPr>
          <p:cNvSpPr>
            <a:spLocks noGrp="1"/>
          </p:cNvSpPr>
          <p:nvPr>
            <p:ph type="title"/>
          </p:nvPr>
        </p:nvSpPr>
        <p:spPr/>
        <p:txBody>
          <a:bodyPr/>
          <a:lstStyle/>
          <a:p>
            <a:r>
              <a:rPr lang="en-IN" dirty="0"/>
              <a:t>Blood pressure sensor</a:t>
            </a:r>
          </a:p>
        </p:txBody>
      </p:sp>
      <p:pic>
        <p:nvPicPr>
          <p:cNvPr id="4" name="Content Placeholder 3">
            <a:extLst>
              <a:ext uri="{FF2B5EF4-FFF2-40B4-BE49-F238E27FC236}">
                <a16:creationId xmlns:a16="http://schemas.microsoft.com/office/drawing/2014/main" id="{8DAC66A7-430D-49B2-AB13-40134FEC8C6C}"/>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21594" y="1875354"/>
            <a:ext cx="4302044" cy="1583651"/>
          </a:xfrm>
          <a:prstGeom prst="rect">
            <a:avLst/>
          </a:prstGeom>
          <a:noFill/>
          <a:ln>
            <a:noFill/>
          </a:ln>
        </p:spPr>
      </p:pic>
      <p:sp>
        <p:nvSpPr>
          <p:cNvPr id="6" name="TextBox 5">
            <a:extLst>
              <a:ext uri="{FF2B5EF4-FFF2-40B4-BE49-F238E27FC236}">
                <a16:creationId xmlns:a16="http://schemas.microsoft.com/office/drawing/2014/main" id="{ACF8F27A-106E-4D98-8C80-C8309B436513}"/>
              </a:ext>
            </a:extLst>
          </p:cNvPr>
          <p:cNvSpPr txBox="1"/>
          <p:nvPr/>
        </p:nvSpPr>
        <p:spPr>
          <a:xfrm>
            <a:off x="1094172" y="1506022"/>
            <a:ext cx="6094520"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MPX53DP</a:t>
            </a:r>
            <a:endParaRPr lang="en-IN" dirty="0"/>
          </a:p>
        </p:txBody>
      </p:sp>
      <p:pic>
        <p:nvPicPr>
          <p:cNvPr id="7" name="Picture 6" descr="Generic 100% new and original FREESCAL Pressure Sensor MPX53DP MPX53">
            <a:extLst>
              <a:ext uri="{FF2B5EF4-FFF2-40B4-BE49-F238E27FC236}">
                <a16:creationId xmlns:a16="http://schemas.microsoft.com/office/drawing/2014/main" id="{18FFFB14-7290-452E-8508-2314DD7C84E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2489" y="1883825"/>
            <a:ext cx="1417320" cy="1201420"/>
          </a:xfrm>
          <a:prstGeom prst="rect">
            <a:avLst/>
          </a:prstGeom>
          <a:noFill/>
          <a:ln>
            <a:noFill/>
          </a:ln>
        </p:spPr>
      </p:pic>
      <p:sp>
        <p:nvSpPr>
          <p:cNvPr id="8" name="TextBox 7">
            <a:extLst>
              <a:ext uri="{FF2B5EF4-FFF2-40B4-BE49-F238E27FC236}">
                <a16:creationId xmlns:a16="http://schemas.microsoft.com/office/drawing/2014/main" id="{CADC3F18-FB46-480F-86D1-046F6F40984F}"/>
              </a:ext>
            </a:extLst>
          </p:cNvPr>
          <p:cNvSpPr txBox="1"/>
          <p:nvPr/>
        </p:nvSpPr>
        <p:spPr>
          <a:xfrm>
            <a:off x="172684" y="3488514"/>
            <a:ext cx="12019316" cy="2585323"/>
          </a:xfrm>
          <a:prstGeom prst="rect">
            <a:avLst/>
          </a:prstGeom>
          <a:noFill/>
        </p:spPr>
        <p:txBody>
          <a:bodyPr wrap="none" rtlCol="0">
            <a:spAutoFit/>
          </a:bodyPr>
          <a:lstStyle/>
          <a:p>
            <a:pPr marL="285750" indent="-285750">
              <a:buFont typeface="Arial" panose="020B0604020202020204" pitchFamily="34" charset="0"/>
              <a:buChar char="•"/>
            </a:pPr>
            <a:r>
              <a:rPr lang="en-IN" dirty="0"/>
              <a:t>The blood pressure is of 2 types one is systolic(generated during heart contraction)</a:t>
            </a:r>
          </a:p>
          <a:p>
            <a:r>
              <a:rPr lang="en-IN" dirty="0"/>
              <a:t>       and another is diastolic pressure(during heart relaxation)</a:t>
            </a:r>
          </a:p>
          <a:p>
            <a:pPr marL="285750" indent="-285750">
              <a:buFont typeface="Arial" panose="020B0604020202020204" pitchFamily="34" charset="0"/>
              <a:buChar char="•"/>
            </a:pPr>
            <a:r>
              <a:rPr lang="en-IN" dirty="0"/>
              <a:t>The systolic measures generally about 100-120 mm of hg and diastolic pressure measure of 60-80 mm of hg.</a:t>
            </a:r>
          </a:p>
          <a:p>
            <a:pPr marL="285750" indent="-285750">
              <a:buFont typeface="Arial" panose="020B0604020202020204" pitchFamily="34" charset="0"/>
              <a:buChar char="•"/>
            </a:pPr>
            <a:r>
              <a:rPr lang="en-IN" dirty="0"/>
              <a:t>The device which measures Bp electronically are based on principle of </a:t>
            </a:r>
            <a:r>
              <a:rPr lang="en-US" b="0" i="0" u="none" strike="noStrike" dirty="0">
                <a:solidFill>
                  <a:srgbClr val="3B77BC"/>
                </a:solidFill>
                <a:effectLst/>
                <a:latin typeface="Roboto"/>
                <a:hlinkClick r:id="rId4"/>
              </a:rPr>
              <a:t>oscillometer </a:t>
            </a:r>
            <a:r>
              <a:rPr lang="en-IN" b="0" i="0" dirty="0">
                <a:solidFill>
                  <a:srgbClr val="222222"/>
                </a:solidFill>
                <a:effectLst/>
                <a:latin typeface="arial" panose="020B0604020202020204" pitchFamily="34" charset="0"/>
              </a:rPr>
              <a:t> method</a:t>
            </a:r>
            <a:r>
              <a:rPr lang="en-IN" b="0" i="0" dirty="0">
                <a:solidFill>
                  <a:srgbClr val="000000"/>
                </a:solidFill>
                <a:effectLst/>
                <a:latin typeface="arial" panose="020B0604020202020204" pitchFamily="34" charset="0"/>
              </a:rPr>
              <a:t>.</a:t>
            </a:r>
          </a:p>
          <a:p>
            <a:pPr marL="285750" indent="-285750">
              <a:buFont typeface="Arial" panose="020B0604020202020204" pitchFamily="34" charset="0"/>
              <a:buChar char="•"/>
            </a:pPr>
            <a:r>
              <a:rPr lang="en-US" b="0" i="0" dirty="0">
                <a:solidFill>
                  <a:srgbClr val="444444"/>
                </a:solidFill>
                <a:effectLst/>
                <a:latin typeface="Roboto"/>
              </a:rPr>
              <a:t>The </a:t>
            </a:r>
            <a:r>
              <a:rPr lang="en-US" b="0" i="0" strike="noStrike" dirty="0">
                <a:solidFill>
                  <a:srgbClr val="3B77BC"/>
                </a:solidFill>
                <a:effectLst/>
                <a:latin typeface="Roboto"/>
                <a:hlinkClick r:id="rId5"/>
              </a:rPr>
              <a:t>auscultatory method</a:t>
            </a:r>
            <a:r>
              <a:rPr lang="en-US" b="0" i="0" dirty="0">
                <a:solidFill>
                  <a:srgbClr val="444444"/>
                </a:solidFill>
                <a:effectLst/>
                <a:latin typeface="Roboto"/>
              </a:rPr>
              <a:t> has been the standard method of determining BP for over 100 years and relies on</a:t>
            </a:r>
          </a:p>
          <a:p>
            <a:r>
              <a:rPr lang="en-US" dirty="0">
                <a:solidFill>
                  <a:srgbClr val="444444"/>
                </a:solidFill>
                <a:latin typeface="Roboto"/>
              </a:rPr>
              <a:t>   </a:t>
            </a:r>
            <a:r>
              <a:rPr lang="en-US" b="0" i="0" dirty="0">
                <a:solidFill>
                  <a:srgbClr val="444444"/>
                </a:solidFill>
                <a:effectLst/>
                <a:latin typeface="Roboto"/>
              </a:rPr>
              <a:t> the observer to detect the audible sounds (Korotkoff sounds) that occur during constricted blood flow. </a:t>
            </a:r>
          </a:p>
          <a:p>
            <a:pPr marL="285750" indent="-285750">
              <a:buFont typeface="Arial" panose="020B0604020202020204" pitchFamily="34" charset="0"/>
              <a:buChar char="•"/>
            </a:pPr>
            <a:r>
              <a:rPr lang="en-US" b="0" i="0" dirty="0">
                <a:solidFill>
                  <a:srgbClr val="444444"/>
                </a:solidFill>
                <a:effectLst/>
                <a:latin typeface="Roboto"/>
              </a:rPr>
              <a:t>The </a:t>
            </a:r>
            <a:r>
              <a:rPr lang="en-US" b="0" i="0" u="none" strike="noStrike" dirty="0">
                <a:solidFill>
                  <a:srgbClr val="3B77BC"/>
                </a:solidFill>
                <a:effectLst/>
                <a:latin typeface="Roboto"/>
                <a:hlinkClick r:id="rId4"/>
              </a:rPr>
              <a:t>oscillometer method</a:t>
            </a:r>
            <a:r>
              <a:rPr lang="en-US" b="0" i="0" dirty="0">
                <a:solidFill>
                  <a:srgbClr val="444444"/>
                </a:solidFill>
                <a:effectLst/>
                <a:latin typeface="Roboto"/>
              </a:rPr>
              <a:t>, employed by most clinical-grade automated BP devices, analyzes pulse waves </a:t>
            </a:r>
          </a:p>
          <a:p>
            <a:r>
              <a:rPr lang="en-US" dirty="0">
                <a:solidFill>
                  <a:srgbClr val="444444"/>
                </a:solidFill>
                <a:latin typeface="Roboto"/>
              </a:rPr>
              <a:t>     </a:t>
            </a:r>
            <a:r>
              <a:rPr lang="en-US" b="0" i="0" dirty="0">
                <a:solidFill>
                  <a:srgbClr val="444444"/>
                </a:solidFill>
                <a:effectLst/>
                <a:latin typeface="Roboto"/>
              </a:rPr>
              <a:t>collected from the cuff during constricted blood flow. In this case, the cuff is the sensor.</a:t>
            </a:r>
          </a:p>
          <a:p>
            <a:pPr marL="285750" indent="-285750">
              <a:buFont typeface="Arial" panose="020B0604020202020204" pitchFamily="34" charset="0"/>
              <a:buChar char="•"/>
            </a:pPr>
            <a:r>
              <a:rPr lang="en-US" b="0" i="0" dirty="0">
                <a:solidFill>
                  <a:srgbClr val="444444"/>
                </a:solidFill>
                <a:effectLst/>
                <a:latin typeface="Roboto"/>
              </a:rPr>
              <a:t>The auscultatory and oscillometer methods are two very different approaches to determining the same vital sign.</a:t>
            </a:r>
            <a:endParaRPr lang="en-IN" dirty="0"/>
          </a:p>
        </p:txBody>
      </p:sp>
      <p:pic>
        <p:nvPicPr>
          <p:cNvPr id="10" name="Picture 4" descr="MPX53 datasheet, Pinout ,application circuits MPX53: Uncompensated ...">
            <a:extLst>
              <a:ext uri="{FF2B5EF4-FFF2-40B4-BE49-F238E27FC236}">
                <a16:creationId xmlns:a16="http://schemas.microsoft.com/office/drawing/2014/main" id="{C065F70D-FC30-4E5F-98CD-A92AF77DC8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1432" y="1904863"/>
            <a:ext cx="2215626" cy="129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94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C083EE2-9F02-40AC-8742-CA9F9330A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01" y="0"/>
            <a:ext cx="6172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92D533B-481D-4B06-A13E-B5290F466E11}"/>
              </a:ext>
            </a:extLst>
          </p:cNvPr>
          <p:cNvSpPr txBox="1"/>
          <p:nvPr/>
        </p:nvSpPr>
        <p:spPr>
          <a:xfrm>
            <a:off x="-150920" y="2581183"/>
            <a:ext cx="11764759" cy="3693319"/>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With an oscillatory device, a cuff is inflated over the upper arm or wrist. The new models use “fuzzy logic” to decide how</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 much the cuff should be inflated to reach a pressure about 20 mm Hg above systolic pressure for any individual</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When the cuff is fully inflated to this pressure, no blood flow occurs through the artery. As the cuff is deflated below the</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 systolic pressure, the reducing pressure exerted on the artery allows blood to flow through it and sets</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 up a detectable vibration in the arterial wall.</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When the cuff pressure falls below the patient's diastolic pressure, blood flows smoothly through the artery in the usual</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 pulses, without any vibration being set up in the wall</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Vibrations occur at any point where the cuff pressure is sufficiently high that the blood has to push the arterial wall </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open in order to flow through the artery.</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vibrations are transferred from the arterial wall, through the air inside the cuff, into a transducer in the monitor </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that converts the measurements into electrical signals.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digital devices deflate at about 4 mm Hg per second, making them sometimes seem slower to use than auscultatory </a:t>
            </a:r>
          </a:p>
          <a:p>
            <a:r>
              <a:rPr lang="en-US" dirty="0">
                <a:solidFill>
                  <a:srgbClr val="000000"/>
                </a:solidFill>
                <a:latin typeface="Times New Roman" panose="02020603050405020304" pitchFamily="18" charset="0"/>
              </a:rPr>
              <a:t>     </a:t>
            </a:r>
            <a:r>
              <a:rPr lang="en-US" b="0" i="0" dirty="0">
                <a:solidFill>
                  <a:srgbClr val="000000"/>
                </a:solidFill>
                <a:effectLst/>
                <a:latin typeface="Times New Roman" panose="02020603050405020304" pitchFamily="18" charset="0"/>
              </a:rPr>
              <a:t>aneroid devices, but they are more accurate.</a:t>
            </a:r>
            <a:endParaRPr lang="en-IN" dirty="0"/>
          </a:p>
        </p:txBody>
      </p:sp>
    </p:spTree>
    <p:extLst>
      <p:ext uri="{BB962C8B-B14F-4D97-AF65-F5344CB8AC3E}">
        <p14:creationId xmlns:p14="http://schemas.microsoft.com/office/powerpoint/2010/main" val="40541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DF64-16EE-46C0-820B-3ABABC8DEEB7}"/>
              </a:ext>
            </a:extLst>
          </p:cNvPr>
          <p:cNvSpPr>
            <a:spLocks noGrp="1"/>
          </p:cNvSpPr>
          <p:nvPr>
            <p:ph type="title"/>
          </p:nvPr>
        </p:nvSpPr>
        <p:spPr>
          <a:xfrm>
            <a:off x="785754" y="200837"/>
            <a:ext cx="9603275" cy="1049235"/>
          </a:xfrm>
        </p:spPr>
        <p:txBody>
          <a:bodyPr/>
          <a:lstStyle/>
          <a:p>
            <a:r>
              <a:rPr lang="en-IN" dirty="0"/>
              <a:t>GLUCOMETER</a:t>
            </a:r>
          </a:p>
        </p:txBody>
      </p:sp>
      <p:sp>
        <p:nvSpPr>
          <p:cNvPr id="3" name="Content Placeholder 2">
            <a:extLst>
              <a:ext uri="{FF2B5EF4-FFF2-40B4-BE49-F238E27FC236}">
                <a16:creationId xmlns:a16="http://schemas.microsoft.com/office/drawing/2014/main" id="{2C7BFF5F-6AFB-46E1-8870-F62B8F41E1E4}"/>
              </a:ext>
            </a:extLst>
          </p:cNvPr>
          <p:cNvSpPr>
            <a:spLocks noGrp="1"/>
          </p:cNvSpPr>
          <p:nvPr>
            <p:ph idx="1"/>
          </p:nvPr>
        </p:nvSpPr>
        <p:spPr>
          <a:xfrm>
            <a:off x="394316" y="795815"/>
            <a:ext cx="10515600" cy="4351338"/>
          </a:xfrm>
        </p:spPr>
        <p:txBody>
          <a:bodyPr/>
          <a:lstStyle/>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Non Invasive Glucometer</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Optical methods are considered to be one of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painfree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the promising methods which can be used for non-invasive blood glucose measuring. In which the Near-infrared (NIR) is considered to be the most widely used optical techniques because of its high penetration in the skin. These techniques are applied in various regions of the body such as earlobe, finger, forearm, and palm. On comparing with other methods, the NIR method finds a good advantage in sensitivity, complexity, power consumption, cost, and accuracy.</a:t>
            </a:r>
          </a:p>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OVERVIEW OF NIR SPECTROSCOPY: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Infrared wave is classified as Near-infrared, Mid-infrared, and Far-infrared.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See the source image">
            <a:extLst>
              <a:ext uri="{FF2B5EF4-FFF2-40B4-BE49-F238E27FC236}">
                <a16:creationId xmlns:a16="http://schemas.microsoft.com/office/drawing/2014/main" id="{C991553E-F5F2-4CF5-9C53-781D3284AC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6336" y="4428956"/>
            <a:ext cx="4836697" cy="1436394"/>
          </a:xfrm>
          <a:prstGeom prst="rect">
            <a:avLst/>
          </a:prstGeom>
          <a:noFill/>
          <a:ln>
            <a:noFill/>
          </a:ln>
        </p:spPr>
      </p:pic>
    </p:spTree>
    <p:extLst>
      <p:ext uri="{BB962C8B-B14F-4D97-AF65-F5344CB8AC3E}">
        <p14:creationId xmlns:p14="http://schemas.microsoft.com/office/powerpoint/2010/main" val="36394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13E20-FCB0-4173-9680-938C5FD05502}"/>
              </a:ext>
            </a:extLst>
          </p:cNvPr>
          <p:cNvSpPr txBox="1"/>
          <p:nvPr/>
        </p:nvSpPr>
        <p:spPr>
          <a:xfrm>
            <a:off x="0" y="-111857"/>
            <a:ext cx="9549409" cy="6969857"/>
          </a:xfrm>
          <a:prstGeom prst="rect">
            <a:avLst/>
          </a:prstGeom>
          <a:noFill/>
        </p:spPr>
        <p:txBody>
          <a:bodyPr wrap="none" rtlCol="0">
            <a:spAutoFit/>
          </a:bodyPr>
          <a:lstStyle/>
          <a:p>
            <a:pPr>
              <a:lnSpc>
                <a:spcPct val="107000"/>
              </a:lnSpc>
              <a:spcAft>
                <a:spcPts val="800"/>
              </a:spcAft>
            </a:pPr>
            <a:r>
              <a:rPr lang="en-IN" sz="1400" dirty="0"/>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NIR light lies in the wavelength range of 750nm – 2500nm. The infrared (NIR) rays can penetrate through the skin at the</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wavelength range of 650-1350nm. Some of the regions considered for examination are Earlobe, Forearm, Fingertip, and Palm.</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On comparing the considered regions, the accuracy of glucose detection is better at the earlobe, due to its boneless tissue and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small thickness. Near-infrared was passed on one side of the earlobe while the opposite end is the receiver side which receives</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the attenuated light. Normally, photodiodes are used for light detection at the receiver side. The variations of glucose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concentration in the blood attenuate the light transmitted, which results in variation of photodiode voltage.</a:t>
            </a: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PRINCIPLE OF BLOOD GLUCOSE MEASUREMENT: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When a light ray passes through biological tissues, it is both absorbed and scattered by the tissues. Light scattering occurs</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in biological tissues due to the mismatch between the refraction index of extracellular fluid and the membranes of the cells.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Variation in glucose level in blood affects the intensity of light scattered from the tissue. Beer-Lambert Law plays a major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role in absorbance measurement which states that absorbance of light through any solution is in proportion with the concentration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of the solution and the length path travelled by the light ray.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WORKING: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The proposed work is based on NIR optical technique. NIR light source of 940 nm wavelength is chosen because it is suitable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for measuring blood glucose concentration. The sensing unit consists of NIR emitter and NIR receiver (photodetector) positioned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on either side of the measurement site (fingertip) as shown in figure1.When the NIR light is propagated through the fingertip in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which it interacts with the glucose molecule, a part of NIR light gets absorbed depending on the glucose concentration of blood </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and remaining part is passed through the finger tip. The amount of NIR light passing through the fingertip depends on the amount</a:t>
            </a:r>
          </a:p>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of blood glucose concentration.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16585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3EFC69-64D4-4964-8B9E-F8783D2B09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069" y="149056"/>
            <a:ext cx="4093972" cy="2690643"/>
          </a:xfrm>
          <a:prstGeom prst="rect">
            <a:avLst/>
          </a:prstGeom>
          <a:noFill/>
          <a:ln>
            <a:noFill/>
          </a:ln>
        </p:spPr>
      </p:pic>
      <p:sp>
        <p:nvSpPr>
          <p:cNvPr id="4" name="TextBox 3">
            <a:extLst>
              <a:ext uri="{FF2B5EF4-FFF2-40B4-BE49-F238E27FC236}">
                <a16:creationId xmlns:a16="http://schemas.microsoft.com/office/drawing/2014/main" id="{043A0707-4918-4B82-B6A2-9B858EC232B8}"/>
              </a:ext>
            </a:extLst>
          </p:cNvPr>
          <p:cNvSpPr txBox="1"/>
          <p:nvPr/>
        </p:nvSpPr>
        <p:spPr>
          <a:xfrm>
            <a:off x="4470617" y="149056"/>
            <a:ext cx="7413248" cy="2862322"/>
          </a:xfrm>
          <a:prstGeom prst="rect">
            <a:avLst/>
          </a:prstGeom>
          <a:noFill/>
        </p:spPr>
        <p:txBody>
          <a:bodyPr wrap="none" rtlCol="0">
            <a:spAutoFit/>
          </a:bodyPr>
          <a:lstStyle/>
          <a:p>
            <a:pPr>
              <a:lnSpc>
                <a:spcPct val="100000"/>
              </a:lnSpc>
              <a:spcBef>
                <a:spcPts val="0"/>
              </a:spcBef>
            </a:pPr>
            <a:r>
              <a:rPr lang="en-IN" dirty="0"/>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transmitted signal is detected by the photodetector. The output current</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photo detector is converted into </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voltage signal and then it is filtered and amplified. This amplified signal is fed</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into microcontroller. </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inbuilt ADC block is used for converting the received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signal to</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digital form. </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digital signal is processed by using second order regression analysis to</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predict the blood </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glucose value and the blood glucose value is displayed on the LCD display.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751100A6-92CC-4C11-AA1F-C3E97FD8A0D0}"/>
              </a:ext>
            </a:extLst>
          </p:cNvPr>
          <p:cNvSpPr txBox="1"/>
          <p:nvPr/>
        </p:nvSpPr>
        <p:spPr>
          <a:xfrm>
            <a:off x="111028" y="3080160"/>
            <a:ext cx="11969943" cy="1876283"/>
          </a:xfrm>
          <a:prstGeom prst="rect">
            <a:avLst/>
          </a:prstGeom>
          <a:noFill/>
        </p:spPr>
        <p:txBody>
          <a:bodyPr wrap="none" rtlCol="0">
            <a:spAutoFit/>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SENSORS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sensor used here is the NIR sensor. NIR sensor is chosen amongst others is that it does not harm the human skin.</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measure the blood glucose non-invasively the NIR LED and the photodiode is used.</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One side of the sensor clip is attached with the NIR LED (TSAL5300) as Transmitter and the opposite side </a:t>
            </a:r>
          </a:p>
          <a:p>
            <a:pPr>
              <a:lnSpc>
                <a:spcPct val="100000"/>
              </a:lnSpc>
              <a:spcBef>
                <a:spcPts val="0"/>
              </a:spcBef>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photodiode (BPW34) to measure the attenuated light received after the penetration of NIR waves through our earlobe.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474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e the source image">
            <a:extLst>
              <a:ext uri="{FF2B5EF4-FFF2-40B4-BE49-F238E27FC236}">
                <a16:creationId xmlns:a16="http://schemas.microsoft.com/office/drawing/2014/main" id="{8A946931-69C4-4387-8F75-F9AAF5EAE3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57350" cy="1073150"/>
          </a:xfrm>
          <a:prstGeom prst="rect">
            <a:avLst/>
          </a:prstGeom>
          <a:noFill/>
          <a:ln>
            <a:noFill/>
          </a:ln>
        </p:spPr>
      </p:pic>
      <p:pic>
        <p:nvPicPr>
          <p:cNvPr id="3" name="Picture 2" descr="See the source image">
            <a:extLst>
              <a:ext uri="{FF2B5EF4-FFF2-40B4-BE49-F238E27FC236}">
                <a16:creationId xmlns:a16="http://schemas.microsoft.com/office/drawing/2014/main" id="{29DAA1E2-3AE7-4FCB-AAED-BE93FD02B0F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2142" y="27915"/>
            <a:ext cx="1229360" cy="946150"/>
          </a:xfrm>
          <a:prstGeom prst="rect">
            <a:avLst/>
          </a:prstGeom>
          <a:noFill/>
          <a:ln>
            <a:noFill/>
          </a:ln>
        </p:spPr>
      </p:pic>
      <p:sp>
        <p:nvSpPr>
          <p:cNvPr id="8" name="TextBox 7">
            <a:extLst>
              <a:ext uri="{FF2B5EF4-FFF2-40B4-BE49-F238E27FC236}">
                <a16:creationId xmlns:a16="http://schemas.microsoft.com/office/drawing/2014/main" id="{4B55F224-DB5A-469A-8438-D08352428DE2}"/>
              </a:ext>
            </a:extLst>
          </p:cNvPr>
          <p:cNvSpPr txBox="1"/>
          <p:nvPr/>
        </p:nvSpPr>
        <p:spPr>
          <a:xfrm>
            <a:off x="3047260" y="-369180"/>
            <a:ext cx="6094520" cy="344069"/>
          </a:xfrm>
          <a:prstGeom prst="rect">
            <a:avLst/>
          </a:prstGeom>
          <a:noFill/>
        </p:spPr>
        <p:txBody>
          <a:bodyPr wrap="square">
            <a:spAutoFit/>
          </a:bodyPr>
          <a:lstStyle/>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EF976355-6CD7-4661-B2CC-3C016D6381A5}"/>
              </a:ext>
            </a:extLst>
          </p:cNvPr>
          <p:cNvSpPr txBox="1"/>
          <p:nvPr/>
        </p:nvSpPr>
        <p:spPr>
          <a:xfrm>
            <a:off x="0" y="1027474"/>
            <a:ext cx="9193567" cy="5526256"/>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circuit diagram of the designed system consists of filtering stage and amplification stage as shown in figure 3. The electrical current obtained from the photo detector is converted into the voltage by placing the load resistance R4= 50kΩ at the anode side of photodiode. The cut-off frequency of high pass filter and low pass filter are designed as 2.34 Hz and 1.59 kHz respectively.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Cut off frequency of LPF = 1/ (2πR1C1) = 1/ [2π (1*103 ) (100*10-9 )] = 1.59 kHz                      Cut off frequency of HPF = 1/ (2πR2C2) = 1/ [2π (68*103 ) (1*10-6 )] = 2.34Hz                            Voltage gain = 1 + (Rf / Rin) = 1 + [(680*103 )/ (6.8*103 )] = 101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amplified output voltage is connected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pin of Arduino microcontroller for converting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signal into digital values. This digital value corresponds to the glucose level. From this digital value, the actual glucose level is determined using polynomial regression equation. This equation is formed from the glucose levels obtained from the laboratory using invasive measurement. A mobile app is created for displaying and storing the predicted glucose value. Bluetooth module (HC-05) is connected to Arduino microcontroller in order to communicate with the mobile app via Bluetooth.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8188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D52C6F-ACF8-4226-936F-B51C324892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490" y="458081"/>
            <a:ext cx="5731510" cy="3757930"/>
          </a:xfrm>
          <a:prstGeom prst="rect">
            <a:avLst/>
          </a:prstGeom>
          <a:noFill/>
          <a:ln>
            <a:noFill/>
          </a:ln>
        </p:spPr>
      </p:pic>
    </p:spTree>
    <p:extLst>
      <p:ext uri="{BB962C8B-B14F-4D97-AF65-F5344CB8AC3E}">
        <p14:creationId xmlns:p14="http://schemas.microsoft.com/office/powerpoint/2010/main" val="213014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B3B4-F182-492B-A104-2759559B9ECD}"/>
              </a:ext>
            </a:extLst>
          </p:cNvPr>
          <p:cNvSpPr>
            <a:spLocks noGrp="1"/>
          </p:cNvSpPr>
          <p:nvPr>
            <p:ph type="title"/>
          </p:nvPr>
        </p:nvSpPr>
        <p:spPr/>
        <p:txBody>
          <a:bodyPr/>
          <a:lstStyle/>
          <a:p>
            <a:r>
              <a:rPr lang="en-IN" dirty="0"/>
              <a:t>I2C  communication .</a:t>
            </a:r>
          </a:p>
        </p:txBody>
      </p:sp>
      <p:sp>
        <p:nvSpPr>
          <p:cNvPr id="3" name="Content Placeholder 2">
            <a:extLst>
              <a:ext uri="{FF2B5EF4-FFF2-40B4-BE49-F238E27FC236}">
                <a16:creationId xmlns:a16="http://schemas.microsoft.com/office/drawing/2014/main" id="{9D622ED9-5E02-42F5-A664-FAC7283B9ABD}"/>
              </a:ext>
            </a:extLst>
          </p:cNvPr>
          <p:cNvSpPr>
            <a:spLocks noGrp="1"/>
          </p:cNvSpPr>
          <p:nvPr>
            <p:ph idx="1"/>
          </p:nvPr>
        </p:nvSpPr>
        <p:spPr>
          <a:xfrm>
            <a:off x="1451579" y="1853754"/>
            <a:ext cx="9603275" cy="3612591"/>
          </a:xfrm>
        </p:spPr>
        <p:txBody>
          <a:bodyPr>
            <a:normAutofit/>
          </a:bodyPr>
          <a:lstStyle/>
          <a:p>
            <a:pPr marL="0" indent="0" algn="l" fontAlgn="base">
              <a:buNone/>
            </a:pPr>
            <a:r>
              <a:rPr lang="en-US" sz="1600" b="1" i="0" cap="all" dirty="0">
                <a:effectLst/>
                <a:latin typeface="Times New Roman" panose="02020603050405020304" pitchFamily="18" charset="0"/>
                <a:cs typeface="Times New Roman" panose="02020603050405020304" pitchFamily="18" charset="0"/>
              </a:rPr>
              <a:t>   INTRODUCTION TO I2C COMMUNICATION</a:t>
            </a:r>
          </a:p>
          <a:p>
            <a:pPr algn="l" fontAlgn="base"/>
            <a:r>
              <a:rPr lang="en-US" sz="1600" b="0" i="0" dirty="0">
                <a:effectLst/>
                <a:latin typeface="Times New Roman" panose="02020603050405020304" pitchFamily="18" charset="0"/>
                <a:cs typeface="Times New Roman" panose="02020603050405020304" pitchFamily="18" charset="0"/>
              </a:rPr>
              <a:t>I2C combines the best features of SPI and UARTs. With I2C, you can connect multiple slaves to a single master (like SPI) and you can have multiple masters controlling single, or multiple slaves. This is really useful when you want to have more than one microcontroller logging data to a single memory card or displaying text to a single LCD.</a:t>
            </a:r>
          </a:p>
          <a:p>
            <a:pPr algn="l" fontAlgn="base"/>
            <a:r>
              <a:rPr lang="en-US" sz="1600" b="0" i="0" dirty="0">
                <a:effectLst/>
                <a:latin typeface="Times New Roman" panose="02020603050405020304" pitchFamily="18" charset="0"/>
                <a:cs typeface="Times New Roman" panose="02020603050405020304" pitchFamily="18" charset="0"/>
              </a:rPr>
              <a:t>Like UART communication, I2C only uses two wires to transmit data between devices:</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ADD54D79-40C1-49A3-9387-FEC996C27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818" y="4681611"/>
            <a:ext cx="2259914" cy="11073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44B5F4-1E40-497B-86A7-3E29E73FF7B3}"/>
              </a:ext>
            </a:extLst>
          </p:cNvPr>
          <p:cNvSpPr txBox="1"/>
          <p:nvPr/>
        </p:nvSpPr>
        <p:spPr>
          <a:xfrm>
            <a:off x="1552018" y="3897973"/>
            <a:ext cx="7504234" cy="923330"/>
          </a:xfrm>
          <a:prstGeom prst="rect">
            <a:avLst/>
          </a:prstGeom>
          <a:noFill/>
        </p:spPr>
        <p:txBody>
          <a:bodyPr wrap="none" rtlCol="0">
            <a:spAutoFit/>
          </a:bodyPr>
          <a:lstStyle/>
          <a:p>
            <a:pPr algn="l" fontAlgn="base"/>
            <a:r>
              <a:rPr lang="en-US" b="1" i="0" dirty="0">
                <a:effectLst/>
                <a:latin typeface="inherit"/>
              </a:rPr>
              <a:t>SDA (Serial Data)</a:t>
            </a:r>
            <a:r>
              <a:rPr lang="en-US" b="0" i="0" dirty="0">
                <a:effectLst/>
                <a:latin typeface="Montserrat"/>
              </a:rPr>
              <a:t> – The line for the master and slave to send and receive data.</a:t>
            </a:r>
          </a:p>
          <a:p>
            <a:pPr algn="l" fontAlgn="base"/>
            <a:r>
              <a:rPr lang="en-US" b="1" i="0" dirty="0">
                <a:effectLst/>
                <a:latin typeface="inherit"/>
              </a:rPr>
              <a:t>SCL (Serial Clock)</a:t>
            </a:r>
            <a:r>
              <a:rPr lang="en-US" b="0" i="0" dirty="0">
                <a:effectLst/>
                <a:latin typeface="Montserrat"/>
              </a:rPr>
              <a:t> – The line that carries the clock signal.</a:t>
            </a:r>
          </a:p>
          <a:p>
            <a:endParaRPr lang="en-IN" dirty="0"/>
          </a:p>
        </p:txBody>
      </p:sp>
      <p:pic>
        <p:nvPicPr>
          <p:cNvPr id="9" name="Picture 4" descr="Basics of the I2C Communication Protocol - Specifications Table">
            <a:extLst>
              <a:ext uri="{FF2B5EF4-FFF2-40B4-BE49-F238E27FC236}">
                <a16:creationId xmlns:a16="http://schemas.microsoft.com/office/drawing/2014/main" id="{B653C934-923D-40B7-BE2F-A1A8F811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591" y="4201386"/>
            <a:ext cx="3226209" cy="172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8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1065C-64C4-4652-9797-332E42D4ACF3}"/>
              </a:ext>
            </a:extLst>
          </p:cNvPr>
          <p:cNvSpPr txBox="1"/>
          <p:nvPr/>
        </p:nvSpPr>
        <p:spPr>
          <a:xfrm>
            <a:off x="0" y="2016294"/>
            <a:ext cx="11436079" cy="2862322"/>
          </a:xfrm>
          <a:prstGeom prst="rect">
            <a:avLst/>
          </a:prstGeom>
          <a:noFill/>
        </p:spPr>
        <p:txBody>
          <a:bodyPr wrap="none" rtlCol="0">
            <a:spAutoFit/>
          </a:bodyPr>
          <a:lstStyle/>
          <a:p>
            <a:pPr algn="l" fontAlgn="base"/>
            <a:r>
              <a:rPr lang="en-US" b="1" i="0" dirty="0">
                <a:effectLst/>
                <a:latin typeface="inherit"/>
              </a:rPr>
              <a:t>Start Condition:</a:t>
            </a:r>
            <a:r>
              <a:rPr lang="en-US" b="0" i="0" dirty="0">
                <a:effectLst/>
                <a:latin typeface="Montserrat"/>
              </a:rPr>
              <a:t> The SDA line switches from a high voltage level to a low voltage level </a:t>
            </a:r>
            <a:r>
              <a:rPr lang="en-US" b="0" i="1" dirty="0">
                <a:effectLst/>
                <a:latin typeface="inherit"/>
              </a:rPr>
              <a:t>before</a:t>
            </a:r>
            <a:r>
              <a:rPr lang="en-US" b="0" i="0" dirty="0">
                <a:effectLst/>
                <a:latin typeface="Montserrat"/>
              </a:rPr>
              <a:t> the SCL line</a:t>
            </a:r>
          </a:p>
          <a:p>
            <a:pPr algn="l" fontAlgn="base"/>
            <a:r>
              <a:rPr lang="en-US" b="0" i="0" dirty="0">
                <a:effectLst/>
                <a:latin typeface="Montserrat"/>
              </a:rPr>
              <a:t> switches from high to low.</a:t>
            </a:r>
          </a:p>
          <a:p>
            <a:pPr algn="l" fontAlgn="base"/>
            <a:r>
              <a:rPr lang="en-US" b="1" i="0" dirty="0">
                <a:effectLst/>
                <a:latin typeface="inherit"/>
              </a:rPr>
              <a:t>Stop Condition:</a:t>
            </a:r>
            <a:r>
              <a:rPr lang="en-US" b="0" i="0" dirty="0">
                <a:effectLst/>
                <a:latin typeface="Montserrat"/>
              </a:rPr>
              <a:t> The SDA line switches from a low voltage level to a high voltage level </a:t>
            </a:r>
            <a:r>
              <a:rPr lang="en-US" b="0" i="1" dirty="0">
                <a:effectLst/>
                <a:latin typeface="inherit"/>
              </a:rPr>
              <a:t>after</a:t>
            </a:r>
            <a:r>
              <a:rPr lang="en-US" b="0" i="0" dirty="0">
                <a:effectLst/>
                <a:latin typeface="Montserrat"/>
              </a:rPr>
              <a:t> the SCL line </a:t>
            </a:r>
          </a:p>
          <a:p>
            <a:pPr algn="l" fontAlgn="base"/>
            <a:r>
              <a:rPr lang="en-US" b="0" i="0" dirty="0">
                <a:effectLst/>
                <a:latin typeface="Montserrat"/>
              </a:rPr>
              <a:t>switches from low to high.</a:t>
            </a:r>
          </a:p>
          <a:p>
            <a:pPr algn="l" fontAlgn="base"/>
            <a:r>
              <a:rPr lang="en-US" b="1" i="0" dirty="0">
                <a:effectLst/>
                <a:latin typeface="Montserrat"/>
              </a:rPr>
              <a:t>Address Frame:</a:t>
            </a:r>
            <a:r>
              <a:rPr lang="en-US" b="0" i="0" dirty="0">
                <a:effectLst/>
                <a:latin typeface="Montserrat"/>
              </a:rPr>
              <a:t> A 7 or 10 bit sequence unique to each slave that identifies the slave when the master wants to talk to it.</a:t>
            </a:r>
          </a:p>
          <a:p>
            <a:pPr algn="l" fontAlgn="base"/>
            <a:r>
              <a:rPr lang="en-US" b="1" i="0" dirty="0">
                <a:effectLst/>
                <a:latin typeface="inherit"/>
              </a:rPr>
              <a:t>Read/Write Bit: </a:t>
            </a:r>
            <a:r>
              <a:rPr lang="en-US" b="0" i="0" dirty="0">
                <a:effectLst/>
                <a:latin typeface="Montserrat"/>
              </a:rPr>
              <a:t>A single bit specifying whether the master is sending data to the slave (low voltage level) or requesting</a:t>
            </a:r>
          </a:p>
          <a:p>
            <a:pPr algn="l" fontAlgn="base"/>
            <a:r>
              <a:rPr lang="en-US" b="0" i="0" dirty="0">
                <a:effectLst/>
                <a:latin typeface="Montserrat"/>
              </a:rPr>
              <a:t> data from it (high voltage level).</a:t>
            </a:r>
          </a:p>
          <a:p>
            <a:pPr algn="l" fontAlgn="base"/>
            <a:r>
              <a:rPr lang="en-US" b="1" i="0" dirty="0">
                <a:effectLst/>
                <a:latin typeface="inherit"/>
              </a:rPr>
              <a:t>ACK/NACK Bit:</a:t>
            </a:r>
            <a:r>
              <a:rPr lang="en-US" b="0" i="0" dirty="0">
                <a:effectLst/>
                <a:latin typeface="Montserrat"/>
              </a:rPr>
              <a:t> Each frame in a message is followed by an acknowledge/no-acknowledge bit.</a:t>
            </a:r>
          </a:p>
          <a:p>
            <a:pPr algn="l" fontAlgn="base"/>
            <a:r>
              <a:rPr lang="en-US" b="0" i="0" dirty="0">
                <a:effectLst/>
                <a:latin typeface="Montserrat"/>
              </a:rPr>
              <a:t> If an address frame or data frame was successfully received, an ACK bit is returned to the sender from the receiving </a:t>
            </a:r>
          </a:p>
          <a:p>
            <a:pPr algn="l" fontAlgn="base"/>
            <a:r>
              <a:rPr lang="en-US" b="0" i="0" dirty="0">
                <a:effectLst/>
                <a:latin typeface="Montserrat"/>
              </a:rPr>
              <a:t>device.</a:t>
            </a:r>
          </a:p>
        </p:txBody>
      </p:sp>
      <p:pic>
        <p:nvPicPr>
          <p:cNvPr id="4" name="Picture 6" descr="Introduction to I2C - Message, Frame, and Bit">
            <a:extLst>
              <a:ext uri="{FF2B5EF4-FFF2-40B4-BE49-F238E27FC236}">
                <a16:creationId xmlns:a16="http://schemas.microsoft.com/office/drawing/2014/main" id="{85753F19-6081-465A-8BEF-3C833F8D4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329" y="201869"/>
            <a:ext cx="7253748" cy="182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21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69EF-5B49-43BA-A59D-8FE9FD3B9A1F}"/>
              </a:ext>
            </a:extLst>
          </p:cNvPr>
          <p:cNvSpPr>
            <a:spLocks noGrp="1"/>
          </p:cNvSpPr>
          <p:nvPr>
            <p:ph type="title"/>
          </p:nvPr>
        </p:nvSpPr>
        <p:spPr/>
        <p:txBody>
          <a:bodyPr>
            <a:normAutofit fontScale="90000"/>
          </a:bodyPr>
          <a:lstStyle/>
          <a:p>
            <a:r>
              <a:rPr lang="en-IN" sz="4000" dirty="0"/>
              <a:t>MLX90614 Temperature sensor</a:t>
            </a:r>
            <a:br>
              <a:rPr lang="en-IN" sz="4000" dirty="0"/>
            </a:br>
            <a:endParaRPr lang="en-IN" sz="4000" dirty="0"/>
          </a:p>
        </p:txBody>
      </p:sp>
      <p:pic>
        <p:nvPicPr>
          <p:cNvPr id="5" name="Picture 2" descr="MLX90614 IR Thermometer Hookup Guide - learn.sparkfun.com">
            <a:extLst>
              <a:ext uri="{FF2B5EF4-FFF2-40B4-BE49-F238E27FC236}">
                <a16:creationId xmlns:a16="http://schemas.microsoft.com/office/drawing/2014/main" id="{0C5A18C6-1AAD-4CF0-BB50-65D0B0D279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495" y="2039662"/>
            <a:ext cx="5719678" cy="27786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F681A61-C92A-40CD-8C94-F70CC365EC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36470" y="2061988"/>
            <a:ext cx="2621280" cy="1744980"/>
          </a:xfrm>
          <a:prstGeom prst="rect">
            <a:avLst/>
          </a:prstGeom>
          <a:noFill/>
          <a:ln>
            <a:noFill/>
          </a:ln>
        </p:spPr>
      </p:pic>
    </p:spTree>
    <p:extLst>
      <p:ext uri="{BB962C8B-B14F-4D97-AF65-F5344CB8AC3E}">
        <p14:creationId xmlns:p14="http://schemas.microsoft.com/office/powerpoint/2010/main" val="348561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B60D2D-DACC-4527-9819-84444015762D}"/>
              </a:ext>
            </a:extLst>
          </p:cNvPr>
          <p:cNvSpPr txBox="1"/>
          <p:nvPr/>
        </p:nvSpPr>
        <p:spPr>
          <a:xfrm>
            <a:off x="381740" y="443883"/>
            <a:ext cx="11895179" cy="6463308"/>
          </a:xfrm>
          <a:prstGeom prst="rect">
            <a:avLst/>
          </a:prstGeom>
          <a:noFill/>
        </p:spPr>
        <p:txBody>
          <a:bodyPr wrap="none" rtlCol="0">
            <a:spAutoFit/>
          </a:bodyPr>
          <a:lstStyle/>
          <a:p>
            <a:endParaRPr lang="en-IN" dirty="0"/>
          </a:p>
          <a:p>
            <a:pPr algn="l" fontAlgn="base"/>
            <a:r>
              <a:rPr lang="en-US" b="1" i="0" cap="all" dirty="0">
                <a:effectLst/>
                <a:latin typeface="Open Sans"/>
              </a:rPr>
              <a:t>ADDRESSING</a:t>
            </a:r>
          </a:p>
          <a:p>
            <a:pPr algn="l" fontAlgn="base"/>
            <a:r>
              <a:rPr lang="en-US" b="0" i="0" dirty="0">
                <a:effectLst/>
                <a:latin typeface="Open Sans"/>
              </a:rPr>
              <a:t>I2C doesn’t have slave select lines like SPI, so it needs another way to let the slave know that data is being sent to it,</a:t>
            </a:r>
          </a:p>
          <a:p>
            <a:pPr algn="l" fontAlgn="base"/>
            <a:r>
              <a:rPr lang="en-US" b="0" i="0" dirty="0">
                <a:effectLst/>
                <a:latin typeface="Open Sans"/>
              </a:rPr>
              <a:t> and not another slave. It does this by </a:t>
            </a:r>
            <a:r>
              <a:rPr lang="en-US" b="0" i="1" dirty="0">
                <a:effectLst/>
                <a:latin typeface="inherit"/>
              </a:rPr>
              <a:t>addressing</a:t>
            </a:r>
            <a:r>
              <a:rPr lang="en-US" b="0" i="0" dirty="0">
                <a:effectLst/>
                <a:latin typeface="Open Sans"/>
              </a:rPr>
              <a:t>. The address frame is always the first frame after the start bit in a </a:t>
            </a:r>
          </a:p>
          <a:p>
            <a:pPr algn="l" fontAlgn="base"/>
            <a:r>
              <a:rPr lang="en-US" b="0" i="0" dirty="0">
                <a:effectLst/>
                <a:latin typeface="Open Sans"/>
              </a:rPr>
              <a:t>new message.</a:t>
            </a:r>
          </a:p>
          <a:p>
            <a:pPr algn="l" fontAlgn="base"/>
            <a:r>
              <a:rPr lang="en-US" b="0" i="0" dirty="0">
                <a:effectLst/>
                <a:latin typeface="Open Sans"/>
              </a:rPr>
              <a:t>The master sends the address of the slave it wants to communicate with to every slave connected to it. Each slave </a:t>
            </a:r>
          </a:p>
          <a:p>
            <a:pPr algn="l" fontAlgn="base"/>
            <a:r>
              <a:rPr lang="en-US" b="0" i="0" dirty="0">
                <a:effectLst/>
                <a:latin typeface="Open Sans"/>
              </a:rPr>
              <a:t>then compares the address sent from the master to its own address. If the address matches, it sends a low voltage</a:t>
            </a:r>
          </a:p>
          <a:p>
            <a:pPr algn="l" fontAlgn="base"/>
            <a:r>
              <a:rPr lang="en-US" b="0" i="0" dirty="0">
                <a:effectLst/>
                <a:latin typeface="Open Sans"/>
              </a:rPr>
              <a:t> ACK bit back to the master. If the address doesn’t match, the slave does nothing and the SDA line remains high.</a:t>
            </a:r>
          </a:p>
          <a:p>
            <a:pPr algn="l" fontAlgn="base"/>
            <a:r>
              <a:rPr lang="en-US" b="1" i="0" cap="all" dirty="0">
                <a:effectLst/>
                <a:latin typeface="Open Sans"/>
              </a:rPr>
              <a:t>READ/WRITE BIT</a:t>
            </a:r>
          </a:p>
          <a:p>
            <a:pPr algn="l" fontAlgn="base"/>
            <a:r>
              <a:rPr lang="en-US" b="0" i="0" dirty="0">
                <a:effectLst/>
                <a:latin typeface="Open Sans"/>
              </a:rPr>
              <a:t>The address frame includes a single bit at the end that informs the slave whether the master wants to write data </a:t>
            </a:r>
          </a:p>
          <a:p>
            <a:pPr algn="l" fontAlgn="base"/>
            <a:r>
              <a:rPr lang="en-US" b="0" i="0" dirty="0">
                <a:effectLst/>
                <a:latin typeface="Open Sans"/>
              </a:rPr>
              <a:t>to it or receive data from it. If the master wants to send data to the slave, the read/write bit is a low voltage level.</a:t>
            </a:r>
          </a:p>
          <a:p>
            <a:pPr algn="l" fontAlgn="base"/>
            <a:r>
              <a:rPr lang="en-US" b="0" i="0" dirty="0">
                <a:effectLst/>
                <a:latin typeface="Open Sans"/>
              </a:rPr>
              <a:t> If the master is requesting data from the slave, the bit is a high voltage level.</a:t>
            </a:r>
          </a:p>
          <a:p>
            <a:pPr algn="l" fontAlgn="base"/>
            <a:r>
              <a:rPr lang="en-US" b="1" i="0" cap="all" dirty="0">
                <a:effectLst/>
                <a:latin typeface="Open Sans"/>
              </a:rPr>
              <a:t>THE DATA FRAME</a:t>
            </a:r>
          </a:p>
          <a:p>
            <a:pPr algn="l" fontAlgn="base"/>
            <a:r>
              <a:rPr lang="en-US" b="0" i="0" dirty="0">
                <a:effectLst/>
                <a:latin typeface="Open Sans"/>
              </a:rPr>
              <a:t>After the master detects the ACK bit from the slave, the first data frame is ready to be sent.</a:t>
            </a:r>
          </a:p>
          <a:p>
            <a:pPr algn="l" fontAlgn="base"/>
            <a:r>
              <a:rPr lang="en-US" b="0" i="0" dirty="0">
                <a:effectLst/>
                <a:latin typeface="Open Sans"/>
              </a:rPr>
              <a:t>The data frame is always 8 bits long, and sent with the most significant bit first. Each data frame is immediately </a:t>
            </a:r>
          </a:p>
          <a:p>
            <a:pPr algn="l" fontAlgn="base"/>
            <a:r>
              <a:rPr lang="en-US" b="0" i="0" dirty="0">
                <a:effectLst/>
                <a:latin typeface="Open Sans"/>
              </a:rPr>
              <a:t>followed by an ACK/NACK bit to verify that the frame has been received successfully. The ACK bit must be received </a:t>
            </a:r>
          </a:p>
          <a:p>
            <a:pPr algn="l" fontAlgn="base"/>
            <a:r>
              <a:rPr lang="en-US" b="0" i="0" dirty="0">
                <a:effectLst/>
                <a:latin typeface="Open Sans"/>
              </a:rPr>
              <a:t>by either the master or the slave (depending on who is sending the data) before the next data frame can be sent.</a:t>
            </a:r>
          </a:p>
          <a:p>
            <a:pPr algn="l" fontAlgn="base"/>
            <a:r>
              <a:rPr lang="en-US" b="0" i="0" dirty="0">
                <a:effectLst/>
                <a:latin typeface="Open Sans"/>
              </a:rPr>
              <a:t>After all of the data frames have been sent, the master can send a stop condition to the slave to halt the </a:t>
            </a:r>
          </a:p>
          <a:p>
            <a:pPr algn="l" fontAlgn="base"/>
            <a:r>
              <a:rPr lang="en-US" b="0" i="0" dirty="0">
                <a:effectLst/>
                <a:latin typeface="Open Sans"/>
              </a:rPr>
              <a:t>transmission. The stop condition is a voltage transition from low to high on the SDA line after a low to high</a:t>
            </a:r>
          </a:p>
          <a:p>
            <a:pPr algn="l" fontAlgn="base"/>
            <a:r>
              <a:rPr lang="en-US" b="0" i="0" dirty="0">
                <a:effectLst/>
                <a:latin typeface="Open Sans"/>
              </a:rPr>
              <a:t> transition on the SCL line, with the SCL line remaining high.</a:t>
            </a:r>
          </a:p>
          <a:p>
            <a:br>
              <a:rPr lang="en-US" dirty="0"/>
            </a:br>
            <a:endParaRPr lang="en-US" b="0" i="0" dirty="0">
              <a:effectLst/>
              <a:latin typeface="Open Sans"/>
            </a:endParaRPr>
          </a:p>
          <a:p>
            <a:endParaRPr lang="en-IN" dirty="0"/>
          </a:p>
        </p:txBody>
      </p:sp>
    </p:spTree>
    <p:extLst>
      <p:ext uri="{BB962C8B-B14F-4D97-AF65-F5344CB8AC3E}">
        <p14:creationId xmlns:p14="http://schemas.microsoft.com/office/powerpoint/2010/main" val="360521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I2C - Data Transmission Diagram START CONDITION">
            <a:extLst>
              <a:ext uri="{FF2B5EF4-FFF2-40B4-BE49-F238E27FC236}">
                <a16:creationId xmlns:a16="http://schemas.microsoft.com/office/drawing/2014/main" id="{F41919A6-418B-4B38-BBFC-EF595FF22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69" y="1499171"/>
            <a:ext cx="1554052" cy="14038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92583F4-DCE1-4797-B4D4-107AA0C09535}"/>
              </a:ext>
            </a:extLst>
          </p:cNvPr>
          <p:cNvSpPr txBox="1"/>
          <p:nvPr/>
        </p:nvSpPr>
        <p:spPr>
          <a:xfrm>
            <a:off x="343495" y="298842"/>
            <a:ext cx="11505009" cy="1200329"/>
          </a:xfrm>
          <a:prstGeom prst="rect">
            <a:avLst/>
          </a:prstGeom>
          <a:noFill/>
        </p:spPr>
        <p:txBody>
          <a:bodyPr wrap="none" rtlCol="0">
            <a:spAutoFit/>
          </a:bodyPr>
          <a:lstStyle/>
          <a:p>
            <a:r>
              <a:rPr lang="en-US" b="1" i="0" cap="all" dirty="0">
                <a:effectLst/>
                <a:latin typeface="Open Sans"/>
              </a:rPr>
              <a:t>STEPS OF I2C DATA TRANSMISSION</a:t>
            </a:r>
          </a:p>
          <a:p>
            <a:r>
              <a:rPr lang="en-IN" dirty="0"/>
              <a:t> </a:t>
            </a:r>
          </a:p>
          <a:p>
            <a:pPr marL="342900" indent="-342900">
              <a:buAutoNum type="arabicPeriod"/>
            </a:pPr>
            <a:r>
              <a:rPr lang="en-US" b="0" i="0" dirty="0">
                <a:effectLst/>
                <a:latin typeface="Open Sans"/>
              </a:rPr>
              <a:t>The master sends the start condition to every connected slave by switching the SDA line from a high voltage</a:t>
            </a:r>
          </a:p>
          <a:p>
            <a:r>
              <a:rPr lang="en-US" dirty="0">
                <a:latin typeface="Open Sans"/>
              </a:rPr>
              <a:t>  </a:t>
            </a:r>
            <a:r>
              <a:rPr lang="en-US" b="0" i="0" dirty="0">
                <a:effectLst/>
                <a:latin typeface="Open Sans"/>
              </a:rPr>
              <a:t> level to a low voltage level </a:t>
            </a:r>
            <a:r>
              <a:rPr lang="en-US" b="0" i="1" dirty="0">
                <a:effectLst/>
                <a:latin typeface="Open Sans"/>
              </a:rPr>
              <a:t>before</a:t>
            </a:r>
            <a:r>
              <a:rPr lang="en-US" b="0" i="0" dirty="0">
                <a:effectLst/>
                <a:latin typeface="Open Sans"/>
              </a:rPr>
              <a:t> switching the SCL line from high to low:</a:t>
            </a:r>
            <a:endParaRPr lang="en-IN" dirty="0"/>
          </a:p>
        </p:txBody>
      </p:sp>
      <p:pic>
        <p:nvPicPr>
          <p:cNvPr id="1028" name="Picture 4" descr="Introduction to I2C - Data Transmission Diagram ADDRESS FRAME">
            <a:extLst>
              <a:ext uri="{FF2B5EF4-FFF2-40B4-BE49-F238E27FC236}">
                <a16:creationId xmlns:a16="http://schemas.microsoft.com/office/drawing/2014/main" id="{5228981D-7203-419C-AC3E-69FD51956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69" y="4084311"/>
            <a:ext cx="2786478" cy="20248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DB1134-77FA-46F9-8981-FF02514307DE}"/>
              </a:ext>
            </a:extLst>
          </p:cNvPr>
          <p:cNvSpPr txBox="1"/>
          <p:nvPr/>
        </p:nvSpPr>
        <p:spPr>
          <a:xfrm>
            <a:off x="0" y="3170489"/>
            <a:ext cx="9962151" cy="646331"/>
          </a:xfrm>
          <a:prstGeom prst="rect">
            <a:avLst/>
          </a:prstGeom>
          <a:noFill/>
        </p:spPr>
        <p:txBody>
          <a:bodyPr wrap="none" rtlCol="0">
            <a:spAutoFit/>
          </a:bodyPr>
          <a:lstStyle/>
          <a:p>
            <a:r>
              <a:rPr lang="en-US" b="0" i="0" dirty="0">
                <a:effectLst/>
                <a:latin typeface="Open Sans"/>
              </a:rPr>
              <a:t>2. The master sends each slave the 7 or 10 bit address of the slave it wants to communicate with,</a:t>
            </a:r>
          </a:p>
          <a:p>
            <a:r>
              <a:rPr lang="en-US" b="0" i="0" dirty="0">
                <a:effectLst/>
                <a:latin typeface="Open Sans"/>
              </a:rPr>
              <a:t> along with the read/write bit:</a:t>
            </a:r>
            <a:endParaRPr lang="en-IN" dirty="0"/>
          </a:p>
        </p:txBody>
      </p:sp>
    </p:spTree>
    <p:extLst>
      <p:ext uri="{BB962C8B-B14F-4D97-AF65-F5344CB8AC3E}">
        <p14:creationId xmlns:p14="http://schemas.microsoft.com/office/powerpoint/2010/main" val="2395557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A9D1D-A740-4A6F-989F-EE7348A9C873}"/>
              </a:ext>
            </a:extLst>
          </p:cNvPr>
          <p:cNvSpPr txBox="1"/>
          <p:nvPr/>
        </p:nvSpPr>
        <p:spPr>
          <a:xfrm>
            <a:off x="79900" y="221941"/>
            <a:ext cx="10944471" cy="923330"/>
          </a:xfrm>
          <a:prstGeom prst="rect">
            <a:avLst/>
          </a:prstGeom>
          <a:noFill/>
        </p:spPr>
        <p:txBody>
          <a:bodyPr wrap="none" rtlCol="0">
            <a:spAutoFit/>
          </a:bodyPr>
          <a:lstStyle/>
          <a:p>
            <a:r>
              <a:rPr lang="en-US" b="0" i="0" dirty="0">
                <a:effectLst/>
                <a:latin typeface="Open Sans"/>
              </a:rPr>
              <a:t>3. Each slave compares the address sent from the master to its own address. If the address matches,</a:t>
            </a:r>
          </a:p>
          <a:p>
            <a:r>
              <a:rPr lang="en-US" b="0" i="0" dirty="0">
                <a:effectLst/>
                <a:latin typeface="Open Sans"/>
              </a:rPr>
              <a:t> the slave returns an ACK bit by pulling the SDA line low for one bit.</a:t>
            </a:r>
          </a:p>
          <a:p>
            <a:r>
              <a:rPr lang="en-US" b="0" i="0" dirty="0">
                <a:effectLst/>
                <a:latin typeface="Open Sans"/>
              </a:rPr>
              <a:t> If the address from the master does not match the slave’s own address, the slave leaves the SDA line high.</a:t>
            </a:r>
            <a:endParaRPr lang="en-IN" dirty="0"/>
          </a:p>
        </p:txBody>
      </p:sp>
      <p:pic>
        <p:nvPicPr>
          <p:cNvPr id="2050" name="Picture 2" descr="Introduction to I2C - Data Transmission Diagram ACK Bit Slave to Master">
            <a:extLst>
              <a:ext uri="{FF2B5EF4-FFF2-40B4-BE49-F238E27FC236}">
                <a16:creationId xmlns:a16="http://schemas.microsoft.com/office/drawing/2014/main" id="{EAFAE67A-85FD-40ED-997D-298B06ED5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15" y="1227800"/>
            <a:ext cx="2500790" cy="18172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AED365-BBA5-4777-A92B-155CEA53A565}"/>
              </a:ext>
            </a:extLst>
          </p:cNvPr>
          <p:cNvSpPr txBox="1"/>
          <p:nvPr/>
        </p:nvSpPr>
        <p:spPr>
          <a:xfrm>
            <a:off x="79900" y="3429000"/>
            <a:ext cx="4941033" cy="369332"/>
          </a:xfrm>
          <a:prstGeom prst="rect">
            <a:avLst/>
          </a:prstGeom>
          <a:noFill/>
        </p:spPr>
        <p:txBody>
          <a:bodyPr wrap="none" rtlCol="0">
            <a:spAutoFit/>
          </a:bodyPr>
          <a:lstStyle/>
          <a:p>
            <a:r>
              <a:rPr lang="en-US" b="0" i="0" dirty="0">
                <a:effectLst/>
                <a:latin typeface="Open Sans"/>
              </a:rPr>
              <a:t>4. The master sends or receives the data frame:</a:t>
            </a:r>
            <a:endParaRPr lang="en-IN" dirty="0"/>
          </a:p>
        </p:txBody>
      </p:sp>
      <p:pic>
        <p:nvPicPr>
          <p:cNvPr id="2054" name="Picture 6" descr="Introduction to I2C - Data Transmission Diagram Data Frame">
            <a:extLst>
              <a:ext uri="{FF2B5EF4-FFF2-40B4-BE49-F238E27FC236}">
                <a16:creationId xmlns:a16="http://schemas.microsoft.com/office/drawing/2014/main" id="{F9556EAD-CA21-411E-9A62-4B2196266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01" y="3845165"/>
            <a:ext cx="2440250" cy="223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22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A57E2-222F-495A-B3C2-0D533F2F8808}"/>
              </a:ext>
            </a:extLst>
          </p:cNvPr>
          <p:cNvSpPr txBox="1"/>
          <p:nvPr/>
        </p:nvSpPr>
        <p:spPr>
          <a:xfrm>
            <a:off x="443883" y="408373"/>
            <a:ext cx="11036098" cy="646331"/>
          </a:xfrm>
          <a:prstGeom prst="rect">
            <a:avLst/>
          </a:prstGeom>
          <a:noFill/>
        </p:spPr>
        <p:txBody>
          <a:bodyPr wrap="none" rtlCol="0">
            <a:spAutoFit/>
          </a:bodyPr>
          <a:lstStyle/>
          <a:p>
            <a:r>
              <a:rPr lang="en-US" b="0" i="0" dirty="0">
                <a:effectLst/>
                <a:latin typeface="Open Sans"/>
              </a:rPr>
              <a:t>5. After each data frame has been transferred, the receiving device returns another ACK bit to the sender to</a:t>
            </a:r>
          </a:p>
          <a:p>
            <a:r>
              <a:rPr lang="en-US" b="0" i="0" dirty="0">
                <a:effectLst/>
                <a:latin typeface="Open Sans"/>
              </a:rPr>
              <a:t> acknowledge successful receipt of the frame:</a:t>
            </a:r>
            <a:endParaRPr lang="en-IN" dirty="0"/>
          </a:p>
        </p:txBody>
      </p:sp>
      <p:pic>
        <p:nvPicPr>
          <p:cNvPr id="3074" name="Picture 2" descr="Introduction to I2C - Data Transmission Diagram ACK Bit Slave to Master">
            <a:extLst>
              <a:ext uri="{FF2B5EF4-FFF2-40B4-BE49-F238E27FC236}">
                <a16:creationId xmlns:a16="http://schemas.microsoft.com/office/drawing/2014/main" id="{335FD639-099E-407A-B45E-6D7F89EE8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44" y="1019045"/>
            <a:ext cx="2363865" cy="21826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EA1CBE-C912-4072-86C0-6B3AABBD5F65}"/>
              </a:ext>
            </a:extLst>
          </p:cNvPr>
          <p:cNvSpPr txBox="1"/>
          <p:nvPr/>
        </p:nvSpPr>
        <p:spPr>
          <a:xfrm>
            <a:off x="195309" y="3201680"/>
            <a:ext cx="9946890" cy="646331"/>
          </a:xfrm>
          <a:prstGeom prst="rect">
            <a:avLst/>
          </a:prstGeom>
          <a:noFill/>
        </p:spPr>
        <p:txBody>
          <a:bodyPr wrap="none" rtlCol="0">
            <a:spAutoFit/>
          </a:bodyPr>
          <a:lstStyle/>
          <a:p>
            <a:r>
              <a:rPr lang="en-US" b="0" i="0" dirty="0">
                <a:effectLst/>
                <a:latin typeface="Open Sans"/>
              </a:rPr>
              <a:t>6. To stop the data transmission, the master sends a stop condition to the slave by switching SCL</a:t>
            </a:r>
          </a:p>
          <a:p>
            <a:r>
              <a:rPr lang="en-US" b="0" i="0" dirty="0">
                <a:effectLst/>
                <a:latin typeface="Open Sans"/>
              </a:rPr>
              <a:t> high before switching SDA high:</a:t>
            </a:r>
            <a:endParaRPr lang="en-IN" dirty="0"/>
          </a:p>
        </p:txBody>
      </p:sp>
      <p:pic>
        <p:nvPicPr>
          <p:cNvPr id="3078" name="Picture 6" descr="Introduction to I2C - Data Transmission Diagram Stop Condition">
            <a:extLst>
              <a:ext uri="{FF2B5EF4-FFF2-40B4-BE49-F238E27FC236}">
                <a16:creationId xmlns:a16="http://schemas.microsoft.com/office/drawing/2014/main" id="{9FD0D0C4-8800-4298-9892-F8495ED32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76" y="3812351"/>
            <a:ext cx="2273331" cy="208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9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D3448-4152-4EDA-85B8-39A51D581D90}"/>
              </a:ext>
            </a:extLst>
          </p:cNvPr>
          <p:cNvSpPr txBox="1"/>
          <p:nvPr/>
        </p:nvSpPr>
        <p:spPr>
          <a:xfrm>
            <a:off x="355107" y="727969"/>
            <a:ext cx="7937173" cy="3416320"/>
          </a:xfrm>
          <a:prstGeom prst="rect">
            <a:avLst/>
          </a:prstGeom>
          <a:noFill/>
        </p:spPr>
        <p:txBody>
          <a:bodyPr wrap="none" rtlCol="0">
            <a:spAutoFit/>
          </a:bodyPr>
          <a:lstStyle/>
          <a:p>
            <a:endParaRPr lang="en-IN" dirty="0"/>
          </a:p>
          <a:p>
            <a:pPr algn="l" fontAlgn="base"/>
            <a:r>
              <a:rPr lang="en-US" b="1" i="0" cap="all" dirty="0">
                <a:effectLst/>
                <a:latin typeface="Open Sans"/>
              </a:rPr>
              <a:t>ADVANTAGES</a:t>
            </a:r>
          </a:p>
          <a:p>
            <a:pPr algn="l" fontAlgn="base">
              <a:buFont typeface="Arial" panose="020B0604020202020204" pitchFamily="34" charset="0"/>
              <a:buChar char="•"/>
            </a:pPr>
            <a:r>
              <a:rPr lang="en-US" b="0" i="0" dirty="0">
                <a:effectLst/>
                <a:latin typeface="Open Sans"/>
              </a:rPr>
              <a:t>Only uses two wires</a:t>
            </a:r>
          </a:p>
          <a:p>
            <a:pPr algn="l" fontAlgn="base">
              <a:buFont typeface="Arial" panose="020B0604020202020204" pitchFamily="34" charset="0"/>
              <a:buChar char="•"/>
            </a:pPr>
            <a:r>
              <a:rPr lang="en-US" b="0" i="0" dirty="0">
                <a:effectLst/>
                <a:latin typeface="Open Sans"/>
              </a:rPr>
              <a:t>Supports multiple masters and multiple slaves</a:t>
            </a:r>
          </a:p>
          <a:p>
            <a:pPr algn="l" fontAlgn="base">
              <a:buFont typeface="Arial" panose="020B0604020202020204" pitchFamily="34" charset="0"/>
              <a:buChar char="•"/>
            </a:pPr>
            <a:r>
              <a:rPr lang="en-US" b="0" i="0" dirty="0">
                <a:effectLst/>
                <a:latin typeface="Open Sans"/>
              </a:rPr>
              <a:t>ACK/NACK bit gives confirmation that each frame is transferred successfully</a:t>
            </a:r>
          </a:p>
          <a:p>
            <a:pPr algn="l" fontAlgn="base">
              <a:buFont typeface="Arial" panose="020B0604020202020204" pitchFamily="34" charset="0"/>
              <a:buChar char="•"/>
            </a:pPr>
            <a:r>
              <a:rPr lang="en-US" b="0" i="0" dirty="0">
                <a:effectLst/>
                <a:latin typeface="Open Sans"/>
              </a:rPr>
              <a:t>Hardware is less complicated than with UARTs</a:t>
            </a:r>
          </a:p>
          <a:p>
            <a:pPr algn="l" fontAlgn="base">
              <a:buFont typeface="Arial" panose="020B0604020202020204" pitchFamily="34" charset="0"/>
              <a:buChar char="•"/>
            </a:pPr>
            <a:r>
              <a:rPr lang="en-US" b="0" i="0" dirty="0">
                <a:effectLst/>
                <a:latin typeface="Open Sans"/>
              </a:rPr>
              <a:t>Well known and widely used protocol</a:t>
            </a:r>
          </a:p>
          <a:p>
            <a:pPr algn="l" fontAlgn="base"/>
            <a:r>
              <a:rPr lang="en-US" b="1" i="0" cap="all" dirty="0">
                <a:effectLst/>
                <a:latin typeface="Open Sans"/>
              </a:rPr>
              <a:t>DISADVANTAGES</a:t>
            </a:r>
          </a:p>
          <a:p>
            <a:pPr algn="l" fontAlgn="base">
              <a:buFont typeface="Arial" panose="020B0604020202020204" pitchFamily="34" charset="0"/>
              <a:buChar char="•"/>
            </a:pPr>
            <a:r>
              <a:rPr lang="en-US" b="0" i="0" dirty="0">
                <a:effectLst/>
                <a:latin typeface="Open Sans"/>
              </a:rPr>
              <a:t>Slower data transfer rate than SPI</a:t>
            </a:r>
          </a:p>
          <a:p>
            <a:pPr algn="l" fontAlgn="base">
              <a:buFont typeface="Arial" panose="020B0604020202020204" pitchFamily="34" charset="0"/>
              <a:buChar char="•"/>
            </a:pPr>
            <a:r>
              <a:rPr lang="en-US" b="0" i="0" dirty="0">
                <a:effectLst/>
                <a:latin typeface="Open Sans"/>
              </a:rPr>
              <a:t>The size of the data frame is limited to 8 bits</a:t>
            </a:r>
          </a:p>
          <a:p>
            <a:pPr algn="l" fontAlgn="base">
              <a:buFont typeface="Arial" panose="020B0604020202020204" pitchFamily="34" charset="0"/>
              <a:buChar char="•"/>
            </a:pPr>
            <a:r>
              <a:rPr lang="en-US" b="0" i="0" dirty="0">
                <a:effectLst/>
                <a:latin typeface="Open Sans"/>
              </a:rPr>
              <a:t>More complicated hardware needed to implement than SPI</a:t>
            </a:r>
          </a:p>
          <a:p>
            <a:endParaRPr lang="en-IN" dirty="0"/>
          </a:p>
        </p:txBody>
      </p:sp>
    </p:spTree>
    <p:extLst>
      <p:ext uri="{BB962C8B-B14F-4D97-AF65-F5344CB8AC3E}">
        <p14:creationId xmlns:p14="http://schemas.microsoft.com/office/powerpoint/2010/main" val="352522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EFE804-6F61-4CA2-8F4C-4869AC3C7D7A}"/>
              </a:ext>
            </a:extLst>
          </p:cNvPr>
          <p:cNvSpPr txBox="1">
            <a:spLocks/>
          </p:cNvSpPr>
          <p:nvPr/>
        </p:nvSpPr>
        <p:spPr>
          <a:xfrm>
            <a:off x="1162050" y="336550"/>
            <a:ext cx="11029950" cy="6184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lnSpc>
                <a:spcPct val="100000"/>
              </a:lnSpc>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The MLX90614 consists of two devices embedded as a single sensor, one device acts as a sensing unit and the other device acts as a processing unit. The sensing unit an </a:t>
            </a:r>
            <a:r>
              <a:rPr lang="en-US" sz="2400" b="1" dirty="0">
                <a:solidFill>
                  <a:srgbClr val="303030"/>
                </a:solidFill>
                <a:latin typeface="Times New Roman" panose="02020603050405020304" pitchFamily="18" charset="0"/>
                <a:cs typeface="Times New Roman" panose="02020603050405020304" pitchFamily="18" charset="0"/>
              </a:rPr>
              <a:t>Infrared Thermopile Detector</a:t>
            </a:r>
            <a:r>
              <a:rPr lang="en-US" sz="2400" dirty="0">
                <a:solidFill>
                  <a:srgbClr val="303030"/>
                </a:solidFill>
                <a:latin typeface="Times New Roman" panose="02020603050405020304" pitchFamily="18" charset="0"/>
                <a:cs typeface="Times New Roman" panose="02020603050405020304" pitchFamily="18" charset="0"/>
              </a:rPr>
              <a:t> called </a:t>
            </a:r>
            <a:r>
              <a:rPr lang="en-US" sz="2400" b="1" dirty="0">
                <a:solidFill>
                  <a:srgbClr val="303030"/>
                </a:solidFill>
                <a:latin typeface="Times New Roman" panose="02020603050405020304" pitchFamily="18" charset="0"/>
                <a:cs typeface="Times New Roman" panose="02020603050405020304" pitchFamily="18" charset="0"/>
              </a:rPr>
              <a:t>MLX81101</a:t>
            </a:r>
            <a:r>
              <a:rPr lang="en-US" sz="2400" dirty="0">
                <a:solidFill>
                  <a:srgbClr val="303030"/>
                </a:solidFill>
                <a:latin typeface="Times New Roman" panose="02020603050405020304" pitchFamily="18" charset="0"/>
                <a:cs typeface="Times New Roman" panose="02020603050405020304" pitchFamily="18" charset="0"/>
              </a:rPr>
              <a:t> which senses the temperature and the processing unit is a </a:t>
            </a:r>
            <a:r>
              <a:rPr lang="en-US" sz="2400" b="1" dirty="0">
                <a:solidFill>
                  <a:srgbClr val="303030"/>
                </a:solidFill>
                <a:latin typeface="Times New Roman" panose="02020603050405020304" pitchFamily="18" charset="0"/>
                <a:cs typeface="Times New Roman" panose="02020603050405020304" pitchFamily="18" charset="0"/>
              </a:rPr>
              <a:t>Single Conditioning ASSP</a:t>
            </a:r>
            <a:r>
              <a:rPr lang="en-US" sz="2400" dirty="0">
                <a:solidFill>
                  <a:srgbClr val="303030"/>
                </a:solidFill>
                <a:latin typeface="Times New Roman" panose="02020603050405020304" pitchFamily="18" charset="0"/>
                <a:cs typeface="Times New Roman" panose="02020603050405020304" pitchFamily="18" charset="0"/>
              </a:rPr>
              <a:t> called MLX90302 which converts the signal from the sensor to digital value and communicates using I2C protocol. The MLX90302 has a low noise amplifier, 17-bit ADC and a powerful DSP which helps the sensor to have high accuracy and resolution.</a:t>
            </a:r>
          </a:p>
          <a:p>
            <a:pPr marL="171450" indent="-171450">
              <a:lnSpc>
                <a:spcPct val="100000"/>
              </a:lnSpc>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The IR sensor work in IR wavelengths of 0.4 microns to 5.8microns(as most of the objects IR radiation lie between these range).</a:t>
            </a:r>
          </a:p>
          <a:p>
            <a:pPr marL="171450" indent="-171450">
              <a:lnSpc>
                <a:spcPct val="100000"/>
              </a:lnSpc>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The IR sensor consists of serial connected thermo-couples with cold junctions placed at thick chip substrate and hot junctions, placed over thin membrane. The IR radiation absorbed from the membrane heats (or cools) it. </a:t>
            </a:r>
          </a:p>
          <a:p>
            <a:pPr marL="285750" indent="-285750">
              <a:lnSpc>
                <a:spcPct val="100000"/>
              </a:lnSpc>
              <a:buFont typeface="Arial" panose="020B0604020202020204" pitchFamily="34" charset="0"/>
              <a:buChar char="•"/>
            </a:pPr>
            <a:r>
              <a:rPr lang="en-US" sz="2400" dirty="0">
                <a:solidFill>
                  <a:srgbClr val="303030"/>
                </a:solidFill>
                <a:latin typeface="Times New Roman" panose="02020603050405020304" pitchFamily="18" charset="0"/>
                <a:cs typeface="Times New Roman" panose="02020603050405020304" pitchFamily="18" charset="0"/>
              </a:rPr>
              <a:t>The change in voltage difference is taken and sent to the amplifiers through filters.</a:t>
            </a:r>
          </a:p>
          <a:p>
            <a:pPr>
              <a:lnSpc>
                <a:spcPct val="100000"/>
              </a:lnSpc>
            </a:pPr>
            <a:br>
              <a:rPr lang="en-US" sz="1600" dirty="0">
                <a:solidFill>
                  <a:srgbClr val="333333"/>
                </a:solidFill>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5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9DFCB-6FE8-43BE-8692-2FAD1B3A498D}"/>
              </a:ext>
            </a:extLst>
          </p:cNvPr>
          <p:cNvSpPr txBox="1"/>
          <p:nvPr/>
        </p:nvSpPr>
        <p:spPr>
          <a:xfrm>
            <a:off x="273698" y="201831"/>
            <a:ext cx="11644603" cy="6001643"/>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The FIR (Finite Impulse Response) filter is provided primarily as a noise control. The IIR (Infinite Impulse Response) filter is useful to control the effect of fast temperature measurement changes. The settling time is a result of both filters working one after the other on the same signal path. Thus the overall settling time is dependent on both filters.</a:t>
            </a:r>
          </a:p>
          <a:p>
            <a:pPr marL="285750" indent="-285750">
              <a:lnSpc>
                <a:spcPct val="10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The IIR filter can be used to “smooth” the measurement. Decreasing the signal step allowed to pass the signal-processing path limits the magnitude of spikes. For example, if an object passes through the MLX90614 Field of View (FOV), and measuring that object is not desired, the IIR filter can be limit the disturbance.</a:t>
            </a:r>
          </a:p>
          <a:p>
            <a:pPr marL="171450" indent="-171450">
              <a:lnSpc>
                <a:spcPct val="10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Then comes the processing unit ASSP which reads the output voltage and coverts it into digital value. It contains an DSP and analog to digital converter.</a:t>
            </a:r>
          </a:p>
          <a:p>
            <a:pPr marL="285750" indent="-285750">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sensor can communicate using the  I2c or pwm however the i2c has precision of 0.02 C  where as the pwm with 0.14 `C.</a:t>
            </a:r>
          </a:p>
          <a:p>
            <a:pPr marL="285750" indent="-285750">
              <a:lnSpc>
                <a:spcPct val="1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device contains two measurements one ambient and object temperature .(-25 to 125 for ambient and -70 to360 for object)</a:t>
            </a:r>
          </a:p>
          <a:p>
            <a:pPr marL="171450" indent="-171450">
              <a:lnSpc>
                <a:spcPct val="10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The sensors EEPROM &amp; RAM can be accessed using the i2c protocol.</a:t>
            </a:r>
          </a:p>
          <a:p>
            <a:pPr marL="171450" indent="-171450">
              <a:lnSpc>
                <a:spcPct val="10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Medical accuracy .</a:t>
            </a:r>
            <a:endParaRPr lang="en-IN" sz="2400" dirty="0"/>
          </a:p>
        </p:txBody>
      </p:sp>
    </p:spTree>
    <p:extLst>
      <p:ext uri="{BB962C8B-B14F-4D97-AF65-F5344CB8AC3E}">
        <p14:creationId xmlns:p14="http://schemas.microsoft.com/office/powerpoint/2010/main" val="394878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8EC1-09B6-4540-BA34-1358F2CEF081}"/>
              </a:ext>
            </a:extLst>
          </p:cNvPr>
          <p:cNvSpPr>
            <a:spLocks noGrp="1"/>
          </p:cNvSpPr>
          <p:nvPr>
            <p:ph type="title"/>
          </p:nvPr>
        </p:nvSpPr>
        <p:spPr/>
        <p:txBody>
          <a:bodyPr/>
          <a:lstStyle/>
          <a:p>
            <a:r>
              <a:rPr lang="en-IN" dirty="0"/>
              <a:t>ECG sensor (</a:t>
            </a:r>
            <a:r>
              <a:rPr lang="en-IN" b="1" i="0" dirty="0">
                <a:solidFill>
                  <a:srgbClr val="333333"/>
                </a:solidFill>
                <a:effectLst/>
                <a:latin typeface="Arial" panose="020B0604020202020204" pitchFamily="34" charset="0"/>
              </a:rPr>
              <a:t>AD8232)</a:t>
            </a:r>
            <a:endParaRPr lang="en-IN" dirty="0"/>
          </a:p>
        </p:txBody>
      </p:sp>
      <p:pic>
        <p:nvPicPr>
          <p:cNvPr id="5" name="Content Placeholder 4" descr="AD8232 ECG Sensor with ECG Cable and Electrodes">
            <a:extLst>
              <a:ext uri="{FF2B5EF4-FFF2-40B4-BE49-F238E27FC236}">
                <a16:creationId xmlns:a16="http://schemas.microsoft.com/office/drawing/2014/main" id="{E5084811-7203-4AE4-A782-270BA816C09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6927" y="1988820"/>
            <a:ext cx="2618509" cy="1965960"/>
          </a:xfrm>
          <a:prstGeom prst="rect">
            <a:avLst/>
          </a:prstGeom>
          <a:noFill/>
          <a:ln>
            <a:noFill/>
          </a:ln>
        </p:spPr>
      </p:pic>
      <p:pic>
        <p:nvPicPr>
          <p:cNvPr id="2052" name="Picture 4" descr="Functional block diagram of AD8232 ">
            <a:extLst>
              <a:ext uri="{FF2B5EF4-FFF2-40B4-BE49-F238E27FC236}">
                <a16:creationId xmlns:a16="http://schemas.microsoft.com/office/drawing/2014/main" id="{C00C6CA5-DB89-4A17-B579-E81F3D189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439" y="1988820"/>
            <a:ext cx="37052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422EA4E-A3A5-4E93-BB80-59B620C3D1C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6949" y="2331942"/>
            <a:ext cx="2571750" cy="2537460"/>
          </a:xfrm>
          <a:prstGeom prst="rect">
            <a:avLst/>
          </a:prstGeom>
          <a:noFill/>
          <a:ln>
            <a:noFill/>
          </a:ln>
        </p:spPr>
      </p:pic>
    </p:spTree>
    <p:extLst>
      <p:ext uri="{BB962C8B-B14F-4D97-AF65-F5344CB8AC3E}">
        <p14:creationId xmlns:p14="http://schemas.microsoft.com/office/powerpoint/2010/main" val="403600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6B830-4C33-4B7D-A63C-F7DBC0ACC5DE}"/>
              </a:ext>
            </a:extLst>
          </p:cNvPr>
          <p:cNvSpPr txBox="1"/>
          <p:nvPr/>
        </p:nvSpPr>
        <p:spPr>
          <a:xfrm>
            <a:off x="0" y="0"/>
            <a:ext cx="11308702" cy="6622006"/>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Electrocardiography is the process of producing an electrocardiogram (ECG or EKG). It is a graph voltage versus time of the electrical activity of the heart using electrodes placed on the skin. These electrodes detect the small electrical changes that are a consequence of cardiac muscle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depolarization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followed by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repolarization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during each cardiac cycle (heartbeat). Changes in the normal ECG pattern occur in numerous cardiac abnormalities, including cardiac rhythm disturbances (such as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tooltip="Atrial fibrillation"/>
              </a:rPr>
              <a:t>atrial fibrillation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tooltip="Ventricular tachycardia"/>
              </a:rPr>
              <a:t>ventricular tachycardia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inadequate coronary artery blood flow (such as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tooltip="Myocardial ischemia"/>
              </a:rPr>
              <a:t>myocardial ischemia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tooltip="Myocardial infarction"/>
              </a:rPr>
              <a:t>myocardial infarction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electrolyte disturbances (such as </a:t>
            </a:r>
            <a:r>
              <a:rPr lang="en-IN" sz="18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tooltip="Hypokalemia"/>
              </a:rPr>
              <a:t>hypokalemia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7" tooltip="Hyperkalemia"/>
              </a:rPr>
              <a:t>hyperkalemia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Electrodes are placed on the surface of the chest. The overall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8" tooltip="Magnitude (mathematics)"/>
              </a:rPr>
              <a:t>magnitude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the heart's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9" tooltip="Electrical potential"/>
              </a:rPr>
              <a:t>electrical potential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then measured from different angles ("leads") and is recorded over a period of time (usually ten seconds). In this way, the overall magnitude and direction of the heart's electrical depolarization is captured at each moment throughout the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cardiac cycle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three main components to an ECG: the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0" tooltip="P wave (electrocardiography)"/>
              </a:rPr>
              <a:t>P wave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represents the depolarization of the atria; the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1" tooltip="QRS complex"/>
              </a:rPr>
              <a:t>QRS complex</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represents the depolarization of the ventricles and the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2" tooltip="T wave"/>
              </a:rPr>
              <a:t>T wave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represents the repolarization of the ventricles.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ECG conveys a large amount of information about the structure of the heart and the function of its electrical conduction system.</a:t>
            </a:r>
            <a:r>
              <a:rPr lang="en-IN" sz="1800" u="none" strike="noStrike"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[7]</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Among other things, an ECG can be used to measure the rate and rhythm of heartbeats, the size and position of the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4" tooltip="Heart chambers"/>
              </a:rPr>
              <a:t>heart chambers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presence of any damage to the heart's muscle cells or conduction system, the effects of heart drugs, and the function of implanted </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15" tooltip="Artificial pacemaker"/>
              </a:rPr>
              <a:t>pacemakers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31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352049-838F-4BCD-B64F-960D1126FEEE}"/>
              </a:ext>
            </a:extLst>
          </p:cNvPr>
          <p:cNvSpPr txBox="1"/>
          <p:nvPr/>
        </p:nvSpPr>
        <p:spPr>
          <a:xfrm>
            <a:off x="284085" y="408372"/>
            <a:ext cx="10548722" cy="5555752"/>
          </a:xfrm>
          <a:prstGeom prst="rect">
            <a:avLst/>
          </a:prstGeom>
          <a:noFill/>
        </p:spPr>
        <p:txBody>
          <a:bodyPr wrap="none" rtlCol="0">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How we produce ECG?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make use of a 3 electrode probe to measure the electrical signals which is then processed by a highly </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efficient and reliable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signal processing module AD8232.</a:t>
            </a: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Electrodes are the actual conductive pads attached to the body surface. Any pair of electrodes can measure the </a:t>
            </a:r>
          </a:p>
          <a:p>
            <a:pPr>
              <a:lnSpc>
                <a:spcPct val="107000"/>
              </a:lnSpc>
              <a:spcAft>
                <a:spcPts val="800"/>
              </a:spcAft>
            </a:pPr>
            <a:r>
              <a:rPr lang="en-IN" u="none" strike="noStrike"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2" tooltip="Electrical potential difference"/>
              </a:rPr>
              <a:t>s</a:t>
            </a:r>
            <a:r>
              <a:rPr lang="en-IN" sz="1800" u="none" strike="noStrike"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tooltip="Electrical potential difference"/>
              </a:rPr>
              <a:t>electrical</a:t>
            </a:r>
            <a:r>
              <a:rPr lang="en-IN"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tooltip="Electrical potential difference"/>
              </a:rPr>
              <a:t> potential difference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between the two corresponding locations of attachment. Such a pair forms a lead.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AD8232 produces an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analog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output which is the picked up by the microcontroller.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descr="See the source image">
            <a:extLst>
              <a:ext uri="{FF2B5EF4-FFF2-40B4-BE49-F238E27FC236}">
                <a16:creationId xmlns:a16="http://schemas.microsoft.com/office/drawing/2014/main" id="{99E6F4B0-11CC-4D8C-966D-00E9CF61C9D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337" y="2647167"/>
            <a:ext cx="1706880" cy="1776730"/>
          </a:xfrm>
          <a:prstGeom prst="rect">
            <a:avLst/>
          </a:prstGeom>
          <a:noFill/>
          <a:ln>
            <a:noFill/>
          </a:ln>
        </p:spPr>
      </p:pic>
    </p:spTree>
    <p:extLst>
      <p:ext uri="{BB962C8B-B14F-4D97-AF65-F5344CB8AC3E}">
        <p14:creationId xmlns:p14="http://schemas.microsoft.com/office/powerpoint/2010/main" val="40468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19EC-392A-437B-BEAB-FF71D6EA1D43}"/>
              </a:ext>
            </a:extLst>
          </p:cNvPr>
          <p:cNvSpPr>
            <a:spLocks noGrp="1"/>
          </p:cNvSpPr>
          <p:nvPr>
            <p:ph type="title"/>
          </p:nvPr>
        </p:nvSpPr>
        <p:spPr/>
        <p:txBody>
          <a:bodyPr/>
          <a:lstStyle/>
          <a:p>
            <a:r>
              <a:rPr lang="en-IN" dirty="0"/>
              <a:t>Oximeter MAX30102 (</a:t>
            </a:r>
            <a:r>
              <a:rPr lang="en-IN" b="0" i="0" dirty="0">
                <a:effectLst/>
                <a:latin typeface="Roboto"/>
              </a:rPr>
              <a:t>MAX86141)</a:t>
            </a:r>
            <a:br>
              <a:rPr lang="en-IN" b="0" i="0" dirty="0">
                <a:effectLst/>
                <a:latin typeface="Roboto"/>
              </a:rPr>
            </a:br>
            <a:endParaRPr lang="en-IN" dirty="0"/>
          </a:p>
        </p:txBody>
      </p:sp>
      <p:pic>
        <p:nvPicPr>
          <p:cNvPr id="4" name="Content Placeholder 3">
            <a:extLst>
              <a:ext uri="{FF2B5EF4-FFF2-40B4-BE49-F238E27FC236}">
                <a16:creationId xmlns:a16="http://schemas.microsoft.com/office/drawing/2014/main" id="{4FDEC58D-3838-4E96-8C8B-86D84CDB14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091" y="2043543"/>
            <a:ext cx="2466975" cy="1847850"/>
          </a:xfrm>
          <a:prstGeom prst="rect">
            <a:avLst/>
          </a:prstGeom>
          <a:noFill/>
          <a:ln>
            <a:noFill/>
          </a:ln>
        </p:spPr>
      </p:pic>
      <p:pic>
        <p:nvPicPr>
          <p:cNvPr id="1026" name="Picture 2" descr="MAX30102 Pulse Oximeter &amp; Heart-Rate Sensor - Maxim | Mouser">
            <a:extLst>
              <a:ext uri="{FF2B5EF4-FFF2-40B4-BE49-F238E27FC236}">
                <a16:creationId xmlns:a16="http://schemas.microsoft.com/office/drawing/2014/main" id="{D51D6D5A-A86F-46CB-84DE-617C4E132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912" y="1927822"/>
            <a:ext cx="4452447" cy="20792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Max30102 Heart Rate Sensor with cheap price">
            <a:extLst>
              <a:ext uri="{FF2B5EF4-FFF2-40B4-BE49-F238E27FC236}">
                <a16:creationId xmlns:a16="http://schemas.microsoft.com/office/drawing/2014/main" id="{E1C1AD89-BAF2-4635-9A1C-DB44615A6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615" y="3307696"/>
            <a:ext cx="4048869" cy="27457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8B5F5C-BA37-493E-9570-E4BF91C7BF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109" y="4276410"/>
            <a:ext cx="2127745" cy="1455673"/>
          </a:xfrm>
          <a:prstGeom prst="rect">
            <a:avLst/>
          </a:prstGeom>
        </p:spPr>
      </p:pic>
    </p:spTree>
    <p:extLst>
      <p:ext uri="{BB962C8B-B14F-4D97-AF65-F5344CB8AC3E}">
        <p14:creationId xmlns:p14="http://schemas.microsoft.com/office/powerpoint/2010/main" val="40484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E529-108F-4CAF-970E-CD733EACE061}"/>
              </a:ext>
            </a:extLst>
          </p:cNvPr>
          <p:cNvSpPr txBox="1"/>
          <p:nvPr/>
        </p:nvSpPr>
        <p:spPr>
          <a:xfrm>
            <a:off x="309489" y="197346"/>
            <a:ext cx="11361420" cy="646330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MAX30102 is a complete pulse oximetry and heart-rate sensor system solution module designed for the demanding requirements of wearable devices.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SpO2 subsystem of the MAX30102 contains ambient light cancellation (ALC), a continuous-time sigma-delta ADC, and a proprietary discrete time filter. The ALC has an internal Track/Hold circuit to cancel ambient light and increase the effective dynamic range. The SpO2 ADC has programmable full-scale ranges from 2µA to 16µA. The ALC can cancel up to 200µA of ambient current.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ADC output data rate can be programmed from 50sps (samples per second) to 3200sps.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device consists of a photo diode and two light emitting diodes.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One led emits light at 660nm(deoxy hemoglobin)and another is for 880nm(oxyhemoglobin). One helps to measure the oxyhemoglobin concentration another for deoxyhemoglobin, the percentage of oxyhemoglobin is calculated by oxyhemoglobin concentration/total concentration.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sensor includes ambient light cancelation for more accuracy.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02012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4026</TotalTime>
  <Words>3251</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vt:lpstr>
      <vt:lpstr>Calibri</vt:lpstr>
      <vt:lpstr>Gill Sans MT</vt:lpstr>
      <vt:lpstr>inherit</vt:lpstr>
      <vt:lpstr>Montserrat</vt:lpstr>
      <vt:lpstr>Open Sans</vt:lpstr>
      <vt:lpstr>Roboto</vt:lpstr>
      <vt:lpstr>Times New Roman</vt:lpstr>
      <vt:lpstr>Gallery</vt:lpstr>
      <vt:lpstr>Sensors </vt:lpstr>
      <vt:lpstr>MLX90614 Temperature sensor </vt:lpstr>
      <vt:lpstr>PowerPoint Presentation</vt:lpstr>
      <vt:lpstr>PowerPoint Presentation</vt:lpstr>
      <vt:lpstr>ECG sensor (AD8232)</vt:lpstr>
      <vt:lpstr>PowerPoint Presentation</vt:lpstr>
      <vt:lpstr>PowerPoint Presentation</vt:lpstr>
      <vt:lpstr>Oximeter MAX30102 (MAX86141) </vt:lpstr>
      <vt:lpstr>PowerPoint Presentation</vt:lpstr>
      <vt:lpstr>PowerPoint Presentation</vt:lpstr>
      <vt:lpstr>Blood pressure sensor</vt:lpstr>
      <vt:lpstr>PowerPoint Presentation</vt:lpstr>
      <vt:lpstr>GLUCOMETER</vt:lpstr>
      <vt:lpstr>PowerPoint Presentation</vt:lpstr>
      <vt:lpstr>PowerPoint Presentation</vt:lpstr>
      <vt:lpstr>PowerPoint Presentation</vt:lpstr>
      <vt:lpstr>PowerPoint Presentation</vt:lpstr>
      <vt:lpstr>I2C  communication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Sensors</dc:title>
  <dc:creator>Tejas A</dc:creator>
  <cp:lastModifiedBy>Tejas A</cp:lastModifiedBy>
  <cp:revision>129</cp:revision>
  <dcterms:created xsi:type="dcterms:W3CDTF">2020-08-20T08:59:22Z</dcterms:created>
  <dcterms:modified xsi:type="dcterms:W3CDTF">2020-08-29T05:11:05Z</dcterms:modified>
</cp:coreProperties>
</file>