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18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ldChg>
    </pc:docChg>
  </pc:docChgLst>
  <pc:docChgLst>
    <pc:chgData name="Tejas Gokhale" userId="0a6e40ef-7aff-448b-b998-6dea126e3296" providerId="ADAL" clId="{FC816B61-6E42-4A23-8BF6-9198895668C0}"/>
    <pc:docChg chg="custSel modSld">
      <pc:chgData name="Tejas Gokhale" userId="0a6e40ef-7aff-448b-b998-6dea126e3296" providerId="ADAL" clId="{FC816B61-6E42-4A23-8BF6-9198895668C0}" dt="2025-02-15T16:05:17.347" v="8" actId="20577"/>
      <pc:docMkLst>
        <pc:docMk/>
      </pc:docMkLst>
      <pc:sldChg chg="modSp mod">
        <pc:chgData name="Tejas Gokhale" userId="0a6e40ef-7aff-448b-b998-6dea126e3296" providerId="ADAL" clId="{FC816B61-6E42-4A23-8BF6-9198895668C0}" dt="2025-02-15T16:05:17.347" v="8" actId="20577"/>
        <pc:sldMkLst>
          <pc:docMk/>
          <pc:sldMk cId="2157202560" sldId="256"/>
        </pc:sldMkLst>
        <pc:spChg chg="mod">
          <ac:chgData name="Tejas Gokhale" userId="0a6e40ef-7aff-448b-b998-6dea126e3296" providerId="ADAL" clId="{FC816B61-6E42-4A23-8BF6-9198895668C0}" dt="2025-02-15T16:03:51.056" v="1" actId="20577"/>
          <ac:spMkLst>
            <pc:docMk/>
            <pc:sldMk cId="2157202560" sldId="256"/>
            <ac:spMk id="18" creationId="{5E9CE008-1F12-63F4-3D34-4C2995536223}"/>
          </ac:spMkLst>
        </pc:spChg>
        <pc:spChg chg="mod">
          <ac:chgData name="Tejas Gokhale" userId="0a6e40ef-7aff-448b-b998-6dea126e3296" providerId="ADAL" clId="{FC816B61-6E42-4A23-8BF6-9198895668C0}" dt="2025-02-15T16:05:17.347" v="8" actId="20577"/>
          <ac:spMkLst>
            <pc:docMk/>
            <pc:sldMk cId="2157202560" sldId="256"/>
            <ac:spMk id="21" creationId="{555A2736-A833-DA5C-DD55-30BB5DE72B7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2/15/2025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gokhale@umbc.edu" TargetMode="External"/><Relationship Id="rId4" Type="http://schemas.openxmlformats.org/officeDocument/2006/relationships/hyperlink" Target="https://www.tejasgokhale.com/semin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DF542A-C5BA-DFB0-6C23-AB4194EDA75E}"/>
              </a:ext>
            </a:extLst>
          </p:cNvPr>
          <p:cNvSpPr/>
          <p:nvPr/>
        </p:nvSpPr>
        <p:spPr>
          <a:xfrm>
            <a:off x="0" y="4524465"/>
            <a:ext cx="7772400" cy="48121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48942"/>
            <a:ext cx="7772400" cy="123906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0" y="99972"/>
            <a:ext cx="6146800" cy="1063752"/>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183244" y="4627537"/>
            <a:ext cx="7438130" cy="2545763"/>
          </a:xfrm>
        </p:spPr>
        <p:txBody>
          <a:bodyPr>
            <a:noAutofit/>
          </a:bodyPr>
          <a:lstStyle/>
          <a:p>
            <a:pPr marL="0" indent="0" algn="just">
              <a:lnSpc>
                <a:spcPct val="100000"/>
              </a:lnSpc>
              <a:spcBef>
                <a:spcPts val="0"/>
              </a:spcBef>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400" spc="-50" dirty="0">
                <a:latin typeface="CMU Bright" panose="02000603000000000000" pitchFamily="2" charset="0"/>
                <a:ea typeface="CMU Bright" panose="02000603000000000000" pitchFamily="2" charset="0"/>
                <a:cs typeface="CMU Bright" panose="02000603000000000000" pitchFamily="2" charset="0"/>
              </a:rPr>
              <a:t>Autonomous systems operating in complex and unstructured environments, especially underwater, require robust perception, adaptive navigation, and intelligent reasoning to function effectively. However, traditional AI models often struggle in these settings due to sensory limitations, dynamic obstacles, and computational constraints. This talk highlights these challenges and presents emerging technologies in subsea sensing and low-power autonomous operation. The first part of the talk explores multimodal sensing, demonstrating how optical, acoustic, and fused modalities enhance perception in low-visibility environments. The second part introduces active perception, where robots dynamically select the most informative viewpoints to optimize navigation and exploration. Finally, the third part discusses efficient reasoning, showcasing how compact language models enable real-time decision-making for autonomous exploration and task execution. By integrating these three pillars, this research advances the next generation of intelligent autonomous systems for underwater robotics, environmental monitoring, and beyond.</a:t>
            </a:r>
          </a:p>
          <a:p>
            <a:pPr marL="0" indent="0" algn="just">
              <a:lnSpc>
                <a:spcPct val="100000"/>
              </a:lnSpc>
              <a:spcBef>
                <a:spcPts val="0"/>
              </a:spcBef>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167135" y="7279822"/>
            <a:ext cx="7438130" cy="1991961"/>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400" spc="-50" dirty="0">
                <a:latin typeface="CMU Bright" panose="02000603000000000000" pitchFamily="2" charset="0"/>
                <a:ea typeface="CMU Bright" panose="02000603000000000000" pitchFamily="2" charset="0"/>
                <a:cs typeface="CMU Bright" panose="02000603000000000000" pitchFamily="2" charset="0"/>
              </a:rPr>
              <a:t>   Dr. </a:t>
            </a:r>
            <a:r>
              <a:rPr lang="en-US" sz="1400" spc="-50" dirty="0" err="1">
                <a:latin typeface="CMU Bright" panose="02000603000000000000" pitchFamily="2" charset="0"/>
                <a:ea typeface="CMU Bright" panose="02000603000000000000" pitchFamily="2" charset="0"/>
                <a:cs typeface="CMU Bright" panose="02000603000000000000" pitchFamily="2" charset="0"/>
              </a:rPr>
              <a:t>Xiaomin</a:t>
            </a:r>
            <a:r>
              <a:rPr lang="en-US" sz="1400" spc="-50" dirty="0">
                <a:latin typeface="CMU Bright" panose="02000603000000000000" pitchFamily="2" charset="0"/>
                <a:ea typeface="CMU Bright" panose="02000603000000000000" pitchFamily="2" charset="0"/>
                <a:cs typeface="CMU Bright" panose="02000603000000000000" pitchFamily="2" charset="0"/>
              </a:rPr>
              <a:t> Lin is a Postdoctoral Researcher at Johns Hopkins University, working at the intersection of AI, robotics, and edge computing.  He received his Ph.D. in Electrical and Computer Engineering from the University of Maryland, College Park, where his dissertation focused on simulation-driven learning for autonomous underwater systems.  His research spans perception-driven autonomy, multi-modal sensing, and efficient AI deployment on edge devices. His work has been recognized with the Best Paper Award at IROS 2024(Autonomous Robotic Systems in Aquaculture) and the Best Poster Award at the Maryland Robotics Center Symposium. Dr. Lin's research has been funded by USDA, ONR, and AFRL, and he actively collaborates with academia and industry to push the boundaries of subsea autonomy.</a:t>
            </a:r>
          </a:p>
          <a:p>
            <a:pPr marL="0" indent="0" algn="just">
              <a:lnSpc>
                <a:spcPct val="100000"/>
              </a:lnSpc>
              <a:spcBef>
                <a:spcPts val="0"/>
              </a:spcBef>
              <a:buFont typeface="Arial" panose="020B0604020202020204" pitchFamily="34" charset="0"/>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47" y="4965"/>
            <a:ext cx="1129573" cy="11295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47" y="9443087"/>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2954926"/>
            <a:ext cx="7772400" cy="1569538"/>
            <a:chOff x="0" y="3416600"/>
            <a:chExt cx="7772400" cy="1779535"/>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9535"/>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287746" y="3533892"/>
              <a:ext cx="7171139" cy="1657540"/>
            </a:xfrm>
            <a:prstGeom prst="rect">
              <a:avLst/>
            </a:prstGeom>
            <a:noFill/>
          </p:spPr>
          <p:txBody>
            <a:bodyPr wrap="square">
              <a:spAutoFit/>
            </a:bodyPr>
            <a:lstStyle/>
            <a:p>
              <a:pPr algn="ctr"/>
              <a:r>
                <a:rPr lang="en-US" sz="2400" b="1" dirty="0">
                  <a:solidFill>
                    <a:schemeClr val="bg2"/>
                  </a:solidFill>
                  <a:latin typeface="Segoe UI Variable Display" pitchFamily="2" charset="0"/>
                </a:rPr>
                <a:t>Seeing Beneath the Surface:  Vision-Enabled Robots for Long-term Ocean Monitoring</a:t>
              </a:r>
              <a:br>
                <a:rPr lang="en-US" sz="2400" b="1" dirty="0">
                  <a:solidFill>
                    <a:schemeClr val="bg2"/>
                  </a:solidFill>
                  <a:latin typeface="Segoe UI Variable Display" pitchFamily="2" charset="0"/>
                </a:rPr>
              </a:br>
              <a:r>
                <a:rPr lang="en-US" sz="1050" b="1" dirty="0">
                  <a:solidFill>
                    <a:schemeClr val="bg2"/>
                  </a:solidFill>
                  <a:latin typeface="Segoe UI Variable Display" pitchFamily="2" charset="0"/>
                </a:rPr>
                <a:t> </a:t>
              </a:r>
              <a:r>
                <a:rPr lang="en-US" sz="1400" b="1" dirty="0">
                  <a:solidFill>
                    <a:schemeClr val="bg2"/>
                  </a:solidFill>
                  <a:latin typeface="Segoe UI Variable Display" pitchFamily="2" charset="0"/>
                </a:rPr>
                <a:t> </a:t>
              </a:r>
              <a:br>
                <a:rPr lang="en-US" sz="2400" b="1" dirty="0">
                  <a:solidFill>
                    <a:schemeClr val="bg2"/>
                  </a:solidFill>
                  <a:latin typeface="Segoe UI Variable Display" pitchFamily="2" charset="0"/>
                </a:rPr>
              </a:br>
              <a:r>
                <a:rPr lang="en-US" sz="5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Feb 19, 2025;  4:00 – 5:15 PM;  ITE 231 / Webex</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64528" y="9327371"/>
            <a:ext cx="4740737"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4">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grpSp>
        <p:nvGrpSpPr>
          <p:cNvPr id="7" name="Group 6">
            <a:extLst>
              <a:ext uri="{FF2B5EF4-FFF2-40B4-BE49-F238E27FC236}">
                <a16:creationId xmlns:a16="http://schemas.microsoft.com/office/drawing/2014/main" id="{32501A03-AB72-5506-E14F-8AC1E272A6CA}"/>
              </a:ext>
            </a:extLst>
          </p:cNvPr>
          <p:cNvGrpSpPr/>
          <p:nvPr/>
        </p:nvGrpSpPr>
        <p:grpSpPr>
          <a:xfrm>
            <a:off x="0" y="1190126"/>
            <a:ext cx="7772400" cy="1764957"/>
            <a:chOff x="0" y="1367750"/>
            <a:chExt cx="7772400" cy="1764957"/>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7750"/>
              <a:ext cx="7772400" cy="1764957"/>
              <a:chOff x="0" y="1766935"/>
              <a:chExt cx="7772400" cy="1859411"/>
            </a:xfrm>
          </p:grpSpPr>
          <p:sp>
            <p:nvSpPr>
              <p:cNvPr id="10" name="Rectangle 9">
                <a:extLst>
                  <a:ext uri="{FF2B5EF4-FFF2-40B4-BE49-F238E27FC236}">
                    <a16:creationId xmlns:a16="http://schemas.microsoft.com/office/drawing/2014/main" id="{F87C4D91-A58F-C724-601A-7123C4503D00}"/>
                  </a:ext>
                </a:extLst>
              </p:cNvPr>
              <p:cNvSpPr/>
              <p:nvPr/>
            </p:nvSpPr>
            <p:spPr>
              <a:xfrm>
                <a:off x="0" y="1766935"/>
                <a:ext cx="7772400" cy="185941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099495" y="1822326"/>
                <a:ext cx="5199012"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err="1">
                    <a:solidFill>
                      <a:schemeClr val="bg1">
                        <a:lumMod val="95000"/>
                      </a:schemeClr>
                    </a:solidFill>
                    <a:latin typeface="Segoe UI Variable Display" pitchFamily="2" charset="0"/>
                    <a:cs typeface="Segoe UI" panose="020B0502040204020203" pitchFamily="34" charset="0"/>
                  </a:rPr>
                  <a:t>Xiaomin</a:t>
                </a:r>
                <a:r>
                  <a:rPr lang="en-US" sz="3000" b="1" dirty="0">
                    <a:solidFill>
                      <a:schemeClr val="bg1">
                        <a:lumMod val="95000"/>
                      </a:schemeClr>
                    </a:solidFill>
                    <a:latin typeface="Segoe UI Variable Display" pitchFamily="2" charset="0"/>
                    <a:cs typeface="Segoe UI" panose="020B0502040204020203" pitchFamily="34" charset="0"/>
                  </a:rPr>
                  <a:t> Lin</a:t>
                </a:r>
                <a:br>
                  <a:rPr lang="en-US" sz="2000" dirty="0">
                    <a:solidFill>
                      <a:schemeClr val="bg1">
                        <a:lumMod val="95000"/>
                      </a:schemeClr>
                    </a:solidFill>
                    <a:latin typeface="Segoe UI Variable Display" pitchFamily="2" charset="0"/>
                    <a:cs typeface="Segoe UI" panose="020B0502040204020203" pitchFamily="34" charset="0"/>
                  </a:rPr>
                </a:br>
                <a:r>
                  <a:rPr lang="en-US" sz="1400" dirty="0">
                    <a:solidFill>
                      <a:schemeClr val="bg1">
                        <a:lumMod val="95000"/>
                      </a:schemeClr>
                    </a:solidFill>
                    <a:latin typeface="Segoe UI Variable Display" pitchFamily="2" charset="0"/>
                    <a:cs typeface="Segoe UI" panose="020B0502040204020203" pitchFamily="34" charset="0"/>
                  </a:rPr>
                  <a:t> </a:t>
                </a: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Postdoctoral Researcher</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Johns Hopkins University</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https://xiaominlin.github.io/ </a:t>
                </a:r>
              </a:p>
            </p:txBody>
          </p:sp>
        </p:grpSp>
        <p:pic>
          <p:nvPicPr>
            <p:cNvPr id="3" name="Picture 8" descr="University of Maryland, College Park - Wikipedia">
              <a:extLst>
                <a:ext uri="{FF2B5EF4-FFF2-40B4-BE49-F238E27FC236}">
                  <a16:creationId xmlns:a16="http://schemas.microsoft.com/office/drawing/2014/main" id="{2AAB824D-0AF8-6E30-8F92-5D1FEB854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2252" y="1630100"/>
              <a:ext cx="1247773" cy="1247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ohns Hopkins University Logo PNG (Free Download)">
              <a:extLst>
                <a:ext uri="{FF2B5EF4-FFF2-40B4-BE49-F238E27FC236}">
                  <a16:creationId xmlns:a16="http://schemas.microsoft.com/office/drawing/2014/main" id="{EDFCDCFE-E597-4379-F860-C1CE259779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098" y="1604502"/>
              <a:ext cx="1320883" cy="13208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Xiaomin Lin">
              <a:extLst>
                <a:ext uri="{FF2B5EF4-FFF2-40B4-BE49-F238E27FC236}">
                  <a16:creationId xmlns:a16="http://schemas.microsoft.com/office/drawing/2014/main" id="{66CE707C-8A2B-A9CC-CB43-3D0973CE0C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747" y="1467721"/>
              <a:ext cx="1520274" cy="15202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294</TotalTime>
  <Words>392</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11</cp:revision>
  <dcterms:created xsi:type="dcterms:W3CDTF">2024-01-31T15:18:43Z</dcterms:created>
  <dcterms:modified xsi:type="dcterms:W3CDTF">2025-02-15T16:05:20Z</dcterms:modified>
</cp:coreProperties>
</file>