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F3A32-9D8F-4D6A-BB93-6B29FD4B6B36}" v="22" dt="2024-01-31T17:26:12.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291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1/31/2024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gokhale@umbc.edu" TargetMode="External"/><Relationship Id="rId3" Type="http://schemas.openxmlformats.org/officeDocument/2006/relationships/hyperlink" Target="https://yezhouyang.engineering.asu.edu/" TargetMode="External"/><Relationship Id="rId7" Type="http://schemas.openxmlformats.org/officeDocument/2006/relationships/hyperlink" Target="https://www.tejasgokhale.com/seminar.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umbc.webex.com/meet/gokhale" TargetMode="External"/><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DF542A-C5BA-DFB0-6C23-AB4194EDA75E}"/>
              </a:ext>
            </a:extLst>
          </p:cNvPr>
          <p:cNvSpPr/>
          <p:nvPr/>
        </p:nvSpPr>
        <p:spPr>
          <a:xfrm>
            <a:off x="0" y="5080147"/>
            <a:ext cx="7772400" cy="424722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534347" y="5190371"/>
            <a:ext cx="6924538" cy="1770074"/>
          </a:xfrm>
        </p:spPr>
        <p:txBody>
          <a:bodyPr>
            <a:normAutofit/>
          </a:bodyPr>
          <a:lstStyle/>
          <a:p>
            <a:pPr marL="0" indent="0" algn="just">
              <a:lnSpc>
                <a:spcPct val="100000"/>
              </a:lnSpc>
              <a:spcBef>
                <a:spcPts val="0"/>
              </a:spcBef>
              <a:buNone/>
            </a:pPr>
            <a:r>
              <a:rPr lang="en-US" sz="1300" b="1" spc="-50" dirty="0">
                <a:latin typeface="Segoe UI Variable Display Semil" pitchFamily="2" charset="0"/>
                <a:cs typeface="Segoe UI Light" panose="020B0502040204020203" pitchFamily="34" charset="0"/>
              </a:rPr>
              <a:t>Abstract:  </a:t>
            </a:r>
            <a:r>
              <a:rPr lang="en-US" sz="1300" spc="-50" dirty="0">
                <a:latin typeface="Segoe UI Variable Display Semil" pitchFamily="2" charset="0"/>
                <a:cs typeface="Segoe UI Light" panose="020B0502040204020203" pitchFamily="34" charset="0"/>
              </a:rPr>
              <a:t>The goal of Computer Vision, as coined by Marr, is to develop algorithms to answer "What are", "Where at", "When from" visual appearance. The speaker, among others, recognizes the importance of studying underlying entities and relations beyond visual appearance, following an Active Perception paradigm. This talk will present the speaker's efforts over the last decade, ranging from (1) reasoning beyond appearance for vision and language tasks (VQA, captioning, T2I, etc.), and addressing their evaluation misalignment, through (2) reasoning about implicit properties, to (3) their roles in a Robotic visual concept learning framework. The talk will also feature the Active Perception Group (APG)’s projects addressing emerging challenges of the nation in automated mobility and intelligent transportation domains.</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534348" y="6960445"/>
            <a:ext cx="6924537" cy="2027579"/>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300" b="1" spc="-50" dirty="0">
                <a:latin typeface="Segoe UI Variable Display Semil" pitchFamily="2" charset="0"/>
                <a:cs typeface="Segoe UI Light" panose="020B0502040204020203" pitchFamily="34" charset="0"/>
              </a:rPr>
              <a:t>About the Speaker:</a:t>
            </a:r>
            <a:r>
              <a:rPr lang="en-US" sz="1300" spc="-50" dirty="0">
                <a:latin typeface="Segoe UI Variable Display Semil" pitchFamily="2" charset="0"/>
                <a:cs typeface="Segoe UI Light" panose="020B0502040204020203" pitchFamily="34" charset="0"/>
              </a:rPr>
              <a:t>  </a:t>
            </a:r>
            <a:r>
              <a:rPr lang="en-US" sz="1300" spc="-50" dirty="0" err="1">
                <a:latin typeface="Segoe UI Variable Display Semil" pitchFamily="2" charset="0"/>
                <a:cs typeface="Segoe UI Light" panose="020B0502040204020203" pitchFamily="34" charset="0"/>
              </a:rPr>
              <a:t>Yezhou</a:t>
            </a:r>
            <a:r>
              <a:rPr lang="en-US" sz="1300" spc="-50" dirty="0">
                <a:latin typeface="Segoe UI Variable Display Semil" pitchFamily="2" charset="0"/>
                <a:cs typeface="Segoe UI Light" panose="020B0502040204020203" pitchFamily="34" charset="0"/>
              </a:rPr>
              <a:t> (YZ) Yang is an Associate Professor and a Fulton Entrepreneurial Professor in the School of Computing and Augmented Intelligence (SCAI) at Arizona State University.  He directs the ASU Active Perception Group, serves as the topic lead (situation awareness) at the Institute of Automated Mobility, Arizona Commerce Authority and as the thrust lead (AVAI) at Advanced Communications Technologies (a Science and Technology Center under the New Economy Initiative, Arizona). His work includes exploring visual primitives and representation learning in visual understanding, grounding them by natural language, high-level reasoning over the primitives for intelligent systems, secure/robust AI, and V&amp;L model evaluation alignment. Yang is a recipient of the Qualcomm Innovation Fellowship 2011, NSF CAREER award 2018, and the Amazon AWS Machine Learning Research Award 2019. He received his Ph.D. from the University of Maryland and B.E. from Zhejiang University, China. He is a co-founder of ARGOS Vision Inc, an ASU spin-off company.</a:t>
            </a:r>
          </a:p>
        </p:txBody>
      </p:sp>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957577"/>
            <a:chOff x="0" y="1764678"/>
            <a:chExt cx="7772400" cy="1957577"/>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95757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8545C200-9F55-DB76-B1C3-F05A88911895}"/>
                </a:ext>
              </a:extLst>
            </p:cNvPr>
            <p:cNvPicPr>
              <a:picLocks noChangeAspect="1"/>
            </p:cNvPicPr>
            <p:nvPr/>
          </p:nvPicPr>
          <p:blipFill>
            <a:blip r:embed="rId2"/>
            <a:stretch>
              <a:fillRect/>
            </a:stretch>
          </p:blipFill>
          <p:spPr>
            <a:xfrm>
              <a:off x="534352" y="1873083"/>
              <a:ext cx="1738948" cy="1738948"/>
            </a:xfrm>
            <a:prstGeom prst="rect">
              <a:avLst/>
            </a:prstGeom>
          </p:spPr>
        </p:pic>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273301" y="1873084"/>
              <a:ext cx="5185586"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Dr. </a:t>
              </a:r>
              <a:r>
                <a:rPr lang="en-US" sz="3000" b="1" dirty="0" err="1">
                  <a:solidFill>
                    <a:schemeClr val="bg1">
                      <a:lumMod val="95000"/>
                    </a:schemeClr>
                  </a:solidFill>
                  <a:latin typeface="Segoe UI Variable Display" pitchFamily="2" charset="0"/>
                  <a:cs typeface="Segoe UI" panose="020B0502040204020203" pitchFamily="34" charset="0"/>
                </a:rPr>
                <a:t>Yezhou</a:t>
              </a:r>
              <a:r>
                <a:rPr lang="en-US" sz="3000" b="1" dirty="0">
                  <a:solidFill>
                    <a:schemeClr val="bg1">
                      <a:lumMod val="95000"/>
                    </a:schemeClr>
                  </a:solidFill>
                  <a:latin typeface="Segoe UI Variable Display" pitchFamily="2" charset="0"/>
                  <a:cs typeface="Segoe UI" panose="020B0502040204020203" pitchFamily="34" charset="0"/>
                </a:rPr>
                <a:t> Yang</a:t>
              </a:r>
              <a:br>
                <a:rPr lang="en-US" sz="2000" dirty="0">
                  <a:solidFill>
                    <a:schemeClr val="bg1">
                      <a:lumMod val="95000"/>
                    </a:schemeClr>
                  </a:solidFill>
                  <a:latin typeface="Segoe UI Variable Display" pitchFamily="2" charset="0"/>
                  <a:cs typeface="Segoe UI" panose="020B0502040204020203" pitchFamily="34" charset="0"/>
                </a:rPr>
              </a:b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Associate Professor,   </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School of Computing &amp; AI,  Arizona State University</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hlinkClick r:id="rId3">
                    <a:extLst>
                      <a:ext uri="{A12FA001-AC4F-418D-AE19-62706E023703}">
                        <ahyp:hlinkClr xmlns:ahyp="http://schemas.microsoft.com/office/drawing/2018/hyperlinkcolor" val="tx"/>
                      </a:ext>
                    </a:extLst>
                  </a:hlinkClick>
                </a:rPr>
                <a:t>https://yezhouyang.engineering.asu.edu/</a:t>
              </a:r>
              <a:r>
                <a:rPr lang="en-US" sz="1500" dirty="0">
                  <a:solidFill>
                    <a:schemeClr val="accent4"/>
                  </a:solidFill>
                  <a:latin typeface="Segoe UI Variable Display" pitchFamily="2" charset="0"/>
                  <a:cs typeface="Segoe UI" panose="020B0502040204020203" pitchFamily="34" charset="0"/>
                </a:rPr>
                <a:t> </a:t>
              </a:r>
            </a:p>
          </p:txBody>
        </p:sp>
      </p:gr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316629"/>
            <a:ext cx="7772400" cy="1770074"/>
            <a:chOff x="0" y="3416600"/>
            <a:chExt cx="7772400" cy="1770074"/>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007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534347" y="3483879"/>
              <a:ext cx="6924539" cy="1615827"/>
            </a:xfrm>
            <a:prstGeom prst="rect">
              <a:avLst/>
            </a:prstGeom>
            <a:noFill/>
          </p:spPr>
          <p:txBody>
            <a:bodyPr wrap="square">
              <a:spAutoFit/>
            </a:bodyPr>
            <a:lstStyle/>
            <a:p>
              <a:pPr algn="ctr"/>
              <a:r>
                <a:rPr lang="en-US" sz="2400" b="1" dirty="0">
                  <a:solidFill>
                    <a:schemeClr val="bg2"/>
                  </a:solidFill>
                  <a:latin typeface="Segoe UI Variable Display" pitchFamily="2" charset="0"/>
                </a:rPr>
                <a:t>Visual Concept Learning Beyond Appearances:</a:t>
              </a:r>
              <a:br>
                <a:rPr lang="en-US" sz="2400" b="1" dirty="0">
                  <a:solidFill>
                    <a:schemeClr val="bg2"/>
                  </a:solidFill>
                  <a:latin typeface="Segoe UI Variable Display" pitchFamily="2" charset="0"/>
                </a:rPr>
              </a:br>
              <a:r>
                <a:rPr lang="en-US" sz="2400" b="1" dirty="0">
                  <a:solidFill>
                    <a:schemeClr val="bg2"/>
                  </a:solidFill>
                  <a:latin typeface="Segoe UI Variable Display" pitchFamily="2" charset="0"/>
                </a:rPr>
                <a:t>Modernizing a Couple of Classic Ideas</a:t>
              </a:r>
            </a:p>
            <a:p>
              <a:pPr algn="ctr"/>
              <a:r>
                <a:rPr lang="en-US" sz="11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February 8, 2024 	3:30 – 4:30 PM</a:t>
              </a:r>
            </a:p>
            <a:p>
              <a:pPr algn="ctr"/>
              <a:r>
                <a:rPr lang="en-US" sz="2000" dirty="0">
                  <a:solidFill>
                    <a:schemeClr val="bg2"/>
                  </a:solidFill>
                  <a:latin typeface="Segoe UI Variable Display" pitchFamily="2" charset="0"/>
                </a:rPr>
                <a:t>ITE 325-B or Webex: </a:t>
              </a:r>
              <a:r>
                <a:rPr lang="en-US" dirty="0">
                  <a:solidFill>
                    <a:schemeClr val="accent4"/>
                  </a:solidFill>
                  <a:latin typeface="Segoe UI Variable Display" pitchFamily="2" charset="0"/>
                  <a:hlinkClick r:id="rId6">
                    <a:extLst>
                      <a:ext uri="{A12FA001-AC4F-418D-AE19-62706E023703}">
                        <ahyp:hlinkClr xmlns:ahyp="http://schemas.microsoft.com/office/drawing/2018/hyperlinkcolor" val="tx"/>
                      </a:ext>
                    </a:extLst>
                  </a:hlinkClick>
                </a:rPr>
                <a:t>https://umbc.webex.com/meet/gokhale</a:t>
              </a:r>
              <a:r>
                <a:rPr lang="en-US" dirty="0">
                  <a:solidFill>
                    <a:schemeClr val="accent4"/>
                  </a:solidFill>
                  <a:latin typeface="Segoe UI Variable Display" pitchFamily="2" charset="0"/>
                </a:rPr>
                <a:t> </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7">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8">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1042" name="Picture 18" descr="ASU Logo and symbol, meaning, history, PNG, brand">
            <a:extLst>
              <a:ext uri="{FF2B5EF4-FFF2-40B4-BE49-F238E27FC236}">
                <a16:creationId xmlns:a16="http://schemas.microsoft.com/office/drawing/2014/main" id="{79B64957-0A82-23EE-1BEC-4CAA7C87A51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963" t="16808" r="12339" b="15488"/>
          <a:stretch/>
        </p:blipFill>
        <p:spPr bwMode="auto">
          <a:xfrm>
            <a:off x="5676900" y="1442887"/>
            <a:ext cx="1561148" cy="755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127</TotalTime>
  <Words>446</Words>
  <Application>Microsoft Office PowerPoint</Application>
  <PresentationFormat>Custom</PresentationFormat>
  <Paragraphs>10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1</cp:revision>
  <dcterms:created xsi:type="dcterms:W3CDTF">2024-01-31T15:18:43Z</dcterms:created>
  <dcterms:modified xsi:type="dcterms:W3CDTF">2024-01-31T17:26:12Z</dcterms:modified>
</cp:coreProperties>
</file>