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29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4/26/2024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gokhale@umbc.edu" TargetMode="External"/><Relationship Id="rId5" Type="http://schemas.openxmlformats.org/officeDocument/2006/relationships/hyperlink" Target="https://www.tejasgokhale.com/seminar.html" TargetMode="External"/><Relationship Id="rId10" Type="http://schemas.openxmlformats.org/officeDocument/2006/relationships/image" Target="../media/image6.png"/><Relationship Id="rId4" Type="http://schemas.openxmlformats.org/officeDocument/2006/relationships/hyperlink" Target="https://umbc.webex.com/meet/gokhale"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957577"/>
            <a:chOff x="0" y="1764678"/>
            <a:chExt cx="7772400" cy="1957577"/>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95757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403565" y="1873084"/>
              <a:ext cx="5055321"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Serena Booth</a:t>
              </a:r>
              <a:br>
                <a:rPr lang="en-US" sz="2000" dirty="0">
                  <a:solidFill>
                    <a:schemeClr val="bg1">
                      <a:lumMod val="95000"/>
                    </a:schemeClr>
                  </a:solidFill>
                  <a:latin typeface="Segoe UI Variable Display" pitchFamily="2" charset="0"/>
                  <a:cs typeface="Segoe UI" panose="020B0502040204020203" pitchFamily="34" charset="0"/>
                </a:rPr>
              </a:b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AAAS AI Policy Fellow</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United States Senate</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https://slbooth.com/</a:t>
              </a:r>
            </a:p>
          </p:txBody>
        </p:sp>
      </p:grpSp>
      <p:sp>
        <p:nvSpPr>
          <p:cNvPr id="24" name="Rectangle 23">
            <a:extLst>
              <a:ext uri="{FF2B5EF4-FFF2-40B4-BE49-F238E27FC236}">
                <a16:creationId xmlns:a16="http://schemas.microsoft.com/office/drawing/2014/main" id="{EBDF542A-C5BA-DFB0-6C23-AB4194EDA75E}"/>
              </a:ext>
            </a:extLst>
          </p:cNvPr>
          <p:cNvSpPr/>
          <p:nvPr/>
        </p:nvSpPr>
        <p:spPr>
          <a:xfrm>
            <a:off x="0" y="5080147"/>
            <a:ext cx="7772400" cy="424722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371854" y="5080147"/>
            <a:ext cx="7249521" cy="2882475"/>
          </a:xfrm>
        </p:spPr>
        <p:txBody>
          <a:bodyPr>
            <a:noAutofit/>
          </a:bodyPr>
          <a:lstStyle/>
          <a:p>
            <a:pPr marL="0" indent="0" algn="just">
              <a:lnSpc>
                <a:spcPct val="100000"/>
              </a:lnSpc>
              <a:spcBef>
                <a:spcPts val="0"/>
              </a:spcBef>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Abstract:  </a:t>
            </a:r>
            <a:r>
              <a:rPr lang="en-US" sz="1400" spc="-50" dirty="0">
                <a:latin typeface="CMU Bright" panose="02000603000000000000" pitchFamily="2" charset="0"/>
                <a:ea typeface="CMU Bright" panose="02000603000000000000" pitchFamily="2" charset="0"/>
                <a:cs typeface="CMU Bright" panose="02000603000000000000" pitchFamily="2" charset="0"/>
              </a:rPr>
              <a:t> As large pretrained models underlying generative AI systems have grown larger, inscrutable, and widely-deployed, interest in understanding their nature as emergent rather than engineered systems has grown. I believe to move this "ersatz natural science" of AI forward, we need to focus on building rigorous observational tools for these systems, which can characterize capabilities unambiguously. At their best, benchmarks and metrics could meet this need, but at present they are often treated as mere leaderboards to chase and only very indirectly measure capabilities of interest. This talk covers three works on this topic: first, a work laying out the high-level case for building a subfield of "model metrology" which focuses on building better benchmarks and metrics. Then, it covers two works on metrology in the generative image domain: first, a work which assesses multilingual conceptual knowledge in text-to-image (T2I) systems, and second, a meta-benchmark that demonstrates how many T2I prompt faithfulness benchmarks actually fail to capture the compositionality characteristics of T2I systems which they purport to measure. This line of inquiry is intended to help move benchmarking toward the ideal of rigorous tools of scientific observation.</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387963" y="7955116"/>
            <a:ext cx="7217302" cy="1534395"/>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400" spc="-50" dirty="0">
                <a:latin typeface="CMU Bright" panose="02000603000000000000" pitchFamily="2" charset="0"/>
                <a:ea typeface="CMU Bright" panose="02000603000000000000" pitchFamily="2" charset="0"/>
                <a:cs typeface="CMU Bright" panose="02000603000000000000" pitchFamily="2" charset="0"/>
              </a:rPr>
              <a:t>   Michael Saxon is a PhD candidate and NSF Fellow in the NLP Group at the University of California, Santa Barbara. His research sits on the intersection of generative model benchmarking, multimodality, and AI ethics. He’s particularly interested in making meaningful evaluations of hard-to-measure new capabilities in these artifacts.  Michael earned his BS in Electrical Engineering and MS in Computer Engineering at Arizona State University, advised by </a:t>
            </a:r>
            <a:r>
              <a:rPr lang="en-US" sz="1400" spc="-50" dirty="0" err="1">
                <a:latin typeface="CMU Bright" panose="02000603000000000000" pitchFamily="2" charset="0"/>
                <a:ea typeface="CMU Bright" panose="02000603000000000000" pitchFamily="2" charset="0"/>
                <a:cs typeface="CMU Bright" panose="02000603000000000000" pitchFamily="2" charset="0"/>
              </a:rPr>
              <a:t>Visar</a:t>
            </a:r>
            <a:r>
              <a:rPr lang="en-US" sz="1400" spc="-50" dirty="0">
                <a:latin typeface="CMU Bright" panose="02000603000000000000" pitchFamily="2" charset="0"/>
                <a:ea typeface="CMU Bright" panose="02000603000000000000" pitchFamily="2" charset="0"/>
                <a:cs typeface="CMU Bright" panose="02000603000000000000" pitchFamily="2" charset="0"/>
              </a:rPr>
              <a:t> </a:t>
            </a:r>
            <a:r>
              <a:rPr lang="en-US" sz="1400" spc="-50" dirty="0" err="1">
                <a:latin typeface="CMU Bright" panose="02000603000000000000" pitchFamily="2" charset="0"/>
                <a:ea typeface="CMU Bright" panose="02000603000000000000" pitchFamily="2" charset="0"/>
                <a:cs typeface="CMU Bright" panose="02000603000000000000" pitchFamily="2" charset="0"/>
              </a:rPr>
              <a:t>Berish</a:t>
            </a:r>
            <a:r>
              <a:rPr lang="en-US" sz="1400" spc="-50" dirty="0">
                <a:latin typeface="CMU Bright" panose="02000603000000000000" pitchFamily="2" charset="0"/>
                <a:ea typeface="CMU Bright" panose="02000603000000000000" pitchFamily="2" charset="0"/>
                <a:cs typeface="CMU Bright" panose="02000603000000000000" pitchFamily="2" charset="0"/>
              </a:rPr>
              <a:t> and Sethuraman Panchanathan in 2018 and 2020 respectively. </a:t>
            </a: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3316629"/>
            <a:ext cx="7772400" cy="1773551"/>
            <a:chOff x="0" y="3416600"/>
            <a:chExt cx="7772400" cy="1773551"/>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0074"/>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534347" y="3435825"/>
              <a:ext cx="6924539" cy="1754326"/>
            </a:xfrm>
            <a:prstGeom prst="rect">
              <a:avLst/>
            </a:prstGeom>
            <a:noFill/>
          </p:spPr>
          <p:txBody>
            <a:bodyPr wrap="square">
              <a:spAutoFit/>
            </a:bodyPr>
            <a:lstStyle/>
            <a:p>
              <a:pPr algn="ctr"/>
              <a:r>
                <a:rPr lang="en-US" sz="2800" b="1" dirty="0">
                  <a:solidFill>
                    <a:schemeClr val="bg2"/>
                  </a:solidFill>
                  <a:latin typeface="Segoe UI Variable Display" pitchFamily="2" charset="0"/>
                </a:rPr>
                <a:t>Rigorous measurement in text-to-image systems (and AI more broadly?)</a:t>
              </a:r>
              <a:br>
                <a:rPr lang="en-US" sz="2400" b="1" dirty="0">
                  <a:solidFill>
                    <a:schemeClr val="bg2"/>
                  </a:solidFill>
                  <a:latin typeface="Segoe UI Variable Display" pitchFamily="2" charset="0"/>
                </a:rPr>
              </a:br>
              <a:r>
                <a:rPr lang="en-US" sz="8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April 29, 2024	4:00 – 5:15 PM</a:t>
              </a:r>
            </a:p>
            <a:p>
              <a:pPr algn="ctr"/>
              <a:r>
                <a:rPr lang="en-US" sz="2000" dirty="0">
                  <a:solidFill>
                    <a:schemeClr val="bg2"/>
                  </a:solidFill>
                  <a:latin typeface="Segoe UI Variable Display" pitchFamily="2" charset="0"/>
                </a:rPr>
                <a:t>ENGR 231 or Webex: </a:t>
              </a:r>
              <a:r>
                <a:rPr lang="en-US" dirty="0">
                  <a:solidFill>
                    <a:schemeClr val="accent4"/>
                  </a:solidFill>
                  <a:latin typeface="Segoe UI Variable Display" pitchFamily="2" charset="0"/>
                  <a:hlinkClick r:id="rId4">
                    <a:extLst>
                      <a:ext uri="{A12FA001-AC4F-418D-AE19-62706E023703}">
                        <ahyp:hlinkClr xmlns:ahyp="http://schemas.microsoft.com/office/drawing/2018/hyperlinkcolor" val="tx"/>
                      </a:ext>
                    </a:extLst>
                  </a:hlinkClick>
                </a:rPr>
                <a:t>https://umbc.webex.com/meet/gokhale</a:t>
              </a:r>
              <a:r>
                <a:rPr lang="en-US" dirty="0">
                  <a:solidFill>
                    <a:schemeClr val="accent4"/>
                  </a:solidFill>
                  <a:latin typeface="Segoe UI Variable Display" pitchFamily="2" charset="0"/>
                </a:rPr>
                <a:t> </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6">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1026" name="Picture 2">
            <a:extLst>
              <a:ext uri="{FF2B5EF4-FFF2-40B4-BE49-F238E27FC236}">
                <a16:creationId xmlns:a16="http://schemas.microsoft.com/office/drawing/2014/main" id="{CFC91F2F-F1FF-FDBD-7B84-0702E1750D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219" y="1439298"/>
            <a:ext cx="1832358" cy="18323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54A9FA-8B3C-CE56-D0B9-15CDE15DA0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2291" y="2241091"/>
            <a:ext cx="1020585" cy="10205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ontact Us - TrellisCommunitiesbyAAAS">
            <a:extLst>
              <a:ext uri="{FF2B5EF4-FFF2-40B4-BE49-F238E27FC236}">
                <a16:creationId xmlns:a16="http://schemas.microsoft.com/office/drawing/2014/main" id="{33677963-7B18-52F7-FA76-52143C97B0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2584" y="1492443"/>
            <a:ext cx="2338791" cy="9744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IT Logo and symbol, meaning, history, PNG, brand">
            <a:extLst>
              <a:ext uri="{FF2B5EF4-FFF2-40B4-BE49-F238E27FC236}">
                <a16:creationId xmlns:a16="http://schemas.microsoft.com/office/drawing/2014/main" id="{16B80D75-0BF0-6194-81B9-1CADA6166B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3295" y="2314963"/>
            <a:ext cx="1962574" cy="110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165</TotalTime>
  <Words>395</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5</cp:revision>
  <dcterms:created xsi:type="dcterms:W3CDTF">2024-01-31T15:18:43Z</dcterms:created>
  <dcterms:modified xsi:type="dcterms:W3CDTF">2024-04-26T17:29:50Z</dcterms:modified>
</cp:coreProperties>
</file>