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7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3/1/2024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gokhale@umbc.edu" TargetMode="External"/><Relationship Id="rId3" Type="http://schemas.openxmlformats.org/officeDocument/2006/relationships/hyperlink" Target="https://zharry29.github.io/" TargetMode="External"/><Relationship Id="rId7" Type="http://schemas.openxmlformats.org/officeDocument/2006/relationships/hyperlink" Target="https://www.tejasgokhale.com/seminar.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umbc.webex.com/meet/gokhale"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DF542A-C5BA-DFB0-6C23-AB4194EDA75E}"/>
              </a:ext>
            </a:extLst>
          </p:cNvPr>
          <p:cNvSpPr/>
          <p:nvPr/>
        </p:nvSpPr>
        <p:spPr>
          <a:xfrm>
            <a:off x="0" y="5080147"/>
            <a:ext cx="7772400" cy="424722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534347" y="5190371"/>
            <a:ext cx="6924538" cy="1770074"/>
          </a:xfrm>
        </p:spPr>
        <p:txBody>
          <a:bodyPr>
            <a:noAutofit/>
          </a:bodyPr>
          <a:lstStyle/>
          <a:p>
            <a:pPr marL="0" indent="0" algn="just">
              <a:lnSpc>
                <a:spcPct val="100000"/>
              </a:lnSpc>
              <a:spcBef>
                <a:spcPts val="0"/>
              </a:spcBef>
              <a:buNone/>
            </a:pPr>
            <a:r>
              <a:rPr lang="en-US" sz="1300" b="1" spc="-50" dirty="0">
                <a:latin typeface="Segoe UI Variable Display Semil" pitchFamily="2" charset="0"/>
                <a:cs typeface="Segoe UI Light" panose="020B0502040204020203" pitchFamily="34" charset="0"/>
              </a:rPr>
              <a:t>Abstract:  </a:t>
            </a:r>
            <a:r>
              <a:rPr lang="en-US" sz="1300" spc="-50" dirty="0">
                <a:latin typeface="Segoe UI Variable Display Semil" pitchFamily="2" charset="0"/>
                <a:cs typeface="Segoe UI Light" panose="020B0502040204020203" pitchFamily="34" charset="0"/>
              </a:rPr>
              <a:t>Reasoning about real-life events is a unifying challenge in AI and NLP that has profound utility in a variety of domains, while any fallacy in high-stake applications like law, medicine, and science could be catastrophic. Able to work with diverse text in these domains, large language models (LLMs) have proven capable of answering questions and solving problems. In this talk, I demonstrate that end-to-end LLMs still systematically fail on reasoning tasks of complex events. Moreover, their black-box nature gives rise to little interpretability and user control. To address these issues, I propose two general approaches to use LLMs in conjunction with a structured representation of events. The first is a language-based representation involving relations of sub-events that can be learned by LLMs via fine-tuning. The second is a symbolic representation involving states of entities that can be leveraged by either LLMs or deterministic solvers. On a suite of event reasoning tasks, I show that both approaches outperform end-to-end LLMs in terms of performance and trustworthiness.</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534348" y="7453629"/>
            <a:ext cx="6924537" cy="153439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300" b="1" spc="-50" dirty="0">
                <a:latin typeface="Segoe UI Variable Display Semil" pitchFamily="2" charset="0"/>
                <a:cs typeface="Segoe UI Light" panose="020B0502040204020203" pitchFamily="34" charset="0"/>
              </a:rPr>
              <a:t>About the Speaker:</a:t>
            </a:r>
            <a:r>
              <a:rPr lang="en-US" sz="1300" spc="-50" dirty="0">
                <a:latin typeface="Segoe UI Variable Display Semil" pitchFamily="2" charset="0"/>
                <a:cs typeface="Segoe UI Light" panose="020B0502040204020203" pitchFamily="34" charset="0"/>
              </a:rPr>
              <a:t>  Li "Harry" Zhang is a 5th-year PhD student working on Natural Language Processing (NLP) and artificial intelligence at the University of Pennsylvania advised by Prof. Chris </a:t>
            </a:r>
            <a:r>
              <a:rPr lang="en-US" sz="1300" spc="-50" dirty="0" err="1">
                <a:latin typeface="Segoe UI Variable Display Semil" pitchFamily="2" charset="0"/>
                <a:cs typeface="Segoe UI Light" panose="020B0502040204020203" pitchFamily="34" charset="0"/>
              </a:rPr>
              <a:t>Callison</a:t>
            </a:r>
            <a:r>
              <a:rPr lang="en-US" sz="1300" spc="-50" dirty="0">
                <a:latin typeface="Segoe UI Variable Display Semil" pitchFamily="2" charset="0"/>
                <a:cs typeface="Segoe UI Light" panose="020B0502040204020203" pitchFamily="34" charset="0"/>
              </a:rPr>
              <a:t>-Burch. He earned his Bachelor's degree at the University of Michigan mentored by Prof. Rada </a:t>
            </a:r>
            <a:r>
              <a:rPr lang="en-US" sz="1300" spc="-50" dirty="0" err="1">
                <a:latin typeface="Segoe UI Variable Display Semil" pitchFamily="2" charset="0"/>
                <a:cs typeface="Segoe UI Light" panose="020B0502040204020203" pitchFamily="34" charset="0"/>
              </a:rPr>
              <a:t>Mihalcea</a:t>
            </a:r>
            <a:r>
              <a:rPr lang="en-US" sz="1300" spc="-50" dirty="0">
                <a:latin typeface="Segoe UI Variable Display Semil" pitchFamily="2" charset="0"/>
                <a:cs typeface="Segoe UI Light" panose="020B0502040204020203" pitchFamily="34" charset="0"/>
              </a:rPr>
              <a:t> and Prof. Dragomir </a:t>
            </a:r>
            <a:r>
              <a:rPr lang="en-US" sz="1300" spc="-50" dirty="0" err="1">
                <a:latin typeface="Segoe UI Variable Display Semil" pitchFamily="2" charset="0"/>
                <a:cs typeface="Segoe UI Light" panose="020B0502040204020203" pitchFamily="34" charset="0"/>
              </a:rPr>
              <a:t>Radev</a:t>
            </a:r>
            <a:r>
              <a:rPr lang="en-US" sz="1300" spc="-50" dirty="0">
                <a:latin typeface="Segoe UI Variable Display Semil" pitchFamily="2" charset="0"/>
                <a:cs typeface="Segoe UI Light" panose="020B0502040204020203" pitchFamily="34" charset="0"/>
              </a:rPr>
              <a:t>. He has published more than 20 papers in NLP conferences that have been cited more than 1,000 times. He has reviewed more than 50 papers in those venues and has served as Session Chair and Program Chair in many conferences and workshops. Being a musician, producer, content creator of over 50,000 subscribers, he is also passionate in the research of AI music.</a:t>
            </a:r>
          </a:p>
        </p:txBody>
      </p:sp>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957577"/>
            <a:chOff x="0" y="1764678"/>
            <a:chExt cx="7772400" cy="1957577"/>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95757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545C200-9F55-DB76-B1C3-F05A889118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4352" y="1873083"/>
              <a:ext cx="1738948" cy="1738948"/>
            </a:xfrm>
            <a:prstGeom prst="rect">
              <a:avLst/>
            </a:prstGeom>
          </p:spPr>
        </p:pic>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273301" y="1873084"/>
              <a:ext cx="5185586"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 Li “Harry” Zhang</a:t>
              </a:r>
              <a:br>
                <a:rPr lang="en-US" sz="2000" dirty="0">
                  <a:solidFill>
                    <a:schemeClr val="bg1">
                      <a:lumMod val="95000"/>
                    </a:schemeClr>
                  </a:solidFill>
                  <a:latin typeface="Segoe UI Variable Display" pitchFamily="2" charset="0"/>
                  <a:cs typeface="Segoe UI" panose="020B0502040204020203" pitchFamily="34" charset="0"/>
                </a:rPr>
              </a:b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Ph.D. Candidate</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University of Pennsylvania</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hlinkClick r:id="rId3">
                    <a:extLst>
                      <a:ext uri="{A12FA001-AC4F-418D-AE19-62706E023703}">
                        <ahyp:hlinkClr xmlns:ahyp="http://schemas.microsoft.com/office/drawing/2018/hyperlinkcolor" val="tx"/>
                      </a:ext>
                    </a:extLst>
                  </a:hlinkClick>
                </a:rPr>
                <a:t>https://zharry29.github.io/</a:t>
              </a:r>
              <a:r>
                <a:rPr lang="en-US" sz="1500" dirty="0">
                  <a:solidFill>
                    <a:schemeClr val="accent4"/>
                  </a:solidFill>
                  <a:latin typeface="Segoe UI Variable Display" pitchFamily="2" charset="0"/>
                  <a:cs typeface="Segoe UI" panose="020B0502040204020203" pitchFamily="34" charset="0"/>
                </a:rPr>
                <a:t> </a:t>
              </a:r>
            </a:p>
          </p:txBody>
        </p:sp>
      </p:gr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316629"/>
            <a:ext cx="7772400" cy="1770074"/>
            <a:chOff x="0" y="3416600"/>
            <a:chExt cx="7772400" cy="1770074"/>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007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534347" y="3483879"/>
              <a:ext cx="6924539" cy="1446550"/>
            </a:xfrm>
            <a:prstGeom prst="rect">
              <a:avLst/>
            </a:prstGeom>
            <a:noFill/>
          </p:spPr>
          <p:txBody>
            <a:bodyPr wrap="square">
              <a:spAutoFit/>
            </a:bodyPr>
            <a:lstStyle/>
            <a:p>
              <a:pPr algn="ctr"/>
              <a:r>
                <a:rPr lang="en-US" sz="2400" b="1" dirty="0">
                  <a:solidFill>
                    <a:schemeClr val="bg2"/>
                  </a:solidFill>
                  <a:latin typeface="Segoe UI Variable Display" pitchFamily="2" charset="0"/>
                </a:rPr>
                <a:t>Structured Event Reasoning with Large Language Models</a:t>
              </a:r>
              <a:r>
                <a:rPr lang="en-US" sz="11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March 5, 2024 	2:15 – 3:15 PM</a:t>
              </a:r>
            </a:p>
            <a:p>
              <a:pPr algn="ctr"/>
              <a:r>
                <a:rPr lang="en-US" sz="2000" dirty="0">
                  <a:solidFill>
                    <a:schemeClr val="bg2"/>
                  </a:solidFill>
                  <a:latin typeface="Segoe UI Variable Display" pitchFamily="2" charset="0"/>
                </a:rPr>
                <a:t>ITE 325-B or Webex: </a:t>
              </a:r>
              <a:r>
                <a:rPr lang="en-US" dirty="0">
                  <a:solidFill>
                    <a:schemeClr val="accent4"/>
                  </a:solidFill>
                  <a:latin typeface="Segoe UI Variable Display" pitchFamily="2" charset="0"/>
                  <a:hlinkClick r:id="rId6">
                    <a:extLst>
                      <a:ext uri="{A12FA001-AC4F-418D-AE19-62706E023703}">
                        <ahyp:hlinkClr xmlns:ahyp="http://schemas.microsoft.com/office/drawing/2018/hyperlinkcolor" val="tx"/>
                      </a:ext>
                    </a:extLst>
                  </a:hlinkClick>
                </a:rPr>
                <a:t>https://umbc.webex.com/meet/gokhale</a:t>
              </a:r>
              <a:r>
                <a:rPr lang="en-US" dirty="0">
                  <a:solidFill>
                    <a:schemeClr val="accent4"/>
                  </a:solidFill>
                  <a:latin typeface="Segoe UI Variable Display" pitchFamily="2" charset="0"/>
                </a:rPr>
                <a:t> </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7">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8">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1028" name="Picture 4" descr="Logo">
            <a:extLst>
              <a:ext uri="{FF2B5EF4-FFF2-40B4-BE49-F238E27FC236}">
                <a16:creationId xmlns:a16="http://schemas.microsoft.com/office/drawing/2014/main" id="{64AAF757-CF5D-1D5C-DA26-0BD614A8ED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5312" y="2350653"/>
            <a:ext cx="2125607" cy="74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132</TotalTime>
  <Words>406</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1</cp:revision>
  <dcterms:created xsi:type="dcterms:W3CDTF">2024-01-31T15:18:43Z</dcterms:created>
  <dcterms:modified xsi:type="dcterms:W3CDTF">2024-03-02T01:27:15Z</dcterms:modified>
</cp:coreProperties>
</file>