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Catamaran Light"/>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CatamaranLight-bold.fntdata"/><Relationship Id="rId27" Type="http://schemas.openxmlformats.org/officeDocument/2006/relationships/font" Target="fonts/Catamaran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a71a132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a71a132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a71a132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a71a132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a71a132c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a71a132c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a71a132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a71a132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a71a132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a71a132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a71a132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a71a132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a71a132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a71a132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71a132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71a132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71a132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71a132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a71a132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a71a132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a71a132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a71a132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62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NLP Based Emotion Recognition using Mobile Models</a:t>
            </a:r>
            <a:endParaRPr/>
          </a:p>
        </p:txBody>
      </p:sp>
      <p:sp>
        <p:nvSpPr>
          <p:cNvPr id="60" name="Google Shape;60;p13"/>
          <p:cNvSpPr txBox="1"/>
          <p:nvPr/>
        </p:nvSpPr>
        <p:spPr>
          <a:xfrm>
            <a:off x="3049650" y="3066300"/>
            <a:ext cx="5875200" cy="19803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spAutoFit/>
          </a:bodyPr>
          <a:lstStyle/>
          <a:p>
            <a:pPr indent="0" lvl="0" marL="0" rtl="0" algn="l">
              <a:lnSpc>
                <a:spcPct val="130000"/>
              </a:lnSpc>
              <a:spcBef>
                <a:spcPts val="0"/>
              </a:spcBef>
              <a:spcAft>
                <a:spcPts val="0"/>
              </a:spcAft>
              <a:buNone/>
            </a:pPr>
            <a:r>
              <a:rPr b="1" lang="en" sz="2100">
                <a:solidFill>
                  <a:schemeClr val="accent3"/>
                </a:solidFill>
                <a:latin typeface="Average"/>
                <a:ea typeface="Average"/>
                <a:cs typeface="Average"/>
                <a:sym typeface="Average"/>
              </a:rPr>
              <a:t>Team: </a:t>
            </a:r>
            <a:r>
              <a:rPr lang="en" sz="2100">
                <a:solidFill>
                  <a:schemeClr val="accent3"/>
                </a:solidFill>
                <a:latin typeface="Average"/>
                <a:ea typeface="Average"/>
                <a:cs typeface="Average"/>
                <a:sym typeface="Average"/>
              </a:rPr>
              <a:t>	</a:t>
            </a:r>
            <a:r>
              <a:rPr lang="en" sz="1900">
                <a:solidFill>
                  <a:schemeClr val="accent3"/>
                </a:solidFill>
                <a:latin typeface="Average"/>
                <a:ea typeface="Average"/>
                <a:cs typeface="Average"/>
                <a:sym typeface="Average"/>
              </a:rPr>
              <a:t>Hathi Dev Rajeshbhai		PES1UG21CS813</a:t>
            </a:r>
            <a:endParaRPr sz="1900">
              <a:solidFill>
                <a:schemeClr val="accent3"/>
              </a:solidFill>
              <a:latin typeface="Average"/>
              <a:ea typeface="Average"/>
              <a:cs typeface="Average"/>
              <a:sym typeface="Average"/>
            </a:endParaRPr>
          </a:p>
          <a:p>
            <a:pPr indent="457200" lvl="0" marL="0" rtl="0" algn="l">
              <a:lnSpc>
                <a:spcPct val="130000"/>
              </a:lnSpc>
              <a:spcBef>
                <a:spcPts val="0"/>
              </a:spcBef>
              <a:spcAft>
                <a:spcPts val="0"/>
              </a:spcAft>
              <a:buNone/>
            </a:pPr>
            <a:r>
              <a:rPr lang="en" sz="1900">
                <a:solidFill>
                  <a:schemeClr val="accent3"/>
                </a:solidFill>
                <a:latin typeface="Average"/>
                <a:ea typeface="Average"/>
                <a:cs typeface="Average"/>
                <a:sym typeface="Average"/>
              </a:rPr>
              <a:t>  	Neeraj Gopalakrishnan	PES1UG21CS824</a:t>
            </a:r>
            <a:endParaRPr sz="1900">
              <a:solidFill>
                <a:schemeClr val="accent3"/>
              </a:solidFill>
              <a:latin typeface="Average"/>
              <a:ea typeface="Average"/>
              <a:cs typeface="Average"/>
              <a:sym typeface="Average"/>
            </a:endParaRPr>
          </a:p>
          <a:p>
            <a:pPr indent="457200" lvl="0" marL="0" rtl="0" algn="l">
              <a:lnSpc>
                <a:spcPct val="130000"/>
              </a:lnSpc>
              <a:spcBef>
                <a:spcPts val="0"/>
              </a:spcBef>
              <a:spcAft>
                <a:spcPts val="0"/>
              </a:spcAft>
              <a:buNone/>
            </a:pPr>
            <a:r>
              <a:rPr lang="en" sz="1900">
                <a:solidFill>
                  <a:schemeClr val="accent3"/>
                </a:solidFill>
                <a:latin typeface="Average"/>
                <a:ea typeface="Average"/>
                <a:cs typeface="Average"/>
                <a:sym typeface="Average"/>
              </a:rPr>
              <a:t>  	Thushar M                      	PES1UG20CS471</a:t>
            </a:r>
            <a:endParaRPr sz="1900">
              <a:solidFill>
                <a:schemeClr val="accent3"/>
              </a:solidFill>
              <a:latin typeface="Average"/>
              <a:ea typeface="Average"/>
              <a:cs typeface="Average"/>
              <a:sym typeface="Average"/>
            </a:endParaRPr>
          </a:p>
          <a:p>
            <a:pPr indent="457200" lvl="0" marL="0" rtl="0" algn="l">
              <a:lnSpc>
                <a:spcPct val="130000"/>
              </a:lnSpc>
              <a:spcBef>
                <a:spcPts val="0"/>
              </a:spcBef>
              <a:spcAft>
                <a:spcPts val="0"/>
              </a:spcAft>
              <a:buNone/>
            </a:pPr>
            <a:r>
              <a:rPr lang="en" sz="1900">
                <a:solidFill>
                  <a:schemeClr val="accent3"/>
                </a:solidFill>
                <a:latin typeface="Average"/>
                <a:ea typeface="Average"/>
                <a:cs typeface="Average"/>
                <a:sym typeface="Average"/>
              </a:rPr>
              <a:t>  	Tejas Goyal				PES1UG20CS466</a:t>
            </a:r>
            <a:endParaRPr sz="1000">
              <a:solidFill>
                <a:srgbClr val="1A1A1A"/>
              </a:solidFill>
              <a:latin typeface="Trebuchet MS"/>
              <a:ea typeface="Trebuchet MS"/>
              <a:cs typeface="Trebuchet MS"/>
              <a:sym typeface="Trebuchet MS"/>
            </a:endParaRPr>
          </a:p>
          <a:p>
            <a:pPr indent="457200" lvl="0" marL="0" rtl="0" algn="l">
              <a:lnSpc>
                <a:spcPct val="130000"/>
              </a:lnSpc>
              <a:spcBef>
                <a:spcPts val="0"/>
              </a:spcBef>
              <a:spcAft>
                <a:spcPts val="0"/>
              </a:spcAft>
              <a:buNone/>
            </a:pPr>
            <a:r>
              <a:rPr lang="en" sz="1000">
                <a:solidFill>
                  <a:srgbClr val="1A1A1A"/>
                </a:solidFill>
                <a:latin typeface="Trebuchet MS"/>
                <a:ea typeface="Trebuchet MS"/>
                <a:cs typeface="Trebuchet MS"/>
                <a:sym typeface="Trebuchet MS"/>
              </a:rPr>
              <a:t>  </a:t>
            </a:r>
            <a:endParaRPr sz="1000">
              <a:solidFill>
                <a:srgbClr val="1A1A1A"/>
              </a:solidFill>
              <a:latin typeface="Trebuchet MS"/>
              <a:ea typeface="Trebuchet MS"/>
              <a:cs typeface="Trebuchet MS"/>
              <a:sym typeface="Trebuchet MS"/>
            </a:endParaRPr>
          </a:p>
          <a:p>
            <a:pPr indent="0" lvl="0" marL="0" rtl="0" algn="l">
              <a:spcBef>
                <a:spcPts val="0"/>
              </a:spcBef>
              <a:spcAft>
                <a:spcPts val="0"/>
              </a:spcAft>
              <a:buNone/>
            </a:pPr>
            <a:r>
              <a:t/>
            </a:r>
            <a:endParaRPr sz="200">
              <a:solidFill>
                <a:srgbClr val="FFFFFF"/>
              </a:solidFill>
              <a:latin typeface="Catamaran Light"/>
              <a:ea typeface="Catamaran Light"/>
              <a:cs typeface="Catamaran Light"/>
              <a:sym typeface="Catamaran Light"/>
            </a:endParaRPr>
          </a:p>
        </p:txBody>
      </p:sp>
      <p:pic>
        <p:nvPicPr>
          <p:cNvPr id="61" name="Google Shape;61;p13"/>
          <p:cNvPicPr preferRelativeResize="0"/>
          <p:nvPr/>
        </p:nvPicPr>
        <p:blipFill>
          <a:blip r:embed="rId3">
            <a:alphaModFix/>
          </a:blip>
          <a:stretch>
            <a:fillRect/>
          </a:stretch>
        </p:blipFill>
        <p:spPr>
          <a:xfrm>
            <a:off x="352175" y="2923926"/>
            <a:ext cx="2117798" cy="21177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90250" y="526350"/>
            <a:ext cx="6645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700"/>
              <a:t>EmotionEase Android Application</a:t>
            </a:r>
            <a:endParaRPr b="1" sz="3700"/>
          </a:p>
          <a:p>
            <a:pPr indent="0" lvl="0" marL="0" rtl="0" algn="l">
              <a:spcBef>
                <a:spcPts val="0"/>
              </a:spcBef>
              <a:spcAft>
                <a:spcPts val="0"/>
              </a:spcAft>
              <a:buNone/>
            </a:pPr>
            <a:r>
              <a:rPr b="1" lang="en" sz="2400"/>
              <a:t>A demo of models on Mobile system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Homepage and Navigation</a:t>
            </a:r>
            <a:endParaRPr/>
          </a:p>
        </p:txBody>
      </p:sp>
      <p:sp>
        <p:nvSpPr>
          <p:cNvPr id="131" name="Google Shape;131;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3"/>
          <p:cNvPicPr preferRelativeResize="0"/>
          <p:nvPr/>
        </p:nvPicPr>
        <p:blipFill rotWithShape="1">
          <a:blip r:embed="rId3">
            <a:alphaModFix/>
          </a:blip>
          <a:srcRect b="9" l="0" r="0" t="19"/>
          <a:stretch/>
        </p:blipFill>
        <p:spPr>
          <a:xfrm>
            <a:off x="3322325" y="195050"/>
            <a:ext cx="2196338" cy="4758400"/>
          </a:xfrm>
          <a:prstGeom prst="rect">
            <a:avLst/>
          </a:prstGeom>
          <a:noFill/>
          <a:ln>
            <a:noFill/>
          </a:ln>
        </p:spPr>
      </p:pic>
      <p:pic>
        <p:nvPicPr>
          <p:cNvPr id="133" name="Google Shape;133;p23"/>
          <p:cNvPicPr preferRelativeResize="0"/>
          <p:nvPr/>
        </p:nvPicPr>
        <p:blipFill rotWithShape="1">
          <a:blip r:embed="rId4">
            <a:alphaModFix/>
          </a:blip>
          <a:srcRect b="9" l="0" r="0" t="19"/>
          <a:stretch/>
        </p:blipFill>
        <p:spPr>
          <a:xfrm>
            <a:off x="5976400" y="152400"/>
            <a:ext cx="2233413"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Sarcasm Result</a:t>
            </a:r>
            <a:endParaRPr/>
          </a:p>
        </p:txBody>
      </p:sp>
      <p:sp>
        <p:nvSpPr>
          <p:cNvPr id="139" name="Google Shape;139;p2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0" name="Google Shape;140;p24"/>
          <p:cNvPicPr preferRelativeResize="0"/>
          <p:nvPr/>
        </p:nvPicPr>
        <p:blipFill rotWithShape="1">
          <a:blip r:embed="rId3">
            <a:alphaModFix/>
          </a:blip>
          <a:srcRect b="9" l="0" r="0" t="19"/>
          <a:stretch/>
        </p:blipFill>
        <p:spPr>
          <a:xfrm>
            <a:off x="5561075" y="76200"/>
            <a:ext cx="2288492" cy="49579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Emotion Result</a:t>
            </a:r>
            <a:endParaRPr/>
          </a:p>
        </p:txBody>
      </p:sp>
      <p:sp>
        <p:nvSpPr>
          <p:cNvPr id="146" name="Google Shape;146;p2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7" name="Google Shape;147;p25"/>
          <p:cNvPicPr preferRelativeResize="0"/>
          <p:nvPr/>
        </p:nvPicPr>
        <p:blipFill>
          <a:blip r:embed="rId3">
            <a:alphaModFix/>
          </a:blip>
          <a:stretch>
            <a:fillRect/>
          </a:stretch>
        </p:blipFill>
        <p:spPr>
          <a:xfrm>
            <a:off x="5682300" y="152400"/>
            <a:ext cx="2232702"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believe that by addressing the issues in the implementation, we can further improve our application and make it more useful and accessible for people with alexithymia. We hope that our project can contribute to the advancement of NLP and ML research and applications, as well as to the well-being and quality of life of people with alexithymia.</a:t>
            </a:r>
            <a:endParaRPr sz="1500"/>
          </a:p>
          <a:p>
            <a:pPr indent="0" lvl="0" marL="0" rtl="0" algn="l">
              <a:spcBef>
                <a:spcPts val="1600"/>
              </a:spcBef>
              <a:spcAft>
                <a:spcPts val="0"/>
              </a:spcAft>
              <a:buNone/>
            </a:pPr>
            <a:r>
              <a:rPr lang="en" sz="1500"/>
              <a:t>We would like to make the android app with an android background service that helps to auto-interpret the classes rather than the user doing it manually.</a:t>
            </a:r>
            <a:endParaRPr sz="1500"/>
          </a:p>
          <a:p>
            <a:pPr indent="0" lvl="0" marL="0" rtl="0" algn="l">
              <a:spcBef>
                <a:spcPts val="1600"/>
              </a:spcBef>
              <a:spcAft>
                <a:spcPts val="0"/>
              </a:spcAft>
              <a:buNone/>
            </a:pPr>
            <a:r>
              <a:rPr lang="en" sz="1500"/>
              <a:t>We would also like to port the application to IOS. The application was made using Kotlin which is cross-platform compatible with IOS, hence making it possible to do the same.</a:t>
            </a:r>
            <a:endParaRPr sz="1500"/>
          </a:p>
          <a:p>
            <a:pPr indent="0" lvl="0" marL="0" rtl="0" algn="l">
              <a:spcBef>
                <a:spcPts val="1600"/>
              </a:spcBef>
              <a:spcAft>
                <a:spcPts val="1600"/>
              </a:spcAft>
              <a:buNone/>
            </a:pPr>
            <a:r>
              <a:rPr lang="en" sz="1500"/>
              <a:t>We can further develop a better and custom model that would benefit for the same by improving upon the MobileBERT model made in this project.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9" name="Google Shape;15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The project helps enable the people with alexithymia better understand the way they express themselves and also in understanding how others perceive feelings of oneself. </a:t>
            </a:r>
            <a:endParaRPr sz="1300"/>
          </a:p>
          <a:p>
            <a:pPr indent="-311150" lvl="0" marL="457200" rtl="0" algn="l">
              <a:spcBef>
                <a:spcPts val="0"/>
              </a:spcBef>
              <a:spcAft>
                <a:spcPts val="0"/>
              </a:spcAft>
              <a:buSzPts val="1300"/>
              <a:buChar char="●"/>
            </a:pPr>
            <a:r>
              <a:rPr lang="en" sz="1300"/>
              <a:t>By leveraging existing technology and improving upon it for a specific application we are able to enable emotion recognition and create an accessibility feature for the people suffering from such neurodevelopmental disorder. This shouldn't make them social outcasts but help them mingle as much as the regular human can.</a:t>
            </a:r>
            <a:endParaRPr sz="1300"/>
          </a:p>
          <a:p>
            <a:pPr indent="-311150" lvl="0" marL="457200" rtl="0" algn="l">
              <a:spcBef>
                <a:spcPts val="0"/>
              </a:spcBef>
              <a:spcAft>
                <a:spcPts val="0"/>
              </a:spcAft>
              <a:buSzPts val="1300"/>
              <a:buChar char="●"/>
            </a:pPr>
            <a:r>
              <a:rPr lang="en" sz="1300"/>
              <a:t>By making this application available in mobile device and running service locally helps the user preserve their privacy and also make it a better platform for their communication.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700"/>
              <a:t>THANK YOU!</a:t>
            </a:r>
            <a:endParaRPr sz="10700"/>
          </a:p>
        </p:txBody>
      </p:sp>
      <p:sp>
        <p:nvSpPr>
          <p:cNvPr id="165" name="Google Shape;165;p28"/>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Joy : 0.9927712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Alexithymia is a condition where individuals have difficulty recognizing and expressing their own emotions, as well as understanding the emotions of others. This can lead to difficulties in personal and professional relationships, as well as an increased risk of mental health problems.</a:t>
            </a:r>
            <a:endParaRPr sz="1600"/>
          </a:p>
          <a:p>
            <a:pPr indent="0" lvl="0" marL="0" rtl="0" algn="l">
              <a:spcBef>
                <a:spcPts val="1600"/>
              </a:spcBef>
              <a:spcAft>
                <a:spcPts val="0"/>
              </a:spcAft>
              <a:buNone/>
            </a:pPr>
            <a:r>
              <a:rPr lang="en" sz="1600"/>
              <a:t>One common way people with alexithymia communicate their emotions is through text messages, as it allows them to express themselves without the pressure of face-to-face interaction. However, accurately interpreting the emotions behind written text can be challenging for both the individual with alexithymia and their conversational partners.</a:t>
            </a:r>
            <a:endParaRPr sz="1600"/>
          </a:p>
          <a:p>
            <a:pPr indent="0" lvl="0" marL="0" rtl="0" algn="l">
              <a:spcBef>
                <a:spcPts val="1600"/>
              </a:spcBef>
              <a:spcAft>
                <a:spcPts val="1600"/>
              </a:spcAft>
              <a:buNone/>
            </a:pPr>
            <a:r>
              <a:rPr lang="en" sz="1600"/>
              <a:t>The objective of this presentation is to propose a solution for improving emotional understanding in text-based communication for individuals with alexithymia.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389600"/>
            <a:ext cx="42603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To enable the people with alexithymia to be able to understand emotion based of the texts that they have with others.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To demonstrate how your android application can help people with alexithymia improve their emotional and social skills by detecting emotions and sarcasm in text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To create an application that uses NLP and ML techniques to perform emotion and sarcasm detection on sentences on a phone locally</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To create an easy way for people to access a custom ML model on their device without any sort of information collection</a:t>
            </a:r>
            <a:endParaRPr>
              <a:solidFill>
                <a:schemeClr val="dk1"/>
              </a:solidFill>
              <a:latin typeface="Roboto"/>
              <a:ea typeface="Roboto"/>
              <a:cs typeface="Roboto"/>
              <a:sym typeface="Roboto"/>
            </a:endParaRPr>
          </a:p>
        </p:txBody>
      </p:sp>
      <p:sp>
        <p:nvSpPr>
          <p:cNvPr id="73" name="Google Shape;7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pic>
        <p:nvPicPr>
          <p:cNvPr id="74" name="Google Shape;74;p15"/>
          <p:cNvPicPr preferRelativeResize="0"/>
          <p:nvPr/>
        </p:nvPicPr>
        <p:blipFill>
          <a:blip r:embed="rId3">
            <a:alphaModFix/>
          </a:blip>
          <a:stretch>
            <a:fillRect/>
          </a:stretch>
        </p:blipFill>
        <p:spPr>
          <a:xfrm>
            <a:off x="5608450" y="1769625"/>
            <a:ext cx="2771394" cy="24193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grpSp>
        <p:nvGrpSpPr>
          <p:cNvPr id="80" name="Google Shape;80;p16"/>
          <p:cNvGrpSpPr/>
          <p:nvPr/>
        </p:nvGrpSpPr>
        <p:grpSpPr>
          <a:xfrm>
            <a:off x="431946" y="1304875"/>
            <a:ext cx="3969677" cy="3416400"/>
            <a:chOff x="431925" y="1304875"/>
            <a:chExt cx="2628925" cy="3416400"/>
          </a:xfrm>
        </p:grpSpPr>
        <p:sp>
          <p:nvSpPr>
            <p:cNvPr id="81" name="Google Shape;81;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idx="4294967295" type="body"/>
          </p:nvPr>
        </p:nvSpPr>
        <p:spPr>
          <a:xfrm>
            <a:off x="537640" y="1304875"/>
            <a:ext cx="3539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Sarcasm</a:t>
            </a:r>
            <a:endParaRPr>
              <a:solidFill>
                <a:schemeClr val="lt1"/>
              </a:solidFill>
            </a:endParaRPr>
          </a:p>
        </p:txBody>
      </p:sp>
      <p:grpSp>
        <p:nvGrpSpPr>
          <p:cNvPr id="84" name="Google Shape;84;p16"/>
          <p:cNvGrpSpPr/>
          <p:nvPr/>
        </p:nvGrpSpPr>
        <p:grpSpPr>
          <a:xfrm>
            <a:off x="4875828" y="1304875"/>
            <a:ext cx="3969547" cy="3416400"/>
            <a:chOff x="6212550" y="1304875"/>
            <a:chExt cx="2632500" cy="3416400"/>
          </a:xfrm>
        </p:grpSpPr>
        <p:sp>
          <p:nvSpPr>
            <p:cNvPr id="85" name="Google Shape;85;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6"/>
          <p:cNvSpPr txBox="1"/>
          <p:nvPr>
            <p:ph idx="4294967295" type="body"/>
          </p:nvPr>
        </p:nvSpPr>
        <p:spPr>
          <a:xfrm>
            <a:off x="4965959" y="1304875"/>
            <a:ext cx="3761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Emotion</a:t>
            </a:r>
            <a:endParaRPr>
              <a:solidFill>
                <a:schemeClr val="lt1"/>
              </a:solidFill>
            </a:endParaRPr>
          </a:p>
        </p:txBody>
      </p:sp>
      <p:sp>
        <p:nvSpPr>
          <p:cNvPr id="88" name="Google Shape;88;p16"/>
          <p:cNvSpPr txBox="1"/>
          <p:nvPr>
            <p:ph idx="4294967295" type="body"/>
          </p:nvPr>
        </p:nvSpPr>
        <p:spPr>
          <a:xfrm>
            <a:off x="547281" y="1850300"/>
            <a:ext cx="37425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sarcasm dataset was created from multiple sources:</a:t>
            </a:r>
            <a:endParaRPr sz="1500"/>
          </a:p>
          <a:p>
            <a:pPr indent="-317500" lvl="0" marL="285750" rtl="0" algn="l">
              <a:spcBef>
                <a:spcPts val="1600"/>
              </a:spcBef>
              <a:spcAft>
                <a:spcPts val="0"/>
              </a:spcAft>
              <a:buSzPts val="1400"/>
              <a:buChar char="●"/>
            </a:pPr>
            <a:r>
              <a:rPr lang="en" sz="1400"/>
              <a:t>Sarcasm Headline Dataset</a:t>
            </a:r>
            <a:endParaRPr sz="1400"/>
          </a:p>
          <a:p>
            <a:pPr indent="-317500" lvl="0" marL="285750" rtl="0" algn="l">
              <a:spcBef>
                <a:spcPts val="0"/>
              </a:spcBef>
              <a:spcAft>
                <a:spcPts val="0"/>
              </a:spcAft>
              <a:buSzPts val="1400"/>
              <a:buChar char="●"/>
            </a:pPr>
            <a:r>
              <a:rPr lang="en" sz="1400"/>
              <a:t>ISarcasm Dataset</a:t>
            </a:r>
            <a:endParaRPr sz="1400"/>
          </a:p>
          <a:p>
            <a:pPr indent="-317500" lvl="0" marL="285750" rtl="0" algn="l">
              <a:spcBef>
                <a:spcPts val="0"/>
              </a:spcBef>
              <a:spcAft>
                <a:spcPts val="0"/>
              </a:spcAft>
              <a:buSzPts val="1400"/>
              <a:buChar char="●"/>
            </a:pPr>
            <a:r>
              <a:rPr lang="en" sz="1400"/>
              <a:t>Twitter Dataset for Sarcasm Classification</a:t>
            </a:r>
            <a:endParaRPr sz="1400"/>
          </a:p>
          <a:p>
            <a:pPr indent="0" lvl="0" marL="0" rtl="0" algn="l">
              <a:spcBef>
                <a:spcPts val="1600"/>
              </a:spcBef>
              <a:spcAft>
                <a:spcPts val="1600"/>
              </a:spcAft>
              <a:buNone/>
            </a:pPr>
            <a:r>
              <a:rPr lang="en" sz="1400"/>
              <a:t>Additional to this we also have custom dataset made from scratch of </a:t>
            </a:r>
            <a:r>
              <a:rPr lang="en" sz="1400"/>
              <a:t>around</a:t>
            </a:r>
            <a:r>
              <a:rPr lang="en" sz="1400"/>
              <a:t> 1500 sarcastic and non-sarcastic labelled sentences.</a:t>
            </a:r>
            <a:endParaRPr sz="1400"/>
          </a:p>
        </p:txBody>
      </p:sp>
      <p:sp>
        <p:nvSpPr>
          <p:cNvPr id="89" name="Google Shape;89;p16"/>
          <p:cNvSpPr txBox="1"/>
          <p:nvPr>
            <p:ph idx="4294967295" type="body"/>
          </p:nvPr>
        </p:nvSpPr>
        <p:spPr>
          <a:xfrm>
            <a:off x="4986956" y="1850300"/>
            <a:ext cx="3737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emotion dataset used in this project is Goemotions dataset made by Google.</a:t>
            </a:r>
            <a:endParaRPr sz="1400"/>
          </a:p>
          <a:p>
            <a:pPr indent="0" lvl="0" marL="0" rtl="0" algn="l">
              <a:spcBef>
                <a:spcPts val="1600"/>
              </a:spcBef>
              <a:spcAft>
                <a:spcPts val="0"/>
              </a:spcAft>
              <a:buNone/>
            </a:pPr>
            <a:r>
              <a:rPr lang="en" sz="1400"/>
              <a:t>It is a human-annotated dataset of 58k Reddit comments extracted from popular English-language subreddits and labeled with 27 emotion categories.</a:t>
            </a:r>
            <a:endParaRPr sz="1400"/>
          </a:p>
          <a:p>
            <a:pPr indent="0" lvl="0" marL="0" rtl="0" algn="l">
              <a:spcBef>
                <a:spcPts val="1600"/>
              </a:spcBef>
              <a:spcAft>
                <a:spcPts val="1600"/>
              </a:spcAft>
              <a:buNone/>
            </a:pPr>
            <a:r>
              <a:rPr lang="en" sz="1400"/>
              <a:t>To make the classification much more user friendly we mapped the emotion as per the ‘Ekman Emotion Theory’.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Mobile Bert Model</a:t>
            </a:r>
            <a:endParaRPr b="1" sz="1200"/>
          </a:p>
          <a:p>
            <a:pPr indent="0" lvl="0" marL="0" rtl="0" algn="l">
              <a:spcBef>
                <a:spcPts val="1600"/>
              </a:spcBef>
              <a:spcAft>
                <a:spcPts val="0"/>
              </a:spcAft>
              <a:buNone/>
            </a:pPr>
            <a:r>
              <a:rPr lang="en" sz="1300"/>
              <a:t>MobileBERT is a compressed and accelerated version of the popular BERT model that can be deployed on resource-limited mobile devices. Like the original BERT, MobileBERT is task-agnostic and can be generically applied to various downstream NLP tasks.</a:t>
            </a:r>
            <a:endParaRPr sz="1300"/>
          </a:p>
          <a:p>
            <a:pPr indent="0" lvl="0" marL="0" rtl="0" algn="l">
              <a:spcBef>
                <a:spcPts val="1600"/>
              </a:spcBef>
              <a:spcAft>
                <a:spcPts val="0"/>
              </a:spcAft>
              <a:buNone/>
            </a:pPr>
            <a:r>
              <a:rPr lang="en" sz="1300"/>
              <a:t>The MobileBERT model uses a teacher-student training strategy where a smaller student model is trained to mimic the behavior of a larger teacher model. Just feeding the model with dataloaded as bert input, i,e tokenized vocabulary will generate classes.</a:t>
            </a:r>
            <a:endParaRPr sz="1300"/>
          </a:p>
          <a:p>
            <a:pPr indent="0" lvl="0" marL="0" rtl="0" algn="l">
              <a:spcBef>
                <a:spcPts val="1600"/>
              </a:spcBef>
              <a:spcAft>
                <a:spcPts val="0"/>
              </a:spcAft>
              <a:buNone/>
            </a:pPr>
            <a:r>
              <a:rPr lang="en" sz="1300"/>
              <a:t>Accuracy on training: 89.28%</a:t>
            </a:r>
            <a:endParaRPr sz="1300"/>
          </a:p>
          <a:p>
            <a:pPr indent="0" lvl="0" marL="0" rtl="0" algn="l">
              <a:spcBef>
                <a:spcPts val="1600"/>
              </a:spcBef>
              <a:spcAft>
                <a:spcPts val="1600"/>
              </a:spcAft>
              <a:buNone/>
            </a:pPr>
            <a:r>
              <a:rPr lang="en" sz="1300"/>
              <a:t>Accuracy on testing: 83.87%</a:t>
            </a:r>
            <a:endParaRPr sz="1200"/>
          </a:p>
        </p:txBody>
      </p:sp>
      <p:sp>
        <p:nvSpPr>
          <p:cNvPr id="100" name="Google Shape;100;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Average Word Vector Model</a:t>
            </a:r>
            <a:endParaRPr b="1" sz="1300"/>
          </a:p>
          <a:p>
            <a:pPr indent="0" lvl="0" marL="0" rtl="0" algn="l">
              <a:spcBef>
                <a:spcPts val="1600"/>
              </a:spcBef>
              <a:spcAft>
                <a:spcPts val="0"/>
              </a:spcAft>
              <a:buNone/>
            </a:pPr>
            <a:r>
              <a:rPr lang="en" sz="1300"/>
              <a:t>The average word vector model is a technique for text representation that generates a sentence vector using a weighted average of words. The quality of this representation is measured in a text classification task using FastText and Word2Vec models.</a:t>
            </a:r>
            <a:endParaRPr sz="1300"/>
          </a:p>
          <a:p>
            <a:pPr indent="0" lvl="0" marL="0" rtl="0" algn="l">
              <a:spcBef>
                <a:spcPts val="1600"/>
              </a:spcBef>
              <a:spcAft>
                <a:spcPts val="0"/>
              </a:spcAft>
              <a:buNone/>
            </a:pPr>
            <a:r>
              <a:rPr lang="en" sz="1300"/>
              <a:t>In this technique, each word in a sentence is represented as a vector. These vectors are then averaged to create a single vector that represents the entire sentence. Then we can use the dimensions as sarcastic and not to detect the class.</a:t>
            </a:r>
            <a:endParaRPr sz="1300"/>
          </a:p>
          <a:p>
            <a:pPr indent="0" lvl="0" marL="0" rtl="0" algn="l">
              <a:spcBef>
                <a:spcPts val="1600"/>
              </a:spcBef>
              <a:spcAft>
                <a:spcPts val="0"/>
              </a:spcAft>
              <a:buNone/>
            </a:pPr>
            <a:r>
              <a:rPr lang="en" sz="1300"/>
              <a:t>Accuracy on training: 75.49%</a:t>
            </a:r>
            <a:endParaRPr sz="1300"/>
          </a:p>
          <a:p>
            <a:pPr indent="0" lvl="0" marL="0" rtl="0" algn="l">
              <a:spcBef>
                <a:spcPts val="1600"/>
              </a:spcBef>
              <a:spcAft>
                <a:spcPts val="1600"/>
              </a:spcAft>
              <a:buNone/>
            </a:pPr>
            <a:r>
              <a:rPr lang="en" sz="1300"/>
              <a:t>Accuracy on testing: 74.94%</a:t>
            </a:r>
            <a:endParaRPr sz="1300"/>
          </a:p>
        </p:txBody>
      </p:sp>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Sarcasm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Mobile Bert Model</a:t>
            </a:r>
            <a:endParaRPr b="1" sz="1200"/>
          </a:p>
          <a:p>
            <a:pPr indent="0" lvl="0" marL="0" rtl="0" algn="l">
              <a:spcBef>
                <a:spcPts val="1600"/>
              </a:spcBef>
              <a:spcAft>
                <a:spcPts val="0"/>
              </a:spcAft>
              <a:buNone/>
            </a:pPr>
            <a:r>
              <a:rPr lang="en" sz="1300"/>
              <a:t>MobileBERT is a compressed and accelerated version of the popular BERT model that can be deployed on resource-limited mobile devices. Like the original BERT, MobileBERT is task-agnostic and can be generically applied to various downstream NLP tasks.</a:t>
            </a:r>
            <a:endParaRPr sz="1300"/>
          </a:p>
          <a:p>
            <a:pPr indent="0" lvl="0" marL="0" rtl="0" algn="l">
              <a:spcBef>
                <a:spcPts val="1600"/>
              </a:spcBef>
              <a:spcAft>
                <a:spcPts val="0"/>
              </a:spcAft>
              <a:buNone/>
            </a:pPr>
            <a:r>
              <a:rPr lang="en" sz="1300"/>
              <a:t>The MobileBERT model uses a teacher-student training strategy where a smaller student model is trained to mimic the behavior of a larger teacher model. Just feeding the model with dataloaded as bert input, i,e tokenized vocabulary will generate classes.</a:t>
            </a:r>
            <a:endParaRPr sz="1300"/>
          </a:p>
          <a:p>
            <a:pPr indent="0" lvl="0" marL="0" rtl="0" algn="l">
              <a:spcBef>
                <a:spcPts val="1600"/>
              </a:spcBef>
              <a:spcAft>
                <a:spcPts val="0"/>
              </a:spcAft>
              <a:buNone/>
            </a:pPr>
            <a:r>
              <a:rPr lang="en" sz="1300"/>
              <a:t>Accuracy on training: 74.47%</a:t>
            </a:r>
            <a:endParaRPr sz="1300"/>
          </a:p>
          <a:p>
            <a:pPr indent="0" lvl="0" marL="0" rtl="0" algn="l">
              <a:spcBef>
                <a:spcPts val="1600"/>
              </a:spcBef>
              <a:spcAft>
                <a:spcPts val="0"/>
              </a:spcAft>
              <a:buNone/>
            </a:pPr>
            <a:r>
              <a:rPr lang="en" sz="1300"/>
              <a:t>Accuracy on testing: 69.58%</a:t>
            </a:r>
            <a:endParaRPr sz="1200"/>
          </a:p>
          <a:p>
            <a:pPr indent="0" lvl="0" marL="0" rtl="0" algn="l">
              <a:spcBef>
                <a:spcPts val="1600"/>
              </a:spcBef>
              <a:spcAft>
                <a:spcPts val="1600"/>
              </a:spcAft>
              <a:buNone/>
            </a:pPr>
            <a:r>
              <a:t/>
            </a:r>
            <a:endParaRPr b="1" sz="1300"/>
          </a:p>
        </p:txBody>
      </p:sp>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a:t>
            </a:r>
            <a:r>
              <a:rPr lang="en"/>
              <a:t> Model</a:t>
            </a:r>
            <a:endParaRPr/>
          </a:p>
        </p:txBody>
      </p:sp>
      <p:sp>
        <p:nvSpPr>
          <p:cNvPr id="108" name="Google Shape;108;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Bert Model</a:t>
            </a:r>
            <a:endParaRPr b="1" sz="1300"/>
          </a:p>
          <a:p>
            <a:pPr indent="0" lvl="0" marL="0" rtl="0" algn="l">
              <a:spcBef>
                <a:spcPts val="1600"/>
              </a:spcBef>
              <a:spcAft>
                <a:spcPts val="0"/>
              </a:spcAft>
              <a:buNone/>
            </a:pPr>
            <a:r>
              <a:rPr lang="en" sz="1300"/>
              <a:t>BERT uses a method of masked language modeling to keep the word in focus from "seeing itself" -- that is, having a fixed meaning independent of its context. BERT is then forced to identify the masked word based on context alone. In BERT words are defined by their surroundings, not by a pre-fixed identity.</a:t>
            </a:r>
            <a:endParaRPr sz="1300"/>
          </a:p>
          <a:p>
            <a:pPr indent="0" lvl="0" marL="0" rtl="0" algn="l">
              <a:spcBef>
                <a:spcPts val="1600"/>
              </a:spcBef>
              <a:spcAft>
                <a:spcPts val="0"/>
              </a:spcAft>
              <a:buNone/>
            </a:pPr>
            <a:r>
              <a:rPr lang="en" sz="1300"/>
              <a:t>Accuracy on training : 78.78%</a:t>
            </a:r>
            <a:endParaRPr sz="1300"/>
          </a:p>
          <a:p>
            <a:pPr indent="0" lvl="0" marL="0" rtl="0" algn="l">
              <a:spcBef>
                <a:spcPts val="1600"/>
              </a:spcBef>
              <a:spcAft>
                <a:spcPts val="0"/>
              </a:spcAft>
              <a:buNone/>
            </a:pPr>
            <a:r>
              <a:rPr lang="en" sz="1300"/>
              <a:t>Accuracy on testing : 69.64%</a:t>
            </a:r>
            <a:endParaRPr sz="1300"/>
          </a:p>
          <a:p>
            <a:pPr indent="0" lvl="0" marL="0" rtl="0" algn="l">
              <a:spcBef>
                <a:spcPts val="1600"/>
              </a:spcBef>
              <a:spcAft>
                <a:spcPts val="1600"/>
              </a:spcAft>
              <a:buNone/>
            </a:pPr>
            <a:r>
              <a:t/>
            </a:r>
            <a:endParaRPr b="1"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Sarcasm:</a:t>
            </a:r>
            <a:endParaRPr b="1" sz="1700"/>
          </a:p>
          <a:p>
            <a:pPr indent="0" lvl="0" marL="0" rtl="0" algn="l">
              <a:spcBef>
                <a:spcPts val="1600"/>
              </a:spcBef>
              <a:spcAft>
                <a:spcPts val="0"/>
              </a:spcAft>
              <a:buNone/>
            </a:pPr>
            <a:r>
              <a:rPr lang="en" sz="1500"/>
              <a:t>From the 2 models and its accuracy between test and training we can see that the models don’t overfit and also see that the mobileBERT handily beats the average word vector model in terms of accuracy</a:t>
            </a:r>
            <a:endParaRPr sz="1500"/>
          </a:p>
          <a:p>
            <a:pPr indent="0" lvl="0" marL="0" rtl="0" algn="l">
              <a:spcBef>
                <a:spcPts val="1600"/>
              </a:spcBef>
              <a:spcAft>
                <a:spcPts val="0"/>
              </a:spcAft>
              <a:buNone/>
            </a:pPr>
            <a:r>
              <a:rPr lang="en" sz="1500"/>
              <a:t>As for the tradeoff of space to performance it is better to go for mobile bert over average word vector model as in real life applications the model performs very poorly.</a:t>
            </a:r>
            <a:endParaRPr sz="1500"/>
          </a:p>
          <a:p>
            <a:pPr indent="0" lvl="0" marL="0" rtl="0" algn="l">
              <a:spcBef>
                <a:spcPts val="1600"/>
              </a:spcBef>
              <a:spcAft>
                <a:spcPts val="0"/>
              </a:spcAft>
              <a:buNone/>
            </a:pPr>
            <a:r>
              <a:rPr b="1" lang="en" sz="1700"/>
              <a:t>Emotion:</a:t>
            </a:r>
            <a:endParaRPr b="1" sz="1700"/>
          </a:p>
          <a:p>
            <a:pPr indent="0" lvl="0" marL="0" rtl="0" algn="l">
              <a:spcBef>
                <a:spcPts val="1600"/>
              </a:spcBef>
              <a:spcAft>
                <a:spcPts val="1600"/>
              </a:spcAft>
              <a:buNone/>
            </a:pPr>
            <a:r>
              <a:rPr lang="en" sz="1500"/>
              <a:t>Out of the models of Bert and MobileBert we can clearly see that for 5 times the size of mobile bert we don't see any significant increase in accuracy in order to validate the use of BERT model over MobileBert, But this would change with bigger and more textual embedding to be added to the vocabulary of the model as there is a higher limit to the mobileBERT and not the regular BERT.</a:t>
            </a:r>
            <a:endParaRPr b="1" sz="1700"/>
          </a:p>
        </p:txBody>
      </p:sp>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Inferences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 To Deploy</a:t>
            </a:r>
            <a:endParaRPr/>
          </a:p>
        </p:txBody>
      </p:sp>
      <p:sp>
        <p:nvSpPr>
          <p:cNvPr id="120" name="Google Shape;120;p21"/>
          <p:cNvSpPr txBox="1"/>
          <p:nvPr>
            <p:ph idx="1" type="body"/>
          </p:nvPr>
        </p:nvSpPr>
        <p:spPr>
          <a:xfrm>
            <a:off x="311700" y="1130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we were deploying the model we had to calculate the ratio score of accuracy/size as the metric to see the best models:</a:t>
            </a:r>
            <a:endParaRPr sz="1600"/>
          </a:p>
          <a:p>
            <a:pPr indent="-330200" lvl="0" marL="457200" rtl="0" algn="l">
              <a:spcBef>
                <a:spcPts val="1600"/>
              </a:spcBef>
              <a:spcAft>
                <a:spcPts val="0"/>
              </a:spcAft>
              <a:buSzPts val="1600"/>
              <a:buChar char="●"/>
            </a:pPr>
            <a:r>
              <a:rPr lang="en" sz="1600"/>
              <a:t>mobileBERT for sarcasm : 4.45</a:t>
            </a:r>
            <a:endParaRPr sz="1600"/>
          </a:p>
          <a:p>
            <a:pPr indent="-330200" lvl="0" marL="457200" rtl="0" algn="l">
              <a:spcBef>
                <a:spcPts val="0"/>
              </a:spcBef>
              <a:spcAft>
                <a:spcPts val="0"/>
              </a:spcAft>
              <a:buSzPts val="1600"/>
              <a:buChar char="●"/>
            </a:pPr>
            <a:r>
              <a:rPr lang="en" sz="1600"/>
              <a:t>Average Word Vector for sarcasm : 7.4</a:t>
            </a:r>
            <a:endParaRPr sz="1600"/>
          </a:p>
          <a:p>
            <a:pPr indent="-330200" lvl="0" marL="457200" rtl="0" algn="l">
              <a:spcBef>
                <a:spcPts val="0"/>
              </a:spcBef>
              <a:spcAft>
                <a:spcPts val="0"/>
              </a:spcAft>
              <a:buSzPts val="1600"/>
              <a:buChar char="●"/>
            </a:pPr>
            <a:r>
              <a:rPr lang="en" sz="1600"/>
              <a:t>BERT for emotion : 3.75</a:t>
            </a:r>
            <a:endParaRPr sz="1600"/>
          </a:p>
          <a:p>
            <a:pPr indent="-330200" lvl="0" marL="457200" rtl="0" algn="l">
              <a:spcBef>
                <a:spcPts val="0"/>
              </a:spcBef>
              <a:spcAft>
                <a:spcPts val="0"/>
              </a:spcAft>
              <a:buSzPts val="1600"/>
              <a:buChar char="●"/>
            </a:pPr>
            <a:r>
              <a:rPr lang="en" sz="1600"/>
              <a:t>mobileBERT for emotion : .79</a:t>
            </a:r>
            <a:endParaRPr sz="1600"/>
          </a:p>
          <a:p>
            <a:pPr indent="0" lvl="0" marL="0" rtl="0" algn="l">
              <a:spcBef>
                <a:spcPts val="1600"/>
              </a:spcBef>
              <a:spcAft>
                <a:spcPts val="0"/>
              </a:spcAft>
              <a:buNone/>
            </a:pPr>
            <a:r>
              <a:rPr lang="en" sz="1600"/>
              <a:t>Even thought from the 2 sarcasm model the average word vector seems too good to be true this is due to the fact that the model is too small and creates erroneous detection unless it finds a strong sense of sarcasm.</a:t>
            </a:r>
            <a:endParaRPr sz="1600"/>
          </a:p>
          <a:p>
            <a:pPr indent="0" lvl="0" marL="0" rtl="0" algn="l">
              <a:spcBef>
                <a:spcPts val="1600"/>
              </a:spcBef>
              <a:spcAft>
                <a:spcPts val="0"/>
              </a:spcAft>
              <a:buNone/>
            </a:pPr>
            <a:r>
              <a:rPr lang="en" sz="1600"/>
              <a:t>And for the emotion as seen by the ratio score the mobileBERT is better to be deployed in a mobile environment but it will hit its limit as the dataset grows.</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