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792" r:id="rId2"/>
  </p:sldMasterIdLst>
  <p:sldIdLst>
    <p:sldId id="267" r:id="rId3"/>
    <p:sldId id="257" r:id="rId4"/>
    <p:sldId id="274" r:id="rId5"/>
    <p:sldId id="259" r:id="rId6"/>
    <p:sldId id="261" r:id="rId7"/>
    <p:sldId id="275" r:id="rId8"/>
    <p:sldId id="260" r:id="rId9"/>
    <p:sldId id="269" r:id="rId10"/>
    <p:sldId id="263" r:id="rId11"/>
    <p:sldId id="264" r:id="rId12"/>
    <p:sldId id="265" r:id="rId13"/>
    <p:sldId id="266"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12" autoAdjust="0"/>
    <p:restoredTop sz="94660"/>
  </p:normalViewPr>
  <p:slideViewPr>
    <p:cSldViewPr snapToGrid="0">
      <p:cViewPr varScale="1">
        <p:scale>
          <a:sx n="89" d="100"/>
          <a:sy n="89"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0451024-887A-4E05-93A1-2F05E750B5D8}" type="datetimeFigureOut">
              <a:rPr lang="en-IN" smtClean="0"/>
              <a:t>15-03-2018</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2B5A4F-A224-4BA1-B9A7-EB39C25B7B40}"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52653711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451024-887A-4E05-93A1-2F05E750B5D8}" type="datetimeFigureOut">
              <a:rPr lang="en-IN" smtClean="0"/>
              <a:t>15-03-2018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2B5A4F-A224-4BA1-B9A7-EB39C25B7B40}" type="slidenum">
              <a:rPr lang="en-IN" smtClean="0"/>
              <a:t>‹#›</a:t>
            </a:fld>
            <a:endParaRPr lang="en-IN"/>
          </a:p>
        </p:txBody>
      </p:sp>
    </p:spTree>
    <p:extLst>
      <p:ext uri="{BB962C8B-B14F-4D97-AF65-F5344CB8AC3E}">
        <p14:creationId xmlns:p14="http://schemas.microsoft.com/office/powerpoint/2010/main" val="682657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451024-887A-4E05-93A1-2F05E750B5D8}" type="datetimeFigureOut">
              <a:rPr lang="en-IN" smtClean="0"/>
              <a:t>15-03-2018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2B5A4F-A224-4BA1-B9A7-EB39C25B7B40}" type="slidenum">
              <a:rPr lang="en-IN" smtClean="0"/>
              <a:t>‹#›</a:t>
            </a:fld>
            <a:endParaRPr lang="en-IN"/>
          </a:p>
        </p:txBody>
      </p:sp>
    </p:spTree>
    <p:extLst>
      <p:ext uri="{BB962C8B-B14F-4D97-AF65-F5344CB8AC3E}">
        <p14:creationId xmlns:p14="http://schemas.microsoft.com/office/powerpoint/2010/main" val="1851170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451024-887A-4E05-93A1-2F05E750B5D8}" type="datetimeFigureOut">
              <a:rPr lang="en-IN" smtClean="0"/>
              <a:t>15-03-2018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2B5A4F-A224-4BA1-B9A7-EB39C25B7B4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9665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451024-887A-4E05-93A1-2F05E750B5D8}" type="datetimeFigureOut">
              <a:rPr lang="en-IN" smtClean="0"/>
              <a:t>15-03-2018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2B5A4F-A224-4BA1-B9A7-EB39C25B7B40}" type="slidenum">
              <a:rPr lang="en-IN" smtClean="0"/>
              <a:t>‹#›</a:t>
            </a:fld>
            <a:endParaRPr lang="en-IN"/>
          </a:p>
        </p:txBody>
      </p:sp>
    </p:spTree>
    <p:extLst>
      <p:ext uri="{BB962C8B-B14F-4D97-AF65-F5344CB8AC3E}">
        <p14:creationId xmlns:p14="http://schemas.microsoft.com/office/powerpoint/2010/main" val="2292193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451024-887A-4E05-93A1-2F05E750B5D8}" type="datetimeFigureOut">
              <a:rPr lang="en-IN" smtClean="0"/>
              <a:t>15-03-2018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2B5A4F-A224-4BA1-B9A7-EB39C25B7B4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308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451024-887A-4E05-93A1-2F05E750B5D8}" type="datetimeFigureOut">
              <a:rPr lang="en-IN" smtClean="0"/>
              <a:t>15-03-2018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2B5A4F-A224-4BA1-B9A7-EB39C25B7B40}" type="slidenum">
              <a:rPr lang="en-IN" smtClean="0"/>
              <a:t>‹#›</a:t>
            </a:fld>
            <a:endParaRPr lang="en-IN"/>
          </a:p>
        </p:txBody>
      </p:sp>
    </p:spTree>
    <p:extLst>
      <p:ext uri="{BB962C8B-B14F-4D97-AF65-F5344CB8AC3E}">
        <p14:creationId xmlns:p14="http://schemas.microsoft.com/office/powerpoint/2010/main" val="2915399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451024-887A-4E05-93A1-2F05E750B5D8}" type="datetimeFigureOut">
              <a:rPr lang="en-IN" smtClean="0"/>
              <a:t>15-03-2018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2B5A4F-A224-4BA1-B9A7-EB39C25B7B40}" type="slidenum">
              <a:rPr lang="en-IN" smtClean="0"/>
              <a:t>‹#›</a:t>
            </a:fld>
            <a:endParaRPr lang="en-IN"/>
          </a:p>
        </p:txBody>
      </p:sp>
    </p:spTree>
    <p:extLst>
      <p:ext uri="{BB962C8B-B14F-4D97-AF65-F5344CB8AC3E}">
        <p14:creationId xmlns:p14="http://schemas.microsoft.com/office/powerpoint/2010/main" val="2121963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451024-887A-4E05-93A1-2F05E750B5D8}" type="datetimeFigureOut">
              <a:rPr lang="en-IN" smtClean="0"/>
              <a:t>15-03-2018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2B5A4F-A224-4BA1-B9A7-EB39C25B7B40}" type="slidenum">
              <a:rPr lang="en-IN" smtClean="0"/>
              <a:t>‹#›</a:t>
            </a:fld>
            <a:endParaRPr lang="en-IN"/>
          </a:p>
        </p:txBody>
      </p:sp>
    </p:spTree>
    <p:extLst>
      <p:ext uri="{BB962C8B-B14F-4D97-AF65-F5344CB8AC3E}">
        <p14:creationId xmlns:p14="http://schemas.microsoft.com/office/powerpoint/2010/main" val="3401318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0451024-887A-4E05-93A1-2F05E750B5D8}" type="datetimeFigureOut">
              <a:rPr lang="en-IN" smtClean="0"/>
              <a:t>15-03-2018</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D2B5A4F-A224-4BA1-B9A7-EB39C25B7B40}" type="slidenum">
              <a:rPr lang="en-IN" smtClean="0"/>
              <a:t>‹#›</a:t>
            </a:fld>
            <a:endParaRPr lang="en-IN"/>
          </a:p>
        </p:txBody>
      </p:sp>
    </p:spTree>
    <p:extLst>
      <p:ext uri="{BB962C8B-B14F-4D97-AF65-F5344CB8AC3E}">
        <p14:creationId xmlns:p14="http://schemas.microsoft.com/office/powerpoint/2010/main" val="29127382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0451024-887A-4E05-93A1-2F05E750B5D8}" type="datetimeFigureOut">
              <a:rPr lang="en-IN" smtClean="0"/>
              <a:t>15-03-2018</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B5A4F-A224-4BA1-B9A7-EB39C25B7B40}" type="slidenum">
              <a:rPr lang="en-IN" smtClean="0"/>
              <a:t>‹#›</a:t>
            </a:fld>
            <a:endParaRPr lang="en-IN"/>
          </a:p>
        </p:txBody>
      </p:sp>
    </p:spTree>
    <p:extLst>
      <p:ext uri="{BB962C8B-B14F-4D97-AF65-F5344CB8AC3E}">
        <p14:creationId xmlns:p14="http://schemas.microsoft.com/office/powerpoint/2010/main" val="174406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451024-887A-4E05-93A1-2F05E750B5D8}" type="datetimeFigureOut">
              <a:rPr lang="en-IN" smtClean="0"/>
              <a:t>15-03-2018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2B5A4F-A224-4BA1-B9A7-EB39C25B7B40}" type="slidenum">
              <a:rPr lang="en-IN" smtClean="0"/>
              <a:t>‹#›</a:t>
            </a:fld>
            <a:endParaRPr lang="en-IN"/>
          </a:p>
        </p:txBody>
      </p:sp>
    </p:spTree>
    <p:extLst>
      <p:ext uri="{BB962C8B-B14F-4D97-AF65-F5344CB8AC3E}">
        <p14:creationId xmlns:p14="http://schemas.microsoft.com/office/powerpoint/2010/main" val="4708810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451024-887A-4E05-93A1-2F05E750B5D8}" type="datetimeFigureOut">
              <a:rPr lang="en-IN" smtClean="0"/>
              <a:t>15-03-2018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2B5A4F-A224-4BA1-B9A7-EB39C25B7B40}" type="slidenum">
              <a:rPr lang="en-IN" smtClean="0"/>
              <a:t>‹#›</a:t>
            </a:fld>
            <a:endParaRPr lang="en-IN"/>
          </a:p>
        </p:txBody>
      </p:sp>
    </p:spTree>
    <p:extLst>
      <p:ext uri="{BB962C8B-B14F-4D97-AF65-F5344CB8AC3E}">
        <p14:creationId xmlns:p14="http://schemas.microsoft.com/office/powerpoint/2010/main" val="11454591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451024-887A-4E05-93A1-2F05E750B5D8}" type="datetimeFigureOut">
              <a:rPr lang="en-IN" smtClean="0"/>
              <a:t>15-03-2018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2B5A4F-A224-4BA1-B9A7-EB39C25B7B40}" type="slidenum">
              <a:rPr lang="en-IN" smtClean="0"/>
              <a:t>‹#›</a:t>
            </a:fld>
            <a:endParaRPr lang="en-IN"/>
          </a:p>
        </p:txBody>
      </p:sp>
    </p:spTree>
    <p:extLst>
      <p:ext uri="{BB962C8B-B14F-4D97-AF65-F5344CB8AC3E}">
        <p14:creationId xmlns:p14="http://schemas.microsoft.com/office/powerpoint/2010/main" val="2510691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451024-887A-4E05-93A1-2F05E750B5D8}" type="datetimeFigureOut">
              <a:rPr lang="en-IN" smtClean="0"/>
              <a:t>15-03-2018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2B5A4F-A224-4BA1-B9A7-EB39C25B7B40}" type="slidenum">
              <a:rPr lang="en-IN" smtClean="0"/>
              <a:t>‹#›</a:t>
            </a:fld>
            <a:endParaRPr lang="en-IN"/>
          </a:p>
        </p:txBody>
      </p:sp>
    </p:spTree>
    <p:extLst>
      <p:ext uri="{BB962C8B-B14F-4D97-AF65-F5344CB8AC3E}">
        <p14:creationId xmlns:p14="http://schemas.microsoft.com/office/powerpoint/2010/main" val="252353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0451024-887A-4E05-93A1-2F05E750B5D8}" type="datetimeFigureOut">
              <a:rPr lang="en-IN" smtClean="0"/>
              <a:t>15-03-2018</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D2B5A4F-A224-4BA1-B9A7-EB39C25B7B40}"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94104731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451024-887A-4E05-93A1-2F05E750B5D8}" type="datetimeFigureOut">
              <a:rPr lang="en-IN" smtClean="0"/>
              <a:t>15-03-2018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2B5A4F-A224-4BA1-B9A7-EB39C25B7B40}" type="slidenum">
              <a:rPr lang="en-IN" smtClean="0"/>
              <a:t>‹#›</a:t>
            </a:fld>
            <a:endParaRPr lang="en-IN"/>
          </a:p>
        </p:txBody>
      </p:sp>
    </p:spTree>
    <p:extLst>
      <p:ext uri="{BB962C8B-B14F-4D97-AF65-F5344CB8AC3E}">
        <p14:creationId xmlns:p14="http://schemas.microsoft.com/office/powerpoint/2010/main" val="637803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451024-887A-4E05-93A1-2F05E750B5D8}" type="datetimeFigureOut">
              <a:rPr lang="en-IN" smtClean="0"/>
              <a:t>15-03-2018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2B5A4F-A224-4BA1-B9A7-EB39C25B7B40}" type="slidenum">
              <a:rPr lang="en-IN" smtClean="0"/>
              <a:t>‹#›</a:t>
            </a:fld>
            <a:endParaRPr lang="en-IN"/>
          </a:p>
        </p:txBody>
      </p:sp>
    </p:spTree>
    <p:extLst>
      <p:ext uri="{BB962C8B-B14F-4D97-AF65-F5344CB8AC3E}">
        <p14:creationId xmlns:p14="http://schemas.microsoft.com/office/powerpoint/2010/main" val="746748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451024-887A-4E05-93A1-2F05E750B5D8}" type="datetimeFigureOut">
              <a:rPr lang="en-IN" smtClean="0"/>
              <a:t>15-03-2018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2B5A4F-A224-4BA1-B9A7-EB39C25B7B40}" type="slidenum">
              <a:rPr lang="en-IN" smtClean="0"/>
              <a:t>‹#›</a:t>
            </a:fld>
            <a:endParaRPr lang="en-IN"/>
          </a:p>
        </p:txBody>
      </p:sp>
    </p:spTree>
    <p:extLst>
      <p:ext uri="{BB962C8B-B14F-4D97-AF65-F5344CB8AC3E}">
        <p14:creationId xmlns:p14="http://schemas.microsoft.com/office/powerpoint/2010/main" val="607969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51024-887A-4E05-93A1-2F05E750B5D8}" type="datetimeFigureOut">
              <a:rPr lang="en-IN" smtClean="0"/>
              <a:t>15-03-2018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2B5A4F-A224-4BA1-B9A7-EB39C25B7B40}" type="slidenum">
              <a:rPr lang="en-IN" smtClean="0"/>
              <a:t>‹#›</a:t>
            </a:fld>
            <a:endParaRPr lang="en-IN"/>
          </a:p>
        </p:txBody>
      </p:sp>
    </p:spTree>
    <p:extLst>
      <p:ext uri="{BB962C8B-B14F-4D97-AF65-F5344CB8AC3E}">
        <p14:creationId xmlns:p14="http://schemas.microsoft.com/office/powerpoint/2010/main" val="27952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0451024-887A-4E05-93A1-2F05E750B5D8}" type="datetimeFigureOut">
              <a:rPr lang="en-IN" smtClean="0"/>
              <a:t>15-03-2018</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B5A4F-A224-4BA1-B9A7-EB39C25B7B40}"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39729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0451024-887A-4E05-93A1-2F05E750B5D8}" type="datetimeFigureOut">
              <a:rPr lang="en-IN" smtClean="0"/>
              <a:t>15-03-2018</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B5A4F-A224-4BA1-B9A7-EB39C25B7B40}"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3891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2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0451024-887A-4E05-93A1-2F05E750B5D8}" type="datetimeFigureOut">
              <a:rPr lang="en-IN" smtClean="0"/>
              <a:t>15-03-2018</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2B5A4F-A224-4BA1-B9A7-EB39C25B7B40}"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1245752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2000"/>
            <a:lum/>
          </a:blip>
          <a:srcRect/>
          <a:tile tx="0" ty="0" sx="100000" sy="100000" flip="none" algn="tl"/>
        </a:blip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0451024-887A-4E05-93A1-2F05E750B5D8}" type="datetimeFigureOut">
              <a:rPr lang="en-IN" smtClean="0"/>
              <a:t>15-03-2018</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B5A4F-A224-4BA1-B9A7-EB39C25B7B4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0522910"/>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457027"/>
            <a:ext cx="10058400" cy="3566160"/>
          </a:xfrm>
        </p:spPr>
        <p:txBody>
          <a:bodyPr>
            <a:normAutofit/>
          </a:bodyPr>
          <a:lstStyle/>
          <a:p>
            <a:pPr algn="r"/>
            <a:r>
              <a:rPr lang="en-IN" sz="4800" dirty="0" smtClean="0"/>
              <a:t>POLYNOMIAL IMPLEMENTATION</a:t>
            </a:r>
            <a:br>
              <a:rPr lang="en-IN" sz="4800" dirty="0" smtClean="0"/>
            </a:br>
            <a:r>
              <a:rPr lang="en-IN" sz="4800" dirty="0"/>
              <a:t>	</a:t>
            </a:r>
            <a:r>
              <a:rPr lang="en-IN" sz="4800" dirty="0" smtClean="0"/>
              <a:t> USING LINKED LISTS</a:t>
            </a:r>
            <a:endParaRPr lang="en-IN" sz="4800" dirty="0"/>
          </a:p>
        </p:txBody>
      </p:sp>
      <p:sp>
        <p:nvSpPr>
          <p:cNvPr id="3" name="Subtitle 2"/>
          <p:cNvSpPr>
            <a:spLocks noGrp="1"/>
          </p:cNvSpPr>
          <p:nvPr>
            <p:ph type="subTitle" idx="1"/>
          </p:nvPr>
        </p:nvSpPr>
        <p:spPr>
          <a:xfrm>
            <a:off x="1097280" y="4800677"/>
            <a:ext cx="10058400" cy="1143000"/>
          </a:xfrm>
        </p:spPr>
        <p:txBody>
          <a:bodyPr/>
          <a:lstStyle/>
          <a:p>
            <a:r>
              <a:rPr lang="en-IN" dirty="0" smtClean="0"/>
              <a:t>TEJAS JAMBHALE – 17BCE0861</a:t>
            </a:r>
            <a:endParaRPr lang="en-IN" dirty="0"/>
          </a:p>
        </p:txBody>
      </p:sp>
      <p:sp>
        <p:nvSpPr>
          <p:cNvPr id="4" name="TextBox 3"/>
          <p:cNvSpPr txBox="1"/>
          <p:nvPr/>
        </p:nvSpPr>
        <p:spPr>
          <a:xfrm>
            <a:off x="888521" y="457027"/>
            <a:ext cx="3717985" cy="369332"/>
          </a:xfrm>
          <a:prstGeom prst="rect">
            <a:avLst/>
          </a:prstGeom>
          <a:noFill/>
        </p:spPr>
        <p:txBody>
          <a:bodyPr wrap="square" rtlCol="0">
            <a:spAutoFit/>
          </a:bodyPr>
          <a:lstStyle/>
          <a:p>
            <a:r>
              <a:rPr lang="en-IN" dirty="0" smtClean="0"/>
              <a:t>DSA PROJECT – REVIEW 2</a:t>
            </a:r>
            <a:endParaRPr lang="en-IN" dirty="0"/>
          </a:p>
        </p:txBody>
      </p:sp>
    </p:spTree>
    <p:extLst>
      <p:ext uri="{BB962C8B-B14F-4D97-AF65-F5344CB8AC3E}">
        <p14:creationId xmlns:p14="http://schemas.microsoft.com/office/powerpoint/2010/main" val="38658177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2855" y="142875"/>
            <a:ext cx="6455194" cy="6496050"/>
          </a:xfrm>
        </p:spPr>
      </p:pic>
      <p:sp>
        <p:nvSpPr>
          <p:cNvPr id="8" name="TextBox 7"/>
          <p:cNvSpPr txBox="1"/>
          <p:nvPr/>
        </p:nvSpPr>
        <p:spPr>
          <a:xfrm>
            <a:off x="7381874" y="685800"/>
            <a:ext cx="4467225" cy="5786199"/>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IN" sz="2000" dirty="0"/>
              <a:t>A</a:t>
            </a:r>
            <a:r>
              <a:rPr lang="en-IN" sz="2000" dirty="0" smtClean="0"/>
              <a:t>fter having scanned two polynomials we need to traverse the entire linked list representing a polynomial for every node of the other polynomial.</a:t>
            </a:r>
          </a:p>
          <a:p>
            <a:pPr marL="285750" indent="-285750">
              <a:spcBef>
                <a:spcPts val="1200"/>
              </a:spcBef>
              <a:buFont typeface="Arial" panose="020B0604020202020204" pitchFamily="34" charset="0"/>
              <a:buChar char="•"/>
            </a:pPr>
            <a:r>
              <a:rPr lang="en-IN" sz="2000" dirty="0" smtClean="0"/>
              <a:t> If the exponents match then we add the two coefficients and put them into a third list.</a:t>
            </a:r>
          </a:p>
          <a:p>
            <a:pPr marL="285750" indent="-285750">
              <a:spcBef>
                <a:spcPts val="1200"/>
              </a:spcBef>
              <a:buFont typeface="Arial" panose="020B0604020202020204" pitchFamily="34" charset="0"/>
              <a:buChar char="•"/>
            </a:pPr>
            <a:r>
              <a:rPr lang="en-IN" sz="2000" dirty="0" smtClean="0"/>
              <a:t> If they do not match then the node is put into the third list.</a:t>
            </a:r>
          </a:p>
          <a:p>
            <a:pPr marL="285750" indent="-285750">
              <a:spcBef>
                <a:spcPts val="1200"/>
              </a:spcBef>
              <a:buFont typeface="Arial" panose="020B0604020202020204" pitchFamily="34" charset="0"/>
              <a:buChar char="•"/>
            </a:pPr>
            <a:r>
              <a:rPr lang="en-IN" sz="2000" dirty="0" smtClean="0"/>
              <a:t> Next when one of the lists has been exhausted then the remaining nodes of the second polynomial whose exponent did not match any exponent from first list need to be put into the third resultant list.</a:t>
            </a:r>
          </a:p>
          <a:p>
            <a:endParaRPr lang="en-IN" sz="2000" dirty="0"/>
          </a:p>
        </p:txBody>
      </p:sp>
    </p:spTree>
    <p:extLst>
      <p:ext uri="{BB962C8B-B14F-4D97-AF65-F5344CB8AC3E}">
        <p14:creationId xmlns:p14="http://schemas.microsoft.com/office/powerpoint/2010/main" val="1590521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654" y="285750"/>
            <a:ext cx="9601200" cy="952500"/>
          </a:xfrm>
        </p:spPr>
        <p:txBody>
          <a:bodyPr>
            <a:normAutofit/>
          </a:bodyPr>
          <a:lstStyle/>
          <a:p>
            <a:r>
              <a:rPr lang="en-IN" sz="3200" dirty="0" smtClean="0"/>
              <a:t>MULTIPLICATION FUNCTION</a:t>
            </a:r>
            <a:endParaRPr lang="en-IN" sz="3200" dirty="0"/>
          </a:p>
        </p:txBody>
      </p:sp>
      <p:sp>
        <p:nvSpPr>
          <p:cNvPr id="3" name="Content Placeholder 2"/>
          <p:cNvSpPr>
            <a:spLocks noGrp="1"/>
          </p:cNvSpPr>
          <p:nvPr>
            <p:ph idx="1"/>
          </p:nvPr>
        </p:nvSpPr>
        <p:spPr>
          <a:xfrm>
            <a:off x="1162050" y="1107596"/>
            <a:ext cx="10325100" cy="4191000"/>
          </a:xfrm>
        </p:spPr>
        <p:txBody>
          <a:bodyPr lIns="72000">
            <a:noAutofit/>
          </a:bodyPr>
          <a:lstStyle/>
          <a:p>
            <a:pPr marL="0" indent="0">
              <a:spcBef>
                <a:spcPts val="0"/>
              </a:spcBef>
              <a:spcAft>
                <a:spcPts val="600"/>
              </a:spcAft>
              <a:buNone/>
            </a:pPr>
            <a:r>
              <a:rPr lang="en-IN" dirty="0">
                <a:latin typeface="Calibri" panose="020F0502020204030204" pitchFamily="34" charset="0"/>
                <a:cs typeface="Calibri" panose="020F0502020204030204" pitchFamily="34" charset="0"/>
              </a:rPr>
              <a:t>Multiplication of two </a:t>
            </a:r>
            <a:r>
              <a:rPr lang="en-IN" dirty="0" smtClean="0">
                <a:latin typeface="Calibri" panose="020F0502020204030204" pitchFamily="34" charset="0"/>
                <a:cs typeface="Calibri" panose="020F0502020204030204" pitchFamily="34" charset="0"/>
              </a:rPr>
              <a:t>polynomials </a:t>
            </a:r>
            <a:r>
              <a:rPr lang="en-IN" dirty="0">
                <a:latin typeface="Calibri" panose="020F0502020204030204" pitchFamily="34" charset="0"/>
                <a:cs typeface="Calibri" panose="020F0502020204030204" pitchFamily="34" charset="0"/>
              </a:rPr>
              <a:t>requires manipulation of each node such that the exponents are added up and the coefficients are multiplied.  </a:t>
            </a:r>
            <a:endParaRPr lang="en-IN" dirty="0" smtClean="0">
              <a:latin typeface="Calibri" panose="020F0502020204030204" pitchFamily="34" charset="0"/>
              <a:cs typeface="Calibri" panose="020F0502020204030204" pitchFamily="34" charset="0"/>
            </a:endParaRPr>
          </a:p>
          <a:p>
            <a:pPr marL="0" indent="0">
              <a:spcBef>
                <a:spcPts val="0"/>
              </a:spcBef>
              <a:spcAft>
                <a:spcPts val="600"/>
              </a:spcAft>
              <a:buNone/>
            </a:pPr>
            <a:r>
              <a:rPr lang="en-IN" dirty="0" smtClean="0">
                <a:latin typeface="Calibri" panose="020F0502020204030204" pitchFamily="34" charset="0"/>
                <a:cs typeface="Calibri" panose="020F0502020204030204" pitchFamily="34" charset="0"/>
              </a:rPr>
              <a:t>After </a:t>
            </a:r>
            <a:r>
              <a:rPr lang="en-IN" dirty="0">
                <a:latin typeface="Calibri" panose="020F0502020204030204" pitchFamily="34" charset="0"/>
                <a:cs typeface="Calibri" panose="020F0502020204030204" pitchFamily="34" charset="0"/>
              </a:rPr>
              <a:t>each term of first polynomial is operated upon with each term of the second polynomial, then the result has to be added up by comparing the exponents and adding the coefficients for similar exponents and including terms as such with dissimilar exponents in the result. </a:t>
            </a:r>
            <a:r>
              <a:rPr lang="en-IN" dirty="0" smtClean="0">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a:p>
            <a:pPr fontAlgn="base">
              <a:spcBef>
                <a:spcPts val="400"/>
              </a:spcBef>
              <a:buFont typeface="Arial" panose="020B0604020202020204" pitchFamily="34" charset="0"/>
              <a:buChar char="•"/>
            </a:pPr>
            <a:r>
              <a:rPr lang="en-IN" dirty="0">
                <a:latin typeface="Calibri" panose="020F0502020204030204" pitchFamily="34" charset="0"/>
                <a:cs typeface="Calibri" panose="020F0502020204030204" pitchFamily="34" charset="0"/>
              </a:rPr>
              <a:t>Input the multiplicand and </a:t>
            </a:r>
            <a:r>
              <a:rPr lang="en-IN" dirty="0" smtClean="0">
                <a:latin typeface="Calibri" panose="020F0502020204030204" pitchFamily="34" charset="0"/>
                <a:cs typeface="Calibri" panose="020F0502020204030204" pitchFamily="34" charset="0"/>
              </a:rPr>
              <a:t>multiplier</a:t>
            </a:r>
            <a:endParaRPr lang="en-IN" dirty="0">
              <a:latin typeface="Calibri" panose="020F0502020204030204" pitchFamily="34" charset="0"/>
              <a:cs typeface="Calibri" panose="020F0502020204030204" pitchFamily="34" charset="0"/>
            </a:endParaRPr>
          </a:p>
          <a:p>
            <a:pPr fontAlgn="base">
              <a:spcBef>
                <a:spcPts val="400"/>
              </a:spcBef>
              <a:buFont typeface="Arial" panose="020B0604020202020204" pitchFamily="34" charset="0"/>
              <a:buChar char="•"/>
            </a:pPr>
            <a:r>
              <a:rPr lang="en-IN" dirty="0">
                <a:latin typeface="Calibri" panose="020F0502020204030204" pitchFamily="34" charset="0"/>
                <a:cs typeface="Calibri" panose="020F0502020204030204" pitchFamily="34" charset="0"/>
              </a:rPr>
              <a:t>Set both the polynomial in descending order of the  coefficient</a:t>
            </a:r>
          </a:p>
          <a:p>
            <a:pPr fontAlgn="base">
              <a:spcBef>
                <a:spcPts val="400"/>
              </a:spcBef>
              <a:buFont typeface="Arial" panose="020B0604020202020204" pitchFamily="34" charset="0"/>
              <a:buChar char="•"/>
            </a:pPr>
            <a:r>
              <a:rPr lang="en-IN" dirty="0">
                <a:latin typeface="Calibri" panose="020F0502020204030204" pitchFamily="34" charset="0"/>
                <a:cs typeface="Calibri" panose="020F0502020204030204" pitchFamily="34" charset="0"/>
              </a:rPr>
              <a:t>Multiply each node of multiplicand with each node of the multiplier (multiplication of the coefficient part and addition of the exponent part) and add them into a newly formed linked list in descending order</a:t>
            </a:r>
          </a:p>
          <a:p>
            <a:pPr fontAlgn="base">
              <a:spcBef>
                <a:spcPts val="400"/>
              </a:spcBef>
              <a:buFont typeface="Arial" panose="020B0604020202020204" pitchFamily="34" charset="0"/>
              <a:buChar char="•"/>
            </a:pPr>
            <a:r>
              <a:rPr lang="en-IN" dirty="0">
                <a:latin typeface="Calibri" panose="020F0502020204030204" pitchFamily="34" charset="0"/>
                <a:cs typeface="Calibri" panose="020F0502020204030204" pitchFamily="34" charset="0"/>
              </a:rPr>
              <a:t>Coefficient having the same exponent value are added up with each other in the list and no two nodes have the same exponent value.</a:t>
            </a:r>
          </a:p>
          <a:p>
            <a:pPr fontAlgn="base">
              <a:spcBef>
                <a:spcPts val="400"/>
              </a:spcBef>
              <a:buFont typeface="Arial" panose="020B0604020202020204" pitchFamily="34" charset="0"/>
              <a:buChar char="•"/>
            </a:pPr>
            <a:r>
              <a:rPr lang="en-IN" dirty="0">
                <a:latin typeface="Calibri" panose="020F0502020204030204" pitchFamily="34" charset="0"/>
                <a:cs typeface="Calibri" panose="020F0502020204030204" pitchFamily="34" charset="0"/>
              </a:rPr>
              <a:t>Then the product is to be displayed in a proper way in the form of ax^n+bx^n-1+…</a:t>
            </a:r>
          </a:p>
          <a:p>
            <a:pPr fontAlgn="base">
              <a:spcBef>
                <a:spcPts val="400"/>
              </a:spcBef>
              <a:buFont typeface="Arial" panose="020B0604020202020204" pitchFamily="34" charset="0"/>
              <a:buChar char="•"/>
            </a:pPr>
            <a:r>
              <a:rPr lang="en-IN" dirty="0">
                <a:latin typeface="Calibri" panose="020F0502020204030204" pitchFamily="34" charset="0"/>
                <a:cs typeface="Calibri" panose="020F0502020204030204" pitchFamily="34" charset="0"/>
              </a:rPr>
              <a:t>Certain points to be noted before displaying a polynomial: Any coefficient with value 0 must not be displayed, 1x^n+2x^n-1 must not be displayed … node having coefficient value 1 must be displayed as </a:t>
            </a:r>
            <a:r>
              <a:rPr lang="en-IN" dirty="0" err="1">
                <a:latin typeface="Calibri" panose="020F0502020204030204" pitchFamily="34" charset="0"/>
                <a:cs typeface="Calibri" panose="020F0502020204030204" pitchFamily="34" charset="0"/>
              </a:rPr>
              <a:t>x^n</a:t>
            </a:r>
            <a:r>
              <a:rPr lang="en-IN" dirty="0">
                <a:latin typeface="Calibri" panose="020F0502020204030204" pitchFamily="34" charset="0"/>
                <a:cs typeface="Calibri" panose="020F0502020204030204" pitchFamily="34" charset="0"/>
              </a:rPr>
              <a:t>, node with exponent value 0 must be displayed as x not x^0, 1x^n-2x^n-1 format should be maintained not standard like errors 1x^n+-2x^n-1 should come up.</a:t>
            </a:r>
          </a:p>
          <a:p>
            <a:pPr>
              <a:spcBef>
                <a:spcPts val="600"/>
              </a:spcBef>
            </a:pPr>
            <a:endParaRPr lang="en-IN" dirty="0"/>
          </a:p>
        </p:txBody>
      </p:sp>
      <p:cxnSp>
        <p:nvCxnSpPr>
          <p:cNvPr id="4" name="Straight Connector 3"/>
          <p:cNvCxnSpPr/>
          <p:nvPr/>
        </p:nvCxnSpPr>
        <p:spPr>
          <a:xfrm>
            <a:off x="871555" y="999766"/>
            <a:ext cx="102971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9151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830" y="204788"/>
            <a:ext cx="9601200" cy="1485900"/>
          </a:xfrm>
        </p:spPr>
        <p:txBody>
          <a:bodyPr>
            <a:normAutofit/>
          </a:bodyPr>
          <a:lstStyle/>
          <a:p>
            <a:r>
              <a:rPr lang="en-IN" sz="3200" dirty="0" smtClean="0"/>
              <a:t>OTHER FUNCTIONS</a:t>
            </a:r>
            <a:endParaRPr lang="en-IN" sz="3200" dirty="0"/>
          </a:p>
        </p:txBody>
      </p:sp>
      <p:sp>
        <p:nvSpPr>
          <p:cNvPr id="3" name="Content Placeholder 2"/>
          <p:cNvSpPr>
            <a:spLocks noGrp="1"/>
          </p:cNvSpPr>
          <p:nvPr>
            <p:ph idx="1"/>
          </p:nvPr>
        </p:nvSpPr>
        <p:spPr>
          <a:xfrm>
            <a:off x="1130061" y="990600"/>
            <a:ext cx="10699990" cy="3581400"/>
          </a:xfrm>
        </p:spPr>
        <p:txBody>
          <a:bodyPr>
            <a:noAutofit/>
          </a:bodyPr>
          <a:lstStyle/>
          <a:p>
            <a:pPr marL="0" indent="0">
              <a:spcBef>
                <a:spcPts val="600"/>
              </a:spcBef>
              <a:spcAft>
                <a:spcPts val="0"/>
              </a:spcAft>
              <a:buNone/>
            </a:pPr>
            <a:r>
              <a:rPr lang="en-IN" sz="1800" b="1" dirty="0" smtClean="0">
                <a:latin typeface="Calibri" panose="020F0502020204030204" pitchFamily="34" charset="0"/>
                <a:cs typeface="Calibri" panose="020F0502020204030204" pitchFamily="34" charset="0"/>
              </a:rPr>
              <a:t>Reading - Read()- </a:t>
            </a:r>
            <a:endParaRPr lang="en-IN" sz="1800" b="1" dirty="0" smtClean="0">
              <a:latin typeface="Calibri" panose="020F0502020204030204" pitchFamily="34" charset="0"/>
              <a:cs typeface="Calibri" panose="020F0502020204030204" pitchFamily="34" charset="0"/>
            </a:endParaRPr>
          </a:p>
          <a:p>
            <a:pPr marL="0" indent="0">
              <a:spcBef>
                <a:spcPts val="600"/>
              </a:spcBef>
              <a:spcAft>
                <a:spcPts val="0"/>
              </a:spcAft>
              <a:buNone/>
            </a:pPr>
            <a:r>
              <a:rPr lang="en-IN" sz="1800" dirty="0" smtClean="0">
                <a:latin typeface="Calibri" panose="020F0502020204030204" pitchFamily="34" charset="0"/>
                <a:cs typeface="Calibri" panose="020F0502020204030204" pitchFamily="34" charset="0"/>
              </a:rPr>
              <a:t>This function reads the input from the user. The Coefficient and exponent of each term is read</a:t>
            </a:r>
          </a:p>
          <a:p>
            <a:pPr marL="0" indent="0">
              <a:spcBef>
                <a:spcPts val="600"/>
              </a:spcBef>
              <a:spcAft>
                <a:spcPts val="0"/>
              </a:spcAft>
              <a:buNone/>
            </a:pPr>
            <a:r>
              <a:rPr lang="en-IN" sz="1800" b="1" dirty="0" smtClean="0">
                <a:latin typeface="Calibri" panose="020F0502020204030204" pitchFamily="34" charset="0"/>
                <a:cs typeface="Calibri" panose="020F0502020204030204" pitchFamily="34" charset="0"/>
              </a:rPr>
              <a:t>Print </a:t>
            </a:r>
            <a:r>
              <a:rPr lang="en-IN" sz="1800" b="1" dirty="0" smtClean="0">
                <a:latin typeface="Calibri" panose="020F0502020204030204" pitchFamily="34" charset="0"/>
                <a:cs typeface="Calibri" panose="020F0502020204030204" pitchFamily="34" charset="0"/>
              </a:rPr>
              <a:t>- print()-</a:t>
            </a:r>
            <a:r>
              <a:rPr lang="en-IN" sz="1800" dirty="0" smtClean="0">
                <a:latin typeface="Calibri" panose="020F0502020204030204" pitchFamily="34" charset="0"/>
                <a:cs typeface="Calibri" panose="020F0502020204030204" pitchFamily="34" charset="0"/>
              </a:rPr>
              <a:t>	</a:t>
            </a:r>
          </a:p>
          <a:p>
            <a:pPr marL="0" indent="0">
              <a:spcBef>
                <a:spcPts val="600"/>
              </a:spcBef>
              <a:spcAft>
                <a:spcPts val="0"/>
              </a:spcAft>
              <a:buNone/>
            </a:pPr>
            <a:r>
              <a:rPr lang="en-IN" sz="1800" dirty="0" smtClean="0">
                <a:latin typeface="Calibri" panose="020F0502020204030204" pitchFamily="34" charset="0"/>
                <a:cs typeface="Calibri" panose="020F0502020204030204" pitchFamily="34" charset="0"/>
              </a:rPr>
              <a:t>This function prints the required polynomial when called. While next!=NULL all nodes in the polynomial are traversed and printed along with a variable x</a:t>
            </a:r>
          </a:p>
          <a:p>
            <a:pPr marL="0" indent="0">
              <a:spcBef>
                <a:spcPts val="600"/>
              </a:spcBef>
              <a:spcAft>
                <a:spcPts val="0"/>
              </a:spcAft>
              <a:buNone/>
            </a:pPr>
            <a:r>
              <a:rPr lang="en-IN" sz="1800" b="1" dirty="0" smtClean="0">
                <a:latin typeface="Calibri" panose="020F0502020204030204" pitchFamily="34" charset="0"/>
                <a:cs typeface="Calibri" panose="020F0502020204030204" pitchFamily="34" charset="0"/>
              </a:rPr>
              <a:t>Number of </a:t>
            </a:r>
            <a:r>
              <a:rPr lang="en-IN" sz="1800" b="1" dirty="0" smtClean="0">
                <a:latin typeface="Calibri" panose="020F0502020204030204" pitchFamily="34" charset="0"/>
                <a:cs typeface="Calibri" panose="020F0502020204030204" pitchFamily="34" charset="0"/>
              </a:rPr>
              <a:t>terms- </a:t>
            </a:r>
            <a:r>
              <a:rPr lang="en-IN" sz="1800" b="1" dirty="0" err="1" smtClean="0">
                <a:latin typeface="Calibri" panose="020F0502020204030204" pitchFamily="34" charset="0"/>
                <a:cs typeface="Calibri" panose="020F0502020204030204" pitchFamily="34" charset="0"/>
              </a:rPr>
              <a:t>Count_Terms</a:t>
            </a:r>
            <a:r>
              <a:rPr lang="en-IN" sz="1800" b="1" dirty="0" smtClean="0">
                <a:latin typeface="Calibri" panose="020F0502020204030204" pitchFamily="34" charset="0"/>
                <a:cs typeface="Calibri" panose="020F0502020204030204" pitchFamily="34" charset="0"/>
              </a:rPr>
              <a:t>() </a:t>
            </a:r>
            <a:r>
              <a:rPr lang="en-IN" sz="1800" dirty="0" smtClean="0">
                <a:latin typeface="Calibri" panose="020F0502020204030204" pitchFamily="34" charset="0"/>
                <a:cs typeface="Calibri" panose="020F0502020204030204" pitchFamily="34" charset="0"/>
              </a:rPr>
              <a:t>– </a:t>
            </a:r>
          </a:p>
          <a:p>
            <a:pPr marL="0" indent="0">
              <a:spcBef>
                <a:spcPts val="600"/>
              </a:spcBef>
              <a:spcAft>
                <a:spcPts val="0"/>
              </a:spcAft>
              <a:buNone/>
            </a:pPr>
            <a:r>
              <a:rPr lang="en-IN" sz="1800" dirty="0" smtClean="0">
                <a:latin typeface="Calibri" panose="020F0502020204030204" pitchFamily="34" charset="0"/>
                <a:cs typeface="Calibri" panose="020F0502020204030204" pitchFamily="34" charset="0"/>
              </a:rPr>
              <a:t>The total number of terms In the polynomial is calculated. Each node is traversed while next!=NULL and count is incremented</a:t>
            </a:r>
          </a:p>
          <a:p>
            <a:pPr marL="0" indent="0">
              <a:spcBef>
                <a:spcPts val="600"/>
              </a:spcBef>
              <a:spcAft>
                <a:spcPts val="0"/>
              </a:spcAft>
              <a:buNone/>
            </a:pPr>
            <a:r>
              <a:rPr lang="en-IN" sz="1800" b="1" dirty="0" smtClean="0">
                <a:latin typeface="Calibri" panose="020F0502020204030204" pitchFamily="34" charset="0"/>
                <a:cs typeface="Calibri" panose="020F0502020204030204" pitchFamily="34" charset="0"/>
              </a:rPr>
              <a:t>Delete – Del()</a:t>
            </a:r>
            <a:r>
              <a:rPr lang="en-IN" sz="1800" dirty="0" smtClean="0">
                <a:latin typeface="Calibri" panose="020F0502020204030204" pitchFamily="34" charset="0"/>
                <a:cs typeface="Calibri" panose="020F0502020204030204" pitchFamily="34" charset="0"/>
              </a:rPr>
              <a:t> </a:t>
            </a:r>
            <a:r>
              <a:rPr lang="en-IN" sz="1800" dirty="0" smtClean="0">
                <a:latin typeface="Calibri" panose="020F0502020204030204" pitchFamily="34" charset="0"/>
                <a:cs typeface="Calibri" panose="020F0502020204030204" pitchFamily="34" charset="0"/>
              </a:rPr>
              <a:t>–</a:t>
            </a:r>
          </a:p>
          <a:p>
            <a:pPr marL="0" indent="0">
              <a:spcBef>
                <a:spcPts val="600"/>
              </a:spcBef>
              <a:spcAft>
                <a:spcPts val="0"/>
              </a:spcAft>
              <a:buNone/>
            </a:pPr>
            <a:r>
              <a:rPr lang="en-IN" sz="1800" dirty="0" smtClean="0">
                <a:latin typeface="Calibri" panose="020F0502020204030204" pitchFamily="34" charset="0"/>
                <a:cs typeface="Calibri" panose="020F0502020204030204" pitchFamily="34" charset="0"/>
              </a:rPr>
              <a:t>This functions deletes any term from the polynomial</a:t>
            </a:r>
            <a:endParaRPr lang="en-IN" sz="1800" dirty="0">
              <a:latin typeface="Calibri" panose="020F0502020204030204" pitchFamily="34" charset="0"/>
              <a:cs typeface="Calibri" panose="020F0502020204030204" pitchFamily="34" charset="0"/>
            </a:endParaRPr>
          </a:p>
          <a:p>
            <a:pPr marL="0" indent="0">
              <a:spcBef>
                <a:spcPts val="600"/>
              </a:spcBef>
              <a:spcAft>
                <a:spcPts val="0"/>
              </a:spcAft>
              <a:buNone/>
            </a:pPr>
            <a:r>
              <a:rPr lang="en-IN" sz="1800" b="1" dirty="0" smtClean="0">
                <a:latin typeface="Calibri" panose="020F0502020204030204" pitchFamily="34" charset="0"/>
                <a:cs typeface="Calibri" panose="020F0502020204030204" pitchFamily="34" charset="0"/>
              </a:rPr>
              <a:t>Degree of </a:t>
            </a:r>
            <a:r>
              <a:rPr lang="en-IN" sz="1800" b="1" dirty="0" smtClean="0">
                <a:latin typeface="Calibri" panose="020F0502020204030204" pitchFamily="34" charset="0"/>
                <a:cs typeface="Calibri" panose="020F0502020204030204" pitchFamily="34" charset="0"/>
              </a:rPr>
              <a:t>Polynomial- Degree()-</a:t>
            </a:r>
            <a:endParaRPr lang="en-IN" sz="1800" b="1" dirty="0" smtClean="0">
              <a:latin typeface="Calibri" panose="020F0502020204030204" pitchFamily="34" charset="0"/>
              <a:cs typeface="Calibri" panose="020F0502020204030204" pitchFamily="34" charset="0"/>
            </a:endParaRPr>
          </a:p>
          <a:p>
            <a:pPr marL="0" indent="0">
              <a:spcBef>
                <a:spcPts val="600"/>
              </a:spcBef>
              <a:spcAft>
                <a:spcPts val="0"/>
              </a:spcAft>
              <a:buNone/>
            </a:pPr>
            <a:r>
              <a:rPr lang="en-IN" sz="1800" dirty="0">
                <a:latin typeface="Calibri" panose="020F0502020204030204" pitchFamily="34" charset="0"/>
                <a:cs typeface="Calibri" panose="020F0502020204030204" pitchFamily="34" charset="0"/>
              </a:rPr>
              <a:t>The </a:t>
            </a:r>
            <a:r>
              <a:rPr lang="en-IN" sz="1800" b="1" dirty="0">
                <a:latin typeface="Calibri" panose="020F0502020204030204" pitchFamily="34" charset="0"/>
                <a:cs typeface="Calibri" panose="020F0502020204030204" pitchFamily="34" charset="0"/>
              </a:rPr>
              <a:t>degree</a:t>
            </a:r>
            <a:r>
              <a:rPr lang="en-IN" sz="1800" dirty="0">
                <a:latin typeface="Calibri" panose="020F0502020204030204" pitchFamily="34" charset="0"/>
                <a:cs typeface="Calibri" panose="020F0502020204030204" pitchFamily="34" charset="0"/>
              </a:rPr>
              <a:t> of a polynomial in one variable is the largest exponent in the polynomial</a:t>
            </a:r>
            <a:r>
              <a:rPr lang="en-IN" sz="1800" dirty="0" smtClean="0">
                <a:latin typeface="Calibri" panose="020F0502020204030204" pitchFamily="34" charset="0"/>
                <a:cs typeface="Calibri" panose="020F0502020204030204" pitchFamily="34" charset="0"/>
              </a:rPr>
              <a:t>. This can be easily implemented by traversing the list and finding largest exponent</a:t>
            </a:r>
          </a:p>
          <a:p>
            <a:pPr marL="0" indent="0">
              <a:spcBef>
                <a:spcPts val="600"/>
              </a:spcBef>
              <a:spcAft>
                <a:spcPts val="0"/>
              </a:spcAft>
              <a:buNone/>
            </a:pPr>
            <a:r>
              <a:rPr lang="en-IN" sz="1800" b="1" dirty="0" smtClean="0">
                <a:latin typeface="Calibri" panose="020F0502020204030204" pitchFamily="34" charset="0"/>
                <a:cs typeface="Calibri" panose="020F0502020204030204" pitchFamily="34" charset="0"/>
              </a:rPr>
              <a:t>Evaluating polynomial </a:t>
            </a:r>
            <a:r>
              <a:rPr lang="en-IN" sz="1800" b="1" dirty="0" smtClean="0">
                <a:latin typeface="Calibri" panose="020F0502020204030204" pitchFamily="34" charset="0"/>
                <a:cs typeface="Calibri" panose="020F0502020204030204" pitchFamily="34" charset="0"/>
              </a:rPr>
              <a:t>– Evaluate()–</a:t>
            </a:r>
            <a:endParaRPr lang="en-IN" sz="1800" b="1" dirty="0" smtClean="0">
              <a:latin typeface="Calibri" panose="020F0502020204030204" pitchFamily="34" charset="0"/>
              <a:cs typeface="Calibri" panose="020F0502020204030204" pitchFamily="34" charset="0"/>
            </a:endParaRPr>
          </a:p>
          <a:p>
            <a:pPr marL="0" indent="0">
              <a:spcBef>
                <a:spcPts val="600"/>
              </a:spcBef>
              <a:spcAft>
                <a:spcPts val="0"/>
              </a:spcAft>
              <a:buNone/>
            </a:pPr>
            <a:r>
              <a:rPr lang="en-IN" sz="1800" dirty="0" smtClean="0">
                <a:latin typeface="Calibri" panose="020F0502020204030204" pitchFamily="34" charset="0"/>
                <a:cs typeface="Calibri" panose="020F0502020204030204" pitchFamily="34" charset="0"/>
              </a:rPr>
              <a:t>Read the value of X from the user and hence evaluate the polynomial for that value of X. The entire polynomial is traversed and each coefficient is multiplied by value of X to the power the corresponding </a:t>
            </a:r>
            <a:r>
              <a:rPr lang="en-IN" sz="1800" dirty="0" smtClean="0">
                <a:latin typeface="Calibri" panose="020F0502020204030204" pitchFamily="34" charset="0"/>
                <a:cs typeface="Calibri" panose="020F0502020204030204" pitchFamily="34" charset="0"/>
              </a:rPr>
              <a:t>exponent</a:t>
            </a:r>
          </a:p>
          <a:p>
            <a:pPr marL="0" indent="0">
              <a:spcBef>
                <a:spcPts val="600"/>
              </a:spcBef>
              <a:spcAft>
                <a:spcPts val="0"/>
              </a:spcAft>
              <a:buNone/>
            </a:pPr>
            <a:r>
              <a:rPr lang="en-IN" sz="1800" b="1" dirty="0" smtClean="0">
                <a:latin typeface="Calibri" panose="020F0502020204030204" pitchFamily="34" charset="0"/>
                <a:cs typeface="Calibri" panose="020F0502020204030204" pitchFamily="34" charset="0"/>
              </a:rPr>
              <a:t>Reverse – Rev()-</a:t>
            </a:r>
            <a:endParaRPr lang="en-IN" sz="1800" b="1" dirty="0">
              <a:latin typeface="Calibri" panose="020F0502020204030204" pitchFamily="34" charset="0"/>
              <a:cs typeface="Calibri" panose="020F0502020204030204" pitchFamily="34" charset="0"/>
            </a:endParaRPr>
          </a:p>
          <a:p>
            <a:pPr marL="0" indent="0">
              <a:spcBef>
                <a:spcPts val="600"/>
              </a:spcBef>
              <a:spcAft>
                <a:spcPts val="0"/>
              </a:spcAft>
              <a:buNone/>
            </a:pPr>
            <a:r>
              <a:rPr lang="en-IN" sz="1800" dirty="0">
                <a:latin typeface="Calibri" panose="020F0502020204030204" pitchFamily="34" charset="0"/>
                <a:cs typeface="Calibri" panose="020F0502020204030204" pitchFamily="34" charset="0"/>
              </a:rPr>
              <a:t>This function reverses the polynomial in ascending or descending order</a:t>
            </a:r>
          </a:p>
          <a:p>
            <a:pPr marL="0" indent="0">
              <a:spcBef>
                <a:spcPts val="600"/>
              </a:spcBef>
              <a:spcAft>
                <a:spcPts val="0"/>
              </a:spcAft>
              <a:buNone/>
            </a:pPr>
            <a:endParaRPr lang="en-IN" sz="1800" dirty="0" smtClean="0">
              <a:latin typeface="Calibri" panose="020F0502020204030204" pitchFamily="34" charset="0"/>
              <a:cs typeface="Calibri" panose="020F0502020204030204" pitchFamily="34" charset="0"/>
            </a:endParaRPr>
          </a:p>
          <a:p>
            <a:pPr marL="0" indent="0">
              <a:spcBef>
                <a:spcPts val="600"/>
              </a:spcBef>
              <a:spcAft>
                <a:spcPts val="0"/>
              </a:spcAft>
              <a:buNone/>
            </a:pPr>
            <a:r>
              <a:rPr lang="en-IN" sz="1800" dirty="0" smtClean="0">
                <a:latin typeface="Calibri" panose="020F0502020204030204" pitchFamily="34" charset="0"/>
                <a:cs typeface="Calibri" panose="020F0502020204030204" pitchFamily="34" charset="0"/>
              </a:rPr>
              <a:t> </a:t>
            </a:r>
          </a:p>
        </p:txBody>
      </p:sp>
      <p:cxnSp>
        <p:nvCxnSpPr>
          <p:cNvPr id="4" name="Straight Connector 3"/>
          <p:cNvCxnSpPr/>
          <p:nvPr/>
        </p:nvCxnSpPr>
        <p:spPr>
          <a:xfrm>
            <a:off x="925830" y="904875"/>
            <a:ext cx="102971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0341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510" y="173427"/>
            <a:ext cx="9601200" cy="1485900"/>
          </a:xfrm>
        </p:spPr>
        <p:txBody>
          <a:bodyPr>
            <a:normAutofit/>
          </a:bodyPr>
          <a:lstStyle/>
          <a:p>
            <a:r>
              <a:rPr lang="en-IN" sz="3200" dirty="0"/>
              <a:t>OTHER FUNCTIONS</a:t>
            </a:r>
          </a:p>
        </p:txBody>
      </p:sp>
      <p:sp>
        <p:nvSpPr>
          <p:cNvPr id="3" name="Content Placeholder 2"/>
          <p:cNvSpPr>
            <a:spLocks noGrp="1"/>
          </p:cNvSpPr>
          <p:nvPr>
            <p:ph idx="1"/>
          </p:nvPr>
        </p:nvSpPr>
        <p:spPr>
          <a:xfrm>
            <a:off x="1086928" y="821486"/>
            <a:ext cx="10498347" cy="5124450"/>
          </a:xfrm>
        </p:spPr>
        <p:txBody>
          <a:bodyPr>
            <a:noAutofit/>
          </a:bodyPr>
          <a:lstStyle/>
          <a:p>
            <a:pPr marL="0" indent="0">
              <a:spcBef>
                <a:spcPts val="600"/>
              </a:spcBef>
              <a:spcAft>
                <a:spcPts val="0"/>
              </a:spcAft>
              <a:buNone/>
            </a:pPr>
            <a:r>
              <a:rPr lang="en-IN" sz="1600" b="1" dirty="0" smtClean="0">
                <a:latin typeface="Calibri" panose="020F0502020204030204" pitchFamily="34" charset="0"/>
                <a:cs typeface="Calibri" panose="020F0502020204030204" pitchFamily="34" charset="0"/>
              </a:rPr>
              <a:t>Derivativ</a:t>
            </a:r>
            <a:r>
              <a:rPr lang="en-IN" sz="1600" b="1" dirty="0" smtClean="0">
                <a:latin typeface="Calibri" panose="020F0502020204030204" pitchFamily="34" charset="0"/>
                <a:cs typeface="Calibri" panose="020F0502020204030204" pitchFamily="34" charset="0"/>
              </a:rPr>
              <a:t>e- Diff()-</a:t>
            </a:r>
          </a:p>
          <a:p>
            <a:pPr marL="0" indent="0">
              <a:spcBef>
                <a:spcPts val="600"/>
              </a:spcBef>
              <a:spcAft>
                <a:spcPts val="0"/>
              </a:spcAft>
              <a:buNone/>
            </a:pPr>
            <a:r>
              <a:rPr lang="en-IN" sz="1600" dirty="0">
                <a:latin typeface="Calibri" panose="020F0502020204030204" pitchFamily="34" charset="0"/>
                <a:cs typeface="Calibri" panose="020F0502020204030204" pitchFamily="34" charset="0"/>
              </a:rPr>
              <a:t>T</a:t>
            </a:r>
            <a:r>
              <a:rPr lang="en-IN" sz="1600" dirty="0" smtClean="0">
                <a:latin typeface="Calibri" panose="020F0502020204030204" pitchFamily="34" charset="0"/>
                <a:cs typeface="Calibri" panose="020F0502020204030204" pitchFamily="34" charset="0"/>
              </a:rPr>
              <a:t>his function finds the derivative of the polynomial with respect to the variable x. For a term with coefficient ‘a’ and exponent ‘n’, derivative is given by a(n-1)</a:t>
            </a:r>
            <a:r>
              <a:rPr lang="en-IN" sz="1600" dirty="0" err="1" smtClean="0">
                <a:latin typeface="Calibri" panose="020F0502020204030204" pitchFamily="34" charset="0"/>
                <a:cs typeface="Calibri" panose="020F0502020204030204" pitchFamily="34" charset="0"/>
              </a:rPr>
              <a:t>x^n</a:t>
            </a:r>
            <a:r>
              <a:rPr lang="en-IN" sz="1600" dirty="0" smtClean="0">
                <a:latin typeface="Calibri" panose="020F0502020204030204" pitchFamily="34" charset="0"/>
                <a:cs typeface="Calibri" panose="020F0502020204030204" pitchFamily="34" charset="0"/>
              </a:rPr>
              <a:t>. Likewise all nodes are visited and derivative is found for each to get a new polynomial. The derivative of n degree polynomial has degree n-1. derivative can be used to find extremum values and monotonicity of polynomial</a:t>
            </a:r>
            <a:endParaRPr lang="en-IN" sz="1600" b="1" dirty="0" smtClean="0">
              <a:latin typeface="Calibri" panose="020F0502020204030204" pitchFamily="34" charset="0"/>
              <a:cs typeface="Calibri" panose="020F0502020204030204" pitchFamily="34" charset="0"/>
            </a:endParaRPr>
          </a:p>
          <a:p>
            <a:pPr marL="0" indent="0">
              <a:spcBef>
                <a:spcPts val="600"/>
              </a:spcBef>
              <a:spcAft>
                <a:spcPts val="0"/>
              </a:spcAft>
              <a:buNone/>
            </a:pPr>
            <a:r>
              <a:rPr lang="en-IN" sz="1600" b="1" dirty="0" smtClean="0">
                <a:latin typeface="Calibri" panose="020F0502020204030204" pitchFamily="34" charset="0"/>
                <a:cs typeface="Calibri" panose="020F0502020204030204" pitchFamily="34" charset="0"/>
              </a:rPr>
              <a:t>Maxima or Minima of quadratic polynomial- Extrema()-</a:t>
            </a:r>
          </a:p>
          <a:p>
            <a:pPr marL="0" indent="0">
              <a:spcBef>
                <a:spcPts val="600"/>
              </a:spcBef>
              <a:spcAft>
                <a:spcPts val="0"/>
              </a:spcAft>
              <a:buNone/>
            </a:pPr>
            <a:r>
              <a:rPr lang="en-IN" sz="1600" dirty="0" smtClean="0">
                <a:latin typeface="Calibri" panose="020F0502020204030204" pitchFamily="34" charset="0"/>
                <a:cs typeface="Calibri" panose="020F0502020204030204" pitchFamily="34" charset="0"/>
              </a:rPr>
              <a:t>This function finds the max or min of a quadratic polynomial. A quadratic polynomial has a parabolic graph. the value of –b/2a gives us the value of maxima or minima where b is the coefficient of term with exponent 1 and a term with exponent 2. if a&gt;0 then this value is the minima and if a&lt;0 then this value is the maxima</a:t>
            </a:r>
          </a:p>
          <a:p>
            <a:pPr marL="0" indent="0">
              <a:spcBef>
                <a:spcPts val="600"/>
              </a:spcBef>
              <a:spcAft>
                <a:spcPts val="0"/>
              </a:spcAft>
              <a:buNone/>
            </a:pPr>
            <a:r>
              <a:rPr lang="en-IN" sz="1600" b="1" dirty="0" smtClean="0">
                <a:latin typeface="Calibri" panose="020F0502020204030204" pitchFamily="34" charset="0"/>
                <a:cs typeface="Calibri" panose="020F0502020204030204" pitchFamily="34" charset="0"/>
              </a:rPr>
              <a:t>Roots of linear and quadratic polynomial- </a:t>
            </a:r>
            <a:r>
              <a:rPr lang="en-IN" sz="1600" b="1" dirty="0" err="1" smtClean="0">
                <a:latin typeface="Calibri" panose="020F0502020204030204" pitchFamily="34" charset="0"/>
                <a:cs typeface="Calibri" panose="020F0502020204030204" pitchFamily="34" charset="0"/>
              </a:rPr>
              <a:t>Root_linear</a:t>
            </a:r>
            <a:r>
              <a:rPr lang="en-IN" sz="1600" b="1" dirty="0" smtClean="0">
                <a:latin typeface="Calibri" panose="020F0502020204030204" pitchFamily="34" charset="0"/>
                <a:cs typeface="Calibri" panose="020F0502020204030204" pitchFamily="34" charset="0"/>
              </a:rPr>
              <a:t>() and </a:t>
            </a:r>
            <a:r>
              <a:rPr lang="en-IN" sz="1600" b="1" dirty="0" err="1" smtClean="0">
                <a:latin typeface="Calibri" panose="020F0502020204030204" pitchFamily="34" charset="0"/>
                <a:cs typeface="Calibri" panose="020F0502020204030204" pitchFamily="34" charset="0"/>
              </a:rPr>
              <a:t>Root_Quadratic</a:t>
            </a:r>
            <a:r>
              <a:rPr lang="en-IN" sz="1600" b="1" dirty="0" smtClean="0">
                <a:latin typeface="Calibri" panose="020F0502020204030204" pitchFamily="34" charset="0"/>
                <a:cs typeface="Calibri" panose="020F0502020204030204" pitchFamily="34" charset="0"/>
              </a:rPr>
              <a:t>()–</a:t>
            </a:r>
          </a:p>
          <a:p>
            <a:pPr marL="0" indent="0">
              <a:spcBef>
                <a:spcPts val="600"/>
              </a:spcBef>
              <a:spcAft>
                <a:spcPts val="0"/>
              </a:spcAft>
              <a:buNone/>
            </a:pPr>
            <a:r>
              <a:rPr lang="en-IN" sz="1600" dirty="0" smtClean="0">
                <a:latin typeface="Calibri" panose="020F0502020204030204" pitchFamily="34" charset="0"/>
                <a:cs typeface="Calibri" panose="020F0502020204030204" pitchFamily="34" charset="0"/>
              </a:rPr>
              <a:t>This function finds root of linear by using formula x=-b/a where x is root. For quadratic it uses the formula </a:t>
            </a:r>
          </a:p>
          <a:p>
            <a:pPr marL="0" indent="0">
              <a:spcBef>
                <a:spcPts val="600"/>
              </a:spcBef>
              <a:spcAft>
                <a:spcPts val="0"/>
              </a:spcAft>
              <a:buNone/>
            </a:pPr>
            <a:r>
              <a:rPr lang="en-IN" sz="1600" dirty="0" smtClean="0">
                <a:latin typeface="Calibri" panose="020F0502020204030204" pitchFamily="34" charset="0"/>
                <a:cs typeface="Calibri" panose="020F0502020204030204" pitchFamily="34" charset="0"/>
              </a:rPr>
              <a:t>–</a:t>
            </a:r>
            <a:r>
              <a:rPr lang="en-IN" sz="1600" dirty="0" err="1" smtClean="0">
                <a:latin typeface="Calibri" panose="020F0502020204030204" pitchFamily="34" charset="0"/>
                <a:cs typeface="Calibri" panose="020F0502020204030204" pitchFamily="34" charset="0"/>
              </a:rPr>
              <a:t>b+sqrt</a:t>
            </a:r>
            <a:r>
              <a:rPr lang="en-IN" sz="1600" dirty="0" smtClean="0">
                <a:latin typeface="Calibri" panose="020F0502020204030204" pitchFamily="34" charset="0"/>
                <a:cs typeface="Calibri" panose="020F0502020204030204" pitchFamily="34" charset="0"/>
              </a:rPr>
              <a:t>(b^2-4ac)/2a and </a:t>
            </a:r>
            <a:r>
              <a:rPr lang="en-IN" sz="1600" dirty="0">
                <a:latin typeface="Calibri" panose="020F0502020204030204" pitchFamily="34" charset="0"/>
                <a:cs typeface="Calibri" panose="020F0502020204030204" pitchFamily="34" charset="0"/>
              </a:rPr>
              <a:t>–</a:t>
            </a:r>
            <a:r>
              <a:rPr lang="en-IN" sz="1600" dirty="0" smtClean="0">
                <a:latin typeface="Calibri" panose="020F0502020204030204" pitchFamily="34" charset="0"/>
                <a:cs typeface="Calibri" panose="020F0502020204030204" pitchFamily="34" charset="0"/>
              </a:rPr>
              <a:t>b-</a:t>
            </a:r>
            <a:r>
              <a:rPr lang="en-IN" sz="1600" dirty="0" err="1" smtClean="0">
                <a:latin typeface="Calibri" panose="020F0502020204030204" pitchFamily="34" charset="0"/>
                <a:cs typeface="Calibri" panose="020F0502020204030204" pitchFamily="34" charset="0"/>
              </a:rPr>
              <a:t>sqrt</a:t>
            </a:r>
            <a:r>
              <a:rPr lang="en-IN" sz="1600" dirty="0" smtClean="0">
                <a:latin typeface="Calibri" panose="020F0502020204030204" pitchFamily="34" charset="0"/>
                <a:cs typeface="Calibri" panose="020F0502020204030204" pitchFamily="34" charset="0"/>
              </a:rPr>
              <a:t>(b^2-4ac</a:t>
            </a:r>
            <a:r>
              <a:rPr lang="en-IN" sz="1600" dirty="0">
                <a:latin typeface="Calibri" panose="020F0502020204030204" pitchFamily="34" charset="0"/>
                <a:cs typeface="Calibri" panose="020F0502020204030204" pitchFamily="34" charset="0"/>
              </a:rPr>
              <a:t>)/</a:t>
            </a:r>
            <a:r>
              <a:rPr lang="en-IN" sz="1600" dirty="0" smtClean="0">
                <a:latin typeface="Calibri" panose="020F0502020204030204" pitchFamily="34" charset="0"/>
                <a:cs typeface="Calibri" panose="020F0502020204030204" pitchFamily="34" charset="0"/>
              </a:rPr>
              <a:t>2a to give the roots of the equation</a:t>
            </a:r>
          </a:p>
          <a:p>
            <a:pPr marL="0" indent="0">
              <a:spcBef>
                <a:spcPts val="600"/>
              </a:spcBef>
              <a:spcAft>
                <a:spcPts val="0"/>
              </a:spcAft>
              <a:buNone/>
            </a:pPr>
            <a:r>
              <a:rPr lang="en-IN" sz="1600" b="1" dirty="0" smtClean="0">
                <a:latin typeface="Calibri" panose="020F0502020204030204" pitchFamily="34" charset="0"/>
                <a:cs typeface="Calibri" panose="020F0502020204030204" pitchFamily="34" charset="0"/>
              </a:rPr>
              <a:t>Monotonicity of quadratic polynomial- Mon()–</a:t>
            </a:r>
          </a:p>
          <a:p>
            <a:pPr marL="0" indent="0">
              <a:spcBef>
                <a:spcPts val="600"/>
              </a:spcBef>
              <a:spcAft>
                <a:spcPts val="0"/>
              </a:spcAft>
              <a:buNone/>
            </a:pPr>
            <a:r>
              <a:rPr lang="en-IN" sz="1600" dirty="0" smtClean="0">
                <a:latin typeface="Calibri" panose="020F0502020204030204" pitchFamily="34" charset="0"/>
                <a:cs typeface="Calibri" panose="020F0502020204030204" pitchFamily="34" charset="0"/>
              </a:rPr>
              <a:t>This can be found by finding point of maxima or minima and depending on value of a decides where the function is increasing or decreasing</a:t>
            </a:r>
            <a:endParaRPr lang="en-IN" sz="1600" b="1" dirty="0">
              <a:latin typeface="Calibri" panose="020F0502020204030204" pitchFamily="34" charset="0"/>
              <a:cs typeface="Calibri" panose="020F0502020204030204" pitchFamily="34" charset="0"/>
            </a:endParaRPr>
          </a:p>
          <a:p>
            <a:pPr marL="0" indent="0">
              <a:spcBef>
                <a:spcPts val="600"/>
              </a:spcBef>
              <a:spcAft>
                <a:spcPts val="0"/>
              </a:spcAft>
              <a:buNone/>
            </a:pPr>
            <a:r>
              <a:rPr lang="en-IN" sz="1600" b="1" dirty="0" smtClean="0">
                <a:latin typeface="Calibri" panose="020F0502020204030204" pitchFamily="34" charset="0"/>
                <a:cs typeface="Calibri" panose="020F0502020204030204" pitchFamily="34" charset="0"/>
              </a:rPr>
              <a:t>Finding Coefficient- </a:t>
            </a:r>
            <a:r>
              <a:rPr lang="en-IN" sz="1600" b="1" dirty="0" err="1" smtClean="0">
                <a:latin typeface="Calibri" panose="020F0502020204030204" pitchFamily="34" charset="0"/>
                <a:cs typeface="Calibri" panose="020F0502020204030204" pitchFamily="34" charset="0"/>
              </a:rPr>
              <a:t>coeff</a:t>
            </a:r>
            <a:r>
              <a:rPr lang="en-IN" sz="1600" b="1" dirty="0" smtClean="0">
                <a:latin typeface="Calibri" panose="020F0502020204030204" pitchFamily="34" charset="0"/>
                <a:cs typeface="Calibri" panose="020F0502020204030204" pitchFamily="34" charset="0"/>
              </a:rPr>
              <a:t>()-</a:t>
            </a:r>
            <a:endParaRPr lang="en-IN" sz="1600" b="1" dirty="0">
              <a:latin typeface="Calibri" panose="020F0502020204030204" pitchFamily="34" charset="0"/>
              <a:cs typeface="Calibri" panose="020F0502020204030204" pitchFamily="34" charset="0"/>
            </a:endParaRPr>
          </a:p>
          <a:p>
            <a:pPr marL="0" indent="0">
              <a:spcBef>
                <a:spcPts val="600"/>
              </a:spcBef>
              <a:spcAft>
                <a:spcPts val="0"/>
              </a:spcAft>
              <a:buNone/>
            </a:pPr>
            <a:r>
              <a:rPr lang="en-IN" sz="1600" dirty="0">
                <a:latin typeface="Calibri" panose="020F0502020204030204" pitchFamily="34" charset="0"/>
                <a:cs typeface="Calibri" panose="020F0502020204030204" pitchFamily="34" charset="0"/>
              </a:rPr>
              <a:t>The coefficient of any term can be found by searching the list for required exponent and corresponding coefficient is printed</a:t>
            </a:r>
          </a:p>
          <a:p>
            <a:pPr marL="0" indent="0">
              <a:spcBef>
                <a:spcPts val="600"/>
              </a:spcBef>
              <a:spcAft>
                <a:spcPts val="0"/>
              </a:spcAft>
              <a:buNone/>
            </a:pPr>
            <a:r>
              <a:rPr lang="en-IN" sz="1600" b="1" dirty="0" smtClean="0">
                <a:latin typeface="Calibri" panose="020F0502020204030204" pitchFamily="34" charset="0"/>
                <a:cs typeface="Calibri" panose="020F0502020204030204" pitchFamily="34" charset="0"/>
              </a:rPr>
              <a:t>Negating- </a:t>
            </a:r>
            <a:r>
              <a:rPr lang="en-IN" sz="1600" b="1" dirty="0" err="1" smtClean="0">
                <a:latin typeface="Calibri" panose="020F0502020204030204" pitchFamily="34" charset="0"/>
                <a:cs typeface="Calibri" panose="020F0502020204030204" pitchFamily="34" charset="0"/>
              </a:rPr>
              <a:t>Neg</a:t>
            </a:r>
            <a:r>
              <a:rPr lang="en-IN" sz="1600" b="1" dirty="0" smtClean="0">
                <a:latin typeface="Calibri" panose="020F0502020204030204" pitchFamily="34" charset="0"/>
                <a:cs typeface="Calibri" panose="020F0502020204030204" pitchFamily="34" charset="0"/>
              </a:rPr>
              <a:t>()-</a:t>
            </a:r>
            <a:endParaRPr lang="en-IN" sz="1600" b="1" dirty="0">
              <a:latin typeface="Calibri" panose="020F0502020204030204" pitchFamily="34" charset="0"/>
              <a:cs typeface="Calibri" panose="020F0502020204030204" pitchFamily="34" charset="0"/>
            </a:endParaRPr>
          </a:p>
          <a:p>
            <a:pPr marL="0" indent="0">
              <a:spcBef>
                <a:spcPts val="600"/>
              </a:spcBef>
              <a:spcAft>
                <a:spcPts val="0"/>
              </a:spcAft>
              <a:buNone/>
            </a:pPr>
            <a:r>
              <a:rPr lang="en-IN" sz="1600" dirty="0">
                <a:latin typeface="Calibri" panose="020F0502020204030204" pitchFamily="34" charset="0"/>
                <a:cs typeface="Calibri" panose="020F0502020204030204" pitchFamily="34" charset="0"/>
              </a:rPr>
              <a:t>Each node in the polynomial is visited and the coefficient is multiplied by -1 to find the negation</a:t>
            </a:r>
          </a:p>
          <a:p>
            <a:pPr marL="0" indent="0">
              <a:spcBef>
                <a:spcPts val="600"/>
              </a:spcBef>
              <a:spcAft>
                <a:spcPts val="0"/>
              </a:spcAft>
              <a:buNone/>
            </a:pPr>
            <a:r>
              <a:rPr lang="en-IN" sz="1600" b="1" dirty="0">
                <a:latin typeface="Calibri" panose="020F0502020204030204" pitchFamily="34" charset="0"/>
                <a:cs typeface="Calibri" panose="020F0502020204030204" pitchFamily="34" charset="0"/>
              </a:rPr>
              <a:t>Multiplying by constant </a:t>
            </a:r>
            <a:r>
              <a:rPr lang="en-IN" sz="1600" b="1" dirty="0" smtClean="0">
                <a:latin typeface="Calibri" panose="020F0502020204030204" pitchFamily="34" charset="0"/>
                <a:cs typeface="Calibri" panose="020F0502020204030204" pitchFamily="34" charset="0"/>
              </a:rPr>
              <a:t>– </a:t>
            </a:r>
            <a:r>
              <a:rPr lang="en-IN" sz="1600" b="1" dirty="0" err="1" smtClean="0">
                <a:latin typeface="Calibri" panose="020F0502020204030204" pitchFamily="34" charset="0"/>
                <a:cs typeface="Calibri" panose="020F0502020204030204" pitchFamily="34" charset="0"/>
              </a:rPr>
              <a:t>MultiConst</a:t>
            </a:r>
            <a:r>
              <a:rPr lang="en-IN" sz="1600" b="1" dirty="0" smtClean="0">
                <a:latin typeface="Calibri" panose="020F0502020204030204" pitchFamily="34" charset="0"/>
                <a:cs typeface="Calibri" panose="020F0502020204030204" pitchFamily="34" charset="0"/>
              </a:rPr>
              <a:t>()–</a:t>
            </a:r>
            <a:endParaRPr lang="en-IN" sz="1600" b="1" dirty="0">
              <a:latin typeface="Calibri" panose="020F0502020204030204" pitchFamily="34" charset="0"/>
              <a:cs typeface="Calibri" panose="020F0502020204030204" pitchFamily="34" charset="0"/>
            </a:endParaRPr>
          </a:p>
          <a:p>
            <a:pPr marL="0" indent="0">
              <a:spcBef>
                <a:spcPts val="600"/>
              </a:spcBef>
              <a:spcAft>
                <a:spcPts val="0"/>
              </a:spcAft>
              <a:buNone/>
            </a:pPr>
            <a:r>
              <a:rPr lang="en-IN" sz="1600" dirty="0">
                <a:latin typeface="Calibri" panose="020F0502020204030204" pitchFamily="34" charset="0"/>
                <a:cs typeface="Calibri" panose="020F0502020204030204" pitchFamily="34" charset="0"/>
              </a:rPr>
              <a:t>Each node in the polynomial is visited and the coefficient is multiplied by the given constant</a:t>
            </a:r>
          </a:p>
          <a:p>
            <a:pPr marL="0" indent="0">
              <a:spcBef>
                <a:spcPts val="600"/>
              </a:spcBef>
              <a:spcAft>
                <a:spcPts val="0"/>
              </a:spcAft>
              <a:buNone/>
            </a:pPr>
            <a:endParaRPr lang="en-IN" sz="1600" dirty="0"/>
          </a:p>
          <a:p>
            <a:endParaRPr lang="en-IN" sz="1600" dirty="0"/>
          </a:p>
        </p:txBody>
      </p:sp>
      <p:cxnSp>
        <p:nvCxnSpPr>
          <p:cNvPr id="4" name="Straight Connector 3"/>
          <p:cNvCxnSpPr/>
          <p:nvPr/>
        </p:nvCxnSpPr>
        <p:spPr>
          <a:xfrm>
            <a:off x="882698" y="735222"/>
            <a:ext cx="102971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160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708" y="248189"/>
            <a:ext cx="9601200" cy="1485900"/>
          </a:xfrm>
        </p:spPr>
        <p:txBody>
          <a:bodyPr>
            <a:normAutofit/>
          </a:bodyPr>
          <a:lstStyle/>
          <a:p>
            <a:r>
              <a:rPr lang="en-IN" sz="4000" dirty="0" smtClean="0">
                <a:latin typeface="Calibri" panose="020F0502020204030204" pitchFamily="34" charset="0"/>
                <a:cs typeface="Calibri" panose="020F0502020204030204" pitchFamily="34" charset="0"/>
              </a:rPr>
              <a:t>APPLICATIONS - </a:t>
            </a:r>
            <a:endParaRPr lang="en-IN" sz="4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73191" y="1057814"/>
            <a:ext cx="10153291" cy="4908430"/>
          </a:xfrm>
        </p:spPr>
        <p:txBody>
          <a:bodyPr>
            <a:noAutofit/>
          </a:bodyPr>
          <a:lstStyle/>
          <a:p>
            <a:r>
              <a:rPr lang="en-IN" sz="1600" dirty="0" smtClean="0">
                <a:latin typeface="Calibri" panose="020F0502020204030204" pitchFamily="34" charset="0"/>
                <a:cs typeface="Calibri" panose="020F0502020204030204" pitchFamily="34" charset="0"/>
              </a:rPr>
              <a:t>Polynomial implementation has many applications in various field like physics, economics, mathematics, computer science, business, biology. Polynomials are often used to show trends or are formed to analyse problems. The equation of a line </a:t>
            </a:r>
            <a:r>
              <a:rPr lang="en-IN" sz="1600" dirty="0" err="1" smtClean="0">
                <a:latin typeface="Calibri" panose="020F0502020204030204" pitchFamily="34" charset="0"/>
                <a:cs typeface="Calibri" panose="020F0502020204030204" pitchFamily="34" charset="0"/>
              </a:rPr>
              <a:t>ax+b</a:t>
            </a:r>
            <a:r>
              <a:rPr lang="en-IN" sz="1600" dirty="0" smtClean="0">
                <a:latin typeface="Calibri" panose="020F0502020204030204" pitchFamily="34" charset="0"/>
                <a:cs typeface="Calibri" panose="020F0502020204030204" pitchFamily="34" charset="0"/>
              </a:rPr>
              <a:t> is one of the most basic equations in maths</a:t>
            </a:r>
          </a:p>
          <a:p>
            <a:r>
              <a:rPr lang="en-IN" sz="1600" dirty="0">
                <a:latin typeface="Calibri" panose="020F0502020204030204" pitchFamily="34" charset="0"/>
                <a:cs typeface="Calibri" panose="020F0502020204030204" pitchFamily="34" charset="0"/>
              </a:rPr>
              <a:t>Since polynomials are used to describe curves of various types, people use them in the real world to graph curves. For example, roller coaster designers may use polynomials to describe the curves in their rides. Combinations of polynomial functions are sometimes used in economics to do cost analyses, </a:t>
            </a:r>
            <a:endParaRPr lang="en-IN" sz="1600" dirty="0" smtClean="0">
              <a:latin typeface="Calibri" panose="020F0502020204030204" pitchFamily="34" charset="0"/>
              <a:cs typeface="Calibri" panose="020F0502020204030204" pitchFamily="34" charset="0"/>
            </a:endParaRPr>
          </a:p>
          <a:p>
            <a:r>
              <a:rPr lang="en-IN" sz="1600" dirty="0">
                <a:latin typeface="Calibri" panose="020F0502020204030204" pitchFamily="34" charset="0"/>
                <a:cs typeface="Calibri" panose="020F0502020204030204" pitchFamily="34" charset="0"/>
              </a:rPr>
              <a:t>Polynomials can also be used to model different situations, like in the stock market to see how prices will vary over time. Business people also use polynomials to model markets, as in to see how raising the price of a good will affect its sales. Additionally, polynomials are used in physics to describe the trajectory of projectiles. Polynomial integrals (the sums of many polynomials) can be used to express energy, inertia and voltage difference, to name a few applications</a:t>
            </a:r>
            <a:r>
              <a:rPr lang="en-IN" sz="1600" dirty="0" smtClean="0">
                <a:latin typeface="Calibri" panose="020F0502020204030204" pitchFamily="34" charset="0"/>
                <a:cs typeface="Calibri" panose="020F0502020204030204" pitchFamily="34" charset="0"/>
              </a:rPr>
              <a:t>.</a:t>
            </a:r>
            <a:r>
              <a:rPr lang="en-US" altLang="en-US" sz="1600" dirty="0">
                <a:solidFill>
                  <a:srgbClr val="000000"/>
                </a:solidFill>
                <a:latin typeface="Calibri" panose="020F0502020204030204" pitchFamily="34" charset="0"/>
                <a:cs typeface="Calibri" panose="020F0502020204030204" pitchFamily="34" charset="0"/>
              </a:rPr>
              <a:t> </a:t>
            </a:r>
            <a:endParaRPr lang="en-US" altLang="en-US" sz="1600" dirty="0" smtClean="0">
              <a:solidFill>
                <a:srgbClr val="000000"/>
              </a:solidFill>
              <a:latin typeface="Calibri" panose="020F0502020204030204" pitchFamily="34" charset="0"/>
              <a:cs typeface="Calibri" panose="020F0502020204030204" pitchFamily="34" charset="0"/>
            </a:endParaRPr>
          </a:p>
          <a:p>
            <a:r>
              <a:rPr lang="en-US" altLang="en-US" sz="1600" dirty="0" smtClean="0">
                <a:solidFill>
                  <a:srgbClr val="000000"/>
                </a:solidFill>
                <a:latin typeface="Calibri" panose="020F0502020204030204" pitchFamily="34" charset="0"/>
                <a:cs typeface="Calibri" panose="020F0502020204030204" pitchFamily="34" charset="0"/>
              </a:rPr>
              <a:t>Polynomials </a:t>
            </a:r>
            <a:r>
              <a:rPr lang="en-US" altLang="en-US" sz="1600" dirty="0">
                <a:solidFill>
                  <a:srgbClr val="000000"/>
                </a:solidFill>
                <a:latin typeface="Calibri" panose="020F0502020204030204" pitchFamily="34" charset="0"/>
                <a:cs typeface="Calibri" panose="020F0502020204030204" pitchFamily="34" charset="0"/>
              </a:rPr>
              <a:t>come up often in chemistry. Gas equations can </a:t>
            </a:r>
            <a:r>
              <a:rPr lang="en-US" altLang="en-US" sz="1600" dirty="0" smtClean="0">
                <a:solidFill>
                  <a:srgbClr val="000000"/>
                </a:solidFill>
                <a:latin typeface="Calibri" panose="020F0502020204030204" pitchFamily="34" charset="0"/>
                <a:cs typeface="Calibri" panose="020F0502020204030204" pitchFamily="34" charset="0"/>
              </a:rPr>
              <a:t>usually </a:t>
            </a:r>
            <a:r>
              <a:rPr lang="en-US" altLang="en-US" sz="1600" dirty="0">
                <a:solidFill>
                  <a:srgbClr val="000000"/>
                </a:solidFill>
                <a:latin typeface="Calibri" panose="020F0502020204030204" pitchFamily="34" charset="0"/>
                <a:cs typeface="Calibri" panose="020F0502020204030204" pitchFamily="34" charset="0"/>
              </a:rPr>
              <a:t>be written as polynomials, such as the ideal gas law: </a:t>
            </a:r>
            <a:r>
              <a:rPr lang="en-US" altLang="en-US" sz="1600" dirty="0" smtClean="0">
                <a:solidFill>
                  <a:srgbClr val="000000"/>
                </a:solidFill>
                <a:latin typeface="Calibri" panose="020F0502020204030204" pitchFamily="34" charset="0"/>
                <a:cs typeface="Calibri" panose="020F0502020204030204" pitchFamily="34" charset="0"/>
              </a:rPr>
              <a:t>PV=</a:t>
            </a:r>
            <a:r>
              <a:rPr lang="en-US" altLang="en-US" sz="1600" dirty="0" err="1" smtClean="0">
                <a:solidFill>
                  <a:srgbClr val="000000"/>
                </a:solidFill>
                <a:latin typeface="Calibri" panose="020F0502020204030204" pitchFamily="34" charset="0"/>
                <a:cs typeface="Calibri" panose="020F0502020204030204" pitchFamily="34" charset="0"/>
              </a:rPr>
              <a:t>nRT</a:t>
            </a:r>
            <a:r>
              <a:rPr lang="en-US" altLang="en-US" sz="1600" dirty="0" smtClean="0">
                <a:solidFill>
                  <a:srgbClr val="000000"/>
                </a:solidFill>
                <a:latin typeface="Calibri" panose="020F0502020204030204" pitchFamily="34" charset="0"/>
                <a:cs typeface="Calibri" panose="020F0502020204030204" pitchFamily="34" charset="0"/>
              </a:rPr>
              <a:t> </a:t>
            </a:r>
            <a:r>
              <a:rPr lang="en-US" altLang="en-US" sz="1600" dirty="0">
                <a:solidFill>
                  <a:srgbClr val="000000"/>
                </a:solidFill>
                <a:latin typeface="Calibri" panose="020F0502020204030204" pitchFamily="34" charset="0"/>
                <a:cs typeface="Calibri" panose="020F0502020204030204" pitchFamily="34" charset="0"/>
              </a:rPr>
              <a:t>(where n is mole count and R is a proportionality </a:t>
            </a:r>
            <a:r>
              <a:rPr lang="en-US" altLang="en-US" sz="1600" dirty="0" smtClean="0">
                <a:solidFill>
                  <a:srgbClr val="000000"/>
                </a:solidFill>
                <a:latin typeface="Calibri" panose="020F0502020204030204" pitchFamily="34" charset="0"/>
                <a:cs typeface="Calibri" panose="020F0502020204030204" pitchFamily="34" charset="0"/>
              </a:rPr>
              <a:t>constant</a:t>
            </a:r>
            <a:r>
              <a:rPr lang="en-US" altLang="en-US" sz="1600" dirty="0">
                <a:solidFill>
                  <a:srgbClr val="000000"/>
                </a:solidFill>
                <a:latin typeface="Calibri" panose="020F0502020204030204" pitchFamily="34" charset="0"/>
                <a:cs typeface="Calibri" panose="020F0502020204030204" pitchFamily="34" charset="0"/>
              </a:rPr>
              <a:t>). </a:t>
            </a:r>
            <a:endParaRPr lang="en-US" altLang="en-US" sz="1600" dirty="0" smtClean="0">
              <a:solidFill>
                <a:srgbClr val="000000"/>
              </a:solidFill>
              <a:latin typeface="Calibri" panose="020F0502020204030204" pitchFamily="34" charset="0"/>
              <a:cs typeface="Calibri" panose="020F0502020204030204" pitchFamily="34" charset="0"/>
            </a:endParaRPr>
          </a:p>
          <a:p>
            <a:r>
              <a:rPr lang="en-US" altLang="en-US" sz="1600" dirty="0">
                <a:solidFill>
                  <a:srgbClr val="000000"/>
                </a:solidFill>
                <a:latin typeface="Calibri" panose="020F0502020204030204" pitchFamily="34" charset="0"/>
                <a:cs typeface="Calibri" panose="020F0502020204030204" pitchFamily="34" charset="0"/>
              </a:rPr>
              <a:t>Electronics use many polynomials. The definition of </a:t>
            </a:r>
            <a:r>
              <a:rPr lang="en-US" altLang="en-US" sz="1600" dirty="0" smtClean="0">
                <a:solidFill>
                  <a:srgbClr val="000000"/>
                </a:solidFill>
                <a:latin typeface="Calibri" panose="020F0502020204030204" pitchFamily="34" charset="0"/>
                <a:cs typeface="Calibri" panose="020F0502020204030204" pitchFamily="34" charset="0"/>
              </a:rPr>
              <a:t>resistance</a:t>
            </a:r>
            <a:r>
              <a:rPr lang="en-US" altLang="en-US" sz="1600" dirty="0">
                <a:solidFill>
                  <a:srgbClr val="000000"/>
                </a:solidFill>
                <a:latin typeface="Calibri" panose="020F0502020204030204" pitchFamily="34" charset="0"/>
                <a:cs typeface="Calibri" panose="020F0502020204030204" pitchFamily="34" charset="0"/>
              </a:rPr>
              <a:t>, </a:t>
            </a:r>
            <a:r>
              <a:rPr lang="en-US" altLang="en-US" sz="1600" dirty="0" smtClean="0">
                <a:solidFill>
                  <a:srgbClr val="000000"/>
                </a:solidFill>
                <a:latin typeface="Calibri" panose="020F0502020204030204" pitchFamily="34" charset="0"/>
                <a:cs typeface="Calibri" panose="020F0502020204030204" pitchFamily="34" charset="0"/>
              </a:rPr>
              <a:t>V=IR</a:t>
            </a:r>
            <a:r>
              <a:rPr lang="en-US" altLang="en-US" sz="1600" dirty="0">
                <a:solidFill>
                  <a:srgbClr val="000000"/>
                </a:solidFill>
                <a:latin typeface="Calibri" panose="020F0502020204030204" pitchFamily="34" charset="0"/>
                <a:cs typeface="Calibri" panose="020F0502020204030204" pitchFamily="34" charset="0"/>
              </a:rPr>
              <a:t>, is a polynomial relating the resistance </a:t>
            </a:r>
            <a:r>
              <a:rPr lang="en-US" altLang="en-US" sz="1600" dirty="0" smtClean="0">
                <a:solidFill>
                  <a:srgbClr val="000000"/>
                </a:solidFill>
                <a:latin typeface="Calibri" panose="020F0502020204030204" pitchFamily="34" charset="0"/>
                <a:cs typeface="Calibri" panose="020F0502020204030204" pitchFamily="34" charset="0"/>
              </a:rPr>
              <a:t>from </a:t>
            </a:r>
            <a:r>
              <a:rPr lang="en-US" altLang="en-US" sz="1600" dirty="0">
                <a:solidFill>
                  <a:srgbClr val="000000"/>
                </a:solidFill>
                <a:latin typeface="Calibri" panose="020F0502020204030204" pitchFamily="34" charset="0"/>
                <a:cs typeface="Calibri" panose="020F0502020204030204" pitchFamily="34" charset="0"/>
              </a:rPr>
              <a:t>a resistor to the current through it and the </a:t>
            </a:r>
            <a:r>
              <a:rPr lang="en-US" altLang="en-US" sz="1600" dirty="0" smtClean="0">
                <a:solidFill>
                  <a:srgbClr val="000000"/>
                </a:solidFill>
                <a:latin typeface="Calibri" panose="020F0502020204030204" pitchFamily="34" charset="0"/>
                <a:cs typeface="Calibri" panose="020F0502020204030204" pitchFamily="34" charset="0"/>
              </a:rPr>
              <a:t>potential </a:t>
            </a:r>
            <a:r>
              <a:rPr lang="en-US" altLang="en-US" sz="1600" dirty="0">
                <a:solidFill>
                  <a:srgbClr val="000000"/>
                </a:solidFill>
                <a:latin typeface="Calibri" panose="020F0502020204030204" pitchFamily="34" charset="0"/>
                <a:cs typeface="Calibri" panose="020F0502020204030204" pitchFamily="34" charset="0"/>
              </a:rPr>
              <a:t>drop across it. </a:t>
            </a:r>
            <a:endParaRPr lang="en-US" altLang="en-US" sz="1600" dirty="0" smtClean="0">
              <a:solidFill>
                <a:srgbClr val="000000"/>
              </a:solidFill>
              <a:latin typeface="Calibri" panose="020F0502020204030204" pitchFamily="34" charset="0"/>
              <a:cs typeface="Calibri" panose="020F0502020204030204" pitchFamily="34" charset="0"/>
            </a:endParaRPr>
          </a:p>
          <a:p>
            <a:r>
              <a:rPr lang="en-US" altLang="en-US" sz="1600" dirty="0">
                <a:solidFill>
                  <a:srgbClr val="000000"/>
                </a:solidFill>
                <a:latin typeface="Calibri" panose="020F0502020204030204" pitchFamily="34" charset="0"/>
                <a:cs typeface="Calibri" panose="020F0502020204030204" pitchFamily="34" charset="0"/>
              </a:rPr>
              <a:t>Health Care </a:t>
            </a:r>
            <a:r>
              <a:rPr lang="en-US" altLang="en-US" sz="1600" dirty="0" smtClean="0">
                <a:solidFill>
                  <a:srgbClr val="000000"/>
                </a:solidFill>
                <a:latin typeface="Calibri" panose="020F0502020204030204" pitchFamily="34" charset="0"/>
                <a:cs typeface="Calibri" panose="020F0502020204030204" pitchFamily="34" charset="0"/>
              </a:rPr>
              <a:t>: Nursing</a:t>
            </a:r>
            <a:r>
              <a:rPr lang="en-US" altLang="en-US" sz="1600" dirty="0">
                <a:solidFill>
                  <a:srgbClr val="000000"/>
                </a:solidFill>
                <a:latin typeface="Calibri" panose="020F0502020204030204" pitchFamily="34" charset="0"/>
                <a:cs typeface="Calibri" panose="020F0502020204030204" pitchFamily="34" charset="0"/>
              </a:rPr>
              <a:t>, psychiatric and home-health aides </a:t>
            </a:r>
            <a:r>
              <a:rPr lang="en-US" altLang="en-US" sz="1600" dirty="0" smtClean="0">
                <a:solidFill>
                  <a:srgbClr val="000000"/>
                </a:solidFill>
                <a:latin typeface="Calibri" panose="020F0502020204030204" pitchFamily="34" charset="0"/>
                <a:cs typeface="Calibri" panose="020F0502020204030204" pitchFamily="34" charset="0"/>
              </a:rPr>
              <a:t>use </a:t>
            </a:r>
            <a:r>
              <a:rPr lang="en-US" altLang="en-US" sz="1600" dirty="0">
                <a:solidFill>
                  <a:srgbClr val="000000"/>
                </a:solidFill>
                <a:latin typeface="Calibri" panose="020F0502020204030204" pitchFamily="34" charset="0"/>
                <a:cs typeface="Calibri" panose="020F0502020204030204" pitchFamily="34" charset="0"/>
              </a:rPr>
              <a:t>polynomials to determine </a:t>
            </a:r>
            <a:r>
              <a:rPr lang="en-US" altLang="en-US" sz="1600" dirty="0" smtClean="0">
                <a:solidFill>
                  <a:srgbClr val="000000"/>
                </a:solidFill>
                <a:latin typeface="Calibri" panose="020F0502020204030204" pitchFamily="34" charset="0"/>
                <a:cs typeface="Calibri" panose="020F0502020204030204" pitchFamily="34" charset="0"/>
              </a:rPr>
              <a:t>schedules and keep </a:t>
            </a:r>
            <a:r>
              <a:rPr lang="en-US" altLang="en-US" sz="1600" dirty="0">
                <a:solidFill>
                  <a:srgbClr val="000000"/>
                </a:solidFill>
                <a:latin typeface="Calibri" panose="020F0502020204030204" pitchFamily="34" charset="0"/>
                <a:cs typeface="Calibri" panose="020F0502020204030204" pitchFamily="34" charset="0"/>
              </a:rPr>
              <a:t>records of patient progress. People </a:t>
            </a:r>
            <a:r>
              <a:rPr lang="en-US" altLang="en-US" sz="1600" dirty="0" smtClean="0">
                <a:solidFill>
                  <a:srgbClr val="000000"/>
                </a:solidFill>
                <a:latin typeface="Calibri" panose="020F0502020204030204" pitchFamily="34" charset="0"/>
                <a:cs typeface="Calibri" panose="020F0502020204030204" pitchFamily="34" charset="0"/>
              </a:rPr>
              <a:t>seeking </a:t>
            </a:r>
            <a:r>
              <a:rPr lang="en-US" altLang="en-US" sz="1600" dirty="0">
                <a:solidFill>
                  <a:srgbClr val="000000"/>
                </a:solidFill>
                <a:latin typeface="Calibri" panose="020F0502020204030204" pitchFamily="34" charset="0"/>
                <a:cs typeface="Calibri" panose="020F0502020204030204" pitchFamily="34" charset="0"/>
              </a:rPr>
              <a:t>employment in these areas require a </a:t>
            </a:r>
            <a:r>
              <a:rPr lang="en-US" altLang="en-US" sz="1600" dirty="0" smtClean="0">
                <a:solidFill>
                  <a:srgbClr val="000000"/>
                </a:solidFill>
                <a:latin typeface="Calibri" panose="020F0502020204030204" pitchFamily="34" charset="0"/>
                <a:cs typeface="Calibri" panose="020F0502020204030204" pitchFamily="34" charset="0"/>
              </a:rPr>
              <a:t>keen </a:t>
            </a:r>
            <a:r>
              <a:rPr lang="en-US" altLang="en-US" sz="1600" dirty="0">
                <a:solidFill>
                  <a:srgbClr val="000000"/>
                </a:solidFill>
                <a:latin typeface="Calibri" panose="020F0502020204030204" pitchFamily="34" charset="0"/>
                <a:cs typeface="Calibri" panose="020F0502020204030204" pitchFamily="34" charset="0"/>
              </a:rPr>
              <a:t>mathematical background using </a:t>
            </a:r>
            <a:r>
              <a:rPr lang="en-US" altLang="en-US" sz="1600" dirty="0" smtClean="0">
                <a:solidFill>
                  <a:srgbClr val="000000"/>
                </a:solidFill>
                <a:latin typeface="Calibri" panose="020F0502020204030204" pitchFamily="34" charset="0"/>
                <a:cs typeface="Calibri" panose="020F0502020204030204" pitchFamily="34" charset="0"/>
              </a:rPr>
              <a:t>polynomial </a:t>
            </a:r>
            <a:r>
              <a:rPr lang="en-US" altLang="en-US" sz="1600" dirty="0">
                <a:solidFill>
                  <a:srgbClr val="000000"/>
                </a:solidFill>
                <a:latin typeface="Calibri" panose="020F0502020204030204" pitchFamily="34" charset="0"/>
                <a:cs typeface="Calibri" panose="020F0502020204030204" pitchFamily="34" charset="0"/>
              </a:rPr>
              <a:t>computations. </a:t>
            </a:r>
            <a:endParaRPr lang="en-US" altLang="en-US" sz="1600" dirty="0" smtClean="0">
              <a:solidFill>
                <a:srgbClr val="000000"/>
              </a:solidFill>
              <a:latin typeface="Calibri" panose="020F0502020204030204" pitchFamily="34" charset="0"/>
              <a:cs typeface="Calibri" panose="020F0502020204030204" pitchFamily="34" charset="0"/>
            </a:endParaRPr>
          </a:p>
          <a:p>
            <a:r>
              <a:rPr lang="en-IN" sz="1600" dirty="0">
                <a:latin typeface="Calibri" panose="020F0502020204030204" pitchFamily="34" charset="0"/>
                <a:cs typeface="Calibri" panose="020F0502020204030204" pitchFamily="34" charset="0"/>
              </a:rPr>
              <a:t> In financial planning, polynomials are used to calculate interest rate problems that determine how much money a person accumulates after a given number of years with a specified initial investment.</a:t>
            </a:r>
          </a:p>
          <a:p>
            <a:endParaRPr lang="en-US" altLang="en-US" sz="1600" dirty="0">
              <a:solidFill>
                <a:schemeClr val="tx1"/>
              </a:solidFill>
              <a:latin typeface="Calibri" panose="020F0502020204030204" pitchFamily="34" charset="0"/>
              <a:cs typeface="Calibri" panose="020F0502020204030204" pitchFamily="34" charset="0"/>
            </a:endParaRPr>
          </a:p>
          <a:p>
            <a:endParaRPr lang="en-US" altLang="en-US" sz="1600" dirty="0" smtClean="0">
              <a:solidFill>
                <a:srgbClr val="000000"/>
              </a:solidFill>
              <a:latin typeface="Calibri" panose="020F0502020204030204" pitchFamily="34" charset="0"/>
              <a:cs typeface="Calibri" panose="020F0502020204030204" pitchFamily="34" charset="0"/>
            </a:endParaRPr>
          </a:p>
          <a:p>
            <a:endParaRPr lang="en-US" altLang="en-US" sz="1600" dirty="0">
              <a:solidFill>
                <a:schemeClr val="tx1"/>
              </a:solidFill>
              <a:latin typeface="Calibri" panose="020F0502020204030204" pitchFamily="34" charset="0"/>
              <a:cs typeface="Calibri" panose="020F0502020204030204" pitchFamily="34" charset="0"/>
            </a:endParaRPr>
          </a:p>
          <a:p>
            <a:endParaRPr lang="en-US" altLang="en-US" sz="1600" dirty="0">
              <a:solidFill>
                <a:schemeClr val="tx1"/>
              </a:solidFill>
              <a:latin typeface="Calibri" panose="020F0502020204030204" pitchFamily="34" charset="0"/>
              <a:cs typeface="Calibri" panose="020F0502020204030204" pitchFamily="34" charset="0"/>
            </a:endParaRPr>
          </a:p>
          <a:p>
            <a:endParaRPr lang="en-IN" sz="1600" dirty="0" smtClean="0">
              <a:latin typeface="Calibri" panose="020F0502020204030204" pitchFamily="34" charset="0"/>
              <a:cs typeface="Calibri" panose="020F0502020204030204" pitchFamily="34" charset="0"/>
            </a:endParaRPr>
          </a:p>
          <a:p>
            <a:endParaRPr lang="en-IN" sz="1600" dirty="0" smtClean="0">
              <a:latin typeface="Calibri" panose="020F0502020204030204" pitchFamily="34" charset="0"/>
              <a:cs typeface="Calibri" panose="020F0502020204030204" pitchFamily="34" charset="0"/>
            </a:endParaRPr>
          </a:p>
          <a:p>
            <a:endParaRPr lang="en-IN" sz="1600" dirty="0">
              <a:latin typeface="Calibri" panose="020F0502020204030204" pitchFamily="34" charset="0"/>
              <a:cs typeface="Calibri" panose="020F0502020204030204" pitchFamily="34" charset="0"/>
            </a:endParaRPr>
          </a:p>
        </p:txBody>
      </p:sp>
      <p:sp>
        <p:nvSpPr>
          <p:cNvPr id="7"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9" name="Straight Connector 8"/>
          <p:cNvCxnSpPr/>
          <p:nvPr/>
        </p:nvCxnSpPr>
        <p:spPr>
          <a:xfrm>
            <a:off x="951708" y="965260"/>
            <a:ext cx="102971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3511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5939" y="383073"/>
            <a:ext cx="9601200" cy="3581400"/>
          </a:xfrm>
        </p:spPr>
        <p:txBody>
          <a:bodyPr>
            <a:noAutofit/>
          </a:bodyPr>
          <a:lstStyle/>
          <a:p>
            <a:r>
              <a:rPr lang="en-IN" sz="1600" b="1" dirty="0">
                <a:latin typeface="Calibri" panose="020F0502020204030204" pitchFamily="34" charset="0"/>
                <a:cs typeface="Calibri" panose="020F0502020204030204" pitchFamily="34" charset="0"/>
              </a:rPr>
              <a:t>Finding displacement of an object:</a:t>
            </a:r>
            <a:r>
              <a:rPr lang="en-IN" sz="1600" dirty="0">
                <a:latin typeface="Calibri" panose="020F0502020204030204" pitchFamily="34" charset="0"/>
                <a:cs typeface="Calibri" panose="020F0502020204030204" pitchFamily="34" charset="0"/>
              </a:rPr>
              <a:t> Newtonian mechanics demonstrates that the displacement of an object in free fall is given by the relation </a:t>
            </a:r>
            <a:r>
              <a:rPr lang="en-IN" sz="1600" i="1" dirty="0">
                <a:latin typeface="Calibri" panose="020F0502020204030204" pitchFamily="34" charset="0"/>
                <a:cs typeface="Calibri" panose="020F0502020204030204" pitchFamily="34" charset="0"/>
              </a:rPr>
              <a:t>D = Vi*t + ½ *a*t^2</a:t>
            </a:r>
            <a:r>
              <a:rPr lang="en-IN" sz="1600" dirty="0">
                <a:latin typeface="Calibri" panose="020F0502020204030204" pitchFamily="34" charset="0"/>
                <a:cs typeface="Calibri" panose="020F0502020204030204" pitchFamily="34" charset="0"/>
              </a:rPr>
              <a:t>, where D is the displacement, Vi is the initial velocity, a is the acceleration, and t is the time. This displacement equation is a polynomial expression. Polynomials enable people to describe the physical world. For example, assume that a ball is released from rest at the top of a building measuring 8.52 meters tall. How long does it take for that ball to reach the ground? Using the displacement equation above and solving for t, where D = 8.52 meters and a = -9.8 m/s/s (this is a known constant on earth), the time is 1.32 seconds</a:t>
            </a:r>
            <a:r>
              <a:rPr lang="en-IN" sz="1600" dirty="0" smtClean="0">
                <a:latin typeface="Calibri" panose="020F0502020204030204" pitchFamily="34" charset="0"/>
                <a:cs typeface="Calibri" panose="020F0502020204030204" pitchFamily="34" charset="0"/>
              </a:rPr>
              <a:t>.</a:t>
            </a:r>
          </a:p>
          <a:p>
            <a:r>
              <a:rPr lang="en-IN" sz="1600" b="1" dirty="0">
                <a:latin typeface="Calibri" panose="020F0502020204030204" pitchFamily="34" charset="0"/>
                <a:cs typeface="Calibri" panose="020F0502020204030204" pitchFamily="34" charset="0"/>
              </a:rPr>
              <a:t>In economics:</a:t>
            </a:r>
            <a:r>
              <a:rPr lang="en-IN" sz="1600" dirty="0">
                <a:latin typeface="Calibri" panose="020F0502020204030204" pitchFamily="34" charset="0"/>
                <a:cs typeface="Calibri" panose="020F0502020204030204" pitchFamily="34" charset="0"/>
              </a:rPr>
              <a:t> Polynomials are used in economics to represent cost functions; they are also used to interpret and forecast market trends. Statisticians used mathematical models, which include polynomials, to </a:t>
            </a:r>
            <a:r>
              <a:rPr lang="en-IN" sz="1600" dirty="0" err="1">
                <a:latin typeface="Calibri" panose="020F0502020204030204" pitchFamily="34" charset="0"/>
                <a:cs typeface="Calibri" panose="020F0502020204030204" pitchFamily="34" charset="0"/>
              </a:rPr>
              <a:t>analyze</a:t>
            </a:r>
            <a:r>
              <a:rPr lang="en-IN" sz="1600" dirty="0">
                <a:latin typeface="Calibri" panose="020F0502020204030204" pitchFamily="34" charset="0"/>
                <a:cs typeface="Calibri" panose="020F0502020204030204" pitchFamily="34" charset="0"/>
              </a:rPr>
              <a:t> and interpret data and draw </a:t>
            </a:r>
            <a:r>
              <a:rPr lang="en-IN" sz="1600" dirty="0" smtClean="0">
                <a:latin typeface="Calibri" panose="020F0502020204030204" pitchFamily="34" charset="0"/>
                <a:cs typeface="Calibri" panose="020F0502020204030204" pitchFamily="34" charset="0"/>
              </a:rPr>
              <a:t>conclusions.</a:t>
            </a:r>
            <a:r>
              <a:rPr lang="en-IN" sz="1600" dirty="0">
                <a:latin typeface="Calibri" panose="020F0502020204030204" pitchFamily="34" charset="0"/>
                <a:cs typeface="Calibri" panose="020F0502020204030204" pitchFamily="34" charset="0"/>
              </a:rPr>
              <a:t> A trend is given: Say the Stock for Pepsi is given by t^3 + 4t^2 + 9t + 1. We can predict the value of stock in future by giving values of t, where t is time </a:t>
            </a:r>
            <a:endParaRPr lang="en-IN" sz="1600" dirty="0" smtClean="0">
              <a:latin typeface="Calibri" panose="020F0502020204030204" pitchFamily="34" charset="0"/>
              <a:cs typeface="Calibri" panose="020F0502020204030204" pitchFamily="34" charset="0"/>
            </a:endParaRPr>
          </a:p>
          <a:p>
            <a:r>
              <a:rPr lang="en-IN" sz="1600" dirty="0" smtClean="0">
                <a:latin typeface="Calibri" panose="020F0502020204030204" pitchFamily="34" charset="0"/>
                <a:cs typeface="Calibri" panose="020F0502020204030204" pitchFamily="34" charset="0"/>
              </a:rPr>
              <a:t>1)  the weight </a:t>
            </a:r>
            <a:r>
              <a:rPr lang="en-IN" sz="1600" dirty="0">
                <a:latin typeface="Calibri" panose="020F0502020204030204" pitchFamily="34" charset="0"/>
                <a:cs typeface="Calibri" panose="020F0502020204030204" pitchFamily="34" charset="0"/>
              </a:rPr>
              <a:t>of an ideal round-cut diamond can be </a:t>
            </a:r>
            <a:r>
              <a:rPr lang="en-IN" sz="1600" dirty="0" err="1">
                <a:latin typeface="Calibri" panose="020F0502020204030204" pitchFamily="34" charset="0"/>
                <a:cs typeface="Calibri" panose="020F0502020204030204" pitchFamily="34" charset="0"/>
              </a:rPr>
              <a:t>modeled</a:t>
            </a:r>
            <a:r>
              <a:rPr lang="en-IN" sz="1600" dirty="0">
                <a:latin typeface="Calibri" panose="020F0502020204030204" pitchFamily="34" charset="0"/>
                <a:cs typeface="Calibri" panose="020F0502020204030204" pitchFamily="34" charset="0"/>
              </a:rPr>
              <a:t> </a:t>
            </a:r>
            <a:r>
              <a:rPr lang="en-IN" sz="1600" dirty="0" smtClean="0">
                <a:latin typeface="Calibri" panose="020F0502020204030204" pitchFamily="34" charset="0"/>
                <a:cs typeface="Calibri" panose="020F0502020204030204" pitchFamily="34" charset="0"/>
              </a:rPr>
              <a:t>by w </a:t>
            </a:r>
            <a:r>
              <a:rPr lang="en-IN" sz="1600" dirty="0">
                <a:latin typeface="Calibri" panose="020F0502020204030204" pitchFamily="34" charset="0"/>
                <a:cs typeface="Calibri" panose="020F0502020204030204" pitchFamily="34" charset="0"/>
              </a:rPr>
              <a:t>= 0.0071d^3- 0.090d^2 + </a:t>
            </a:r>
            <a:r>
              <a:rPr lang="en-IN" sz="1600" dirty="0" smtClean="0">
                <a:latin typeface="Calibri" panose="020F0502020204030204" pitchFamily="34" charset="0"/>
                <a:cs typeface="Calibri" panose="020F0502020204030204" pitchFamily="34" charset="0"/>
              </a:rPr>
              <a:t>0.48d where </a:t>
            </a:r>
            <a:r>
              <a:rPr lang="en-IN" sz="1600" dirty="0">
                <a:latin typeface="Calibri" panose="020F0502020204030204" pitchFamily="34" charset="0"/>
                <a:cs typeface="Calibri" panose="020F0502020204030204" pitchFamily="34" charset="0"/>
              </a:rPr>
              <a:t>w is the diamond's weight (in carats) and d is its diameter (in </a:t>
            </a:r>
            <a:r>
              <a:rPr lang="en-IN" sz="1600" dirty="0" err="1">
                <a:latin typeface="Calibri" panose="020F0502020204030204" pitchFamily="34" charset="0"/>
                <a:cs typeface="Calibri" panose="020F0502020204030204" pitchFamily="34" charset="0"/>
              </a:rPr>
              <a:t>millimeters</a:t>
            </a:r>
            <a:r>
              <a:rPr lang="en-IN" sz="1600" dirty="0">
                <a:latin typeface="Calibri" panose="020F0502020204030204" pitchFamily="34" charset="0"/>
                <a:cs typeface="Calibri" panose="020F0502020204030204" pitchFamily="34" charset="0"/>
              </a:rPr>
              <a:t>). According to the model, what is the weight of a diamond with a diameter of 15 </a:t>
            </a:r>
            <a:r>
              <a:rPr lang="en-IN" sz="1600" dirty="0" err="1">
                <a:latin typeface="Calibri" panose="020F0502020204030204" pitchFamily="34" charset="0"/>
                <a:cs typeface="Calibri" panose="020F0502020204030204" pitchFamily="34" charset="0"/>
              </a:rPr>
              <a:t>millimeters</a:t>
            </a:r>
            <a:r>
              <a:rPr lang="en-IN" sz="1600" dirty="0" smtClean="0">
                <a:latin typeface="Calibri" panose="020F0502020204030204" pitchFamily="34" charset="0"/>
                <a:cs typeface="Calibri" panose="020F0502020204030204" pitchFamily="34" charset="0"/>
              </a:rPr>
              <a:t>?</a:t>
            </a:r>
          </a:p>
          <a:p>
            <a:r>
              <a:rPr lang="en-IN" sz="1600" dirty="0" smtClean="0">
                <a:latin typeface="Calibri" panose="020F0502020204030204" pitchFamily="34" charset="0"/>
                <a:cs typeface="Calibri" panose="020F0502020204030204" pitchFamily="34" charset="0"/>
              </a:rPr>
              <a:t> 2) At </a:t>
            </a:r>
            <a:r>
              <a:rPr lang="en-IN" sz="1600" dirty="0">
                <a:latin typeface="Calibri" panose="020F0502020204030204" pitchFamily="34" charset="0"/>
                <a:cs typeface="Calibri" panose="020F0502020204030204" pitchFamily="34" charset="0"/>
              </a:rPr>
              <a:t>the ruins of Caesarea, archaeologists discovered a huge hydraulic concrete block with a volume of 945 cubic meters. The block's dimensions are x meters high by 12x - 15 meters long by 12x - 21 meters wide. What is the height of the block? </a:t>
            </a:r>
            <a:endParaRPr lang="en-IN" sz="1600" dirty="0" smtClean="0">
              <a:latin typeface="Calibri" panose="020F0502020204030204" pitchFamily="34" charset="0"/>
              <a:cs typeface="Calibri" panose="020F0502020204030204" pitchFamily="34" charset="0"/>
            </a:endParaRPr>
          </a:p>
          <a:p>
            <a:r>
              <a:rPr lang="en-IN" sz="1600" dirty="0">
                <a:latin typeface="Calibri" panose="020F0502020204030204" pitchFamily="34" charset="0"/>
                <a:cs typeface="Calibri" panose="020F0502020204030204" pitchFamily="34" charset="0"/>
              </a:rPr>
              <a:t> </a:t>
            </a:r>
            <a:r>
              <a:rPr lang="en-IN" sz="1600" dirty="0" smtClean="0">
                <a:latin typeface="Calibri" panose="020F0502020204030204" pitchFamily="34" charset="0"/>
                <a:cs typeface="Calibri" panose="020F0502020204030204" pitchFamily="34" charset="0"/>
              </a:rPr>
              <a:t>3) The </a:t>
            </a:r>
            <a:r>
              <a:rPr lang="en-IN" sz="1600" dirty="0">
                <a:latin typeface="Calibri" panose="020F0502020204030204" pitchFamily="34" charset="0"/>
                <a:cs typeface="Calibri" panose="020F0502020204030204" pitchFamily="34" charset="0"/>
              </a:rPr>
              <a:t>proﬁt P (in thousands of dollars) for a company in terms of the amount s spent on advertising (in thousands of dollars) can be </a:t>
            </a:r>
            <a:r>
              <a:rPr lang="en-IN" sz="1600" dirty="0" err="1">
                <a:latin typeface="Calibri" panose="020F0502020204030204" pitchFamily="34" charset="0"/>
                <a:cs typeface="Calibri" panose="020F0502020204030204" pitchFamily="34" charset="0"/>
              </a:rPr>
              <a:t>modeled</a:t>
            </a:r>
            <a:r>
              <a:rPr lang="en-IN" sz="1600" dirty="0">
                <a:latin typeface="Calibri" panose="020F0502020204030204" pitchFamily="34" charset="0"/>
                <a:cs typeface="Calibri" panose="020F0502020204030204" pitchFamily="34" charset="0"/>
              </a:rPr>
              <a:t> </a:t>
            </a:r>
            <a:r>
              <a:rPr lang="en-IN" sz="1600" dirty="0" smtClean="0">
                <a:latin typeface="Calibri" panose="020F0502020204030204" pitchFamily="34" charset="0"/>
                <a:cs typeface="Calibri" panose="020F0502020204030204" pitchFamily="34" charset="0"/>
              </a:rPr>
              <a:t>by P </a:t>
            </a:r>
            <a:r>
              <a:rPr lang="en-IN" sz="1600" dirty="0">
                <a:latin typeface="Calibri" panose="020F0502020204030204" pitchFamily="34" charset="0"/>
                <a:cs typeface="Calibri" panose="020F0502020204030204" pitchFamily="34" charset="0"/>
              </a:rPr>
              <a:t>= −4s3 + 72s2 −240 + </a:t>
            </a:r>
            <a:r>
              <a:rPr lang="en-IN" sz="1600" dirty="0" smtClean="0">
                <a:latin typeface="Calibri" panose="020F0502020204030204" pitchFamily="34" charset="0"/>
                <a:cs typeface="Calibri" panose="020F0502020204030204" pitchFamily="34" charset="0"/>
              </a:rPr>
              <a:t>500. Find </a:t>
            </a:r>
            <a:r>
              <a:rPr lang="en-IN" sz="1600" dirty="0">
                <a:latin typeface="Calibri" panose="020F0502020204030204" pitchFamily="34" charset="0"/>
                <a:cs typeface="Calibri" panose="020F0502020204030204" pitchFamily="34" charset="0"/>
              </a:rPr>
              <a:t>the amount of advertising that maximizes the proﬁt. Find the point of diminishing returns. </a:t>
            </a:r>
            <a:endParaRPr lang="en-IN" sz="1600" dirty="0" smtClean="0">
              <a:latin typeface="Calibri" panose="020F0502020204030204" pitchFamily="34" charset="0"/>
              <a:cs typeface="Calibri" panose="020F0502020204030204" pitchFamily="34" charset="0"/>
            </a:endParaRPr>
          </a:p>
          <a:p>
            <a:r>
              <a:rPr lang="en-US" altLang="en-US" sz="1600" dirty="0" smtClean="0">
                <a:solidFill>
                  <a:srgbClr val="000000"/>
                </a:solidFill>
                <a:latin typeface="Calibri" panose="020F0502020204030204" pitchFamily="34" charset="0"/>
                <a:cs typeface="Calibri" panose="020F0502020204030204" pitchFamily="34" charset="0"/>
              </a:rPr>
              <a:t>4)  </a:t>
            </a:r>
            <a:r>
              <a:rPr lang="en-US" altLang="en-US" sz="1600" dirty="0">
                <a:solidFill>
                  <a:srgbClr val="000000"/>
                </a:solidFill>
                <a:latin typeface="Calibri" panose="020F0502020204030204" pitchFamily="34" charset="0"/>
                <a:cs typeface="Calibri" panose="020F0502020204030204" pitchFamily="34" charset="0"/>
              </a:rPr>
              <a:t>For the 12 years that a grocery store has been open, its annual </a:t>
            </a:r>
            <a:r>
              <a:rPr lang="en-US" altLang="en-US" sz="1600" dirty="0" smtClean="0">
                <a:solidFill>
                  <a:srgbClr val="000000"/>
                </a:solidFill>
                <a:latin typeface="Calibri" panose="020F0502020204030204" pitchFamily="34" charset="0"/>
                <a:cs typeface="Calibri" panose="020F0502020204030204" pitchFamily="34" charset="0"/>
              </a:rPr>
              <a:t>revenue </a:t>
            </a:r>
            <a:r>
              <a:rPr lang="en-US" altLang="en-US" sz="1600" dirty="0">
                <a:solidFill>
                  <a:srgbClr val="000000"/>
                </a:solidFill>
                <a:latin typeface="Calibri" panose="020F0502020204030204" pitchFamily="34" charset="0"/>
                <a:cs typeface="Calibri" panose="020F0502020204030204" pitchFamily="34" charset="0"/>
              </a:rPr>
              <a:t>R (in millions of dollars) can be modeled by the function </a:t>
            </a:r>
            <a:r>
              <a:rPr lang="en-US" altLang="en-US" sz="1600" dirty="0" smtClean="0">
                <a:solidFill>
                  <a:srgbClr val="000000"/>
                </a:solidFill>
                <a:latin typeface="Calibri" panose="020F0502020204030204" pitchFamily="34" charset="0"/>
                <a:cs typeface="Calibri" panose="020F0502020204030204" pitchFamily="34" charset="0"/>
              </a:rPr>
              <a:t>R </a:t>
            </a:r>
            <a:r>
              <a:rPr lang="en-US" altLang="en-US" sz="1600" dirty="0">
                <a:solidFill>
                  <a:srgbClr val="000000"/>
                </a:solidFill>
                <a:latin typeface="Calibri" panose="020F0502020204030204" pitchFamily="34" charset="0"/>
                <a:cs typeface="Calibri" panose="020F0502020204030204" pitchFamily="34" charset="0"/>
              </a:rPr>
              <a:t>0.0001(-t4 + </a:t>
            </a:r>
            <a:r>
              <a:rPr lang="en-US" altLang="en-US" sz="1600" dirty="0" smtClean="0">
                <a:solidFill>
                  <a:srgbClr val="000000"/>
                </a:solidFill>
                <a:latin typeface="Calibri" panose="020F0502020204030204" pitchFamily="34" charset="0"/>
                <a:cs typeface="Calibri" panose="020F0502020204030204" pitchFamily="34" charset="0"/>
              </a:rPr>
              <a:t>12t3— </a:t>
            </a:r>
            <a:r>
              <a:rPr lang="en-US" altLang="en-US" sz="1600" dirty="0">
                <a:solidFill>
                  <a:srgbClr val="000000"/>
                </a:solidFill>
                <a:latin typeface="Calibri" panose="020F0502020204030204" pitchFamily="34" charset="0"/>
                <a:cs typeface="Calibri" panose="020F0502020204030204" pitchFamily="34" charset="0"/>
              </a:rPr>
              <a:t>77t2 + + </a:t>
            </a:r>
            <a:r>
              <a:rPr lang="en-US" altLang="en-US" sz="1600" dirty="0" smtClean="0">
                <a:solidFill>
                  <a:srgbClr val="000000"/>
                </a:solidFill>
                <a:latin typeface="Calibri" panose="020F0502020204030204" pitchFamily="34" charset="0"/>
                <a:cs typeface="Calibri" panose="020F0502020204030204" pitchFamily="34" charset="0"/>
              </a:rPr>
              <a:t>13,650) where </a:t>
            </a:r>
            <a:r>
              <a:rPr lang="en-US" altLang="en-US" sz="1600" dirty="0">
                <a:solidFill>
                  <a:srgbClr val="000000"/>
                </a:solidFill>
                <a:latin typeface="Calibri" panose="020F0502020204030204" pitchFamily="34" charset="0"/>
                <a:cs typeface="Calibri" panose="020F0502020204030204" pitchFamily="34" charset="0"/>
              </a:rPr>
              <a:t>t is the number of years since the store opened. </a:t>
            </a:r>
            <a:r>
              <a:rPr lang="en-US" altLang="en-US" sz="1600" dirty="0" smtClean="0">
                <a:solidFill>
                  <a:srgbClr val="000000"/>
                </a:solidFill>
                <a:latin typeface="Calibri" panose="020F0502020204030204" pitchFamily="34" charset="0"/>
                <a:cs typeface="Calibri" panose="020F0502020204030204" pitchFamily="34" charset="0"/>
              </a:rPr>
              <a:t>What is the revenue after a period of 10 years? </a:t>
            </a:r>
          </a:p>
          <a:p>
            <a:endParaRPr lang="en-US" altLang="en-US" sz="1600" dirty="0">
              <a:solidFill>
                <a:schemeClr val="tx1"/>
              </a:solidFill>
              <a:latin typeface="Calibri" panose="020F0502020204030204" pitchFamily="34" charset="0"/>
              <a:cs typeface="Calibri" panose="020F0502020204030204" pitchFamily="34" charset="0"/>
            </a:endParaRPr>
          </a:p>
          <a:p>
            <a:endParaRPr lang="en-IN" sz="1600" dirty="0">
              <a:latin typeface="Calibri" panose="020F0502020204030204" pitchFamily="34" charset="0"/>
              <a:cs typeface="Calibri" panose="020F0502020204030204" pitchFamily="34" charset="0"/>
            </a:endParaRPr>
          </a:p>
          <a:p>
            <a:endParaRPr lang="en-IN" sz="1600" dirty="0">
              <a:latin typeface="Calibri" panose="020F0502020204030204" pitchFamily="34" charset="0"/>
              <a:cs typeface="Calibri" panose="020F0502020204030204" pitchFamily="34" charset="0"/>
            </a:endParaRPr>
          </a:p>
        </p:txBody>
      </p:sp>
      <p:sp>
        <p:nvSpPr>
          <p:cNvPr id="4" name="Rectangle 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0993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1214" y="276046"/>
            <a:ext cx="10455215" cy="3581400"/>
          </a:xfrm>
        </p:spPr>
        <p:txBody>
          <a:bodyPr>
            <a:noAutofit/>
          </a:bodyPr>
          <a:lstStyle/>
          <a:p>
            <a:r>
              <a:rPr lang="en-IN" sz="1600" b="1" dirty="0">
                <a:latin typeface="Calibri" panose="020F0502020204030204" pitchFamily="34" charset="0"/>
                <a:cs typeface="Calibri" panose="020F0502020204030204" pitchFamily="34" charset="0"/>
              </a:rPr>
              <a:t>Polynomials in the </a:t>
            </a:r>
            <a:r>
              <a:rPr lang="en-IN" sz="1600" b="1" dirty="0" smtClean="0">
                <a:latin typeface="Calibri" panose="020F0502020204030204" pitchFamily="34" charset="0"/>
                <a:cs typeface="Calibri" panose="020F0502020204030204" pitchFamily="34" charset="0"/>
              </a:rPr>
              <a:t>Supermarket: </a:t>
            </a:r>
            <a:r>
              <a:rPr lang="en-IN" sz="1600" dirty="0" smtClean="0">
                <a:latin typeface="Calibri" panose="020F0502020204030204" pitchFamily="34" charset="0"/>
                <a:cs typeface="Calibri" panose="020F0502020204030204" pitchFamily="34" charset="0"/>
              </a:rPr>
              <a:t>You've </a:t>
            </a:r>
            <a:r>
              <a:rPr lang="en-IN" sz="1600" dirty="0">
                <a:latin typeface="Calibri" panose="020F0502020204030204" pitchFamily="34" charset="0"/>
                <a:cs typeface="Calibri" panose="020F0502020204030204" pitchFamily="34" charset="0"/>
              </a:rPr>
              <a:t>probably used a polynomial in your head more than once when shopping. For example, you might want to know how much three pounds of flour, two dozen eggs and three quarts of milk cost. Before you check the prices, construct a simple polynomial, letting "f" denote the price of flour, "e" denote the price of a dozen eggs and "m" the price of a quart of milk. It looks like this: 3f + 2e + </a:t>
            </a:r>
            <a:r>
              <a:rPr lang="en-IN" sz="1600" dirty="0" smtClean="0">
                <a:latin typeface="Calibri" panose="020F0502020204030204" pitchFamily="34" charset="0"/>
                <a:cs typeface="Calibri" panose="020F0502020204030204" pitchFamily="34" charset="0"/>
              </a:rPr>
              <a:t>3m.This </a:t>
            </a:r>
            <a:r>
              <a:rPr lang="en-IN" sz="1600" dirty="0">
                <a:latin typeface="Calibri" panose="020F0502020204030204" pitchFamily="34" charset="0"/>
                <a:cs typeface="Calibri" panose="020F0502020204030204" pitchFamily="34" charset="0"/>
              </a:rPr>
              <a:t>basic algebraic expression is now ready for you to input prices. If flour costs $4.49, eggs cost $3.59 a dozen and milk costs $1.79 a quart, you will be charged 3(4.49) + 2(3.59) + 3(1.79) = $26.02 at checkout, plus tax.</a:t>
            </a:r>
          </a:p>
          <a:p>
            <a:r>
              <a:rPr lang="en-IN" sz="1600" dirty="0">
                <a:latin typeface="Calibri" panose="020F0502020204030204" pitchFamily="34" charset="0"/>
                <a:cs typeface="Calibri" panose="020F0502020204030204" pitchFamily="34" charset="0"/>
              </a:rPr>
              <a:t>Polynomials are also an essential tool in describing and predicting </a:t>
            </a:r>
            <a:r>
              <a:rPr lang="en-IN" sz="1600" b="1" dirty="0">
                <a:latin typeface="Calibri" panose="020F0502020204030204" pitchFamily="34" charset="0"/>
                <a:cs typeface="Calibri" panose="020F0502020204030204" pitchFamily="34" charset="0"/>
              </a:rPr>
              <a:t>traffic patterns </a:t>
            </a:r>
            <a:r>
              <a:rPr lang="en-IN" sz="1600" dirty="0">
                <a:latin typeface="Calibri" panose="020F0502020204030204" pitchFamily="34" charset="0"/>
                <a:cs typeface="Calibri" panose="020F0502020204030204" pitchFamily="34" charset="0"/>
              </a:rPr>
              <a:t>so appropriate traffic control measures, such as traffic lights, can be implemented. Economists use polynomials to model economic growth patterns, and medical researchers use them to describe the </a:t>
            </a:r>
            <a:r>
              <a:rPr lang="en-IN" sz="1600" dirty="0" err="1">
                <a:latin typeface="Calibri" panose="020F0502020204030204" pitchFamily="34" charset="0"/>
                <a:cs typeface="Calibri" panose="020F0502020204030204" pitchFamily="34" charset="0"/>
              </a:rPr>
              <a:t>behavior</a:t>
            </a:r>
            <a:r>
              <a:rPr lang="en-IN" sz="1600" dirty="0">
                <a:latin typeface="Calibri" panose="020F0502020204030204" pitchFamily="34" charset="0"/>
                <a:cs typeface="Calibri" panose="020F0502020204030204" pitchFamily="34" charset="0"/>
              </a:rPr>
              <a:t> of bacterial colonies</a:t>
            </a:r>
            <a:r>
              <a:rPr lang="en-IN" sz="1600" dirty="0" smtClean="0">
                <a:latin typeface="Calibri" panose="020F0502020204030204" pitchFamily="34" charset="0"/>
                <a:cs typeface="Calibri" panose="020F0502020204030204" pitchFamily="34" charset="0"/>
              </a:rPr>
              <a:t>.</a:t>
            </a:r>
          </a:p>
          <a:p>
            <a:r>
              <a:rPr lang="en-US" altLang="en-US" sz="1600" dirty="0">
                <a:solidFill>
                  <a:srgbClr val="000000"/>
                </a:solidFill>
                <a:latin typeface="Calibri" panose="020F0502020204030204" pitchFamily="34" charset="0"/>
                <a:cs typeface="Calibri" panose="020F0502020204030204" pitchFamily="34" charset="0"/>
              </a:rPr>
              <a:t>Polynomials are fit to data points in both regression and </a:t>
            </a:r>
            <a:r>
              <a:rPr lang="en-US" altLang="en-US" sz="1600" dirty="0" smtClean="0">
                <a:solidFill>
                  <a:srgbClr val="000000"/>
                </a:solidFill>
                <a:latin typeface="Calibri" panose="020F0502020204030204" pitchFamily="34" charset="0"/>
                <a:cs typeface="Calibri" panose="020F0502020204030204" pitchFamily="34" charset="0"/>
              </a:rPr>
              <a:t>interpolation</a:t>
            </a:r>
            <a:r>
              <a:rPr lang="en-US" altLang="en-US" sz="1600" dirty="0">
                <a:solidFill>
                  <a:srgbClr val="000000"/>
                </a:solidFill>
                <a:latin typeface="Calibri" panose="020F0502020204030204" pitchFamily="34" charset="0"/>
                <a:cs typeface="Calibri" panose="020F0502020204030204" pitchFamily="34" charset="0"/>
              </a:rPr>
              <a:t>. In regression, a large number of data </a:t>
            </a:r>
            <a:r>
              <a:rPr lang="en-US" altLang="en-US" sz="1600" dirty="0" smtClean="0">
                <a:solidFill>
                  <a:srgbClr val="000000"/>
                </a:solidFill>
                <a:latin typeface="Calibri" panose="020F0502020204030204" pitchFamily="34" charset="0"/>
                <a:cs typeface="Calibri" panose="020F0502020204030204" pitchFamily="34" charset="0"/>
              </a:rPr>
              <a:t>points </a:t>
            </a:r>
            <a:r>
              <a:rPr lang="en-US" altLang="en-US" sz="1600" dirty="0">
                <a:solidFill>
                  <a:srgbClr val="000000"/>
                </a:solidFill>
                <a:latin typeface="Calibri" panose="020F0502020204030204" pitchFamily="34" charset="0"/>
                <a:cs typeface="Calibri" panose="020F0502020204030204" pitchFamily="34" charset="0"/>
              </a:rPr>
              <a:t>is fit with a function, usually a line: </a:t>
            </a:r>
            <a:r>
              <a:rPr lang="en-US" altLang="en-US" sz="1600" dirty="0" err="1">
                <a:solidFill>
                  <a:srgbClr val="000000"/>
                </a:solidFill>
                <a:latin typeface="Calibri" panose="020F0502020204030204" pitchFamily="34" charset="0"/>
                <a:cs typeface="Calibri" panose="020F0502020204030204" pitchFamily="34" charset="0"/>
              </a:rPr>
              <a:t>y-mx+b</a:t>
            </a:r>
            <a:r>
              <a:rPr lang="en-US" altLang="en-US" sz="1600" dirty="0">
                <a:solidFill>
                  <a:srgbClr val="000000"/>
                </a:solidFill>
                <a:latin typeface="Calibri" panose="020F0502020204030204" pitchFamily="34" charset="0"/>
                <a:cs typeface="Calibri" panose="020F0502020204030204" pitchFamily="34" charset="0"/>
              </a:rPr>
              <a:t>. The </a:t>
            </a:r>
            <a:r>
              <a:rPr lang="en-US" altLang="en-US" sz="1600" dirty="0" smtClean="0">
                <a:solidFill>
                  <a:srgbClr val="000000"/>
                </a:solidFill>
                <a:latin typeface="Calibri" panose="020F0502020204030204" pitchFamily="34" charset="0"/>
                <a:cs typeface="Calibri" panose="020F0502020204030204" pitchFamily="34" charset="0"/>
              </a:rPr>
              <a:t>equation </a:t>
            </a:r>
            <a:r>
              <a:rPr lang="en-US" altLang="en-US" sz="1600" dirty="0">
                <a:solidFill>
                  <a:srgbClr val="000000"/>
                </a:solidFill>
                <a:latin typeface="Calibri" panose="020F0502020204030204" pitchFamily="34" charset="0"/>
                <a:cs typeface="Calibri" panose="020F0502020204030204" pitchFamily="34" charset="0"/>
              </a:rPr>
              <a:t>may have more than one "x" (more than one </a:t>
            </a:r>
            <a:r>
              <a:rPr lang="en-US" altLang="en-US" sz="1600" dirty="0" smtClean="0">
                <a:solidFill>
                  <a:srgbClr val="000000"/>
                </a:solidFill>
                <a:latin typeface="Calibri" panose="020F0502020204030204" pitchFamily="34" charset="0"/>
                <a:cs typeface="Calibri" panose="020F0502020204030204" pitchFamily="34" charset="0"/>
              </a:rPr>
              <a:t>dependent </a:t>
            </a:r>
            <a:r>
              <a:rPr lang="en-US" altLang="en-US" sz="1600" dirty="0">
                <a:solidFill>
                  <a:srgbClr val="000000"/>
                </a:solidFill>
                <a:latin typeface="Calibri" panose="020F0502020204030204" pitchFamily="34" charset="0"/>
                <a:cs typeface="Calibri" panose="020F0502020204030204" pitchFamily="34" charset="0"/>
              </a:rPr>
              <a:t>variable), which is called </a:t>
            </a:r>
            <a:r>
              <a:rPr lang="en-US" altLang="en-US" sz="1600" b="1" dirty="0">
                <a:solidFill>
                  <a:srgbClr val="000000"/>
                </a:solidFill>
                <a:latin typeface="Calibri" panose="020F0502020204030204" pitchFamily="34" charset="0"/>
                <a:cs typeface="Calibri" panose="020F0502020204030204" pitchFamily="34" charset="0"/>
              </a:rPr>
              <a:t>multiple linear </a:t>
            </a:r>
            <a:r>
              <a:rPr lang="en-US" altLang="en-US" sz="1600" b="1" dirty="0" smtClean="0">
                <a:solidFill>
                  <a:srgbClr val="000000"/>
                </a:solidFill>
                <a:latin typeface="Calibri" panose="020F0502020204030204" pitchFamily="34" charset="0"/>
                <a:cs typeface="Calibri" panose="020F0502020204030204" pitchFamily="34" charset="0"/>
              </a:rPr>
              <a:t>regression</a:t>
            </a:r>
            <a:r>
              <a:rPr lang="en-US" altLang="en-US" sz="1600" b="1" dirty="0">
                <a:solidFill>
                  <a:srgbClr val="000000"/>
                </a:solidFill>
                <a:latin typeface="Calibri" panose="020F0502020204030204" pitchFamily="34" charset="0"/>
                <a:cs typeface="Calibri" panose="020F0502020204030204" pitchFamily="34" charset="0"/>
              </a:rPr>
              <a:t>. </a:t>
            </a:r>
            <a:endParaRPr lang="en-US" altLang="en-US" sz="1600" b="1" dirty="0" smtClean="0">
              <a:solidFill>
                <a:srgbClr val="000000"/>
              </a:solidFill>
              <a:latin typeface="Calibri" panose="020F0502020204030204" pitchFamily="34" charset="0"/>
              <a:cs typeface="Calibri" panose="020F0502020204030204" pitchFamily="34" charset="0"/>
            </a:endParaRPr>
          </a:p>
          <a:p>
            <a:r>
              <a:rPr lang="en-US" altLang="en-US" sz="1600" b="1" dirty="0">
                <a:solidFill>
                  <a:srgbClr val="000000"/>
                </a:solidFill>
                <a:latin typeface="Calibri" panose="020F0502020204030204" pitchFamily="34" charset="0"/>
                <a:cs typeface="Calibri" panose="020F0502020204030204" pitchFamily="34" charset="0"/>
              </a:rPr>
              <a:t>Medical Dosage </a:t>
            </a:r>
            <a:r>
              <a:rPr lang="en-US" altLang="en-US" sz="1600" dirty="0" smtClean="0">
                <a:solidFill>
                  <a:srgbClr val="000000"/>
                </a:solidFill>
                <a:latin typeface="Calibri" panose="020F0502020204030204" pitchFamily="34" charset="0"/>
                <a:cs typeface="Calibri" panose="020F0502020204030204" pitchFamily="34" charset="0"/>
              </a:rPr>
              <a:t>:To </a:t>
            </a:r>
            <a:r>
              <a:rPr lang="en-US" altLang="en-US" sz="1600" dirty="0">
                <a:solidFill>
                  <a:srgbClr val="000000"/>
                </a:solidFill>
                <a:latin typeface="Calibri" panose="020F0502020204030204" pitchFamily="34" charset="0"/>
                <a:cs typeface="Calibri" panose="020F0502020204030204" pitchFamily="34" charset="0"/>
              </a:rPr>
              <a:t>calculate the concentration, c, in parts </a:t>
            </a:r>
            <a:r>
              <a:rPr lang="en-US" altLang="en-US" sz="1600" dirty="0" smtClean="0">
                <a:solidFill>
                  <a:srgbClr val="000000"/>
                </a:solidFill>
                <a:latin typeface="Calibri" panose="020F0502020204030204" pitchFamily="34" charset="0"/>
                <a:cs typeface="Calibri" panose="020F0502020204030204" pitchFamily="34" charset="0"/>
              </a:rPr>
              <a:t>per million </a:t>
            </a:r>
            <a:r>
              <a:rPr lang="en-US" altLang="en-US" sz="1600" dirty="0">
                <a:solidFill>
                  <a:srgbClr val="000000"/>
                </a:solidFill>
                <a:latin typeface="Calibri" panose="020F0502020204030204" pitchFamily="34" charset="0"/>
                <a:cs typeface="Calibri" panose="020F0502020204030204" pitchFamily="34" charset="0"/>
              </a:rPr>
              <a:t>'Of a certain drug in the bloodstream </a:t>
            </a:r>
            <a:r>
              <a:rPr lang="en-US" altLang="en-US" sz="1600" dirty="0" smtClean="0">
                <a:solidFill>
                  <a:srgbClr val="000000"/>
                </a:solidFill>
                <a:latin typeface="Calibri" panose="020F0502020204030204" pitchFamily="34" charset="0"/>
                <a:cs typeface="Calibri" panose="020F0502020204030204" pitchFamily="34" charset="0"/>
              </a:rPr>
              <a:t>after </a:t>
            </a:r>
            <a:r>
              <a:rPr lang="en-US" altLang="en-US" sz="1600" dirty="0">
                <a:solidFill>
                  <a:srgbClr val="000000"/>
                </a:solidFill>
                <a:latin typeface="Calibri" panose="020F0502020204030204" pitchFamily="34" charset="0"/>
                <a:cs typeface="Calibri" panose="020F0502020204030204" pitchFamily="34" charset="0"/>
              </a:rPr>
              <a:t>t hours, we use this equation: </a:t>
            </a:r>
            <a:br>
              <a:rPr lang="en-US" altLang="en-US" sz="1600" dirty="0">
                <a:solidFill>
                  <a:srgbClr val="000000"/>
                </a:solidFill>
                <a:latin typeface="Calibri" panose="020F0502020204030204" pitchFamily="34" charset="0"/>
                <a:cs typeface="Calibri" panose="020F0502020204030204" pitchFamily="34" charset="0"/>
              </a:rPr>
            </a:br>
            <a:r>
              <a:rPr lang="en-US" altLang="en-US" sz="1600" dirty="0" smtClean="0">
                <a:solidFill>
                  <a:srgbClr val="000000"/>
                </a:solidFill>
                <a:latin typeface="Calibri" panose="020F0502020204030204" pitchFamily="34" charset="0"/>
                <a:cs typeface="Calibri" panose="020F0502020204030204" pitchFamily="34" charset="0"/>
              </a:rPr>
              <a:t>C = </a:t>
            </a:r>
            <a:r>
              <a:rPr lang="en-US" altLang="en-US" sz="1600" dirty="0">
                <a:solidFill>
                  <a:srgbClr val="000000"/>
                </a:solidFill>
                <a:latin typeface="Calibri" panose="020F0502020204030204" pitchFamily="34" charset="0"/>
                <a:cs typeface="Calibri" panose="020F0502020204030204" pitchFamily="34" charset="0"/>
              </a:rPr>
              <a:t>-O.05t2+2t+2 </a:t>
            </a:r>
            <a:endParaRPr lang="en-US" altLang="en-US" sz="1600" dirty="0" smtClean="0">
              <a:solidFill>
                <a:srgbClr val="000000"/>
              </a:solidFill>
              <a:latin typeface="Calibri" panose="020F0502020204030204" pitchFamily="34" charset="0"/>
              <a:cs typeface="Calibri" panose="020F0502020204030204" pitchFamily="34" charset="0"/>
            </a:endParaRPr>
          </a:p>
          <a:p>
            <a:r>
              <a:rPr lang="en-US" altLang="en-US" sz="1600" b="1" dirty="0">
                <a:solidFill>
                  <a:srgbClr val="000000"/>
                </a:solidFill>
                <a:latin typeface="Calibri" panose="020F0502020204030204" pitchFamily="34" charset="0"/>
                <a:cs typeface="Calibri" panose="020F0502020204030204" pitchFamily="34" charset="0"/>
              </a:rPr>
              <a:t>Weight of a Patient </a:t>
            </a:r>
            <a:r>
              <a:rPr lang="en-US" altLang="en-US" sz="1600" b="1" dirty="0" smtClean="0">
                <a:solidFill>
                  <a:srgbClr val="000000"/>
                </a:solidFill>
                <a:latin typeface="Calibri" panose="020F0502020204030204" pitchFamily="34" charset="0"/>
                <a:cs typeface="Calibri" panose="020F0502020204030204" pitchFamily="34" charset="0"/>
              </a:rPr>
              <a:t>: </a:t>
            </a:r>
            <a:r>
              <a:rPr lang="en-US" altLang="en-US" sz="1600" dirty="0" smtClean="0">
                <a:solidFill>
                  <a:srgbClr val="000000"/>
                </a:solidFill>
                <a:latin typeface="Calibri" panose="020F0502020204030204" pitchFamily="34" charset="0"/>
                <a:cs typeface="Calibri" panose="020F0502020204030204" pitchFamily="34" charset="0"/>
              </a:rPr>
              <a:t>The </a:t>
            </a:r>
            <a:r>
              <a:rPr lang="en-US" altLang="en-US" sz="1600" dirty="0">
                <a:solidFill>
                  <a:srgbClr val="000000"/>
                </a:solidFill>
                <a:latin typeface="Calibri" panose="020F0502020204030204" pitchFamily="34" charset="0"/>
                <a:cs typeface="Calibri" panose="020F0502020204030204" pitchFamily="34" charset="0"/>
              </a:rPr>
              <a:t>weight, w, of a sick patient can be </a:t>
            </a:r>
            <a:r>
              <a:rPr lang="en-US" altLang="en-US" sz="1600" dirty="0" smtClean="0">
                <a:solidFill>
                  <a:srgbClr val="000000"/>
                </a:solidFill>
                <a:latin typeface="Calibri" panose="020F0502020204030204" pitchFamily="34" charset="0"/>
                <a:cs typeface="Calibri" panose="020F0502020204030204" pitchFamily="34" charset="0"/>
              </a:rPr>
              <a:t>modeled </a:t>
            </a:r>
            <a:r>
              <a:rPr lang="en-US" altLang="en-US" sz="1600" dirty="0">
                <a:solidFill>
                  <a:srgbClr val="000000"/>
                </a:solidFill>
                <a:latin typeface="Calibri" panose="020F0502020204030204" pitchFamily="34" charset="0"/>
                <a:cs typeface="Calibri" panose="020F0502020204030204" pitchFamily="34" charset="0"/>
              </a:rPr>
              <a:t>with this equation: </a:t>
            </a:r>
            <a:br>
              <a:rPr lang="en-US" altLang="en-US" sz="1600" dirty="0">
                <a:solidFill>
                  <a:srgbClr val="000000"/>
                </a:solidFill>
                <a:latin typeface="Calibri" panose="020F0502020204030204" pitchFamily="34" charset="0"/>
                <a:cs typeface="Calibri" panose="020F0502020204030204" pitchFamily="34" charset="0"/>
              </a:rPr>
            </a:br>
            <a:r>
              <a:rPr lang="en-US" altLang="en-US" sz="1600" dirty="0" smtClean="0">
                <a:solidFill>
                  <a:srgbClr val="000000"/>
                </a:solidFill>
                <a:latin typeface="Calibri" panose="020F0502020204030204" pitchFamily="34" charset="0"/>
                <a:cs typeface="Calibri" panose="020F0502020204030204" pitchFamily="34" charset="0"/>
              </a:rPr>
              <a:t>w(n)= 0.1n3 </a:t>
            </a:r>
            <a:r>
              <a:rPr lang="en-US" altLang="en-US" sz="1600" dirty="0">
                <a:solidFill>
                  <a:srgbClr val="000000"/>
                </a:solidFill>
                <a:latin typeface="Calibri" panose="020F0502020204030204" pitchFamily="34" charset="0"/>
                <a:cs typeface="Calibri" panose="020F0502020204030204" pitchFamily="34" charset="0"/>
              </a:rPr>
              <a:t>- </a:t>
            </a:r>
            <a:r>
              <a:rPr lang="en-US" altLang="en-US" sz="1600" dirty="0" smtClean="0">
                <a:solidFill>
                  <a:srgbClr val="000000"/>
                </a:solidFill>
                <a:latin typeface="Calibri" panose="020F0502020204030204" pitchFamily="34" charset="0"/>
                <a:cs typeface="Calibri" panose="020F0502020204030204" pitchFamily="34" charset="0"/>
              </a:rPr>
              <a:t>0.6n2 </a:t>
            </a:r>
            <a:r>
              <a:rPr lang="en-US" altLang="en-US" sz="1600" dirty="0">
                <a:solidFill>
                  <a:srgbClr val="000000"/>
                </a:solidFill>
                <a:latin typeface="Calibri" panose="020F0502020204030204" pitchFamily="34" charset="0"/>
                <a:cs typeface="Calibri" panose="020F0502020204030204" pitchFamily="34" charset="0"/>
              </a:rPr>
              <a:t>+ 110 </a:t>
            </a:r>
            <a:r>
              <a:rPr lang="en-US" altLang="en-US" sz="1600" dirty="0" smtClean="0">
                <a:solidFill>
                  <a:srgbClr val="000000"/>
                </a:solidFill>
                <a:latin typeface="Calibri" panose="020F0502020204030204" pitchFamily="34" charset="0"/>
                <a:cs typeface="Calibri" panose="020F0502020204030204" pitchFamily="34" charset="0"/>
              </a:rPr>
              <a:t>n</a:t>
            </a:r>
            <a:r>
              <a:rPr lang="en-US" altLang="en-US" sz="1600" dirty="0">
                <a:solidFill>
                  <a:srgbClr val="000000"/>
                </a:solidFill>
                <a:latin typeface="Calibri" panose="020F0502020204030204" pitchFamily="34" charset="0"/>
                <a:cs typeface="Calibri" panose="020F0502020204030204" pitchFamily="34" charset="0"/>
              </a:rPr>
              <a:t>: number of weeks since </a:t>
            </a:r>
            <a:r>
              <a:rPr lang="en-US" altLang="en-US" sz="1600" dirty="0" smtClean="0">
                <a:solidFill>
                  <a:srgbClr val="000000"/>
                </a:solidFill>
                <a:latin typeface="Calibri" panose="020F0502020204030204" pitchFamily="34" charset="0"/>
                <a:cs typeface="Calibri" panose="020F0502020204030204" pitchFamily="34" charset="0"/>
              </a:rPr>
              <a:t>patient </a:t>
            </a:r>
            <a:r>
              <a:rPr lang="en-US" altLang="en-US" sz="1600" dirty="0">
                <a:solidFill>
                  <a:srgbClr val="000000"/>
                </a:solidFill>
                <a:latin typeface="Calibri" panose="020F0502020204030204" pitchFamily="34" charset="0"/>
                <a:cs typeface="Calibri" panose="020F0502020204030204" pitchFamily="34" charset="0"/>
              </a:rPr>
              <a:t>became ill </a:t>
            </a:r>
            <a:endParaRPr lang="en-US" altLang="en-US" sz="1600" dirty="0" smtClean="0">
              <a:solidFill>
                <a:srgbClr val="000000"/>
              </a:solidFill>
              <a:latin typeface="Calibri" panose="020F0502020204030204" pitchFamily="34" charset="0"/>
              <a:cs typeface="Calibri" panose="020F0502020204030204" pitchFamily="34" charset="0"/>
            </a:endParaRPr>
          </a:p>
          <a:p>
            <a:r>
              <a:rPr lang="en-US" altLang="en-US" sz="1600" b="1" dirty="0">
                <a:solidFill>
                  <a:srgbClr val="000000"/>
                </a:solidFill>
                <a:latin typeface="Calibri" panose="020F0502020204030204" pitchFamily="34" charset="0"/>
                <a:cs typeface="Calibri" panose="020F0502020204030204" pitchFamily="34" charset="0"/>
              </a:rPr>
              <a:t>Forestry </a:t>
            </a:r>
            <a:r>
              <a:rPr lang="en-US" altLang="en-US" sz="1600" b="1" dirty="0" smtClean="0">
                <a:solidFill>
                  <a:srgbClr val="000000"/>
                </a:solidFill>
                <a:latin typeface="Calibri" panose="020F0502020204030204" pitchFamily="34" charset="0"/>
                <a:cs typeface="Calibri" panose="020F0502020204030204" pitchFamily="34" charset="0"/>
              </a:rPr>
              <a:t>: </a:t>
            </a:r>
            <a:r>
              <a:rPr lang="en-US" altLang="en-US" sz="1600" dirty="0" smtClean="0">
                <a:solidFill>
                  <a:srgbClr val="000000"/>
                </a:solidFill>
                <a:latin typeface="Calibri" panose="020F0502020204030204" pitchFamily="34" charset="0"/>
                <a:cs typeface="Calibri" panose="020F0502020204030204" pitchFamily="34" charset="0"/>
              </a:rPr>
              <a:t>Converting </a:t>
            </a:r>
            <a:r>
              <a:rPr lang="en-US" altLang="en-US" sz="1600" dirty="0">
                <a:solidFill>
                  <a:srgbClr val="000000"/>
                </a:solidFill>
                <a:latin typeface="Calibri" panose="020F0502020204030204" pitchFamily="34" charset="0"/>
                <a:cs typeface="Calibri" panose="020F0502020204030204" pitchFamily="34" charset="0"/>
              </a:rPr>
              <a:t>measurements, using geometry to </a:t>
            </a:r>
            <a:r>
              <a:rPr lang="en-US" altLang="en-US" sz="1600" dirty="0" smtClean="0">
                <a:solidFill>
                  <a:srgbClr val="000000"/>
                </a:solidFill>
                <a:latin typeface="Calibri" panose="020F0502020204030204" pitchFamily="34" charset="0"/>
                <a:cs typeface="Calibri" panose="020F0502020204030204" pitchFamily="34" charset="0"/>
              </a:rPr>
              <a:t>calculate </a:t>
            </a:r>
            <a:r>
              <a:rPr lang="en-US" altLang="en-US" sz="1600" dirty="0">
                <a:solidFill>
                  <a:srgbClr val="000000"/>
                </a:solidFill>
                <a:latin typeface="Calibri" panose="020F0502020204030204" pitchFamily="34" charset="0"/>
                <a:cs typeface="Calibri" panose="020F0502020204030204" pitchFamily="34" charset="0"/>
              </a:rPr>
              <a:t>area, and metric math apply to </a:t>
            </a:r>
            <a:r>
              <a:rPr lang="en-US" altLang="en-US" sz="1600" dirty="0" smtClean="0">
                <a:solidFill>
                  <a:srgbClr val="000000"/>
                </a:solidFill>
                <a:latin typeface="Calibri" panose="020F0502020204030204" pitchFamily="34" charset="0"/>
                <a:cs typeface="Calibri" panose="020F0502020204030204" pitchFamily="34" charset="0"/>
              </a:rPr>
              <a:t>forestry employment </a:t>
            </a:r>
            <a:r>
              <a:rPr lang="en-US" altLang="en-US" sz="1600" dirty="0">
                <a:solidFill>
                  <a:srgbClr val="000000"/>
                </a:solidFill>
                <a:latin typeface="Calibri" panose="020F0502020204030204" pitchFamily="34" charset="0"/>
                <a:cs typeface="Calibri" panose="020F0502020204030204" pitchFamily="34" charset="0"/>
              </a:rPr>
              <a:t>in conservation work and logging. </a:t>
            </a:r>
            <a:r>
              <a:rPr lang="en-US" altLang="en-US" sz="1600" dirty="0" smtClean="0">
                <a:solidFill>
                  <a:srgbClr val="000000"/>
                </a:solidFill>
                <a:latin typeface="Calibri" panose="020F0502020204030204" pitchFamily="34" charset="0"/>
                <a:cs typeface="Calibri" panose="020F0502020204030204" pitchFamily="34" charset="0"/>
              </a:rPr>
              <a:t>Forest </a:t>
            </a:r>
            <a:r>
              <a:rPr lang="en-US" altLang="en-US" sz="1600" dirty="0">
                <a:solidFill>
                  <a:srgbClr val="000000"/>
                </a:solidFill>
                <a:latin typeface="Calibri" panose="020F0502020204030204" pitchFamily="34" charset="0"/>
                <a:cs typeface="Calibri" panose="020F0502020204030204" pitchFamily="34" charset="0"/>
              </a:rPr>
              <a:t>engineers, conservationists and loggers use </a:t>
            </a:r>
            <a:r>
              <a:rPr lang="en-US" altLang="en-US" sz="1600" dirty="0" smtClean="0">
                <a:solidFill>
                  <a:srgbClr val="000000"/>
                </a:solidFill>
                <a:latin typeface="Calibri" panose="020F0502020204030204" pitchFamily="34" charset="0"/>
                <a:cs typeface="Calibri" panose="020F0502020204030204" pitchFamily="34" charset="0"/>
              </a:rPr>
              <a:t>polynomials in managing </a:t>
            </a:r>
            <a:r>
              <a:rPr lang="en-US" altLang="en-US" sz="1600" dirty="0">
                <a:solidFill>
                  <a:srgbClr val="000000"/>
                </a:solidFill>
                <a:latin typeface="Calibri" panose="020F0502020204030204" pitchFamily="34" charset="0"/>
                <a:cs typeface="Calibri" panose="020F0502020204030204" pitchFamily="34" charset="0"/>
              </a:rPr>
              <a:t>the land, for example, </a:t>
            </a:r>
            <a:r>
              <a:rPr lang="en-US" altLang="en-US" sz="1600" dirty="0" smtClean="0">
                <a:solidFill>
                  <a:srgbClr val="000000"/>
                </a:solidFill>
                <a:latin typeface="Calibri" panose="020F0502020204030204" pitchFamily="34" charset="0"/>
                <a:cs typeface="Calibri" panose="020F0502020204030204" pitchFamily="34" charset="0"/>
              </a:rPr>
              <a:t>calculating </a:t>
            </a:r>
            <a:r>
              <a:rPr lang="en-US" altLang="en-US" sz="1600" dirty="0">
                <a:solidFill>
                  <a:srgbClr val="000000"/>
                </a:solidFill>
                <a:latin typeface="Calibri" panose="020F0502020204030204" pitchFamily="34" charset="0"/>
                <a:cs typeface="Calibri" panose="020F0502020204030204" pitchFamily="34" charset="0"/>
              </a:rPr>
              <a:t>how many trees to replant after cutting </a:t>
            </a:r>
            <a:r>
              <a:rPr lang="en-US" altLang="en-US" sz="1600" dirty="0" smtClean="0">
                <a:solidFill>
                  <a:srgbClr val="000000"/>
                </a:solidFill>
                <a:latin typeface="Calibri" panose="020F0502020204030204" pitchFamily="34" charset="0"/>
                <a:cs typeface="Calibri" panose="020F0502020204030204" pitchFamily="34" charset="0"/>
              </a:rPr>
              <a:t>down </a:t>
            </a:r>
            <a:r>
              <a:rPr lang="en-US" altLang="en-US" sz="1600" dirty="0">
                <a:solidFill>
                  <a:srgbClr val="000000"/>
                </a:solidFill>
                <a:latin typeface="Calibri" panose="020F0502020204030204" pitchFamily="34" charset="0"/>
                <a:cs typeface="Calibri" panose="020F0502020204030204" pitchFamily="34" charset="0"/>
              </a:rPr>
              <a:t>a section of forest. </a:t>
            </a:r>
            <a:endParaRPr lang="en-US" altLang="en-US" sz="1600" dirty="0" smtClean="0">
              <a:solidFill>
                <a:srgbClr val="000000"/>
              </a:solidFill>
              <a:latin typeface="Calibri" panose="020F0502020204030204" pitchFamily="34" charset="0"/>
              <a:cs typeface="Calibri" panose="020F0502020204030204" pitchFamily="34" charset="0"/>
            </a:endParaRPr>
          </a:p>
          <a:p>
            <a:r>
              <a:rPr lang="en-IN" sz="1600" b="1" dirty="0">
                <a:latin typeface="Calibri" panose="020F0502020204030204" pitchFamily="34" charset="0"/>
                <a:cs typeface="Calibri" panose="020F0502020204030204" pitchFamily="34" charset="0"/>
              </a:rPr>
              <a:t>Meteorology:</a:t>
            </a:r>
            <a:r>
              <a:rPr lang="en-IN" sz="1600" dirty="0">
                <a:latin typeface="Calibri" panose="020F0502020204030204" pitchFamily="34" charset="0"/>
                <a:cs typeface="Calibri" panose="020F0502020204030204" pitchFamily="34" charset="0"/>
              </a:rPr>
              <a:t> Polynomials are also used in meteorology to create mathematical models to represent weather patterns; these weather patterns are then </a:t>
            </a:r>
            <a:r>
              <a:rPr lang="en-IN" sz="1600" dirty="0" err="1">
                <a:latin typeface="Calibri" panose="020F0502020204030204" pitchFamily="34" charset="0"/>
                <a:cs typeface="Calibri" panose="020F0502020204030204" pitchFamily="34" charset="0"/>
              </a:rPr>
              <a:t>analyzed</a:t>
            </a:r>
            <a:r>
              <a:rPr lang="en-IN" sz="1600" dirty="0">
                <a:latin typeface="Calibri" panose="020F0502020204030204" pitchFamily="34" charset="0"/>
                <a:cs typeface="Calibri" panose="020F0502020204030204" pitchFamily="34" charset="0"/>
              </a:rPr>
              <a:t> to make weather predictions.</a:t>
            </a:r>
          </a:p>
          <a:p>
            <a:endParaRPr lang="en-US" altLang="en-US" sz="1600" dirty="0">
              <a:solidFill>
                <a:schemeClr val="tx1"/>
              </a:solidFill>
              <a:latin typeface="Calibri" panose="020F0502020204030204" pitchFamily="34" charset="0"/>
              <a:cs typeface="Calibri" panose="020F0502020204030204" pitchFamily="34" charset="0"/>
            </a:endParaRPr>
          </a:p>
          <a:p>
            <a:endParaRPr lang="en-US" altLang="en-US" sz="1600" dirty="0" smtClean="0">
              <a:solidFill>
                <a:srgbClr val="000000"/>
              </a:solidFill>
              <a:latin typeface="Calibri" panose="020F0502020204030204" pitchFamily="34" charset="0"/>
              <a:cs typeface="Calibri" panose="020F0502020204030204" pitchFamily="34" charset="0"/>
            </a:endParaRPr>
          </a:p>
          <a:p>
            <a:endParaRPr lang="en-US" altLang="en-US" sz="1600" dirty="0">
              <a:solidFill>
                <a:schemeClr val="tx1"/>
              </a:solidFill>
              <a:latin typeface="Calibri" panose="020F0502020204030204" pitchFamily="34" charset="0"/>
              <a:cs typeface="Calibri" panose="020F0502020204030204" pitchFamily="34" charset="0"/>
            </a:endParaRPr>
          </a:p>
          <a:p>
            <a:endParaRPr lang="en-US" altLang="en-US" sz="1600" dirty="0" smtClean="0">
              <a:solidFill>
                <a:srgbClr val="000000"/>
              </a:solidFill>
              <a:latin typeface="Calibri" panose="020F0502020204030204" pitchFamily="34" charset="0"/>
              <a:cs typeface="Calibri" panose="020F0502020204030204" pitchFamily="34" charset="0"/>
            </a:endParaRPr>
          </a:p>
          <a:p>
            <a:endParaRPr lang="en-US" altLang="en-US" sz="1600" dirty="0" smtClean="0">
              <a:solidFill>
                <a:srgbClr val="000000"/>
              </a:solidFill>
              <a:latin typeface="Calibri" panose="020F0502020204030204" pitchFamily="34" charset="0"/>
              <a:cs typeface="Calibri" panose="020F0502020204030204" pitchFamily="34" charset="0"/>
            </a:endParaRPr>
          </a:p>
          <a:p>
            <a:endParaRPr lang="en-US" altLang="en-US" sz="1600" dirty="0">
              <a:solidFill>
                <a:schemeClr val="tx1"/>
              </a:solidFill>
              <a:latin typeface="Calibri" panose="020F0502020204030204" pitchFamily="34" charset="0"/>
              <a:cs typeface="Calibri" panose="020F0502020204030204" pitchFamily="34" charset="0"/>
            </a:endParaRPr>
          </a:p>
          <a:p>
            <a:endParaRPr lang="en-US" altLang="en-US" sz="1600" dirty="0">
              <a:solidFill>
                <a:schemeClr val="tx1"/>
              </a:solidFill>
              <a:latin typeface="Calibri" panose="020F0502020204030204" pitchFamily="34" charset="0"/>
              <a:cs typeface="Calibri" panose="020F0502020204030204" pitchFamily="34" charset="0"/>
            </a:endParaRPr>
          </a:p>
          <a:p>
            <a:endParaRPr lang="en-IN" sz="1600" dirty="0" smtClean="0">
              <a:latin typeface="Calibri" panose="020F0502020204030204" pitchFamily="34" charset="0"/>
              <a:cs typeface="Calibri" panose="020F0502020204030204" pitchFamily="34" charset="0"/>
            </a:endParaRPr>
          </a:p>
          <a:p>
            <a:endParaRPr lang="en-IN" sz="1600" dirty="0">
              <a:latin typeface="Calibri" panose="020F0502020204030204" pitchFamily="34" charset="0"/>
              <a:cs typeface="Calibri" panose="020F0502020204030204" pitchFamily="34" charset="0"/>
            </a:endParaRPr>
          </a:p>
        </p:txBody>
      </p:sp>
      <p:sp>
        <p:nvSpPr>
          <p:cNvPr id="4" name="Rectangle 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7158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8000"/>
            <a:lum/>
          </a:blip>
          <a:srcRect/>
          <a:tile tx="0" ty="0" sx="100000" sy="100000" flip="none" algn="tl"/>
        </a:blipFill>
        <a:effectLst/>
      </p:bgPr>
    </p:bg>
    <p:spTree>
      <p:nvGrpSpPr>
        <p:cNvPr id="1" name=""/>
        <p:cNvGrpSpPr/>
        <p:nvPr/>
      </p:nvGrpSpPr>
      <p:grpSpPr>
        <a:xfrm>
          <a:off x="0" y="0"/>
          <a:ext cx="0" cy="0"/>
          <a:chOff x="0" y="0"/>
          <a:chExt cx="0" cy="0"/>
        </a:xfrm>
      </p:grpSpPr>
      <p:cxnSp>
        <p:nvCxnSpPr>
          <p:cNvPr id="5" name="Straight Connector 4"/>
          <p:cNvCxnSpPr/>
          <p:nvPr/>
        </p:nvCxnSpPr>
        <p:spPr>
          <a:xfrm>
            <a:off x="1097280" y="1657350"/>
            <a:ext cx="1029717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16305" y="674573"/>
            <a:ext cx="10058400" cy="653676"/>
          </a:xfrm>
        </p:spPr>
        <p:txBody>
          <a:bodyPr>
            <a:normAutofit fontScale="90000"/>
          </a:bodyPr>
          <a:lstStyle/>
          <a:p>
            <a:r>
              <a:rPr lang="en-IN" dirty="0" smtClean="0"/>
              <a:t>Introduction To Polynomial</a:t>
            </a:r>
            <a:endParaRPr lang="en-IN" dirty="0"/>
          </a:p>
        </p:txBody>
      </p:sp>
      <p:sp>
        <p:nvSpPr>
          <p:cNvPr id="3" name="Content Placeholder 2"/>
          <p:cNvSpPr>
            <a:spLocks noGrp="1"/>
          </p:cNvSpPr>
          <p:nvPr>
            <p:ph idx="1"/>
          </p:nvPr>
        </p:nvSpPr>
        <p:spPr>
          <a:xfrm>
            <a:off x="1262925" y="1986452"/>
            <a:ext cx="9965882" cy="4218635"/>
          </a:xfrm>
        </p:spPr>
        <p:txBody>
          <a:bodyPr>
            <a:normAutofit fontScale="92500" lnSpcReduction="10000"/>
          </a:bodyPr>
          <a:lstStyle/>
          <a:p>
            <a:pPr marL="0" indent="0">
              <a:buNone/>
            </a:pPr>
            <a:r>
              <a:rPr lang="en-IN" dirty="0"/>
              <a:t>A polynomial p(x) is the expression in variable x which is in the form (</a:t>
            </a:r>
            <a:r>
              <a:rPr lang="en-IN" dirty="0" err="1"/>
              <a:t>ax</a:t>
            </a:r>
            <a:r>
              <a:rPr lang="en-IN" baseline="30000" dirty="0" err="1"/>
              <a:t>n</a:t>
            </a:r>
            <a:r>
              <a:rPr lang="en-IN" dirty="0"/>
              <a:t> + bx</a:t>
            </a:r>
            <a:r>
              <a:rPr lang="en-IN" baseline="30000" dirty="0"/>
              <a:t>n-1</a:t>
            </a:r>
            <a:r>
              <a:rPr lang="en-IN" dirty="0"/>
              <a:t> + …. + </a:t>
            </a:r>
            <a:r>
              <a:rPr lang="en-IN" dirty="0" err="1"/>
              <a:t>jx</a:t>
            </a:r>
            <a:r>
              <a:rPr lang="en-IN" dirty="0"/>
              <a:t>+ k), where a, b, c …., k fall in the category of real numbers and 'n' is non negative integer, which is called the degree of polynomial. </a:t>
            </a:r>
            <a:endParaRPr lang="en-IN" dirty="0" smtClean="0"/>
          </a:p>
          <a:p>
            <a:pPr marL="0" indent="0">
              <a:buNone/>
            </a:pPr>
            <a:r>
              <a:rPr lang="en-IN" dirty="0" smtClean="0"/>
              <a:t>A polynomial </a:t>
            </a:r>
            <a:r>
              <a:rPr lang="en-IN" dirty="0"/>
              <a:t>equation of degree 1 (</a:t>
            </a:r>
            <a:r>
              <a:rPr lang="en-IN" i="1" dirty="0"/>
              <a:t>n</a:t>
            </a:r>
            <a:r>
              <a:rPr lang="en-IN" dirty="0"/>
              <a:t> = 1) constitutes a linear equation.  When </a:t>
            </a:r>
            <a:r>
              <a:rPr lang="en-IN" i="1" dirty="0"/>
              <a:t>n</a:t>
            </a:r>
            <a:r>
              <a:rPr lang="en-IN" dirty="0"/>
              <a:t> = 2, it is a quadratic equation; when </a:t>
            </a:r>
            <a:r>
              <a:rPr lang="en-IN" i="1" dirty="0"/>
              <a:t>n</a:t>
            </a:r>
            <a:r>
              <a:rPr lang="en-IN" dirty="0"/>
              <a:t> = 3, it is a cubic equation; when </a:t>
            </a:r>
            <a:r>
              <a:rPr lang="en-IN" i="1" dirty="0"/>
              <a:t>n</a:t>
            </a:r>
            <a:r>
              <a:rPr lang="en-IN" dirty="0"/>
              <a:t> = 4, it is a quartic equation; when </a:t>
            </a:r>
            <a:r>
              <a:rPr lang="en-IN" i="1" dirty="0"/>
              <a:t>n</a:t>
            </a:r>
            <a:r>
              <a:rPr lang="en-IN" dirty="0"/>
              <a:t> = 5, it is a </a:t>
            </a:r>
            <a:r>
              <a:rPr lang="en-IN" dirty="0" err="1"/>
              <a:t>quintic</a:t>
            </a:r>
            <a:r>
              <a:rPr lang="en-IN" dirty="0"/>
              <a:t> equation. </a:t>
            </a:r>
            <a:endParaRPr lang="en-IN" dirty="0" smtClean="0"/>
          </a:p>
          <a:p>
            <a:pPr marL="0" indent="0">
              <a:buNone/>
            </a:pPr>
            <a:r>
              <a:rPr lang="en-IN" u="sng" dirty="0" smtClean="0"/>
              <a:t>An </a:t>
            </a:r>
            <a:r>
              <a:rPr lang="en-IN" u="sng" dirty="0"/>
              <a:t>important characteristics of polynomial is that each term in the polynomial expression consists of two parts:</a:t>
            </a:r>
            <a:r>
              <a:rPr lang="en-IN" dirty="0"/>
              <a:t> </a:t>
            </a:r>
          </a:p>
          <a:p>
            <a:pPr marL="0" indent="0">
              <a:buNone/>
            </a:pPr>
            <a:r>
              <a:rPr lang="en-IN" dirty="0"/>
              <a:t>one is the coefficient</a:t>
            </a:r>
          </a:p>
          <a:p>
            <a:pPr marL="0" indent="0">
              <a:buNone/>
            </a:pPr>
            <a:r>
              <a:rPr lang="en-IN" dirty="0"/>
              <a:t>other is the exponent</a:t>
            </a:r>
          </a:p>
          <a:p>
            <a:pPr marL="0" indent="0">
              <a:buNone/>
            </a:pPr>
            <a:r>
              <a:rPr lang="en-IN" u="sng" dirty="0"/>
              <a:t>Example:</a:t>
            </a:r>
            <a:r>
              <a:rPr lang="en-IN" dirty="0"/>
              <a:t> </a:t>
            </a:r>
          </a:p>
          <a:p>
            <a:pPr marL="0" indent="0">
              <a:buNone/>
            </a:pPr>
            <a:r>
              <a:rPr lang="en-IN" dirty="0"/>
              <a:t>10x</a:t>
            </a:r>
            <a:r>
              <a:rPr lang="en-IN" baseline="30000" dirty="0"/>
              <a:t>2 </a:t>
            </a:r>
            <a:r>
              <a:rPr lang="en-IN" dirty="0"/>
              <a:t>+ 26x, here 10 and 26 are coefficients and 2, 1 are its exponential value. </a:t>
            </a:r>
          </a:p>
        </p:txBody>
      </p:sp>
    </p:spTree>
    <p:extLst>
      <p:ext uri="{BB962C8B-B14F-4D97-AF65-F5344CB8AC3E}">
        <p14:creationId xmlns:p14="http://schemas.microsoft.com/office/powerpoint/2010/main" val="214647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AIM</a:t>
            </a:r>
            <a:endParaRPr lang="en-IN" dirty="0"/>
          </a:p>
        </p:txBody>
      </p:sp>
      <p:sp>
        <p:nvSpPr>
          <p:cNvPr id="3" name="Content Placeholder 2"/>
          <p:cNvSpPr>
            <a:spLocks noGrp="1"/>
          </p:cNvSpPr>
          <p:nvPr>
            <p:ph idx="1"/>
          </p:nvPr>
        </p:nvSpPr>
        <p:spPr>
          <a:xfrm>
            <a:off x="1526875" y="1733909"/>
            <a:ext cx="9601200" cy="3581400"/>
          </a:xfrm>
        </p:spPr>
        <p:txBody>
          <a:bodyPr>
            <a:normAutofit fontScale="92500" lnSpcReduction="20000"/>
          </a:bodyPr>
          <a:lstStyle/>
          <a:p>
            <a:pPr marL="0" indent="0">
              <a:buNone/>
            </a:pPr>
            <a:r>
              <a:rPr lang="en-IN" dirty="0"/>
              <a:t>This </a:t>
            </a:r>
            <a:r>
              <a:rPr lang="en-IN" dirty="0" smtClean="0"/>
              <a:t>project </a:t>
            </a:r>
            <a:r>
              <a:rPr lang="en-IN" dirty="0"/>
              <a:t>is a practical implementation of the data structure “</a:t>
            </a:r>
            <a:r>
              <a:rPr lang="en-IN" b="1" dirty="0"/>
              <a:t>Linked List</a:t>
            </a:r>
            <a:r>
              <a:rPr lang="en-IN" dirty="0"/>
              <a:t>“. We use a linked list to dynamically store user input of polynomial expressions and then we </a:t>
            </a:r>
            <a:r>
              <a:rPr lang="en-IN" dirty="0" smtClean="0"/>
              <a:t>perform various function on polynomials depending on the user. </a:t>
            </a:r>
            <a:r>
              <a:rPr lang="en-IN" dirty="0"/>
              <a:t>For this, we follow the simple strategy:</a:t>
            </a:r>
          </a:p>
          <a:p>
            <a:r>
              <a:rPr lang="en-IN" dirty="0"/>
              <a:t>Make a polynomial abstract datatype using </a:t>
            </a:r>
            <a:r>
              <a:rPr lang="en-IN" b="1" i="1" dirty="0" err="1"/>
              <a:t>struct</a:t>
            </a:r>
            <a:r>
              <a:rPr lang="en-IN" dirty="0"/>
              <a:t> which basically implements a linked list.</a:t>
            </a:r>
          </a:p>
          <a:p>
            <a:r>
              <a:rPr lang="en-IN" dirty="0"/>
              <a:t>We write different functions for Creating (</a:t>
            </a:r>
            <a:r>
              <a:rPr lang="en-IN" dirty="0" err="1"/>
              <a:t>ie</a:t>
            </a:r>
            <a:r>
              <a:rPr lang="en-IN" dirty="0"/>
              <a:t>, adding more nodes to the linked list) a polynomial function, Adding two </a:t>
            </a:r>
            <a:r>
              <a:rPr lang="en-IN" dirty="0" smtClean="0"/>
              <a:t>polynomials, </a:t>
            </a:r>
            <a:r>
              <a:rPr lang="en-IN" dirty="0"/>
              <a:t>Showing a polynomial </a:t>
            </a:r>
            <a:r>
              <a:rPr lang="en-IN" dirty="0" smtClean="0"/>
              <a:t>expression, differentiate, multiply, subtract, negate, reverse, delete, extrema, solve, search.</a:t>
            </a:r>
            <a:endParaRPr lang="en-IN" dirty="0"/>
          </a:p>
          <a:p>
            <a:r>
              <a:rPr lang="en-IN" dirty="0"/>
              <a:t>Finally we write the main function with menu driven ability to </a:t>
            </a:r>
            <a:r>
              <a:rPr lang="en-IN" dirty="0" smtClean="0"/>
              <a:t>perform various functions on </a:t>
            </a:r>
            <a:r>
              <a:rPr lang="en-IN" dirty="0"/>
              <a:t>polynomials </a:t>
            </a:r>
            <a:r>
              <a:rPr lang="en-IN" dirty="0" smtClean="0"/>
              <a:t>depending on what the </a:t>
            </a:r>
            <a:r>
              <a:rPr lang="en-IN" dirty="0"/>
              <a:t>user wants</a:t>
            </a:r>
            <a:r>
              <a:rPr lang="en-IN" dirty="0" smtClean="0"/>
              <a:t>.</a:t>
            </a:r>
          </a:p>
          <a:p>
            <a:r>
              <a:rPr lang="en-IN" dirty="0" smtClean="0"/>
              <a:t>Apply this implementation on various real life problems to find solution and help us understand how data structures can be used to solve real life problems</a:t>
            </a:r>
            <a:endParaRPr lang="en-IN" dirty="0"/>
          </a:p>
          <a:p>
            <a:endParaRPr lang="en-IN" dirty="0"/>
          </a:p>
        </p:txBody>
      </p:sp>
      <p:cxnSp>
        <p:nvCxnSpPr>
          <p:cNvPr id="4" name="Straight Connector 3"/>
          <p:cNvCxnSpPr/>
          <p:nvPr/>
        </p:nvCxnSpPr>
        <p:spPr>
          <a:xfrm>
            <a:off x="1003468" y="1387955"/>
            <a:ext cx="102971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6071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1916" y="1379681"/>
            <a:ext cx="9867900" cy="3902271"/>
          </a:xfrm>
        </p:spPr>
        <p:txBody>
          <a:bodyPr>
            <a:noAutofit/>
          </a:bodyPr>
          <a:lstStyle/>
          <a:p>
            <a:pPr marL="0" indent="0" fontAlgn="base">
              <a:spcBef>
                <a:spcPts val="1200"/>
              </a:spcBef>
              <a:buNone/>
            </a:pPr>
            <a:r>
              <a:rPr lang="en-IN" dirty="0" smtClean="0"/>
              <a:t>The manipulation of symbolic polynomials is a classic example of the use of list processing. We are able to represent any number of different polynomials as long as their combined size does not exceed our block of memory. </a:t>
            </a:r>
          </a:p>
          <a:p>
            <a:pPr marL="0" indent="0" fontAlgn="base">
              <a:spcBef>
                <a:spcPts val="1200"/>
              </a:spcBef>
              <a:buNone/>
            </a:pPr>
            <a:r>
              <a:rPr lang="en-IN" u="sng" dirty="0" smtClean="0"/>
              <a:t>In general, </a:t>
            </a:r>
            <a:r>
              <a:rPr lang="en-IN" u="sng" dirty="0"/>
              <a:t>t</a:t>
            </a:r>
            <a:r>
              <a:rPr lang="en-IN" u="sng" dirty="0" smtClean="0"/>
              <a:t>he aim is to represent the polynomial where the nonzero coefficients and the exponents e, are nonnegative integers. </a:t>
            </a:r>
          </a:p>
          <a:p>
            <a:pPr marL="0" indent="0" fontAlgn="base">
              <a:spcBef>
                <a:spcPts val="1200"/>
              </a:spcBef>
              <a:buNone/>
            </a:pPr>
            <a:r>
              <a:rPr lang="en-IN" dirty="0" smtClean="0"/>
              <a:t>Structure is used rather than class to define Term to </a:t>
            </a:r>
            <a:r>
              <a:rPr lang="en-IN" dirty="0" smtClean="0"/>
              <a:t>show</a:t>
            </a:r>
            <a:r>
              <a:rPr lang="en-IN" dirty="0" smtClean="0"/>
              <a:t> </a:t>
            </a:r>
            <a:r>
              <a:rPr lang="en-IN" dirty="0" smtClean="0"/>
              <a:t>that the data “members of Term” are public. A Polynomial Structure Node is defined to implement polynomials. Since a polynomial is to be represented by a list, there are two data parts and one address part. Each </a:t>
            </a:r>
            <a:r>
              <a:rPr lang="en-IN" dirty="0" err="1" smtClean="0"/>
              <a:t>ListNode</a:t>
            </a:r>
            <a:r>
              <a:rPr lang="en-IN" dirty="0" smtClean="0"/>
              <a:t> will represent a term in the polynomial. It is assumed that the coefficients are integers</a:t>
            </a:r>
          </a:p>
          <a:p>
            <a:pPr marL="0" indent="0" fontAlgn="base">
              <a:spcBef>
                <a:spcPts val="1200"/>
              </a:spcBef>
              <a:buNone/>
            </a:pPr>
            <a:endParaRPr lang="en-IN" dirty="0" smtClean="0"/>
          </a:p>
        </p:txBody>
      </p:sp>
      <p:sp>
        <p:nvSpPr>
          <p:cNvPr id="5" name="TextBox 4"/>
          <p:cNvSpPr txBox="1"/>
          <p:nvPr/>
        </p:nvSpPr>
        <p:spPr>
          <a:xfrm>
            <a:off x="981075" y="466725"/>
            <a:ext cx="10010775" cy="646331"/>
          </a:xfrm>
          <a:prstGeom prst="rect">
            <a:avLst/>
          </a:prstGeom>
          <a:noFill/>
        </p:spPr>
        <p:txBody>
          <a:bodyPr wrap="square" rtlCol="0">
            <a:spAutoFit/>
          </a:bodyPr>
          <a:lstStyle/>
          <a:p>
            <a:r>
              <a:rPr lang="en-IN" sz="3600" dirty="0" smtClean="0"/>
              <a:t>POLYNOMIAL REPRESENTATION</a:t>
            </a:r>
            <a:endParaRPr lang="en-IN" sz="3600" dirty="0"/>
          </a:p>
        </p:txBody>
      </p:sp>
      <p:pic>
        <p:nvPicPr>
          <p:cNvPr id="6" name="Picture 4" descr="working with polynom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063" y="5004281"/>
            <a:ext cx="4281488" cy="152600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1097280" y="1247775"/>
            <a:ext cx="102971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4877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697" y="388938"/>
            <a:ext cx="9601200" cy="935037"/>
          </a:xfrm>
        </p:spPr>
        <p:txBody>
          <a:bodyPr>
            <a:normAutofit/>
          </a:bodyPr>
          <a:lstStyle/>
          <a:p>
            <a:r>
              <a:rPr lang="en-IN" sz="3600" dirty="0" smtClean="0"/>
              <a:t>Defining a Node</a:t>
            </a:r>
            <a:endParaRPr lang="en-IN" sz="3600" dirty="0"/>
          </a:p>
        </p:txBody>
      </p:sp>
      <p:sp>
        <p:nvSpPr>
          <p:cNvPr id="3" name="Content Placeholder 2"/>
          <p:cNvSpPr>
            <a:spLocks noGrp="1"/>
          </p:cNvSpPr>
          <p:nvPr>
            <p:ph idx="1"/>
          </p:nvPr>
        </p:nvSpPr>
        <p:spPr>
          <a:xfrm>
            <a:off x="1304925" y="1279959"/>
            <a:ext cx="9601200" cy="4238624"/>
          </a:xfrm>
        </p:spPr>
        <p:txBody>
          <a:bodyPr>
            <a:normAutofit lnSpcReduction="10000"/>
          </a:bodyPr>
          <a:lstStyle/>
          <a:p>
            <a:pPr marL="0" indent="0">
              <a:buNone/>
            </a:pPr>
            <a:r>
              <a:rPr lang="en-IN" dirty="0" smtClean="0"/>
              <a:t>A </a:t>
            </a:r>
            <a:r>
              <a:rPr lang="en-IN" dirty="0"/>
              <a:t>structure may be defined such that it contains two parts- one is the coefficient and second is the corresponding exponent.  The structure definition may be given as shown below</a:t>
            </a:r>
            <a:r>
              <a:rPr lang="en-IN" dirty="0" smtClean="0"/>
              <a:t>:</a:t>
            </a:r>
          </a:p>
          <a:p>
            <a:pPr marL="0" indent="0">
              <a:buNone/>
            </a:pPr>
            <a:r>
              <a:rPr lang="en-IN" dirty="0" smtClean="0"/>
              <a:t>	</a:t>
            </a:r>
            <a:r>
              <a:rPr lang="en-IN" dirty="0" err="1" smtClean="0"/>
              <a:t>struct</a:t>
            </a:r>
            <a:r>
              <a:rPr lang="en-IN" dirty="0" smtClean="0"/>
              <a:t> </a:t>
            </a:r>
            <a:r>
              <a:rPr lang="en-IN" dirty="0"/>
              <a:t>polynomial</a:t>
            </a:r>
            <a:br>
              <a:rPr lang="en-IN" dirty="0"/>
            </a:br>
            <a:r>
              <a:rPr lang="en-IN" dirty="0" smtClean="0"/>
              <a:t>	{</a:t>
            </a:r>
            <a:r>
              <a:rPr lang="en-IN" dirty="0"/>
              <a:t/>
            </a:r>
            <a:br>
              <a:rPr lang="en-IN" dirty="0"/>
            </a:br>
            <a:r>
              <a:rPr lang="en-IN" dirty="0" smtClean="0"/>
              <a:t>		</a:t>
            </a:r>
            <a:r>
              <a:rPr lang="en-IN" dirty="0" err="1" smtClean="0"/>
              <a:t>int</a:t>
            </a:r>
            <a:r>
              <a:rPr lang="en-IN" dirty="0" smtClean="0"/>
              <a:t> </a:t>
            </a:r>
            <a:r>
              <a:rPr lang="en-IN" dirty="0"/>
              <a:t>coefficient;</a:t>
            </a:r>
            <a:br>
              <a:rPr lang="en-IN" dirty="0"/>
            </a:br>
            <a:r>
              <a:rPr lang="en-IN" dirty="0" smtClean="0"/>
              <a:t>		</a:t>
            </a:r>
            <a:r>
              <a:rPr lang="en-IN" dirty="0" err="1" smtClean="0"/>
              <a:t>int</a:t>
            </a:r>
            <a:r>
              <a:rPr lang="en-IN" dirty="0" smtClean="0"/>
              <a:t> </a:t>
            </a:r>
            <a:r>
              <a:rPr lang="en-IN" dirty="0"/>
              <a:t>exponent;</a:t>
            </a:r>
            <a:br>
              <a:rPr lang="en-IN" dirty="0"/>
            </a:br>
            <a:r>
              <a:rPr lang="en-IN" dirty="0" smtClean="0"/>
              <a:t>	</a:t>
            </a:r>
            <a:r>
              <a:rPr lang="en-IN" dirty="0" smtClean="0"/>
              <a:t>	polynomial </a:t>
            </a:r>
            <a:r>
              <a:rPr lang="en-IN" dirty="0"/>
              <a:t>*next;</a:t>
            </a:r>
            <a:br>
              <a:rPr lang="en-IN" dirty="0"/>
            </a:br>
            <a:r>
              <a:rPr lang="en-IN" dirty="0" smtClean="0"/>
              <a:t>	};</a:t>
            </a:r>
            <a:endParaRPr lang="en-IN" dirty="0"/>
          </a:p>
          <a:p>
            <a:pPr marL="0" indent="0">
              <a:buNone/>
            </a:pPr>
            <a:r>
              <a:rPr lang="en-IN" dirty="0" smtClean="0"/>
              <a:t>This </a:t>
            </a:r>
            <a:r>
              <a:rPr lang="en-IN" dirty="0"/>
              <a:t>is the definition of the node class for a polynomial representation. The user can be asked to enter the terms in order of decreasing exponent and the coefficients and exponents can be stored in the coefficient and exponent fields of the node of a linked list</a:t>
            </a:r>
            <a:r>
              <a:rPr lang="en-IN" dirty="0" smtClean="0"/>
              <a:t>.</a:t>
            </a:r>
          </a:p>
          <a:p>
            <a:pPr marL="0" indent="0">
              <a:buNone/>
            </a:pPr>
            <a:r>
              <a:rPr lang="en-IN" dirty="0"/>
              <a:t>P(x) = </a:t>
            </a:r>
            <a:r>
              <a:rPr lang="en-IN" dirty="0" smtClean="0"/>
              <a:t>4x</a:t>
            </a:r>
            <a:r>
              <a:rPr lang="en-IN" baseline="30000" dirty="0" smtClean="0"/>
              <a:t>3</a:t>
            </a:r>
            <a:r>
              <a:rPr lang="en-IN" dirty="0" smtClean="0"/>
              <a:t>+6x</a:t>
            </a:r>
            <a:r>
              <a:rPr lang="en-IN" baseline="30000" dirty="0" smtClean="0"/>
              <a:t>2</a:t>
            </a:r>
            <a:r>
              <a:rPr lang="en-IN" dirty="0" smtClean="0"/>
              <a:t>+7x+9</a:t>
            </a:r>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a:p>
        </p:txBody>
      </p:sp>
      <p:sp>
        <p:nvSpPr>
          <p:cNvPr id="17" name="AutoShape 14" descr="http://www.manojagarwal.co.in/images/poly1.png"/>
          <p:cNvSpPr>
            <a:spLocks noChangeAspect="1" noChangeArrowheads="1"/>
          </p:cNvSpPr>
          <p:nvPr/>
        </p:nvSpPr>
        <p:spPr bwMode="auto">
          <a:xfrm>
            <a:off x="22225" y="-6302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AutoShape 15" descr="http://www.manojagarwal.co.in/images/poly2.png"/>
          <p:cNvSpPr>
            <a:spLocks noChangeAspect="1" noChangeArrowheads="1"/>
          </p:cNvSpPr>
          <p:nvPr/>
        </p:nvSpPr>
        <p:spPr bwMode="auto">
          <a:xfrm>
            <a:off x="22225" y="7508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AutoShape 17" descr="http://www.manojagarwal.co.in/images/poly2.png"/>
          <p:cNvSpPr>
            <a:spLocks noChangeAspect="1" noChangeArrowheads="1"/>
          </p:cNvSpPr>
          <p:nvPr/>
        </p:nvSpPr>
        <p:spPr bwMode="auto">
          <a:xfrm>
            <a:off x="22225"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AutoShape 19" descr="http://www.manojagarwal.co.in/images/poly2.png"/>
          <p:cNvSpPr>
            <a:spLocks noChangeAspect="1" noChangeArrowheads="1"/>
          </p:cNvSpPr>
          <p:nvPr/>
        </p:nvSpPr>
        <p:spPr bwMode="auto">
          <a:xfrm>
            <a:off x="22225"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AutoShape 23" descr="http://www.manojagarwal.co.in/images/poly2.png"/>
          <p:cNvSpPr>
            <a:spLocks noChangeAspect="1" noChangeArrowheads="1"/>
          </p:cNvSpPr>
          <p:nvPr/>
        </p:nvSpPr>
        <p:spPr bwMode="auto">
          <a:xfrm>
            <a:off x="174625" y="84137"/>
            <a:ext cx="6122658" cy="23916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AutoShape 25" descr="http://www.manojagarwal.co.in/images/poly2.png"/>
          <p:cNvSpPr>
            <a:spLocks noChangeAspect="1" noChangeArrowheads="1"/>
          </p:cNvSpPr>
          <p:nvPr/>
        </p:nvSpPr>
        <p:spPr bwMode="auto">
          <a:xfrm>
            <a:off x="174625" y="84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6878" y="5715001"/>
            <a:ext cx="5223108" cy="676206"/>
          </a:xfrm>
          <a:prstGeom prst="rect">
            <a:avLst/>
          </a:prstGeom>
        </p:spPr>
      </p:pic>
      <p:cxnSp>
        <p:nvCxnSpPr>
          <p:cNvPr id="27" name="Straight Connector 26"/>
          <p:cNvCxnSpPr/>
          <p:nvPr/>
        </p:nvCxnSpPr>
        <p:spPr>
          <a:xfrm>
            <a:off x="1148697" y="1055688"/>
            <a:ext cx="102971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9332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33" y="326554"/>
            <a:ext cx="9601200" cy="734047"/>
          </a:xfrm>
        </p:spPr>
        <p:txBody>
          <a:bodyPr>
            <a:normAutofit/>
          </a:bodyPr>
          <a:lstStyle/>
          <a:p>
            <a:r>
              <a:rPr lang="en-IN" sz="3600" dirty="0" smtClean="0">
                <a:latin typeface="Calibri" panose="020F0502020204030204" pitchFamily="34" charset="0"/>
                <a:cs typeface="Calibri" panose="020F0502020204030204" pitchFamily="34" charset="0"/>
              </a:rPr>
              <a:t>LINKED LISTS</a:t>
            </a:r>
            <a:endParaRPr lang="en-IN" sz="36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11215" y="1147313"/>
            <a:ext cx="9601200" cy="5589917"/>
          </a:xfrm>
        </p:spPr>
        <p:txBody>
          <a:bodyPr>
            <a:noAutofit/>
          </a:bodyPr>
          <a:lstStyle/>
          <a:p>
            <a:pPr marL="0" indent="0">
              <a:buNone/>
            </a:pPr>
            <a:r>
              <a:rPr lang="en-IN" dirty="0">
                <a:latin typeface="Calibri" panose="020F0502020204030204" pitchFamily="34" charset="0"/>
                <a:cs typeface="Calibri" panose="020F0502020204030204" pitchFamily="34" charset="0"/>
              </a:rPr>
              <a:t>A </a:t>
            </a:r>
            <a:r>
              <a:rPr lang="en-IN" b="1" dirty="0">
                <a:latin typeface="Calibri" panose="020F0502020204030204" pitchFamily="34" charset="0"/>
                <a:cs typeface="Calibri" panose="020F0502020204030204" pitchFamily="34" charset="0"/>
              </a:rPr>
              <a:t>linked list </a:t>
            </a:r>
            <a:r>
              <a:rPr lang="en-IN" dirty="0">
                <a:latin typeface="Calibri" panose="020F0502020204030204" pitchFamily="34" charset="0"/>
                <a:cs typeface="Calibri" panose="020F0502020204030204" pitchFamily="34" charset="0"/>
              </a:rPr>
              <a:t>is a sequence of data structures, which are connected together via links.</a:t>
            </a:r>
          </a:p>
          <a:p>
            <a:pPr marL="0" indent="0">
              <a:buNone/>
            </a:pPr>
            <a:r>
              <a:rPr lang="en-IN" dirty="0">
                <a:latin typeface="Calibri" panose="020F0502020204030204" pitchFamily="34" charset="0"/>
                <a:cs typeface="Calibri" panose="020F0502020204030204" pitchFamily="34" charset="0"/>
              </a:rPr>
              <a:t>Linked List is a sequence of links which contains items. Each link contains a connection to another link. Linked list is the second most-used data structure after array. Following are the important terms to understand the concept of Linked List.</a:t>
            </a:r>
          </a:p>
          <a:p>
            <a:pPr marL="0" indent="0">
              <a:spcBef>
                <a:spcPts val="0"/>
              </a:spcBef>
              <a:spcAft>
                <a:spcPts val="0"/>
              </a:spcAft>
              <a:buNone/>
            </a:pPr>
            <a:r>
              <a:rPr lang="en-IN" b="1" dirty="0">
                <a:latin typeface="Calibri" panose="020F0502020204030204" pitchFamily="34" charset="0"/>
                <a:cs typeface="Calibri" panose="020F0502020204030204" pitchFamily="34" charset="0"/>
              </a:rPr>
              <a:t>Link</a:t>
            </a:r>
            <a:r>
              <a:rPr lang="en-IN" dirty="0">
                <a:latin typeface="Calibri" panose="020F0502020204030204" pitchFamily="34" charset="0"/>
                <a:cs typeface="Calibri" panose="020F0502020204030204" pitchFamily="34" charset="0"/>
              </a:rPr>
              <a:t> − Each link of a linked list can store a data called an element.</a:t>
            </a:r>
          </a:p>
          <a:p>
            <a:pPr marL="0" indent="0">
              <a:spcBef>
                <a:spcPts val="0"/>
              </a:spcBef>
              <a:spcAft>
                <a:spcPts val="0"/>
              </a:spcAft>
              <a:buNone/>
            </a:pPr>
            <a:r>
              <a:rPr lang="en-IN" b="1" dirty="0">
                <a:latin typeface="Calibri" panose="020F0502020204030204" pitchFamily="34" charset="0"/>
                <a:cs typeface="Calibri" panose="020F0502020204030204" pitchFamily="34" charset="0"/>
              </a:rPr>
              <a:t>Next</a:t>
            </a:r>
            <a:r>
              <a:rPr lang="en-IN" dirty="0">
                <a:latin typeface="Calibri" panose="020F0502020204030204" pitchFamily="34" charset="0"/>
                <a:cs typeface="Calibri" panose="020F0502020204030204" pitchFamily="34" charset="0"/>
              </a:rPr>
              <a:t> − Each link of a linked list contains a link to the next link called Next.</a:t>
            </a:r>
          </a:p>
          <a:p>
            <a:pPr marL="0" indent="0">
              <a:spcBef>
                <a:spcPts val="0"/>
              </a:spcBef>
              <a:spcAft>
                <a:spcPts val="0"/>
              </a:spcAft>
              <a:buNone/>
            </a:pPr>
            <a:r>
              <a:rPr lang="en-IN" b="1" dirty="0" err="1">
                <a:latin typeface="Calibri" panose="020F0502020204030204" pitchFamily="34" charset="0"/>
                <a:cs typeface="Calibri" panose="020F0502020204030204" pitchFamily="34" charset="0"/>
              </a:rPr>
              <a:t>LinkedList</a:t>
            </a:r>
            <a:r>
              <a:rPr lang="en-IN" dirty="0">
                <a:latin typeface="Calibri" panose="020F0502020204030204" pitchFamily="34" charset="0"/>
                <a:cs typeface="Calibri" panose="020F0502020204030204" pitchFamily="34" charset="0"/>
              </a:rPr>
              <a:t> − A Linked List contains the connection link to the first link called First</a:t>
            </a:r>
            <a:r>
              <a:rPr lang="en-IN" dirty="0" smtClean="0">
                <a:latin typeface="Calibri" panose="020F0502020204030204" pitchFamily="34" charset="0"/>
                <a:cs typeface="Calibri" panose="020F0502020204030204" pitchFamily="34" charset="0"/>
              </a:rPr>
              <a:t>.</a:t>
            </a:r>
          </a:p>
          <a:p>
            <a:pPr marL="0" lvl="0" indent="0" eaLnBrk="0" fontAlgn="base" hangingPunct="0">
              <a:lnSpc>
                <a:spcPct val="100000"/>
              </a:lnSpc>
              <a:spcBef>
                <a:spcPts val="0"/>
              </a:spcBef>
              <a:spcAft>
                <a:spcPts val="0"/>
              </a:spcAft>
              <a:buNone/>
            </a:pPr>
            <a:r>
              <a:rPr lang="en-US" altLang="en-US" dirty="0">
                <a:solidFill>
                  <a:srgbClr val="000000"/>
                </a:solidFill>
                <a:latin typeface="Calibri" panose="020F0502020204030204" pitchFamily="34" charset="0"/>
                <a:cs typeface="Calibri" panose="020F0502020204030204" pitchFamily="34" charset="0"/>
              </a:rPr>
              <a:t>Linked list can be visualized as a chain of nodes, where every node points to the next node.</a:t>
            </a:r>
            <a:endParaRPr lang="en-US" altLang="en-US" dirty="0">
              <a:solidFill>
                <a:schemeClr val="tx1"/>
              </a:solidFill>
              <a:latin typeface="Calibri" panose="020F0502020204030204" pitchFamily="34" charset="0"/>
              <a:cs typeface="Calibri" panose="020F0502020204030204" pitchFamily="34" charset="0"/>
            </a:endParaRPr>
          </a:p>
          <a:p>
            <a:pPr marL="0" lvl="0" indent="0" eaLnBrk="0" fontAlgn="base" hangingPunct="0">
              <a:lnSpc>
                <a:spcPct val="100000"/>
              </a:lnSpc>
              <a:spcBef>
                <a:spcPts val="0"/>
              </a:spcBef>
              <a:spcAft>
                <a:spcPts val="0"/>
              </a:spcAft>
              <a:buNone/>
            </a:pPr>
            <a:r>
              <a:rPr lang="en-US" altLang="en-US" dirty="0">
                <a:solidFill>
                  <a:schemeClr val="tx1"/>
                </a:solidFill>
                <a:latin typeface="Calibri" panose="020F0502020204030204" pitchFamily="34" charset="0"/>
                <a:cs typeface="Calibri" panose="020F0502020204030204" pitchFamily="34" charset="0"/>
              </a:rPr>
              <a:t>  </a:t>
            </a:r>
            <a:r>
              <a:rPr lang="en-US" altLang="en-US" dirty="0">
                <a:solidFill>
                  <a:srgbClr val="313131"/>
                </a:solidFill>
                <a:latin typeface="Calibri" panose="020F0502020204030204" pitchFamily="34" charset="0"/>
                <a:cs typeface="Calibri" panose="020F0502020204030204" pitchFamily="34" charset="0"/>
              </a:rPr>
              <a:t> </a:t>
            </a:r>
            <a:endParaRPr lang="en-US" altLang="en-US" dirty="0">
              <a:solidFill>
                <a:schemeClr val="tx1"/>
              </a:solidFill>
              <a:latin typeface="Calibri" panose="020F0502020204030204" pitchFamily="34" charset="0"/>
              <a:cs typeface="Calibri" panose="020F0502020204030204" pitchFamily="34" charset="0"/>
            </a:endParaRPr>
          </a:p>
          <a:p>
            <a:pPr marL="0" lvl="0" indent="0" eaLnBrk="0" fontAlgn="base" hangingPunct="0">
              <a:lnSpc>
                <a:spcPct val="100000"/>
              </a:lnSpc>
              <a:spcBef>
                <a:spcPts val="0"/>
              </a:spcBef>
              <a:spcAft>
                <a:spcPts val="0"/>
              </a:spcAft>
              <a:buNone/>
            </a:pPr>
            <a:endParaRPr lang="en-US" altLang="en-US" dirty="0" smtClean="0">
              <a:solidFill>
                <a:srgbClr val="000000"/>
              </a:solidFill>
              <a:latin typeface="Calibri" panose="020F0502020204030204" pitchFamily="34" charset="0"/>
              <a:cs typeface="Calibri" panose="020F0502020204030204" pitchFamily="34" charset="0"/>
            </a:endParaRPr>
          </a:p>
          <a:p>
            <a:pPr marL="0" lvl="0" indent="0" eaLnBrk="0" fontAlgn="base" hangingPunct="0">
              <a:lnSpc>
                <a:spcPct val="100000"/>
              </a:lnSpc>
              <a:spcBef>
                <a:spcPct val="0"/>
              </a:spcBef>
              <a:spcAft>
                <a:spcPct val="0"/>
              </a:spcAft>
              <a:buNone/>
            </a:pPr>
            <a:endParaRPr lang="en-US" altLang="en-US" dirty="0" smtClean="0">
              <a:solidFill>
                <a:srgbClr val="000000"/>
              </a:solidFill>
              <a:latin typeface="Calibri" panose="020F0502020204030204" pitchFamily="34" charset="0"/>
              <a:cs typeface="Calibri" panose="020F0502020204030204" pitchFamily="34" charset="0"/>
            </a:endParaRPr>
          </a:p>
          <a:p>
            <a:pPr marL="0" lvl="0" indent="0" eaLnBrk="0" fontAlgn="base" hangingPunct="0">
              <a:lnSpc>
                <a:spcPct val="100000"/>
              </a:lnSpc>
              <a:spcBef>
                <a:spcPct val="0"/>
              </a:spcBef>
              <a:spcAft>
                <a:spcPct val="0"/>
              </a:spcAft>
              <a:buNone/>
            </a:pPr>
            <a:endParaRPr lang="en-US" altLang="en-US" dirty="0" smtClean="0">
              <a:solidFill>
                <a:srgbClr val="000000"/>
              </a:solidFill>
              <a:latin typeface="Calibri" panose="020F0502020204030204" pitchFamily="34" charset="0"/>
              <a:cs typeface="Calibri" panose="020F0502020204030204" pitchFamily="34" charset="0"/>
            </a:endParaRPr>
          </a:p>
          <a:p>
            <a:pPr marL="0" lvl="0" indent="0" eaLnBrk="0" fontAlgn="base" hangingPunct="0">
              <a:lnSpc>
                <a:spcPct val="100000"/>
              </a:lnSpc>
              <a:spcBef>
                <a:spcPct val="0"/>
              </a:spcBef>
              <a:spcAft>
                <a:spcPct val="0"/>
              </a:spcAft>
              <a:buNone/>
            </a:pPr>
            <a:r>
              <a:rPr lang="en-US" altLang="en-US" dirty="0" smtClean="0">
                <a:solidFill>
                  <a:srgbClr val="000000"/>
                </a:solidFill>
                <a:latin typeface="Calibri" panose="020F0502020204030204" pitchFamily="34" charset="0"/>
                <a:cs typeface="Calibri" panose="020F0502020204030204" pitchFamily="34" charset="0"/>
              </a:rPr>
              <a:t>As </a:t>
            </a:r>
            <a:r>
              <a:rPr lang="en-US" altLang="en-US" dirty="0">
                <a:solidFill>
                  <a:srgbClr val="000000"/>
                </a:solidFill>
                <a:latin typeface="Calibri" panose="020F0502020204030204" pitchFamily="34" charset="0"/>
                <a:cs typeface="Calibri" panose="020F0502020204030204" pitchFamily="34" charset="0"/>
              </a:rPr>
              <a:t>per the above illustration, following are the important points to be considered.</a:t>
            </a:r>
            <a:endParaRPr lang="en-US" altLang="en-US" dirty="0">
              <a:solidFill>
                <a:schemeClr val="tx1"/>
              </a:solidFill>
              <a:latin typeface="Calibri" panose="020F0502020204030204" pitchFamily="34" charset="0"/>
              <a:cs typeface="Calibri" panose="020F0502020204030204" pitchFamily="34" charset="0"/>
            </a:endParaRPr>
          </a:p>
          <a:p>
            <a:pPr marL="0" lvl="0" indent="0" eaLnBrk="0" fontAlgn="base" hangingPunct="0">
              <a:lnSpc>
                <a:spcPct val="100000"/>
              </a:lnSpc>
              <a:spcBef>
                <a:spcPct val="0"/>
              </a:spcBef>
              <a:spcAft>
                <a:spcPct val="0"/>
              </a:spcAft>
              <a:buFontTx/>
              <a:buChar char="•"/>
            </a:pPr>
            <a:r>
              <a:rPr lang="en-US" altLang="en-US" dirty="0">
                <a:solidFill>
                  <a:srgbClr val="000000"/>
                </a:solidFill>
                <a:latin typeface="Calibri" panose="020F0502020204030204" pitchFamily="34" charset="0"/>
                <a:cs typeface="Calibri" panose="020F0502020204030204" pitchFamily="34" charset="0"/>
              </a:rPr>
              <a:t>Linked List contains a link element called first.</a:t>
            </a:r>
          </a:p>
          <a:p>
            <a:pPr marL="0" lvl="0" indent="0" eaLnBrk="0" fontAlgn="base" hangingPunct="0">
              <a:lnSpc>
                <a:spcPct val="100000"/>
              </a:lnSpc>
              <a:spcBef>
                <a:spcPct val="0"/>
              </a:spcBef>
              <a:spcAft>
                <a:spcPct val="0"/>
              </a:spcAft>
              <a:buFontTx/>
              <a:buChar char="•"/>
            </a:pPr>
            <a:r>
              <a:rPr lang="en-US" altLang="en-US" dirty="0">
                <a:solidFill>
                  <a:srgbClr val="000000"/>
                </a:solidFill>
                <a:latin typeface="Calibri" panose="020F0502020204030204" pitchFamily="34" charset="0"/>
                <a:cs typeface="Calibri" panose="020F0502020204030204" pitchFamily="34" charset="0"/>
              </a:rPr>
              <a:t>Each link carries a data field(s) and a link field called next.</a:t>
            </a:r>
          </a:p>
          <a:p>
            <a:pPr marL="0" lvl="0" indent="0" eaLnBrk="0" fontAlgn="base" hangingPunct="0">
              <a:lnSpc>
                <a:spcPct val="100000"/>
              </a:lnSpc>
              <a:spcBef>
                <a:spcPct val="0"/>
              </a:spcBef>
              <a:spcAft>
                <a:spcPct val="0"/>
              </a:spcAft>
              <a:buFontTx/>
              <a:buChar char="•"/>
            </a:pPr>
            <a:r>
              <a:rPr lang="en-US" altLang="en-US" dirty="0">
                <a:solidFill>
                  <a:srgbClr val="000000"/>
                </a:solidFill>
                <a:latin typeface="Calibri" panose="020F0502020204030204" pitchFamily="34" charset="0"/>
                <a:cs typeface="Calibri" panose="020F0502020204030204" pitchFamily="34" charset="0"/>
              </a:rPr>
              <a:t>Each link is linked with its next link using its next link.</a:t>
            </a:r>
          </a:p>
          <a:p>
            <a:pPr marL="0" lvl="0" indent="0" eaLnBrk="0" fontAlgn="base" hangingPunct="0">
              <a:lnSpc>
                <a:spcPct val="100000"/>
              </a:lnSpc>
              <a:spcBef>
                <a:spcPct val="0"/>
              </a:spcBef>
              <a:spcAft>
                <a:spcPct val="0"/>
              </a:spcAft>
              <a:buFontTx/>
              <a:buChar char="•"/>
            </a:pPr>
            <a:r>
              <a:rPr lang="en-US" altLang="en-US" dirty="0">
                <a:solidFill>
                  <a:srgbClr val="000000"/>
                </a:solidFill>
                <a:latin typeface="Calibri" panose="020F0502020204030204" pitchFamily="34" charset="0"/>
                <a:cs typeface="Calibri" panose="020F0502020204030204" pitchFamily="34" charset="0"/>
              </a:rPr>
              <a:t>Last link carries a link as null to mark the end of the list.</a:t>
            </a:r>
            <a:endParaRPr lang="en-US" altLang="en-US" dirty="0">
              <a:solidFill>
                <a:srgbClr val="313131"/>
              </a:solidFill>
              <a:latin typeface="Calibri" panose="020F0502020204030204" pitchFamily="34" charset="0"/>
              <a:cs typeface="Calibri" panose="020F0502020204030204" pitchFamily="34" charset="0"/>
            </a:endParaRPr>
          </a:p>
          <a:p>
            <a:pPr marL="0" lvl="0" indent="0" eaLnBrk="0" fontAlgn="base" hangingPunct="0">
              <a:lnSpc>
                <a:spcPct val="100000"/>
              </a:lnSpc>
              <a:spcBef>
                <a:spcPct val="0"/>
              </a:spcBef>
              <a:spcAft>
                <a:spcPct val="0"/>
              </a:spcAft>
              <a:buNone/>
            </a:pPr>
            <a:endParaRPr lang="en-US" altLang="en-US" dirty="0">
              <a:solidFill>
                <a:schemeClr val="tx1"/>
              </a:solidFill>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pic>
        <p:nvPicPr>
          <p:cNvPr id="4098" name="Picture 2" descr="Linked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2942" y="3845637"/>
            <a:ext cx="4992537" cy="90697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1175996" y="973888"/>
            <a:ext cx="102971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3858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185" y="552450"/>
            <a:ext cx="9601200" cy="1485900"/>
          </a:xfrm>
        </p:spPr>
        <p:txBody>
          <a:bodyPr/>
          <a:lstStyle/>
          <a:p>
            <a:r>
              <a:rPr lang="en-IN" dirty="0" smtClean="0"/>
              <a:t>WHY USE LINKED LISTS?</a:t>
            </a:r>
            <a:endParaRPr lang="en-IN" dirty="0"/>
          </a:p>
        </p:txBody>
      </p:sp>
      <p:sp>
        <p:nvSpPr>
          <p:cNvPr id="3" name="Content Placeholder 2"/>
          <p:cNvSpPr>
            <a:spLocks noGrp="1"/>
          </p:cNvSpPr>
          <p:nvPr>
            <p:ph idx="1"/>
          </p:nvPr>
        </p:nvSpPr>
        <p:spPr>
          <a:xfrm>
            <a:off x="1163955" y="1662563"/>
            <a:ext cx="10685145" cy="4459394"/>
          </a:xfrm>
        </p:spPr>
        <p:txBody>
          <a:bodyPr>
            <a:noAutofit/>
          </a:bodyPr>
          <a:lstStyle/>
          <a:p>
            <a:pPr marL="180000" indent="0">
              <a:spcBef>
                <a:spcPts val="600"/>
              </a:spcBef>
              <a:buNone/>
            </a:pPr>
            <a:r>
              <a:rPr lang="en-IN" dirty="0">
                <a:latin typeface="Calibri" panose="020F0502020204030204" pitchFamily="34" charset="0"/>
                <a:cs typeface="Calibri" panose="020F0502020204030204" pitchFamily="34" charset="0"/>
              </a:rPr>
              <a:t>A polynomial can be represented in an array or in a </a:t>
            </a:r>
            <a:r>
              <a:rPr lang="en-IN" dirty="0" smtClean="0">
                <a:latin typeface="Calibri" panose="020F0502020204030204" pitchFamily="34" charset="0"/>
                <a:cs typeface="Calibri" panose="020F0502020204030204" pitchFamily="34" charset="0"/>
              </a:rPr>
              <a:t>linked list </a:t>
            </a:r>
            <a:r>
              <a:rPr lang="en-IN" dirty="0">
                <a:latin typeface="Calibri" panose="020F0502020204030204" pitchFamily="34" charset="0"/>
                <a:cs typeface="Calibri" panose="020F0502020204030204" pitchFamily="34" charset="0"/>
              </a:rPr>
              <a:t>by simply storing the coefficient and exponent of </a:t>
            </a:r>
            <a:r>
              <a:rPr lang="en-IN" dirty="0" smtClean="0">
                <a:latin typeface="Calibri" panose="020F0502020204030204" pitchFamily="34" charset="0"/>
                <a:cs typeface="Calibri" panose="020F0502020204030204" pitchFamily="34" charset="0"/>
              </a:rPr>
              <a:t>each term</a:t>
            </a:r>
            <a:r>
              <a:rPr lang="en-IN" dirty="0">
                <a:latin typeface="Calibri" panose="020F0502020204030204" pitchFamily="34" charset="0"/>
                <a:cs typeface="Calibri" panose="020F0502020204030204" pitchFamily="34" charset="0"/>
              </a:rPr>
              <a:t>.</a:t>
            </a:r>
          </a:p>
          <a:p>
            <a:pPr marL="180000" indent="0">
              <a:spcBef>
                <a:spcPts val="600"/>
              </a:spcBef>
              <a:buNone/>
            </a:pPr>
            <a:r>
              <a:rPr lang="en-IN" dirty="0">
                <a:latin typeface="Calibri" panose="020F0502020204030204" pitchFamily="34" charset="0"/>
                <a:cs typeface="Calibri" panose="020F0502020204030204" pitchFamily="34" charset="0"/>
              </a:rPr>
              <a:t>However, for any polynomial operation , such as </a:t>
            </a:r>
            <a:r>
              <a:rPr lang="en-IN" dirty="0" smtClean="0">
                <a:latin typeface="Calibri" panose="020F0502020204030204" pitchFamily="34" charset="0"/>
                <a:cs typeface="Calibri" panose="020F0502020204030204" pitchFamily="34" charset="0"/>
              </a:rPr>
              <a:t>addition or </a:t>
            </a:r>
            <a:r>
              <a:rPr lang="en-IN" dirty="0">
                <a:latin typeface="Calibri" panose="020F0502020204030204" pitchFamily="34" charset="0"/>
                <a:cs typeface="Calibri" panose="020F0502020204030204" pitchFamily="34" charset="0"/>
              </a:rPr>
              <a:t>multiplication of polynomials , you will find that </a:t>
            </a:r>
            <a:r>
              <a:rPr lang="en-IN" dirty="0" smtClean="0">
                <a:latin typeface="Calibri" panose="020F0502020204030204" pitchFamily="34" charset="0"/>
                <a:cs typeface="Calibri" panose="020F0502020204030204" pitchFamily="34" charset="0"/>
              </a:rPr>
              <a:t>the linked </a:t>
            </a:r>
            <a:r>
              <a:rPr lang="en-IN" dirty="0">
                <a:latin typeface="Calibri" panose="020F0502020204030204" pitchFamily="34" charset="0"/>
                <a:cs typeface="Calibri" panose="020F0502020204030204" pitchFamily="34" charset="0"/>
              </a:rPr>
              <a:t>list representation is more easier to deal with.</a:t>
            </a:r>
          </a:p>
          <a:p>
            <a:pPr marL="180000" indent="0">
              <a:spcBef>
                <a:spcPts val="600"/>
              </a:spcBef>
              <a:buNone/>
            </a:pPr>
            <a:r>
              <a:rPr lang="en-IN" dirty="0">
                <a:latin typeface="Calibri" panose="020F0502020204030204" pitchFamily="34" charset="0"/>
                <a:cs typeface="Calibri" panose="020F0502020204030204" pitchFamily="34" charset="0"/>
              </a:rPr>
              <a:t>First of all note that in a polynomial all the terms may </a:t>
            </a:r>
            <a:r>
              <a:rPr lang="en-IN" dirty="0" smtClean="0">
                <a:latin typeface="Calibri" panose="020F0502020204030204" pitchFamily="34" charset="0"/>
                <a:cs typeface="Calibri" panose="020F0502020204030204" pitchFamily="34" charset="0"/>
              </a:rPr>
              <a:t>not be </a:t>
            </a:r>
            <a:r>
              <a:rPr lang="en-IN" dirty="0">
                <a:latin typeface="Calibri" panose="020F0502020204030204" pitchFamily="34" charset="0"/>
                <a:cs typeface="Calibri" panose="020F0502020204030204" pitchFamily="34" charset="0"/>
              </a:rPr>
              <a:t>present, especially if it is going to be a very high </a:t>
            </a:r>
            <a:r>
              <a:rPr lang="en-IN" dirty="0" smtClean="0">
                <a:latin typeface="Calibri" panose="020F0502020204030204" pitchFamily="34" charset="0"/>
                <a:cs typeface="Calibri" panose="020F0502020204030204" pitchFamily="34" charset="0"/>
              </a:rPr>
              <a:t>order polynomial</a:t>
            </a:r>
            <a:r>
              <a:rPr lang="en-IN" dirty="0">
                <a:latin typeface="Calibri" panose="020F0502020204030204" pitchFamily="34" charset="0"/>
                <a:cs typeface="Calibri" panose="020F0502020204030204" pitchFamily="34" charset="0"/>
              </a:rPr>
              <a:t>. </a:t>
            </a:r>
            <a:endParaRPr lang="en-IN" dirty="0" smtClean="0">
              <a:latin typeface="Calibri" panose="020F0502020204030204" pitchFamily="34" charset="0"/>
              <a:cs typeface="Calibri" panose="020F0502020204030204" pitchFamily="34" charset="0"/>
            </a:endParaRPr>
          </a:p>
          <a:p>
            <a:pPr marL="180000" indent="0">
              <a:spcBef>
                <a:spcPts val="600"/>
              </a:spcBef>
              <a:buNone/>
            </a:pPr>
            <a:r>
              <a:rPr lang="en-IN" dirty="0" smtClean="0">
                <a:latin typeface="Calibri" panose="020F0502020204030204" pitchFamily="34" charset="0"/>
                <a:cs typeface="Calibri" panose="020F0502020204030204" pitchFamily="34" charset="0"/>
              </a:rPr>
              <a:t>Consider,</a:t>
            </a:r>
            <a:endParaRPr lang="en-IN" dirty="0">
              <a:latin typeface="Calibri" panose="020F0502020204030204" pitchFamily="34" charset="0"/>
              <a:cs typeface="Calibri" panose="020F0502020204030204" pitchFamily="34" charset="0"/>
            </a:endParaRPr>
          </a:p>
          <a:p>
            <a:pPr marL="180000" indent="0">
              <a:spcBef>
                <a:spcPts val="0"/>
              </a:spcBef>
              <a:buNone/>
            </a:pPr>
            <a:r>
              <a:rPr lang="en-IN" dirty="0">
                <a:latin typeface="Calibri" panose="020F0502020204030204" pitchFamily="34" charset="0"/>
                <a:cs typeface="Calibri" panose="020F0502020204030204" pitchFamily="34" charset="0"/>
              </a:rPr>
              <a:t>5 x12 + 2 x9 + 4x7 + 6x5 + x2 + 12 </a:t>
            </a:r>
            <a:r>
              <a:rPr lang="en-IN" dirty="0" smtClean="0">
                <a:latin typeface="Calibri" panose="020F0502020204030204" pitchFamily="34" charset="0"/>
                <a:cs typeface="Calibri" panose="020F0502020204030204" pitchFamily="34" charset="0"/>
              </a:rPr>
              <a:t>x</a:t>
            </a:r>
            <a:endParaRPr lang="en-IN" dirty="0">
              <a:latin typeface="Calibri" panose="020F0502020204030204" pitchFamily="34" charset="0"/>
              <a:cs typeface="Calibri" panose="020F0502020204030204" pitchFamily="34" charset="0"/>
            </a:endParaRPr>
          </a:p>
          <a:p>
            <a:pPr marL="180000" indent="0">
              <a:spcBef>
                <a:spcPts val="600"/>
              </a:spcBef>
              <a:buNone/>
            </a:pPr>
            <a:r>
              <a:rPr lang="en-IN" dirty="0">
                <a:latin typeface="Calibri" panose="020F0502020204030204" pitchFamily="34" charset="0"/>
                <a:cs typeface="Calibri" panose="020F0502020204030204" pitchFamily="34" charset="0"/>
              </a:rPr>
              <a:t>Now this 12th order polynomial does not have all the </a:t>
            </a:r>
            <a:r>
              <a:rPr lang="en-IN" dirty="0" smtClean="0">
                <a:latin typeface="Calibri" panose="020F0502020204030204" pitchFamily="34" charset="0"/>
                <a:cs typeface="Calibri" panose="020F0502020204030204" pitchFamily="34" charset="0"/>
              </a:rPr>
              <a:t>13 terms </a:t>
            </a:r>
            <a:r>
              <a:rPr lang="en-IN" dirty="0">
                <a:latin typeface="Calibri" panose="020F0502020204030204" pitchFamily="34" charset="0"/>
                <a:cs typeface="Calibri" panose="020F0502020204030204" pitchFamily="34" charset="0"/>
              </a:rPr>
              <a:t>(including the constant term</a:t>
            </a:r>
            <a:r>
              <a:rPr lang="en-IN" dirty="0" smtClean="0">
                <a:latin typeface="Calibri" panose="020F0502020204030204" pitchFamily="34" charset="0"/>
                <a:cs typeface="Calibri" panose="020F0502020204030204" pitchFamily="34" charset="0"/>
              </a:rPr>
              <a:t>).It </a:t>
            </a:r>
            <a:r>
              <a:rPr lang="en-IN" dirty="0">
                <a:latin typeface="Calibri" panose="020F0502020204030204" pitchFamily="34" charset="0"/>
                <a:cs typeface="Calibri" panose="020F0502020204030204" pitchFamily="34" charset="0"/>
              </a:rPr>
              <a:t>would be very easy to represent the polynomial using </a:t>
            </a:r>
            <a:r>
              <a:rPr lang="en-IN" dirty="0" smtClean="0">
                <a:latin typeface="Calibri" panose="020F0502020204030204" pitchFamily="34" charset="0"/>
                <a:cs typeface="Calibri" panose="020F0502020204030204" pitchFamily="34" charset="0"/>
              </a:rPr>
              <a:t>a linked </a:t>
            </a:r>
            <a:r>
              <a:rPr lang="en-IN" dirty="0">
                <a:latin typeface="Calibri" panose="020F0502020204030204" pitchFamily="34" charset="0"/>
                <a:cs typeface="Calibri" panose="020F0502020204030204" pitchFamily="34" charset="0"/>
              </a:rPr>
              <a:t>list structure, where each node can hold </a:t>
            </a:r>
            <a:r>
              <a:rPr lang="en-IN" dirty="0" smtClean="0">
                <a:latin typeface="Calibri" panose="020F0502020204030204" pitchFamily="34" charset="0"/>
                <a:cs typeface="Calibri" panose="020F0502020204030204" pitchFamily="34" charset="0"/>
              </a:rPr>
              <a:t>information pertaining </a:t>
            </a:r>
            <a:r>
              <a:rPr lang="en-IN" dirty="0">
                <a:latin typeface="Calibri" panose="020F0502020204030204" pitchFamily="34" charset="0"/>
                <a:cs typeface="Calibri" panose="020F0502020204030204" pitchFamily="34" charset="0"/>
              </a:rPr>
              <a:t>to a single term of the polynomial</a:t>
            </a:r>
            <a:r>
              <a:rPr lang="en-IN" dirty="0" smtClean="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p:txBody>
      </p:sp>
      <p:cxnSp>
        <p:nvCxnSpPr>
          <p:cNvPr id="4" name="Straight Connector 3"/>
          <p:cNvCxnSpPr/>
          <p:nvPr/>
        </p:nvCxnSpPr>
        <p:spPr>
          <a:xfrm>
            <a:off x="1163955" y="1295400"/>
            <a:ext cx="102971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9247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625" y="571500"/>
            <a:ext cx="9601200" cy="1485900"/>
          </a:xfrm>
        </p:spPr>
        <p:txBody>
          <a:bodyPr/>
          <a:lstStyle/>
          <a:p>
            <a:r>
              <a:rPr lang="en-IN" dirty="0"/>
              <a:t>WHY USE LINKED LISTS?</a:t>
            </a:r>
          </a:p>
        </p:txBody>
      </p:sp>
      <p:sp>
        <p:nvSpPr>
          <p:cNvPr id="3" name="Content Placeholder 2"/>
          <p:cNvSpPr>
            <a:spLocks noGrp="1"/>
          </p:cNvSpPr>
          <p:nvPr>
            <p:ph idx="1"/>
          </p:nvPr>
        </p:nvSpPr>
        <p:spPr>
          <a:xfrm>
            <a:off x="1278255" y="1657709"/>
            <a:ext cx="10244461" cy="3581400"/>
          </a:xfrm>
        </p:spPr>
        <p:txBody>
          <a:bodyPr/>
          <a:lstStyle/>
          <a:p>
            <a:pPr marL="180000" indent="0">
              <a:spcBef>
                <a:spcPts val="600"/>
              </a:spcBef>
              <a:buNone/>
            </a:pPr>
            <a:r>
              <a:rPr lang="en-IN" dirty="0">
                <a:latin typeface="Calibri" panose="020F0502020204030204" pitchFamily="34" charset="0"/>
                <a:cs typeface="Calibri" panose="020F0502020204030204" pitchFamily="34" charset="0"/>
              </a:rPr>
              <a:t>Each node will need to store the exponent and the coefficient for each term. It often does not matter whether the polynomial is in x or y. This information may not be very crucial for the intended operations on the polynomial. Thus we need to define a node structure to hold two integers , </a:t>
            </a:r>
            <a:r>
              <a:rPr lang="en-IN" dirty="0" err="1">
                <a:latin typeface="Calibri" panose="020F0502020204030204" pitchFamily="34" charset="0"/>
                <a:cs typeface="Calibri" panose="020F0502020204030204" pitchFamily="34" charset="0"/>
              </a:rPr>
              <a:t>exp</a:t>
            </a:r>
            <a:r>
              <a:rPr lang="en-IN" dirty="0">
                <a:latin typeface="Calibri" panose="020F0502020204030204" pitchFamily="34" charset="0"/>
                <a:cs typeface="Calibri" panose="020F0502020204030204" pitchFamily="34" charset="0"/>
              </a:rPr>
              <a:t> and </a:t>
            </a:r>
            <a:r>
              <a:rPr lang="en-IN" dirty="0" err="1" smtClean="0">
                <a:latin typeface="Calibri" panose="020F0502020204030204" pitchFamily="34" charset="0"/>
                <a:cs typeface="Calibri" panose="020F0502020204030204" pitchFamily="34" charset="0"/>
              </a:rPr>
              <a:t>coeff</a:t>
            </a:r>
            <a:endParaRPr lang="en-IN" dirty="0">
              <a:latin typeface="Calibri" panose="020F0502020204030204" pitchFamily="34" charset="0"/>
              <a:cs typeface="Calibri" panose="020F0502020204030204" pitchFamily="34" charset="0"/>
            </a:endParaRPr>
          </a:p>
          <a:p>
            <a:pPr marL="180000" indent="0">
              <a:spcBef>
                <a:spcPts val="600"/>
              </a:spcBef>
              <a:buNone/>
            </a:pPr>
            <a:r>
              <a:rPr lang="en-IN" dirty="0">
                <a:latin typeface="Calibri" panose="020F0502020204030204" pitchFamily="34" charset="0"/>
                <a:cs typeface="Calibri" panose="020F0502020204030204" pitchFamily="34" charset="0"/>
              </a:rPr>
              <a:t>Compare this representation with storing the same polynomial using an array structure.</a:t>
            </a:r>
          </a:p>
          <a:p>
            <a:pPr marL="180000" indent="0">
              <a:spcBef>
                <a:spcPts val="600"/>
              </a:spcBef>
              <a:buNone/>
            </a:pPr>
            <a:r>
              <a:rPr lang="en-IN" dirty="0">
                <a:latin typeface="Calibri" panose="020F0502020204030204" pitchFamily="34" charset="0"/>
                <a:cs typeface="Calibri" panose="020F0502020204030204" pitchFamily="34" charset="0"/>
              </a:rPr>
              <a:t>In the array we have to have keep a slot for each exponent of x, thus if we have a polynomial of order 50 but containing just 6 terms, then a large number of entries will be zero in the array.</a:t>
            </a:r>
          </a:p>
          <a:p>
            <a:pPr marL="180000" indent="0">
              <a:spcBef>
                <a:spcPts val="600"/>
              </a:spcBef>
              <a:buNone/>
            </a:pPr>
            <a:r>
              <a:rPr lang="en-IN" dirty="0">
                <a:latin typeface="Calibri" panose="020F0502020204030204" pitchFamily="34" charset="0"/>
                <a:cs typeface="Calibri" panose="020F0502020204030204" pitchFamily="34" charset="0"/>
              </a:rPr>
              <a:t>You will also see that it would be also easy to manipulate a pair of polynomials if they are represented using linked lists. For tasks such as addition, deletion, multiplication linked list makes it considerably easier.</a:t>
            </a:r>
          </a:p>
          <a:p>
            <a:endParaRPr lang="en-IN" dirty="0"/>
          </a:p>
        </p:txBody>
      </p:sp>
      <p:cxnSp>
        <p:nvCxnSpPr>
          <p:cNvPr id="4" name="Straight Connector 3"/>
          <p:cNvCxnSpPr/>
          <p:nvPr/>
        </p:nvCxnSpPr>
        <p:spPr>
          <a:xfrm>
            <a:off x="1278255" y="1409700"/>
            <a:ext cx="102971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042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363" y="295276"/>
            <a:ext cx="9601200" cy="685800"/>
          </a:xfrm>
        </p:spPr>
        <p:txBody>
          <a:bodyPr>
            <a:normAutofit/>
          </a:bodyPr>
          <a:lstStyle/>
          <a:p>
            <a:r>
              <a:rPr lang="en-IN" sz="3200" dirty="0" smtClean="0"/>
              <a:t>ADDITION FUNCTION</a:t>
            </a:r>
            <a:endParaRPr lang="en-IN" sz="3200" dirty="0"/>
          </a:p>
        </p:txBody>
      </p:sp>
      <p:sp>
        <p:nvSpPr>
          <p:cNvPr id="3" name="Content Placeholder 2"/>
          <p:cNvSpPr>
            <a:spLocks noGrp="1"/>
          </p:cNvSpPr>
          <p:nvPr>
            <p:ph idx="1"/>
          </p:nvPr>
        </p:nvSpPr>
        <p:spPr>
          <a:xfrm>
            <a:off x="1266825" y="1119817"/>
            <a:ext cx="10267949" cy="3581400"/>
          </a:xfrm>
        </p:spPr>
        <p:txBody>
          <a:bodyPr>
            <a:noAutofit/>
          </a:bodyPr>
          <a:lstStyle/>
          <a:p>
            <a:pPr marL="0" indent="0">
              <a:spcBef>
                <a:spcPts val="600"/>
              </a:spcBef>
              <a:spcAft>
                <a:spcPts val="0"/>
              </a:spcAft>
              <a:buNone/>
            </a:pPr>
            <a:r>
              <a:rPr lang="en-IN" dirty="0" smtClean="0">
                <a:latin typeface="Calibri" panose="020F0502020204030204" pitchFamily="34" charset="0"/>
                <a:cs typeface="Calibri" panose="020F0502020204030204" pitchFamily="34" charset="0"/>
              </a:rPr>
              <a:t>Consider </a:t>
            </a:r>
            <a:r>
              <a:rPr lang="en-IN" dirty="0">
                <a:latin typeface="Calibri" panose="020F0502020204030204" pitchFamily="34" charset="0"/>
                <a:cs typeface="Calibri" panose="020F0502020204030204" pitchFamily="34" charset="0"/>
              </a:rPr>
              <a:t>addition of the following polynomials </a:t>
            </a:r>
          </a:p>
          <a:p>
            <a:pPr marL="0" indent="0">
              <a:spcBef>
                <a:spcPts val="600"/>
              </a:spcBef>
              <a:spcAft>
                <a:spcPts val="0"/>
              </a:spcAft>
              <a:buNone/>
            </a:pPr>
            <a:r>
              <a:rPr lang="en-IN" dirty="0">
                <a:latin typeface="Calibri" panose="020F0502020204030204" pitchFamily="34" charset="0"/>
                <a:cs typeface="Calibri" panose="020F0502020204030204" pitchFamily="34" charset="0"/>
              </a:rPr>
              <a:t>5  x12   + 2 x9  + 4x7  + 6x6  +  x3  </a:t>
            </a:r>
          </a:p>
          <a:p>
            <a:pPr marL="0" indent="0">
              <a:spcBef>
                <a:spcPts val="600"/>
              </a:spcBef>
              <a:spcAft>
                <a:spcPts val="1200"/>
              </a:spcAft>
              <a:buNone/>
            </a:pPr>
            <a:r>
              <a:rPr lang="en-IN" dirty="0" smtClean="0">
                <a:latin typeface="Calibri" panose="020F0502020204030204" pitchFamily="34" charset="0"/>
                <a:cs typeface="Calibri" panose="020F0502020204030204" pitchFamily="34" charset="0"/>
              </a:rPr>
              <a:t>7x8   </a:t>
            </a:r>
            <a:r>
              <a:rPr lang="en-IN" dirty="0">
                <a:latin typeface="Calibri" panose="020F0502020204030204" pitchFamily="34" charset="0"/>
                <a:cs typeface="Calibri" panose="020F0502020204030204" pitchFamily="34" charset="0"/>
              </a:rPr>
              <a:t>+ 2 x7  + 8x6  + 6x4  +  2x2 + 3 x + 40 </a:t>
            </a:r>
          </a:p>
          <a:p>
            <a:pPr marL="0" indent="0">
              <a:spcBef>
                <a:spcPts val="0"/>
              </a:spcBef>
              <a:spcAft>
                <a:spcPts val="0"/>
              </a:spcAft>
              <a:buNone/>
            </a:pPr>
            <a:r>
              <a:rPr lang="en-IN" dirty="0">
                <a:latin typeface="Calibri" panose="020F0502020204030204" pitchFamily="34" charset="0"/>
                <a:cs typeface="Calibri" panose="020F0502020204030204" pitchFamily="34" charset="0"/>
              </a:rPr>
              <a:t>The resulting polynomial is going to be </a:t>
            </a:r>
          </a:p>
          <a:p>
            <a:pPr marL="0" indent="0">
              <a:spcBef>
                <a:spcPts val="600"/>
              </a:spcBef>
              <a:spcAft>
                <a:spcPts val="0"/>
              </a:spcAft>
              <a:buNone/>
            </a:pPr>
            <a:r>
              <a:rPr lang="en-IN" dirty="0" smtClean="0">
                <a:latin typeface="Calibri" panose="020F0502020204030204" pitchFamily="34" charset="0"/>
                <a:cs typeface="Calibri" panose="020F0502020204030204" pitchFamily="34" charset="0"/>
              </a:rPr>
              <a:t>5x12   </a:t>
            </a:r>
            <a:r>
              <a:rPr lang="en-IN" dirty="0">
                <a:latin typeface="Calibri" panose="020F0502020204030204" pitchFamily="34" charset="0"/>
                <a:cs typeface="Calibri" panose="020F0502020204030204" pitchFamily="34" charset="0"/>
              </a:rPr>
              <a:t>+ 2 x9  + 7  x8  +  6 x7  +   14x6   + 6x4    +x3 </a:t>
            </a:r>
            <a:r>
              <a:rPr lang="en-IN" dirty="0" smtClean="0">
                <a:latin typeface="Calibri" panose="020F0502020204030204" pitchFamily="34" charset="0"/>
                <a:cs typeface="Calibri" panose="020F0502020204030204" pitchFamily="34" charset="0"/>
              </a:rPr>
              <a:t> +2x2 </a:t>
            </a:r>
            <a:r>
              <a:rPr lang="en-IN" dirty="0">
                <a:latin typeface="Calibri" panose="020F0502020204030204" pitchFamily="34" charset="0"/>
                <a:cs typeface="Calibri" panose="020F0502020204030204" pitchFamily="34" charset="0"/>
              </a:rPr>
              <a:t>+ 3 x + 40 </a:t>
            </a:r>
          </a:p>
          <a:p>
            <a:pPr marL="0" indent="0">
              <a:spcBef>
                <a:spcPts val="1200"/>
              </a:spcBef>
              <a:spcAft>
                <a:spcPts val="0"/>
              </a:spcAft>
              <a:buNone/>
            </a:pPr>
            <a:r>
              <a:rPr lang="en-IN" dirty="0">
                <a:latin typeface="Calibri" panose="020F0502020204030204" pitchFamily="34" charset="0"/>
                <a:cs typeface="Calibri" panose="020F0502020204030204" pitchFamily="34" charset="0"/>
              </a:rPr>
              <a:t>Now notice how the addition was carried out. Let us say the result of addition  is going to be stored in a third list.  We started with the highest power in any polynomial. </a:t>
            </a:r>
            <a:r>
              <a:rPr lang="en-IN" dirty="0" smtClean="0">
                <a:latin typeface="Calibri" panose="020F0502020204030204" pitchFamily="34" charset="0"/>
                <a:cs typeface="Calibri" panose="020F0502020204030204" pitchFamily="34" charset="0"/>
              </a:rPr>
              <a:t> If  </a:t>
            </a:r>
            <a:r>
              <a:rPr lang="en-IN" dirty="0">
                <a:latin typeface="Calibri" panose="020F0502020204030204" pitchFamily="34" charset="0"/>
                <a:cs typeface="Calibri" panose="020F0502020204030204" pitchFamily="34" charset="0"/>
              </a:rPr>
              <a:t>there was no item having same exponent , we simply appended the term to the new list, and continued with the process.  </a:t>
            </a:r>
          </a:p>
          <a:p>
            <a:pPr marL="0" indent="0">
              <a:spcBef>
                <a:spcPts val="1200"/>
              </a:spcBef>
              <a:spcAft>
                <a:spcPts val="0"/>
              </a:spcAft>
              <a:buNone/>
            </a:pPr>
            <a:r>
              <a:rPr lang="en-IN" dirty="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Wherever </a:t>
            </a:r>
            <a:r>
              <a:rPr lang="en-IN" dirty="0">
                <a:latin typeface="Calibri" panose="020F0502020204030204" pitchFamily="34" charset="0"/>
                <a:cs typeface="Calibri" panose="020F0502020204030204" pitchFamily="34" charset="0"/>
              </a:rPr>
              <a:t>we found that the exponents were matching, we simply  added the coefficients and then stored the term in the new list.  </a:t>
            </a:r>
          </a:p>
          <a:p>
            <a:pPr marL="0" indent="0">
              <a:spcBef>
                <a:spcPts val="1200"/>
              </a:spcBef>
              <a:spcAft>
                <a:spcPts val="0"/>
              </a:spcAft>
              <a:buNone/>
            </a:pPr>
            <a:r>
              <a:rPr lang="en-IN" dirty="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If </a:t>
            </a:r>
            <a:r>
              <a:rPr lang="en-IN" dirty="0">
                <a:latin typeface="Calibri" panose="020F0502020204030204" pitchFamily="34" charset="0"/>
                <a:cs typeface="Calibri" panose="020F0502020204030204" pitchFamily="34" charset="0"/>
              </a:rPr>
              <a:t>one list gets exhausted earlier and the other list still contains some lower order terms, then simply append the remaining terms to the new list. </a:t>
            </a:r>
            <a:endParaRPr lang="en-IN" dirty="0" smtClean="0">
              <a:latin typeface="Calibri" panose="020F0502020204030204" pitchFamily="34" charset="0"/>
              <a:cs typeface="Calibri" panose="020F0502020204030204" pitchFamily="34" charset="0"/>
            </a:endParaRPr>
          </a:p>
          <a:p>
            <a:pPr marL="0" indent="0">
              <a:spcBef>
                <a:spcPts val="1200"/>
              </a:spcBef>
              <a:spcAft>
                <a:spcPts val="0"/>
              </a:spcAft>
              <a:buNone/>
            </a:pPr>
            <a:r>
              <a:rPr lang="en-IN" u="sng" dirty="0" smtClean="0">
                <a:latin typeface="Calibri" panose="020F0502020204030204" pitchFamily="34" charset="0"/>
                <a:cs typeface="Calibri" panose="020F0502020204030204" pitchFamily="34" charset="0"/>
              </a:rPr>
              <a:t>For subtraction, the polynomial to be subtracted is first negated and then same procedure is followed </a:t>
            </a:r>
            <a:endParaRPr lang="en-IN" u="sng" dirty="0">
              <a:latin typeface="Calibri" panose="020F0502020204030204" pitchFamily="34" charset="0"/>
              <a:cs typeface="Calibri" panose="020F0502020204030204" pitchFamily="34" charset="0"/>
            </a:endParaRPr>
          </a:p>
          <a:p>
            <a:pPr marL="0" indent="0">
              <a:spcBef>
                <a:spcPts val="1200"/>
              </a:spcBef>
              <a:spcAft>
                <a:spcPts val="0"/>
              </a:spcAft>
              <a:buNone/>
            </a:pPr>
            <a:r>
              <a:rPr lang="en-IN" dirty="0">
                <a:latin typeface="Calibri" panose="020F0502020204030204" pitchFamily="34" charset="0"/>
                <a:cs typeface="Calibri" panose="020F0502020204030204" pitchFamily="34" charset="0"/>
              </a:rPr>
              <a:t> </a:t>
            </a:r>
          </a:p>
        </p:txBody>
      </p:sp>
      <p:cxnSp>
        <p:nvCxnSpPr>
          <p:cNvPr id="4" name="Straight Connector 3"/>
          <p:cNvCxnSpPr/>
          <p:nvPr/>
        </p:nvCxnSpPr>
        <p:spPr>
          <a:xfrm>
            <a:off x="832377" y="1050446"/>
            <a:ext cx="102971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176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TM10001105[[fn=Crop]]</Template>
  <TotalTime>546</TotalTime>
  <Words>2520</Words>
  <Application>Microsoft Office PowerPoint</Application>
  <PresentationFormat>Widescreen</PresentationFormat>
  <Paragraphs>148</Paragraphs>
  <Slides>16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Calibri Light</vt:lpstr>
      <vt:lpstr>Franklin Gothic Book</vt:lpstr>
      <vt:lpstr>Crop</vt:lpstr>
      <vt:lpstr>Retrospect</vt:lpstr>
      <vt:lpstr>POLYNOMIAL IMPLEMENTATION   USING LINKED LISTS</vt:lpstr>
      <vt:lpstr>Introduction To Polynomial</vt:lpstr>
      <vt:lpstr>AIM</vt:lpstr>
      <vt:lpstr>PowerPoint Presentation</vt:lpstr>
      <vt:lpstr>Defining a Node</vt:lpstr>
      <vt:lpstr>LINKED LISTS</vt:lpstr>
      <vt:lpstr>WHY USE LINKED LISTS?</vt:lpstr>
      <vt:lpstr>WHY USE LINKED LISTS?</vt:lpstr>
      <vt:lpstr>ADDITION FUNCTION</vt:lpstr>
      <vt:lpstr>PowerPoint Presentation</vt:lpstr>
      <vt:lpstr>MULTIPLICATION FUNCTION</vt:lpstr>
      <vt:lpstr>OTHER FUNCTIONS</vt:lpstr>
      <vt:lpstr>OTHER FUNCTIONS</vt:lpstr>
      <vt:lpstr>APPLICATIONS -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POLYNOMIAL IMPLEMENTATION   USING LINKED LISTS</dc:title>
  <dc:creator>tejas jambhale</dc:creator>
  <cp:lastModifiedBy>tejas jambhale</cp:lastModifiedBy>
  <cp:revision>37</cp:revision>
  <dcterms:created xsi:type="dcterms:W3CDTF">2018-03-14T12:53:51Z</dcterms:created>
  <dcterms:modified xsi:type="dcterms:W3CDTF">2018-03-14T22:03:56Z</dcterms:modified>
</cp:coreProperties>
</file>