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89" r:id="rId1"/>
  </p:sldMasterIdLst>
  <p:notesMasterIdLst>
    <p:notesMasterId r:id="rId17"/>
  </p:notesMasterIdLst>
  <p:sldIdLst>
    <p:sldId id="256" r:id="rId2"/>
    <p:sldId id="257" r:id="rId3"/>
    <p:sldId id="258" r:id="rId4"/>
    <p:sldId id="259" r:id="rId5"/>
    <p:sldId id="263" r:id="rId6"/>
    <p:sldId id="264" r:id="rId7"/>
    <p:sldId id="260" r:id="rId8"/>
    <p:sldId id="261" r:id="rId9"/>
    <p:sldId id="262"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2" d="100"/>
          <a:sy n="62" d="100"/>
        </p:scale>
        <p:origin x="804"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A212DC-63B1-4901-BBA1-0E9BAC33D41C}" type="datetimeFigureOut">
              <a:rPr lang="en-IN" smtClean="0"/>
              <a:pPr/>
              <a:t>23-05-2022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AF3EA8-841E-473D-8AEC-E28FC8B0AF52}" type="slidenum">
              <a:rPr lang="en-IN" smtClean="0"/>
              <a:pPr/>
              <a:t>‹#›</a:t>
            </a:fld>
            <a:endParaRPr lang="en-IN"/>
          </a:p>
        </p:txBody>
      </p:sp>
    </p:spTree>
    <p:extLst>
      <p:ext uri="{BB962C8B-B14F-4D97-AF65-F5344CB8AC3E}">
        <p14:creationId xmlns:p14="http://schemas.microsoft.com/office/powerpoint/2010/main" val="431445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AF3EA8-841E-473D-8AEC-E28FC8B0AF52}" type="slidenum">
              <a:rPr lang="en-IN" smtClean="0"/>
              <a:pPr/>
              <a:t>10</a:t>
            </a:fld>
            <a:endParaRPr lang="en-IN"/>
          </a:p>
        </p:txBody>
      </p:sp>
    </p:spTree>
    <p:extLst>
      <p:ext uri="{BB962C8B-B14F-4D97-AF65-F5344CB8AC3E}">
        <p14:creationId xmlns:p14="http://schemas.microsoft.com/office/powerpoint/2010/main" val="452995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AF3EA8-841E-473D-8AEC-E28FC8B0AF52}" type="slidenum">
              <a:rPr lang="en-IN" smtClean="0"/>
              <a:pPr/>
              <a:t>11</a:t>
            </a:fld>
            <a:endParaRPr lang="en-IN"/>
          </a:p>
        </p:txBody>
      </p:sp>
    </p:spTree>
    <p:extLst>
      <p:ext uri="{BB962C8B-B14F-4D97-AF65-F5344CB8AC3E}">
        <p14:creationId xmlns:p14="http://schemas.microsoft.com/office/powerpoint/2010/main" val="2915571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AF3EA8-841E-473D-8AEC-E28FC8B0AF52}" type="slidenum">
              <a:rPr lang="en-IN" smtClean="0"/>
              <a:pPr/>
              <a:t>12</a:t>
            </a:fld>
            <a:endParaRPr lang="en-IN"/>
          </a:p>
        </p:txBody>
      </p:sp>
    </p:spTree>
    <p:extLst>
      <p:ext uri="{BB962C8B-B14F-4D97-AF65-F5344CB8AC3E}">
        <p14:creationId xmlns:p14="http://schemas.microsoft.com/office/powerpoint/2010/main" val="1514672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AF3EA8-841E-473D-8AEC-E28FC8B0AF52}" type="slidenum">
              <a:rPr lang="en-IN" smtClean="0"/>
              <a:pPr/>
              <a:t>13</a:t>
            </a:fld>
            <a:endParaRPr lang="en-IN"/>
          </a:p>
        </p:txBody>
      </p:sp>
    </p:spTree>
    <p:extLst>
      <p:ext uri="{BB962C8B-B14F-4D97-AF65-F5344CB8AC3E}">
        <p14:creationId xmlns:p14="http://schemas.microsoft.com/office/powerpoint/2010/main" val="2967170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AF3EA8-841E-473D-8AEC-E28FC8B0AF52}" type="slidenum">
              <a:rPr lang="en-IN" smtClean="0"/>
              <a:pPr/>
              <a:t>14</a:t>
            </a:fld>
            <a:endParaRPr lang="en-IN"/>
          </a:p>
        </p:txBody>
      </p:sp>
    </p:spTree>
    <p:extLst>
      <p:ext uri="{BB962C8B-B14F-4D97-AF65-F5344CB8AC3E}">
        <p14:creationId xmlns:p14="http://schemas.microsoft.com/office/powerpoint/2010/main" val="3052119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AF3EA8-841E-473D-8AEC-E28FC8B0AF52}" type="slidenum">
              <a:rPr lang="en-IN" smtClean="0"/>
              <a:pPr/>
              <a:t>15</a:t>
            </a:fld>
            <a:endParaRPr lang="en-IN"/>
          </a:p>
        </p:txBody>
      </p:sp>
    </p:spTree>
    <p:extLst>
      <p:ext uri="{BB962C8B-B14F-4D97-AF65-F5344CB8AC3E}">
        <p14:creationId xmlns:p14="http://schemas.microsoft.com/office/powerpoint/2010/main" val="2513973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11D21-F294-4E33-90C5-0C80EE6BD6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D2127F-B83F-47B5-A84C-3603B6B26F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F90C384-E315-40DB-9122-0531E28882A1}"/>
              </a:ext>
            </a:extLst>
          </p:cNvPr>
          <p:cNvSpPr>
            <a:spLocks noGrp="1"/>
          </p:cNvSpPr>
          <p:nvPr>
            <p:ph type="dt" sz="half" idx="10"/>
          </p:nvPr>
        </p:nvSpPr>
        <p:spPr/>
        <p:txBody>
          <a:bodyPr/>
          <a:lstStyle/>
          <a:p>
            <a:fld id="{3384BBED-9D3F-4E8C-A31D-76A22EE88FEB}" type="datetime1">
              <a:rPr lang="en-IN" smtClean="0"/>
              <a:pPr/>
              <a:t>23-05-2022</a:t>
            </a:fld>
            <a:endParaRPr lang="en-IN"/>
          </a:p>
        </p:txBody>
      </p:sp>
      <p:sp>
        <p:nvSpPr>
          <p:cNvPr id="5" name="Footer Placeholder 4">
            <a:extLst>
              <a:ext uri="{FF2B5EF4-FFF2-40B4-BE49-F238E27FC236}">
                <a16:creationId xmlns:a16="http://schemas.microsoft.com/office/drawing/2014/main" id="{54E58116-2F41-4F39-8E96-CA9B02993527}"/>
              </a:ext>
            </a:extLst>
          </p:cNvPr>
          <p:cNvSpPr>
            <a:spLocks noGrp="1"/>
          </p:cNvSpPr>
          <p:nvPr>
            <p:ph type="ftr" sz="quarter" idx="11"/>
          </p:nvPr>
        </p:nvSpPr>
        <p:spPr/>
        <p:txBody>
          <a:bodyPr/>
          <a:lstStyle/>
          <a:p>
            <a:r>
              <a:rPr lang="en-IN"/>
              <a:t>Dept. of ______, SVIT</a:t>
            </a:r>
          </a:p>
        </p:txBody>
      </p:sp>
      <p:sp>
        <p:nvSpPr>
          <p:cNvPr id="6" name="Slide Number Placeholder 5">
            <a:extLst>
              <a:ext uri="{FF2B5EF4-FFF2-40B4-BE49-F238E27FC236}">
                <a16:creationId xmlns:a16="http://schemas.microsoft.com/office/drawing/2014/main" id="{B8C395CF-EFE4-40CC-84C1-617E93AEAA8A}"/>
              </a:ext>
            </a:extLst>
          </p:cNvPr>
          <p:cNvSpPr>
            <a:spLocks noGrp="1"/>
          </p:cNvSpPr>
          <p:nvPr>
            <p:ph type="sldNum" sz="quarter" idx="12"/>
          </p:nvPr>
        </p:nvSpPr>
        <p:spPr/>
        <p:txBody>
          <a:bodyPr/>
          <a:lstStyle/>
          <a:p>
            <a:fld id="{249020A1-FA28-4834-83A8-C0CE35CB1668}" type="slidenum">
              <a:rPr lang="en-IN" smtClean="0"/>
              <a:pPr/>
              <a:t>‹#›</a:t>
            </a:fld>
            <a:endParaRPr lang="en-IN"/>
          </a:p>
        </p:txBody>
      </p:sp>
    </p:spTree>
    <p:extLst>
      <p:ext uri="{BB962C8B-B14F-4D97-AF65-F5344CB8AC3E}">
        <p14:creationId xmlns:p14="http://schemas.microsoft.com/office/powerpoint/2010/main" val="3630103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8A638-C5DB-4E7C-AE58-5C4670C40C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B43A36C-A3E7-4E13-BAA3-0B37532650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8D28E5-AE29-4B1A-BA04-FBD6472CF99A}"/>
              </a:ext>
            </a:extLst>
          </p:cNvPr>
          <p:cNvSpPr>
            <a:spLocks noGrp="1"/>
          </p:cNvSpPr>
          <p:nvPr>
            <p:ph type="dt" sz="half" idx="10"/>
          </p:nvPr>
        </p:nvSpPr>
        <p:spPr/>
        <p:txBody>
          <a:bodyPr/>
          <a:lstStyle/>
          <a:p>
            <a:fld id="{2B456F4A-E423-4EC0-9DBD-5F53AEB5151C}" type="datetimeFigureOut">
              <a:rPr lang="en-US" smtClean="0"/>
              <a:t>5/23/2022</a:t>
            </a:fld>
            <a:endParaRPr lang="en-US"/>
          </a:p>
        </p:txBody>
      </p:sp>
      <p:sp>
        <p:nvSpPr>
          <p:cNvPr id="5" name="Footer Placeholder 4">
            <a:extLst>
              <a:ext uri="{FF2B5EF4-FFF2-40B4-BE49-F238E27FC236}">
                <a16:creationId xmlns:a16="http://schemas.microsoft.com/office/drawing/2014/main" id="{8C82B9FD-EB69-49DA-B778-E637C5616C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9F1D42-5F12-4966-9942-847FFFE0C37D}"/>
              </a:ext>
            </a:extLst>
          </p:cNvPr>
          <p:cNvSpPr>
            <a:spLocks noGrp="1"/>
          </p:cNvSpPr>
          <p:nvPr>
            <p:ph type="sldNum" sz="quarter" idx="12"/>
          </p:nvPr>
        </p:nvSpPr>
        <p:spPr/>
        <p:txBody>
          <a:bodyPr/>
          <a:lstStyle/>
          <a:p>
            <a:fld id="{B15E7950-D8D4-4D44-A1E1-6AC44FFDA1E0}" type="slidenum">
              <a:rPr lang="en-US" smtClean="0"/>
              <a:t>‹#›</a:t>
            </a:fld>
            <a:endParaRPr lang="en-US"/>
          </a:p>
        </p:txBody>
      </p:sp>
    </p:spTree>
    <p:extLst>
      <p:ext uri="{BB962C8B-B14F-4D97-AF65-F5344CB8AC3E}">
        <p14:creationId xmlns:p14="http://schemas.microsoft.com/office/powerpoint/2010/main" val="13290145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FB9919-9F31-4987-8B10-922A2D02F2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610729-BFCC-408B-A58F-63A0236C5B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512067-F380-4614-ACB5-5071CA3FC296}"/>
              </a:ext>
            </a:extLst>
          </p:cNvPr>
          <p:cNvSpPr>
            <a:spLocks noGrp="1"/>
          </p:cNvSpPr>
          <p:nvPr>
            <p:ph type="dt" sz="half" idx="10"/>
          </p:nvPr>
        </p:nvSpPr>
        <p:spPr/>
        <p:txBody>
          <a:bodyPr/>
          <a:lstStyle/>
          <a:p>
            <a:fld id="{2B456F4A-E423-4EC0-9DBD-5F53AEB5151C}" type="datetimeFigureOut">
              <a:rPr lang="en-US" smtClean="0"/>
              <a:t>5/23/2022</a:t>
            </a:fld>
            <a:endParaRPr lang="en-US"/>
          </a:p>
        </p:txBody>
      </p:sp>
      <p:sp>
        <p:nvSpPr>
          <p:cNvPr id="5" name="Footer Placeholder 4">
            <a:extLst>
              <a:ext uri="{FF2B5EF4-FFF2-40B4-BE49-F238E27FC236}">
                <a16:creationId xmlns:a16="http://schemas.microsoft.com/office/drawing/2014/main" id="{FDB98836-A006-4671-B583-F925AF1DCD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5755AB-E08B-4B9B-95E3-E1577E944468}"/>
              </a:ext>
            </a:extLst>
          </p:cNvPr>
          <p:cNvSpPr>
            <a:spLocks noGrp="1"/>
          </p:cNvSpPr>
          <p:nvPr>
            <p:ph type="sldNum" sz="quarter" idx="12"/>
          </p:nvPr>
        </p:nvSpPr>
        <p:spPr/>
        <p:txBody>
          <a:bodyPr/>
          <a:lstStyle/>
          <a:p>
            <a:fld id="{B15E7950-D8D4-4D44-A1E1-6AC44FFDA1E0}" type="slidenum">
              <a:rPr lang="en-US" smtClean="0"/>
              <a:t>‹#›</a:t>
            </a:fld>
            <a:endParaRPr lang="en-US"/>
          </a:p>
        </p:txBody>
      </p:sp>
    </p:spTree>
    <p:extLst>
      <p:ext uri="{BB962C8B-B14F-4D97-AF65-F5344CB8AC3E}">
        <p14:creationId xmlns:p14="http://schemas.microsoft.com/office/powerpoint/2010/main" val="39113869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FEBA7-9F3F-4EBC-877D-76CB0F0D6F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92B547-8527-4816-BF4B-2BC768C481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CEDC9E-C5F5-443D-A8FF-8C99F85B6AFD}"/>
              </a:ext>
            </a:extLst>
          </p:cNvPr>
          <p:cNvSpPr>
            <a:spLocks noGrp="1"/>
          </p:cNvSpPr>
          <p:nvPr>
            <p:ph type="dt" sz="half" idx="10"/>
          </p:nvPr>
        </p:nvSpPr>
        <p:spPr/>
        <p:txBody>
          <a:bodyPr/>
          <a:lstStyle/>
          <a:p>
            <a:fld id="{F575E127-F269-4258-80A4-1372D3C00E8F}" type="datetime1">
              <a:rPr lang="en-IN" smtClean="0"/>
              <a:pPr/>
              <a:t>23-05-2022</a:t>
            </a:fld>
            <a:endParaRPr lang="en-IN"/>
          </a:p>
        </p:txBody>
      </p:sp>
      <p:sp>
        <p:nvSpPr>
          <p:cNvPr id="5" name="Footer Placeholder 4">
            <a:extLst>
              <a:ext uri="{FF2B5EF4-FFF2-40B4-BE49-F238E27FC236}">
                <a16:creationId xmlns:a16="http://schemas.microsoft.com/office/drawing/2014/main" id="{85B18E25-22A5-40C7-892C-E5DBCBA4D9D3}"/>
              </a:ext>
            </a:extLst>
          </p:cNvPr>
          <p:cNvSpPr>
            <a:spLocks noGrp="1"/>
          </p:cNvSpPr>
          <p:nvPr>
            <p:ph type="ftr" sz="quarter" idx="11"/>
          </p:nvPr>
        </p:nvSpPr>
        <p:spPr/>
        <p:txBody>
          <a:bodyPr/>
          <a:lstStyle/>
          <a:p>
            <a:r>
              <a:rPr lang="en-IN"/>
              <a:t>Dept. of ______, SVIT</a:t>
            </a:r>
          </a:p>
        </p:txBody>
      </p:sp>
      <p:sp>
        <p:nvSpPr>
          <p:cNvPr id="6" name="Slide Number Placeholder 5">
            <a:extLst>
              <a:ext uri="{FF2B5EF4-FFF2-40B4-BE49-F238E27FC236}">
                <a16:creationId xmlns:a16="http://schemas.microsoft.com/office/drawing/2014/main" id="{CC5F7D15-F8CF-4C8B-AB1C-C162D346F2E9}"/>
              </a:ext>
            </a:extLst>
          </p:cNvPr>
          <p:cNvSpPr>
            <a:spLocks noGrp="1"/>
          </p:cNvSpPr>
          <p:nvPr>
            <p:ph type="sldNum" sz="quarter" idx="12"/>
          </p:nvPr>
        </p:nvSpPr>
        <p:spPr/>
        <p:txBody>
          <a:bodyPr/>
          <a:lstStyle/>
          <a:p>
            <a:fld id="{249020A1-FA28-4834-83A8-C0CE35CB1668}" type="slidenum">
              <a:rPr lang="en-IN" smtClean="0"/>
              <a:pPr/>
              <a:t>‹#›</a:t>
            </a:fld>
            <a:endParaRPr lang="en-IN"/>
          </a:p>
        </p:txBody>
      </p:sp>
    </p:spTree>
    <p:extLst>
      <p:ext uri="{BB962C8B-B14F-4D97-AF65-F5344CB8AC3E}">
        <p14:creationId xmlns:p14="http://schemas.microsoft.com/office/powerpoint/2010/main" val="571998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9977D-E1D4-40A3-A3B0-5E274F6B62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C2519B5-DA2C-4388-9B28-2615295174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B4DDF0-DB6B-4DB3-AA59-ABAF1477834D}"/>
              </a:ext>
            </a:extLst>
          </p:cNvPr>
          <p:cNvSpPr>
            <a:spLocks noGrp="1"/>
          </p:cNvSpPr>
          <p:nvPr>
            <p:ph type="dt" sz="half" idx="10"/>
          </p:nvPr>
        </p:nvSpPr>
        <p:spPr/>
        <p:txBody>
          <a:bodyPr/>
          <a:lstStyle/>
          <a:p>
            <a:fld id="{2B456F4A-E423-4EC0-9DBD-5F53AEB5151C}" type="datetimeFigureOut">
              <a:rPr lang="en-US" smtClean="0"/>
              <a:t>5/23/2022</a:t>
            </a:fld>
            <a:endParaRPr lang="en-US"/>
          </a:p>
        </p:txBody>
      </p:sp>
      <p:sp>
        <p:nvSpPr>
          <p:cNvPr id="5" name="Footer Placeholder 4">
            <a:extLst>
              <a:ext uri="{FF2B5EF4-FFF2-40B4-BE49-F238E27FC236}">
                <a16:creationId xmlns:a16="http://schemas.microsoft.com/office/drawing/2014/main" id="{84E44254-1017-4265-9941-BA8E7DA7F1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19AB2C-97C4-4C00-8975-D756A05F3D88}"/>
              </a:ext>
            </a:extLst>
          </p:cNvPr>
          <p:cNvSpPr>
            <a:spLocks noGrp="1"/>
          </p:cNvSpPr>
          <p:nvPr>
            <p:ph type="sldNum" sz="quarter" idx="12"/>
          </p:nvPr>
        </p:nvSpPr>
        <p:spPr/>
        <p:txBody>
          <a:bodyPr/>
          <a:lstStyle/>
          <a:p>
            <a:fld id="{B15E7950-D8D4-4D44-A1E1-6AC44FFDA1E0}" type="slidenum">
              <a:rPr lang="en-US" smtClean="0"/>
              <a:t>‹#›</a:t>
            </a:fld>
            <a:endParaRPr lang="en-US"/>
          </a:p>
        </p:txBody>
      </p:sp>
    </p:spTree>
    <p:extLst>
      <p:ext uri="{BB962C8B-B14F-4D97-AF65-F5344CB8AC3E}">
        <p14:creationId xmlns:p14="http://schemas.microsoft.com/office/powerpoint/2010/main" val="232580199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D6A71-EA2E-4EB6-BB20-824470420A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613CBC-87C8-4248-9E2A-9C242055A4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9C2682-CAC7-4F00-8DA7-30AA55D06D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4478953-9854-4588-B721-B216BD9B0ED8}"/>
              </a:ext>
            </a:extLst>
          </p:cNvPr>
          <p:cNvSpPr>
            <a:spLocks noGrp="1"/>
          </p:cNvSpPr>
          <p:nvPr>
            <p:ph type="dt" sz="half" idx="10"/>
          </p:nvPr>
        </p:nvSpPr>
        <p:spPr/>
        <p:txBody>
          <a:bodyPr/>
          <a:lstStyle/>
          <a:p>
            <a:fld id="{2B456F4A-E423-4EC0-9DBD-5F53AEB5151C}" type="datetimeFigureOut">
              <a:rPr lang="en-US" smtClean="0"/>
              <a:t>5/23/2022</a:t>
            </a:fld>
            <a:endParaRPr lang="en-US"/>
          </a:p>
        </p:txBody>
      </p:sp>
      <p:sp>
        <p:nvSpPr>
          <p:cNvPr id="6" name="Footer Placeholder 5">
            <a:extLst>
              <a:ext uri="{FF2B5EF4-FFF2-40B4-BE49-F238E27FC236}">
                <a16:creationId xmlns:a16="http://schemas.microsoft.com/office/drawing/2014/main" id="{31A2FB60-175A-46BC-AD4C-4934CF9252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A13FC8-D49D-4189-AB30-E51D2A956E79}"/>
              </a:ext>
            </a:extLst>
          </p:cNvPr>
          <p:cNvSpPr>
            <a:spLocks noGrp="1"/>
          </p:cNvSpPr>
          <p:nvPr>
            <p:ph type="sldNum" sz="quarter" idx="12"/>
          </p:nvPr>
        </p:nvSpPr>
        <p:spPr/>
        <p:txBody>
          <a:bodyPr/>
          <a:lstStyle/>
          <a:p>
            <a:fld id="{B15E7950-D8D4-4D44-A1E1-6AC44FFDA1E0}" type="slidenum">
              <a:rPr lang="en-US" smtClean="0"/>
              <a:t>‹#›</a:t>
            </a:fld>
            <a:endParaRPr lang="en-US"/>
          </a:p>
        </p:txBody>
      </p:sp>
    </p:spTree>
    <p:extLst>
      <p:ext uri="{BB962C8B-B14F-4D97-AF65-F5344CB8AC3E}">
        <p14:creationId xmlns:p14="http://schemas.microsoft.com/office/powerpoint/2010/main" val="102658871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89D59-D140-43E5-8048-2AA6B2240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BB6F232-6F1B-4E46-927A-51F1FE43BF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59D36F-E621-4886-8891-0C88D284B3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5855C7-C3AC-41EC-A864-7D39BA8C87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807362-6FA3-4DAF-B5D9-B48044BE2B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56CDFB-DBCB-40B2-A145-E9AB0B57F950}"/>
              </a:ext>
            </a:extLst>
          </p:cNvPr>
          <p:cNvSpPr>
            <a:spLocks noGrp="1"/>
          </p:cNvSpPr>
          <p:nvPr>
            <p:ph type="dt" sz="half" idx="10"/>
          </p:nvPr>
        </p:nvSpPr>
        <p:spPr/>
        <p:txBody>
          <a:bodyPr/>
          <a:lstStyle/>
          <a:p>
            <a:fld id="{2B456F4A-E423-4EC0-9DBD-5F53AEB5151C}" type="datetimeFigureOut">
              <a:rPr lang="en-US" smtClean="0"/>
              <a:t>5/23/2022</a:t>
            </a:fld>
            <a:endParaRPr lang="en-US"/>
          </a:p>
        </p:txBody>
      </p:sp>
      <p:sp>
        <p:nvSpPr>
          <p:cNvPr id="8" name="Footer Placeholder 7">
            <a:extLst>
              <a:ext uri="{FF2B5EF4-FFF2-40B4-BE49-F238E27FC236}">
                <a16:creationId xmlns:a16="http://schemas.microsoft.com/office/drawing/2014/main" id="{2DC67F69-F5AF-41F7-8D02-C4CBFBB1BD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DB54C4D-C0AA-42F4-AEFF-FF0AF0BF3071}"/>
              </a:ext>
            </a:extLst>
          </p:cNvPr>
          <p:cNvSpPr>
            <a:spLocks noGrp="1"/>
          </p:cNvSpPr>
          <p:nvPr>
            <p:ph type="sldNum" sz="quarter" idx="12"/>
          </p:nvPr>
        </p:nvSpPr>
        <p:spPr/>
        <p:txBody>
          <a:bodyPr/>
          <a:lstStyle/>
          <a:p>
            <a:fld id="{B15E7950-D8D4-4D44-A1E1-6AC44FFDA1E0}" type="slidenum">
              <a:rPr lang="en-US" smtClean="0"/>
              <a:t>‹#›</a:t>
            </a:fld>
            <a:endParaRPr lang="en-US"/>
          </a:p>
        </p:txBody>
      </p:sp>
    </p:spTree>
    <p:extLst>
      <p:ext uri="{BB962C8B-B14F-4D97-AF65-F5344CB8AC3E}">
        <p14:creationId xmlns:p14="http://schemas.microsoft.com/office/powerpoint/2010/main" val="23406802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F6A96-A112-42CB-930A-09A2C73E40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8D2F69-CCD5-4EEE-9761-98349B1D63C5}"/>
              </a:ext>
            </a:extLst>
          </p:cNvPr>
          <p:cNvSpPr>
            <a:spLocks noGrp="1"/>
          </p:cNvSpPr>
          <p:nvPr>
            <p:ph type="dt" sz="half" idx="10"/>
          </p:nvPr>
        </p:nvSpPr>
        <p:spPr/>
        <p:txBody>
          <a:bodyPr/>
          <a:lstStyle/>
          <a:p>
            <a:fld id="{2B456F4A-E423-4EC0-9DBD-5F53AEB5151C}" type="datetimeFigureOut">
              <a:rPr lang="en-US" smtClean="0"/>
              <a:t>5/23/2022</a:t>
            </a:fld>
            <a:endParaRPr lang="en-US"/>
          </a:p>
        </p:txBody>
      </p:sp>
      <p:sp>
        <p:nvSpPr>
          <p:cNvPr id="4" name="Footer Placeholder 3">
            <a:extLst>
              <a:ext uri="{FF2B5EF4-FFF2-40B4-BE49-F238E27FC236}">
                <a16:creationId xmlns:a16="http://schemas.microsoft.com/office/drawing/2014/main" id="{64726FE3-91DC-4B26-A66C-652D8D56BFD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1157915-7073-4E3C-BA51-886FC1A49FD0}"/>
              </a:ext>
            </a:extLst>
          </p:cNvPr>
          <p:cNvSpPr>
            <a:spLocks noGrp="1"/>
          </p:cNvSpPr>
          <p:nvPr>
            <p:ph type="sldNum" sz="quarter" idx="12"/>
          </p:nvPr>
        </p:nvSpPr>
        <p:spPr/>
        <p:txBody>
          <a:bodyPr/>
          <a:lstStyle/>
          <a:p>
            <a:fld id="{B15E7950-D8D4-4D44-A1E1-6AC44FFDA1E0}" type="slidenum">
              <a:rPr lang="en-US" smtClean="0"/>
              <a:t>‹#›</a:t>
            </a:fld>
            <a:endParaRPr lang="en-US"/>
          </a:p>
        </p:txBody>
      </p:sp>
    </p:spTree>
    <p:extLst>
      <p:ext uri="{BB962C8B-B14F-4D97-AF65-F5344CB8AC3E}">
        <p14:creationId xmlns:p14="http://schemas.microsoft.com/office/powerpoint/2010/main" val="91063106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D994BD-DEEA-41A6-9993-B3AF58B8F531}"/>
              </a:ext>
            </a:extLst>
          </p:cNvPr>
          <p:cNvSpPr>
            <a:spLocks noGrp="1"/>
          </p:cNvSpPr>
          <p:nvPr>
            <p:ph type="dt" sz="half" idx="10"/>
          </p:nvPr>
        </p:nvSpPr>
        <p:spPr/>
        <p:txBody>
          <a:bodyPr/>
          <a:lstStyle/>
          <a:p>
            <a:fld id="{2B456F4A-E423-4EC0-9DBD-5F53AEB5151C}" type="datetimeFigureOut">
              <a:rPr lang="en-US" smtClean="0"/>
              <a:t>5/23/2022</a:t>
            </a:fld>
            <a:endParaRPr lang="en-US"/>
          </a:p>
        </p:txBody>
      </p:sp>
      <p:sp>
        <p:nvSpPr>
          <p:cNvPr id="3" name="Footer Placeholder 2">
            <a:extLst>
              <a:ext uri="{FF2B5EF4-FFF2-40B4-BE49-F238E27FC236}">
                <a16:creationId xmlns:a16="http://schemas.microsoft.com/office/drawing/2014/main" id="{6CEE0EEE-EE60-471B-BAD7-499ABE5C67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666993-2075-46FD-98CC-42E6510D223B}"/>
              </a:ext>
            </a:extLst>
          </p:cNvPr>
          <p:cNvSpPr>
            <a:spLocks noGrp="1"/>
          </p:cNvSpPr>
          <p:nvPr>
            <p:ph type="sldNum" sz="quarter" idx="12"/>
          </p:nvPr>
        </p:nvSpPr>
        <p:spPr/>
        <p:txBody>
          <a:bodyPr/>
          <a:lstStyle/>
          <a:p>
            <a:fld id="{B15E7950-D8D4-4D44-A1E1-6AC44FFDA1E0}" type="slidenum">
              <a:rPr lang="en-US" smtClean="0"/>
              <a:t>‹#›</a:t>
            </a:fld>
            <a:endParaRPr lang="en-US"/>
          </a:p>
        </p:txBody>
      </p:sp>
    </p:spTree>
    <p:extLst>
      <p:ext uri="{BB962C8B-B14F-4D97-AF65-F5344CB8AC3E}">
        <p14:creationId xmlns:p14="http://schemas.microsoft.com/office/powerpoint/2010/main" val="328920669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1CAA3-FFA5-4FDF-A0B8-012D8E31B5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CAE596-7A95-490E-9607-83811944BC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C61B9D-F383-4846-AACE-55CD064AB9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3F45A1-3B21-4765-A447-D6E29D7093E0}"/>
              </a:ext>
            </a:extLst>
          </p:cNvPr>
          <p:cNvSpPr>
            <a:spLocks noGrp="1"/>
          </p:cNvSpPr>
          <p:nvPr>
            <p:ph type="dt" sz="half" idx="10"/>
          </p:nvPr>
        </p:nvSpPr>
        <p:spPr/>
        <p:txBody>
          <a:bodyPr/>
          <a:lstStyle/>
          <a:p>
            <a:fld id="{2B456F4A-E423-4EC0-9DBD-5F53AEB5151C}" type="datetimeFigureOut">
              <a:rPr lang="en-US" smtClean="0"/>
              <a:t>5/23/2022</a:t>
            </a:fld>
            <a:endParaRPr lang="en-US"/>
          </a:p>
        </p:txBody>
      </p:sp>
      <p:sp>
        <p:nvSpPr>
          <p:cNvPr id="6" name="Footer Placeholder 5">
            <a:extLst>
              <a:ext uri="{FF2B5EF4-FFF2-40B4-BE49-F238E27FC236}">
                <a16:creationId xmlns:a16="http://schemas.microsoft.com/office/drawing/2014/main" id="{8D1EEDEA-45D1-4B2B-9766-A74606A527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649B2F-803E-4D28-AC53-70A800C4217F}"/>
              </a:ext>
            </a:extLst>
          </p:cNvPr>
          <p:cNvSpPr>
            <a:spLocks noGrp="1"/>
          </p:cNvSpPr>
          <p:nvPr>
            <p:ph type="sldNum" sz="quarter" idx="12"/>
          </p:nvPr>
        </p:nvSpPr>
        <p:spPr/>
        <p:txBody>
          <a:bodyPr/>
          <a:lstStyle/>
          <a:p>
            <a:fld id="{B15E7950-D8D4-4D44-A1E1-6AC44FFDA1E0}" type="slidenum">
              <a:rPr lang="en-US" smtClean="0"/>
              <a:t>‹#›</a:t>
            </a:fld>
            <a:endParaRPr lang="en-US"/>
          </a:p>
        </p:txBody>
      </p:sp>
    </p:spTree>
    <p:extLst>
      <p:ext uri="{BB962C8B-B14F-4D97-AF65-F5344CB8AC3E}">
        <p14:creationId xmlns:p14="http://schemas.microsoft.com/office/powerpoint/2010/main" val="83258910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55306-DB16-430F-9AD7-D86823F4E6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0CABD5-E19F-49D8-960A-379564B0E1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C2CEF4E-B347-4694-A958-832C25C1A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478629-02E1-4122-922C-E1848446E54E}"/>
              </a:ext>
            </a:extLst>
          </p:cNvPr>
          <p:cNvSpPr>
            <a:spLocks noGrp="1"/>
          </p:cNvSpPr>
          <p:nvPr>
            <p:ph type="dt" sz="half" idx="10"/>
          </p:nvPr>
        </p:nvSpPr>
        <p:spPr/>
        <p:txBody>
          <a:bodyPr/>
          <a:lstStyle/>
          <a:p>
            <a:fld id="{2B456F4A-E423-4EC0-9DBD-5F53AEB5151C}" type="datetimeFigureOut">
              <a:rPr lang="en-US" smtClean="0"/>
              <a:t>5/23/2022</a:t>
            </a:fld>
            <a:endParaRPr lang="en-US"/>
          </a:p>
        </p:txBody>
      </p:sp>
      <p:sp>
        <p:nvSpPr>
          <p:cNvPr id="6" name="Footer Placeholder 5">
            <a:extLst>
              <a:ext uri="{FF2B5EF4-FFF2-40B4-BE49-F238E27FC236}">
                <a16:creationId xmlns:a16="http://schemas.microsoft.com/office/drawing/2014/main" id="{319F56D0-4F15-431E-9D2C-E8C66ECBB5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5EA922-3D38-40AA-ABCE-535C31E28507}"/>
              </a:ext>
            </a:extLst>
          </p:cNvPr>
          <p:cNvSpPr>
            <a:spLocks noGrp="1"/>
          </p:cNvSpPr>
          <p:nvPr>
            <p:ph type="sldNum" sz="quarter" idx="12"/>
          </p:nvPr>
        </p:nvSpPr>
        <p:spPr/>
        <p:txBody>
          <a:bodyPr/>
          <a:lstStyle/>
          <a:p>
            <a:fld id="{B15E7950-D8D4-4D44-A1E1-6AC44FFDA1E0}" type="slidenum">
              <a:rPr lang="en-US" smtClean="0"/>
              <a:t>‹#›</a:t>
            </a:fld>
            <a:endParaRPr lang="en-US"/>
          </a:p>
        </p:txBody>
      </p:sp>
    </p:spTree>
    <p:extLst>
      <p:ext uri="{BB962C8B-B14F-4D97-AF65-F5344CB8AC3E}">
        <p14:creationId xmlns:p14="http://schemas.microsoft.com/office/powerpoint/2010/main" val="8686918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22C06C-93CE-452D-8B29-133E7A2385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B95BF08-95A6-4C6E-9104-1511A752A5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7FCC0E-2119-4509-9EC7-8892140C68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456F4A-E423-4EC0-9DBD-5F53AEB5151C}" type="datetimeFigureOut">
              <a:rPr lang="en-US" smtClean="0"/>
              <a:t>5/23/2022</a:t>
            </a:fld>
            <a:endParaRPr lang="en-US"/>
          </a:p>
        </p:txBody>
      </p:sp>
      <p:sp>
        <p:nvSpPr>
          <p:cNvPr id="5" name="Footer Placeholder 4">
            <a:extLst>
              <a:ext uri="{FF2B5EF4-FFF2-40B4-BE49-F238E27FC236}">
                <a16:creationId xmlns:a16="http://schemas.microsoft.com/office/drawing/2014/main" id="{C926D5D4-91A2-48F1-958E-FCCAB6E227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44B8AF4-DB18-4DF2-A0F3-719C35D3C3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5E7950-D8D4-4D44-A1E1-6AC44FFDA1E0}" type="slidenum">
              <a:rPr lang="en-US" smtClean="0"/>
              <a:t>‹#›</a:t>
            </a:fld>
            <a:endParaRPr lang="en-US"/>
          </a:p>
        </p:txBody>
      </p:sp>
    </p:spTree>
    <p:extLst>
      <p:ext uri="{BB962C8B-B14F-4D97-AF65-F5344CB8AC3E}">
        <p14:creationId xmlns:p14="http://schemas.microsoft.com/office/powerpoint/2010/main" val="372485590"/>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Lst>
  <p:transition>
    <p:fade/>
  </p:transition>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CA5EF45-7523-418E-8C88-99B435AF634B}"/>
              </a:ext>
            </a:extLst>
          </p:cNvPr>
          <p:cNvSpPr/>
          <p:nvPr/>
        </p:nvSpPr>
        <p:spPr>
          <a:xfrm>
            <a:off x="188536" y="194222"/>
            <a:ext cx="11726945" cy="6469556"/>
          </a:xfrm>
          <a:prstGeom prst="rect">
            <a:avLst/>
          </a:prstGeom>
          <a:ln>
            <a:solidFill>
              <a:srgbClr val="002060"/>
            </a:solidFill>
          </a:ln>
          <a:effectLst>
            <a:innerShdw blurRad="114300">
              <a:prstClr val="black"/>
            </a:inn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7429D11E-1799-45FA-B0C6-7D6F2A6E14BC}"/>
              </a:ext>
            </a:extLst>
          </p:cNvPr>
          <p:cNvSpPr>
            <a:spLocks noGrp="1"/>
          </p:cNvSpPr>
          <p:nvPr>
            <p:ph type="ctrTitle"/>
          </p:nvPr>
        </p:nvSpPr>
        <p:spPr>
          <a:xfrm>
            <a:off x="-2" y="506994"/>
            <a:ext cx="12192000" cy="913827"/>
          </a:xfrm>
        </p:spPr>
        <p:txBody>
          <a:bodyPr>
            <a:normAutofit/>
          </a:bodyPr>
          <a:lstStyle/>
          <a:p>
            <a:pPr algn="ctr"/>
            <a:r>
              <a:rPr lang="en-IN" sz="4000" b="1" dirty="0">
                <a:ln w="22225">
                  <a:solidFill>
                    <a:srgbClr val="C00000"/>
                  </a:solidFill>
                  <a:prstDash val="solid"/>
                </a:ln>
                <a:solidFill>
                  <a:srgbClr val="C00000"/>
                </a:solidFill>
                <a:latin typeface="Times New Roman" panose="02020603050405020304" pitchFamily="18" charset="0"/>
                <a:cs typeface="Times New Roman" panose="02020603050405020304" pitchFamily="18" charset="0"/>
              </a:rPr>
              <a:t>SAI VIDYA INSTITUTE OF TECHNOLOGY</a:t>
            </a:r>
          </a:p>
        </p:txBody>
      </p:sp>
      <p:sp>
        <p:nvSpPr>
          <p:cNvPr id="3" name="Subtitle 2">
            <a:extLst>
              <a:ext uri="{FF2B5EF4-FFF2-40B4-BE49-F238E27FC236}">
                <a16:creationId xmlns:a16="http://schemas.microsoft.com/office/drawing/2014/main" id="{EB23C6C5-176A-4DB9-B1BC-D6B06ED95008}"/>
              </a:ext>
            </a:extLst>
          </p:cNvPr>
          <p:cNvSpPr>
            <a:spLocks noGrp="1"/>
          </p:cNvSpPr>
          <p:nvPr>
            <p:ph type="subTitle" idx="1"/>
          </p:nvPr>
        </p:nvSpPr>
        <p:spPr>
          <a:xfrm>
            <a:off x="1480008" y="1415108"/>
            <a:ext cx="9144000" cy="461499"/>
          </a:xfrm>
        </p:spPr>
        <p:txBody>
          <a:bodyPr>
            <a:normAutofit/>
          </a:bodyPr>
          <a:lstStyle/>
          <a:p>
            <a:pPr algn="ctr"/>
            <a:r>
              <a:rPr lang="en-IN" b="1" dirty="0" err="1">
                <a:latin typeface="Times New Roman" panose="02020603050405020304" pitchFamily="18" charset="0"/>
                <a:cs typeface="Times New Roman" panose="02020603050405020304" pitchFamily="18" charset="0"/>
              </a:rPr>
              <a:t>Rajanukunte</a:t>
            </a:r>
            <a:r>
              <a:rPr lang="en-IN" b="1" dirty="0">
                <a:latin typeface="Times New Roman" panose="02020603050405020304" pitchFamily="18" charset="0"/>
                <a:cs typeface="Times New Roman" panose="02020603050405020304" pitchFamily="18" charset="0"/>
              </a:rPr>
              <a:t>, Bengaluru - 560064</a:t>
            </a:r>
          </a:p>
        </p:txBody>
      </p:sp>
      <p:pic>
        <p:nvPicPr>
          <p:cNvPr id="4" name="Picture 3">
            <a:extLst>
              <a:ext uri="{FF2B5EF4-FFF2-40B4-BE49-F238E27FC236}">
                <a16:creationId xmlns:a16="http://schemas.microsoft.com/office/drawing/2014/main" id="{C1D09AB7-3A51-47CD-BC5E-AFF1EE385645}"/>
              </a:ext>
            </a:extLst>
          </p:cNvPr>
          <p:cNvPicPr>
            <a:picLocks noChangeAspect="1"/>
          </p:cNvPicPr>
          <p:nvPr/>
        </p:nvPicPr>
        <p:blipFill>
          <a:blip r:embed="rId2" cstate="print"/>
          <a:stretch>
            <a:fillRect/>
          </a:stretch>
        </p:blipFill>
        <p:spPr>
          <a:xfrm>
            <a:off x="5334001" y="1905002"/>
            <a:ext cx="1361440" cy="1361440"/>
          </a:xfrm>
          <a:prstGeom prst="rect">
            <a:avLst/>
          </a:prstGeom>
        </p:spPr>
      </p:pic>
      <p:sp>
        <p:nvSpPr>
          <p:cNvPr id="5" name="TextBox 4">
            <a:extLst>
              <a:ext uri="{FF2B5EF4-FFF2-40B4-BE49-F238E27FC236}">
                <a16:creationId xmlns:a16="http://schemas.microsoft.com/office/drawing/2014/main" id="{FACE4605-4953-4CBB-B635-0B0762C43748}"/>
              </a:ext>
            </a:extLst>
          </p:cNvPr>
          <p:cNvSpPr txBox="1"/>
          <p:nvPr/>
        </p:nvSpPr>
        <p:spPr>
          <a:xfrm>
            <a:off x="2395977" y="3287582"/>
            <a:ext cx="7400042" cy="1569660"/>
          </a:xfrm>
          <a:prstGeom prst="rect">
            <a:avLst/>
          </a:prstGeom>
          <a:noFill/>
        </p:spPr>
        <p:txBody>
          <a:bodyPr wrap="square" rtlCol="0">
            <a:spAutoFit/>
          </a:bodyPr>
          <a:lstStyle/>
          <a:p>
            <a:pPr algn="ctr"/>
            <a:r>
              <a:rPr lang="en-IN" sz="3600" b="1" dirty="0">
                <a:solidFill>
                  <a:srgbClr val="002060"/>
                </a:solidFill>
                <a:latin typeface="Times New Roman" panose="02020603050405020304" pitchFamily="18" charset="0"/>
                <a:cs typeface="Times New Roman" panose="02020603050405020304" pitchFamily="18" charset="0"/>
              </a:rPr>
              <a:t>Technical Seminar on</a:t>
            </a:r>
          </a:p>
          <a:p>
            <a:pPr algn="ctr"/>
            <a:r>
              <a:rPr lang="en-IN" sz="2000" b="1" dirty="0">
                <a:solidFill>
                  <a:srgbClr val="002060"/>
                </a:solidFill>
                <a:latin typeface="Times New Roman" panose="02020603050405020304" pitchFamily="18" charset="0"/>
                <a:cs typeface="Times New Roman" panose="02020603050405020304" pitchFamily="18" charset="0"/>
              </a:rPr>
              <a:t>Requirement and Architecture Design of Human Computer Interaction System for Manned Spacecraft Based on Deep Space Exploration Mission</a:t>
            </a:r>
          </a:p>
        </p:txBody>
      </p:sp>
      <p:sp>
        <p:nvSpPr>
          <p:cNvPr id="6" name="TextBox 5">
            <a:extLst>
              <a:ext uri="{FF2B5EF4-FFF2-40B4-BE49-F238E27FC236}">
                <a16:creationId xmlns:a16="http://schemas.microsoft.com/office/drawing/2014/main" id="{842CF2DE-BB0C-4F8A-A1B5-9C68C76566B8}"/>
              </a:ext>
            </a:extLst>
          </p:cNvPr>
          <p:cNvSpPr txBox="1"/>
          <p:nvPr/>
        </p:nvSpPr>
        <p:spPr>
          <a:xfrm>
            <a:off x="188536" y="4642009"/>
            <a:ext cx="4506012" cy="1477328"/>
          </a:xfrm>
          <a:prstGeom prst="rect">
            <a:avLst/>
          </a:prstGeom>
          <a:noFill/>
        </p:spPr>
        <p:txBody>
          <a:bodyPr wrap="square" rtlCol="0">
            <a:spAutoFit/>
          </a:bodyPr>
          <a:lstStyle/>
          <a:p>
            <a:pPr algn="ctr"/>
            <a:r>
              <a:rPr lang="en-IN" sz="2400" b="1" dirty="0">
                <a:solidFill>
                  <a:srgbClr val="002060"/>
                </a:solidFill>
              </a:rPr>
              <a:t>By</a:t>
            </a:r>
          </a:p>
          <a:p>
            <a:pPr algn="ctr"/>
            <a:r>
              <a:rPr lang="en-IN" sz="2400" b="1" dirty="0">
                <a:solidFill>
                  <a:srgbClr val="002060"/>
                </a:solidFill>
              </a:rPr>
              <a:t>Name :  Tejas Manu S</a:t>
            </a:r>
          </a:p>
          <a:p>
            <a:pPr algn="ctr"/>
            <a:r>
              <a:rPr lang="en-IN" sz="2400" b="1" dirty="0">
                <a:solidFill>
                  <a:srgbClr val="002060"/>
                </a:solidFill>
              </a:rPr>
              <a:t>USN : 1VA18CS052</a:t>
            </a:r>
          </a:p>
          <a:p>
            <a:endParaRPr lang="en-IN" dirty="0"/>
          </a:p>
        </p:txBody>
      </p:sp>
      <p:sp>
        <p:nvSpPr>
          <p:cNvPr id="7" name="TextBox 6">
            <a:extLst>
              <a:ext uri="{FF2B5EF4-FFF2-40B4-BE49-F238E27FC236}">
                <a16:creationId xmlns:a16="http://schemas.microsoft.com/office/drawing/2014/main" id="{B54F4046-2247-4401-88D7-9C839B401B89}"/>
              </a:ext>
            </a:extLst>
          </p:cNvPr>
          <p:cNvSpPr txBox="1"/>
          <p:nvPr/>
        </p:nvSpPr>
        <p:spPr>
          <a:xfrm>
            <a:off x="7767687" y="4902680"/>
            <a:ext cx="4147794" cy="1569660"/>
          </a:xfrm>
          <a:prstGeom prst="rect">
            <a:avLst/>
          </a:prstGeom>
          <a:noFill/>
        </p:spPr>
        <p:txBody>
          <a:bodyPr wrap="square" rtlCol="0">
            <a:spAutoFit/>
          </a:bodyPr>
          <a:lstStyle/>
          <a:p>
            <a:pPr algn="ctr"/>
            <a:r>
              <a:rPr lang="en-IN" sz="2400" b="1" dirty="0">
                <a:solidFill>
                  <a:srgbClr val="002060"/>
                </a:solidFill>
              </a:rPr>
              <a:t>Under the guidance of</a:t>
            </a:r>
          </a:p>
          <a:p>
            <a:pPr algn="ctr"/>
            <a:r>
              <a:rPr lang="en-IN" sz="2400" b="1" dirty="0">
                <a:solidFill>
                  <a:srgbClr val="002060"/>
                </a:solidFill>
              </a:rPr>
              <a:t>Kshama S B</a:t>
            </a:r>
          </a:p>
          <a:p>
            <a:pPr algn="ctr"/>
            <a:r>
              <a:rPr lang="en-IN" sz="2400" b="1" dirty="0">
                <a:solidFill>
                  <a:srgbClr val="002060"/>
                </a:solidFill>
              </a:rPr>
              <a:t>Assistant professor</a:t>
            </a:r>
          </a:p>
          <a:p>
            <a:pPr algn="ctr"/>
            <a:r>
              <a:rPr lang="en-IN" sz="2400" b="1" dirty="0">
                <a:solidFill>
                  <a:srgbClr val="002060"/>
                </a:solidFill>
              </a:rPr>
              <a:t>CSE</a:t>
            </a:r>
          </a:p>
        </p:txBody>
      </p:sp>
      <p:sp>
        <p:nvSpPr>
          <p:cNvPr id="8" name="TextBox 7">
            <a:extLst>
              <a:ext uri="{FF2B5EF4-FFF2-40B4-BE49-F238E27FC236}">
                <a16:creationId xmlns:a16="http://schemas.microsoft.com/office/drawing/2014/main" id="{3E4D2BB2-F645-4614-9A42-33A44804E7A8}"/>
              </a:ext>
            </a:extLst>
          </p:cNvPr>
          <p:cNvSpPr txBox="1"/>
          <p:nvPr/>
        </p:nvSpPr>
        <p:spPr>
          <a:xfrm>
            <a:off x="188536" y="194222"/>
            <a:ext cx="11849493" cy="584775"/>
          </a:xfrm>
          <a:prstGeom prst="rect">
            <a:avLst/>
          </a:prstGeom>
          <a:noFill/>
        </p:spPr>
        <p:txBody>
          <a:bodyPr wrap="square" rtlCol="0">
            <a:spAutoFit/>
          </a:bodyPr>
          <a:lstStyle/>
          <a:p>
            <a:pPr algn="ctr"/>
            <a:r>
              <a:rPr lang="en-IN" sz="3200" b="1" dirty="0">
                <a:solidFill>
                  <a:srgbClr val="002060"/>
                </a:solidFill>
                <a:latin typeface="Times New Roman" panose="02020603050405020304" pitchFamily="18" charset="0"/>
                <a:cs typeface="Times New Roman" panose="02020603050405020304" pitchFamily="18" charset="0"/>
              </a:rPr>
              <a:t>Department of Computer Science and Engineering</a:t>
            </a:r>
          </a:p>
        </p:txBody>
      </p:sp>
    </p:spTree>
    <p:extLst>
      <p:ext uri="{BB962C8B-B14F-4D97-AF65-F5344CB8AC3E}">
        <p14:creationId xmlns:p14="http://schemas.microsoft.com/office/powerpoint/2010/main" val="4114172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F132-6DF6-4CA0-B333-B03D94DE9F9E}"/>
              </a:ext>
            </a:extLst>
          </p:cNvPr>
          <p:cNvSpPr>
            <a:spLocks noGrp="1"/>
          </p:cNvSpPr>
          <p:nvPr>
            <p:ph type="title"/>
          </p:nvPr>
        </p:nvSpPr>
        <p:spPr>
          <a:xfrm>
            <a:off x="0" y="242577"/>
            <a:ext cx="9879291" cy="844197"/>
          </a:xfrm>
          <a:solidFill>
            <a:srgbClr val="002060"/>
          </a:solidFill>
        </p:spPr>
        <p:txBody>
          <a:bodyPr/>
          <a:lstStyle/>
          <a:p>
            <a:r>
              <a:rPr lang="en-IN" b="1" dirty="0">
                <a:ln>
                  <a:solidFill>
                    <a:schemeClr val="bg1"/>
                  </a:solidFill>
                </a:ln>
                <a:solidFill>
                  <a:schemeClr val="bg1"/>
                </a:solidFill>
              </a:rPr>
              <a:t>Advantages</a:t>
            </a:r>
          </a:p>
        </p:txBody>
      </p:sp>
      <p:pic>
        <p:nvPicPr>
          <p:cNvPr id="6" name="Picture 5">
            <a:extLst>
              <a:ext uri="{FF2B5EF4-FFF2-40B4-BE49-F238E27FC236}">
                <a16:creationId xmlns:a16="http://schemas.microsoft.com/office/drawing/2014/main" id="{0C787187-C5D7-4EC8-AAA7-3E11DCB132B4}"/>
              </a:ext>
            </a:extLst>
          </p:cNvPr>
          <p:cNvPicPr>
            <a:picLocks noChangeAspect="1"/>
          </p:cNvPicPr>
          <p:nvPr/>
        </p:nvPicPr>
        <p:blipFill>
          <a:blip r:embed="rId3" cstate="print"/>
          <a:stretch>
            <a:fillRect/>
          </a:stretch>
        </p:blipFill>
        <p:spPr>
          <a:xfrm>
            <a:off x="10585992" y="127192"/>
            <a:ext cx="1074965" cy="1074965"/>
          </a:xfrm>
          <a:prstGeom prst="rect">
            <a:avLst/>
          </a:prstGeom>
        </p:spPr>
      </p:pic>
      <p:sp>
        <p:nvSpPr>
          <p:cNvPr id="7" name="TextBox 6">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of CSE, SVIT                                                                                                                                                                                     </a:t>
            </a:r>
            <a:fld id="{A779D412-7551-4DA0-A19D-519BB8214474}" type="slidenum">
              <a:rPr lang="en-IN" smtClean="0">
                <a:ln>
                  <a:solidFill>
                    <a:schemeClr val="bg1"/>
                  </a:solidFill>
                </a:ln>
                <a:solidFill>
                  <a:schemeClr val="bg1"/>
                </a:solidFill>
              </a:rPr>
              <a:pPr/>
              <a:t>10</a:t>
            </a:fld>
            <a:endParaRPr lang="en-IN" dirty="0">
              <a:ln>
                <a:solidFill>
                  <a:schemeClr val="bg1"/>
                </a:solidFill>
              </a:ln>
              <a:solidFill>
                <a:schemeClr val="bg1"/>
              </a:solidFill>
            </a:endParaRPr>
          </a:p>
        </p:txBody>
      </p:sp>
      <p:sp>
        <p:nvSpPr>
          <p:cNvPr id="8" name="Content Placeholder 2">
            <a:extLst>
              <a:ext uri="{FF2B5EF4-FFF2-40B4-BE49-F238E27FC236}">
                <a16:creationId xmlns:a16="http://schemas.microsoft.com/office/drawing/2014/main" id="{CEFF11A6-B9A9-40C8-A5A1-A21B104A0B54}"/>
              </a:ext>
            </a:extLst>
          </p:cNvPr>
          <p:cNvSpPr>
            <a:spLocks noGrp="1"/>
          </p:cNvSpPr>
          <p:nvPr>
            <p:ph idx="1"/>
          </p:nvPr>
        </p:nvSpPr>
        <p:spPr>
          <a:xfrm>
            <a:off x="457200" y="1303491"/>
            <a:ext cx="10666274" cy="844197"/>
          </a:xfrm>
        </p:spPr>
        <p:txBody>
          <a:bodyPr>
            <a:normAutofit lnSpcReduction="10000"/>
          </a:bodyPr>
          <a:lstStyle/>
          <a:p>
            <a:pPr marL="0" indent="0">
              <a:buNone/>
            </a:pPr>
            <a:r>
              <a:rPr lang="en-IN" dirty="0"/>
              <a:t>The advantages are enormous taking the future space exploration missions taken into consideration :</a:t>
            </a:r>
          </a:p>
          <a:p>
            <a:pPr marL="0" indent="0">
              <a:buNone/>
            </a:pPr>
            <a:endParaRPr lang="en-IN" dirty="0"/>
          </a:p>
          <a:p>
            <a:endParaRPr lang="en-IN" dirty="0"/>
          </a:p>
        </p:txBody>
      </p:sp>
      <p:sp>
        <p:nvSpPr>
          <p:cNvPr id="3" name="Rectangle 2">
            <a:extLst>
              <a:ext uri="{FF2B5EF4-FFF2-40B4-BE49-F238E27FC236}">
                <a16:creationId xmlns:a16="http://schemas.microsoft.com/office/drawing/2014/main" id="{6D5C6C6D-E76F-4AB4-8518-81B7C3D88C5D}"/>
              </a:ext>
            </a:extLst>
          </p:cNvPr>
          <p:cNvSpPr/>
          <p:nvPr/>
        </p:nvSpPr>
        <p:spPr>
          <a:xfrm>
            <a:off x="6351105" y="2356407"/>
            <a:ext cx="5536095" cy="526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4FC09B1-633E-48CB-AEED-62E9E22C34A6}"/>
              </a:ext>
            </a:extLst>
          </p:cNvPr>
          <p:cNvSpPr txBox="1"/>
          <p:nvPr/>
        </p:nvSpPr>
        <p:spPr>
          <a:xfrm>
            <a:off x="6351105" y="2356407"/>
            <a:ext cx="5536095" cy="461665"/>
          </a:xfrm>
          <a:prstGeom prst="rect">
            <a:avLst/>
          </a:prstGeom>
          <a:noFill/>
        </p:spPr>
        <p:txBody>
          <a:bodyPr wrap="square" rtlCol="0">
            <a:spAutoFit/>
          </a:bodyPr>
          <a:lstStyle/>
          <a:p>
            <a:pPr algn="ctr"/>
            <a:r>
              <a:rPr lang="en-US" sz="2400" dirty="0"/>
              <a:t>Human Computer coordination</a:t>
            </a:r>
          </a:p>
        </p:txBody>
      </p:sp>
      <p:sp>
        <p:nvSpPr>
          <p:cNvPr id="9" name="Rectangle 8">
            <a:extLst>
              <a:ext uri="{FF2B5EF4-FFF2-40B4-BE49-F238E27FC236}">
                <a16:creationId xmlns:a16="http://schemas.microsoft.com/office/drawing/2014/main" id="{8C2A046F-E59D-47FA-9810-7ADDEC30D19E}"/>
              </a:ext>
            </a:extLst>
          </p:cNvPr>
          <p:cNvSpPr/>
          <p:nvPr/>
        </p:nvSpPr>
        <p:spPr>
          <a:xfrm>
            <a:off x="457200" y="2356407"/>
            <a:ext cx="5536095" cy="526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BDD773B-F136-405B-A53B-483C367F2B8D}"/>
              </a:ext>
            </a:extLst>
          </p:cNvPr>
          <p:cNvSpPr txBox="1"/>
          <p:nvPr/>
        </p:nvSpPr>
        <p:spPr>
          <a:xfrm>
            <a:off x="457200" y="2356407"/>
            <a:ext cx="5536095" cy="461665"/>
          </a:xfrm>
          <a:prstGeom prst="rect">
            <a:avLst/>
          </a:prstGeom>
          <a:noFill/>
        </p:spPr>
        <p:txBody>
          <a:bodyPr wrap="square" rtlCol="0">
            <a:spAutoFit/>
          </a:bodyPr>
          <a:lstStyle/>
          <a:p>
            <a:pPr algn="ctr"/>
            <a:r>
              <a:rPr lang="en-US" sz="2400" dirty="0"/>
              <a:t>Safety</a:t>
            </a:r>
          </a:p>
        </p:txBody>
      </p:sp>
      <p:sp>
        <p:nvSpPr>
          <p:cNvPr id="15" name="Rectangle 14">
            <a:extLst>
              <a:ext uri="{FF2B5EF4-FFF2-40B4-BE49-F238E27FC236}">
                <a16:creationId xmlns:a16="http://schemas.microsoft.com/office/drawing/2014/main" id="{CAB72987-B5EF-4B8F-8A57-2CF6F7A39264}"/>
              </a:ext>
            </a:extLst>
          </p:cNvPr>
          <p:cNvSpPr/>
          <p:nvPr/>
        </p:nvSpPr>
        <p:spPr>
          <a:xfrm>
            <a:off x="6351105" y="3787549"/>
            <a:ext cx="5536095" cy="526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6695D018-D57D-4F74-B06F-97768463D165}"/>
              </a:ext>
            </a:extLst>
          </p:cNvPr>
          <p:cNvSpPr txBox="1"/>
          <p:nvPr/>
        </p:nvSpPr>
        <p:spPr>
          <a:xfrm>
            <a:off x="6351105" y="3787549"/>
            <a:ext cx="5536095" cy="461665"/>
          </a:xfrm>
          <a:prstGeom prst="rect">
            <a:avLst/>
          </a:prstGeom>
          <a:noFill/>
        </p:spPr>
        <p:txBody>
          <a:bodyPr wrap="square" rtlCol="0">
            <a:spAutoFit/>
          </a:bodyPr>
          <a:lstStyle/>
          <a:p>
            <a:pPr algn="ctr"/>
            <a:r>
              <a:rPr lang="en-US" sz="2400" dirty="0"/>
              <a:t>Longer and wider planetary operations</a:t>
            </a:r>
          </a:p>
        </p:txBody>
      </p:sp>
      <p:sp>
        <p:nvSpPr>
          <p:cNvPr id="19" name="Rectangle 18">
            <a:extLst>
              <a:ext uri="{FF2B5EF4-FFF2-40B4-BE49-F238E27FC236}">
                <a16:creationId xmlns:a16="http://schemas.microsoft.com/office/drawing/2014/main" id="{3041D855-C55B-4756-9E2D-0F67EB5C81F3}"/>
              </a:ext>
            </a:extLst>
          </p:cNvPr>
          <p:cNvSpPr/>
          <p:nvPr/>
        </p:nvSpPr>
        <p:spPr>
          <a:xfrm>
            <a:off x="457200" y="5209513"/>
            <a:ext cx="5536095" cy="526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529E247F-BFA4-4C1D-A3A9-5D8CDE289283}"/>
              </a:ext>
            </a:extLst>
          </p:cNvPr>
          <p:cNvSpPr txBox="1"/>
          <p:nvPr/>
        </p:nvSpPr>
        <p:spPr>
          <a:xfrm>
            <a:off x="457200" y="5209513"/>
            <a:ext cx="5536095" cy="461665"/>
          </a:xfrm>
          <a:prstGeom prst="rect">
            <a:avLst/>
          </a:prstGeom>
          <a:noFill/>
        </p:spPr>
        <p:txBody>
          <a:bodyPr wrap="square" rtlCol="0">
            <a:spAutoFit/>
          </a:bodyPr>
          <a:lstStyle/>
          <a:p>
            <a:pPr algn="ctr"/>
            <a:r>
              <a:rPr lang="en-US" sz="2400" dirty="0"/>
              <a:t>Efficiency</a:t>
            </a:r>
          </a:p>
        </p:txBody>
      </p:sp>
      <p:sp>
        <p:nvSpPr>
          <p:cNvPr id="21" name="Rectangle 20">
            <a:extLst>
              <a:ext uri="{FF2B5EF4-FFF2-40B4-BE49-F238E27FC236}">
                <a16:creationId xmlns:a16="http://schemas.microsoft.com/office/drawing/2014/main" id="{A95D8C9B-AEAE-4FF4-94B2-9634686156E8}"/>
              </a:ext>
            </a:extLst>
          </p:cNvPr>
          <p:cNvSpPr/>
          <p:nvPr/>
        </p:nvSpPr>
        <p:spPr>
          <a:xfrm>
            <a:off x="457200" y="3787549"/>
            <a:ext cx="5536095" cy="526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3E4A1B50-A967-4606-8118-62A688DB529A}"/>
              </a:ext>
            </a:extLst>
          </p:cNvPr>
          <p:cNvSpPr txBox="1"/>
          <p:nvPr/>
        </p:nvSpPr>
        <p:spPr>
          <a:xfrm>
            <a:off x="457200" y="3787549"/>
            <a:ext cx="5536095" cy="461665"/>
          </a:xfrm>
          <a:prstGeom prst="rect">
            <a:avLst/>
          </a:prstGeom>
          <a:noFill/>
        </p:spPr>
        <p:txBody>
          <a:bodyPr wrap="square" rtlCol="0">
            <a:spAutoFit/>
          </a:bodyPr>
          <a:lstStyle/>
          <a:p>
            <a:pPr algn="ctr"/>
            <a:r>
              <a:rPr lang="en-US" sz="2400" dirty="0"/>
              <a:t>Assists astronauts in performing tasks</a:t>
            </a:r>
          </a:p>
        </p:txBody>
      </p:sp>
    </p:spTree>
    <p:extLst>
      <p:ext uri="{BB962C8B-B14F-4D97-AF65-F5344CB8AC3E}">
        <p14:creationId xmlns:p14="http://schemas.microsoft.com/office/powerpoint/2010/main" val="81918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F132-6DF6-4CA0-B333-B03D94DE9F9E}"/>
              </a:ext>
            </a:extLst>
          </p:cNvPr>
          <p:cNvSpPr>
            <a:spLocks noGrp="1"/>
          </p:cNvSpPr>
          <p:nvPr>
            <p:ph type="title"/>
          </p:nvPr>
        </p:nvSpPr>
        <p:spPr>
          <a:xfrm>
            <a:off x="0" y="242577"/>
            <a:ext cx="9879291" cy="844197"/>
          </a:xfrm>
          <a:solidFill>
            <a:srgbClr val="002060"/>
          </a:solidFill>
        </p:spPr>
        <p:txBody>
          <a:bodyPr/>
          <a:lstStyle/>
          <a:p>
            <a:r>
              <a:rPr lang="en-IN" b="1" dirty="0">
                <a:ln>
                  <a:solidFill>
                    <a:schemeClr val="bg1"/>
                  </a:solidFill>
                </a:ln>
                <a:solidFill>
                  <a:schemeClr val="bg1"/>
                </a:solidFill>
              </a:rPr>
              <a:t>Disadvantages</a:t>
            </a:r>
          </a:p>
        </p:txBody>
      </p:sp>
      <p:pic>
        <p:nvPicPr>
          <p:cNvPr id="6" name="Picture 5">
            <a:extLst>
              <a:ext uri="{FF2B5EF4-FFF2-40B4-BE49-F238E27FC236}">
                <a16:creationId xmlns:a16="http://schemas.microsoft.com/office/drawing/2014/main" id="{0C787187-C5D7-4EC8-AAA7-3E11DCB132B4}"/>
              </a:ext>
            </a:extLst>
          </p:cNvPr>
          <p:cNvPicPr>
            <a:picLocks noChangeAspect="1"/>
          </p:cNvPicPr>
          <p:nvPr/>
        </p:nvPicPr>
        <p:blipFill>
          <a:blip r:embed="rId3" cstate="print"/>
          <a:stretch>
            <a:fillRect/>
          </a:stretch>
        </p:blipFill>
        <p:spPr>
          <a:xfrm>
            <a:off x="10585992" y="127192"/>
            <a:ext cx="1074965" cy="1074965"/>
          </a:xfrm>
          <a:prstGeom prst="rect">
            <a:avLst/>
          </a:prstGeom>
        </p:spPr>
      </p:pic>
      <p:sp>
        <p:nvSpPr>
          <p:cNvPr id="7" name="TextBox 6">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of CSE, SVIT                                                                                                                                                                                     </a:t>
            </a:r>
            <a:fld id="{A779D412-7551-4DA0-A19D-519BB8214474}" type="slidenum">
              <a:rPr lang="en-IN" smtClean="0">
                <a:ln>
                  <a:solidFill>
                    <a:schemeClr val="bg1"/>
                  </a:solidFill>
                </a:ln>
                <a:solidFill>
                  <a:schemeClr val="bg1"/>
                </a:solidFill>
              </a:rPr>
              <a:pPr/>
              <a:t>11</a:t>
            </a:fld>
            <a:endParaRPr lang="en-IN" dirty="0">
              <a:ln>
                <a:solidFill>
                  <a:schemeClr val="bg1"/>
                </a:solidFill>
              </a:ln>
              <a:solidFill>
                <a:schemeClr val="bg1"/>
              </a:solidFill>
            </a:endParaRPr>
          </a:p>
        </p:txBody>
      </p:sp>
      <p:sp>
        <p:nvSpPr>
          <p:cNvPr id="8" name="Content Placeholder 2">
            <a:extLst>
              <a:ext uri="{FF2B5EF4-FFF2-40B4-BE49-F238E27FC236}">
                <a16:creationId xmlns:a16="http://schemas.microsoft.com/office/drawing/2014/main" id="{CEFF11A6-B9A9-40C8-A5A1-A21B104A0B54}"/>
              </a:ext>
            </a:extLst>
          </p:cNvPr>
          <p:cNvSpPr>
            <a:spLocks noGrp="1"/>
          </p:cNvSpPr>
          <p:nvPr>
            <p:ph idx="1"/>
          </p:nvPr>
        </p:nvSpPr>
        <p:spPr>
          <a:xfrm>
            <a:off x="119270" y="1272209"/>
            <a:ext cx="11541687" cy="797682"/>
          </a:xfrm>
        </p:spPr>
        <p:txBody>
          <a:bodyPr>
            <a:normAutofit/>
          </a:bodyPr>
          <a:lstStyle/>
          <a:p>
            <a:pPr marL="0" indent="0">
              <a:buNone/>
            </a:pPr>
            <a:r>
              <a:rPr lang="en-IN" dirty="0"/>
              <a:t>The Disadvantages of this system are :</a:t>
            </a:r>
          </a:p>
        </p:txBody>
      </p:sp>
      <p:sp>
        <p:nvSpPr>
          <p:cNvPr id="9" name="Rectangle 8">
            <a:extLst>
              <a:ext uri="{FF2B5EF4-FFF2-40B4-BE49-F238E27FC236}">
                <a16:creationId xmlns:a16="http://schemas.microsoft.com/office/drawing/2014/main" id="{3655F2C6-648A-43C0-8E84-5CD8E4D8A0CB}"/>
              </a:ext>
            </a:extLst>
          </p:cNvPr>
          <p:cNvSpPr/>
          <p:nvPr/>
        </p:nvSpPr>
        <p:spPr>
          <a:xfrm>
            <a:off x="119270" y="2120995"/>
            <a:ext cx="5536095" cy="526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AAACEE0-5329-4F6D-AABC-06BDC610918F}"/>
              </a:ext>
            </a:extLst>
          </p:cNvPr>
          <p:cNvSpPr txBox="1"/>
          <p:nvPr/>
        </p:nvSpPr>
        <p:spPr>
          <a:xfrm>
            <a:off x="556591" y="2139943"/>
            <a:ext cx="3538330" cy="424732"/>
          </a:xfrm>
          <a:prstGeom prst="rect">
            <a:avLst/>
          </a:prstGeom>
          <a:noFill/>
        </p:spPr>
        <p:txBody>
          <a:bodyPr wrap="square" rtlCol="0">
            <a:spAutoFit/>
          </a:bodyPr>
          <a:lstStyle/>
          <a:p>
            <a:pPr marR="0" lvl="0" algn="ctr" defTabSz="914400" rtl="0" eaLnBrk="1" fontAlgn="auto" latinLnBrk="0" hangingPunct="1">
              <a:lnSpc>
                <a:spcPct val="90000"/>
              </a:lnSpc>
              <a:spcBef>
                <a:spcPts val="1000"/>
              </a:spcBef>
              <a:spcAft>
                <a:spcPts val="0"/>
              </a:spcAft>
              <a:buClrTx/>
              <a:buSzTx/>
              <a:tabLst/>
              <a:defRPr/>
            </a:pPr>
            <a:r>
              <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rPr>
              <a:t>Not always reliable</a:t>
            </a:r>
          </a:p>
        </p:txBody>
      </p:sp>
      <p:sp>
        <p:nvSpPr>
          <p:cNvPr id="11" name="Rectangle 10">
            <a:extLst>
              <a:ext uri="{FF2B5EF4-FFF2-40B4-BE49-F238E27FC236}">
                <a16:creationId xmlns:a16="http://schemas.microsoft.com/office/drawing/2014/main" id="{E9DBC513-0D7B-427C-9AFD-61AD018EB93B}"/>
              </a:ext>
            </a:extLst>
          </p:cNvPr>
          <p:cNvSpPr/>
          <p:nvPr/>
        </p:nvSpPr>
        <p:spPr>
          <a:xfrm>
            <a:off x="119270" y="3238027"/>
            <a:ext cx="5536095" cy="526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9FC3899-5DC4-4F37-A2C4-046E3DCDA86B}"/>
              </a:ext>
            </a:extLst>
          </p:cNvPr>
          <p:cNvSpPr txBox="1"/>
          <p:nvPr/>
        </p:nvSpPr>
        <p:spPr>
          <a:xfrm>
            <a:off x="119270" y="3238027"/>
            <a:ext cx="5536095" cy="461665"/>
          </a:xfrm>
          <a:prstGeom prst="rect">
            <a:avLst/>
          </a:prstGeom>
          <a:noFill/>
        </p:spPr>
        <p:txBody>
          <a:bodyPr wrap="square" rtlCol="0">
            <a:spAutoFit/>
          </a:bodyPr>
          <a:lstStyle/>
          <a:p>
            <a:pPr algn="ctr"/>
            <a:r>
              <a:rPr lang="en-US" sz="2400" dirty="0"/>
              <a:t>There are possibilities failure</a:t>
            </a:r>
          </a:p>
        </p:txBody>
      </p:sp>
      <p:sp>
        <p:nvSpPr>
          <p:cNvPr id="13" name="Rectangle 12">
            <a:extLst>
              <a:ext uri="{FF2B5EF4-FFF2-40B4-BE49-F238E27FC236}">
                <a16:creationId xmlns:a16="http://schemas.microsoft.com/office/drawing/2014/main" id="{0A36C49A-BF3E-4567-874A-1369D32B428F}"/>
              </a:ext>
            </a:extLst>
          </p:cNvPr>
          <p:cNvSpPr/>
          <p:nvPr/>
        </p:nvSpPr>
        <p:spPr>
          <a:xfrm>
            <a:off x="119270" y="4382337"/>
            <a:ext cx="11320669" cy="526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69B34B59-508E-4A69-941E-0A1502044A79}"/>
              </a:ext>
            </a:extLst>
          </p:cNvPr>
          <p:cNvSpPr txBox="1"/>
          <p:nvPr/>
        </p:nvSpPr>
        <p:spPr>
          <a:xfrm>
            <a:off x="556591" y="4382337"/>
            <a:ext cx="9244209" cy="461665"/>
          </a:xfrm>
          <a:prstGeom prst="rect">
            <a:avLst/>
          </a:prstGeom>
          <a:noFill/>
        </p:spPr>
        <p:txBody>
          <a:bodyPr wrap="square" rtlCol="0">
            <a:spAutoFit/>
          </a:bodyPr>
          <a:lstStyle/>
          <a:p>
            <a:pPr algn="ctr"/>
            <a:r>
              <a:rPr lang="en-US" sz="2400" dirty="0"/>
              <a:t>Error in sensor reading can misdirect the spacecraft and astronaut</a:t>
            </a:r>
          </a:p>
        </p:txBody>
      </p:sp>
      <p:sp>
        <p:nvSpPr>
          <p:cNvPr id="15" name="Rectangle 14">
            <a:extLst>
              <a:ext uri="{FF2B5EF4-FFF2-40B4-BE49-F238E27FC236}">
                <a16:creationId xmlns:a16="http://schemas.microsoft.com/office/drawing/2014/main" id="{B8821DC4-B353-4137-A80A-1AFE12D1A274}"/>
              </a:ext>
            </a:extLst>
          </p:cNvPr>
          <p:cNvSpPr/>
          <p:nvPr/>
        </p:nvSpPr>
        <p:spPr>
          <a:xfrm>
            <a:off x="119270" y="5459711"/>
            <a:ext cx="11320669" cy="526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CDFCAC7E-4573-410D-BB3B-FD2A5678C74E}"/>
              </a:ext>
            </a:extLst>
          </p:cNvPr>
          <p:cNvSpPr txBox="1"/>
          <p:nvPr/>
        </p:nvSpPr>
        <p:spPr>
          <a:xfrm>
            <a:off x="0" y="5486989"/>
            <a:ext cx="4939748" cy="461665"/>
          </a:xfrm>
          <a:prstGeom prst="rect">
            <a:avLst/>
          </a:prstGeom>
          <a:noFill/>
        </p:spPr>
        <p:txBody>
          <a:bodyPr wrap="square" rtlCol="0">
            <a:spAutoFit/>
          </a:bodyPr>
          <a:lstStyle/>
          <a:p>
            <a:pPr algn="ctr"/>
            <a:r>
              <a:rPr lang="en-US" sz="2400" dirty="0"/>
              <a:t>Less margin for error</a:t>
            </a:r>
          </a:p>
        </p:txBody>
      </p:sp>
    </p:spTree>
    <p:extLst>
      <p:ext uri="{BB962C8B-B14F-4D97-AF65-F5344CB8AC3E}">
        <p14:creationId xmlns:p14="http://schemas.microsoft.com/office/powerpoint/2010/main" val="966769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F132-6DF6-4CA0-B333-B03D94DE9F9E}"/>
              </a:ext>
            </a:extLst>
          </p:cNvPr>
          <p:cNvSpPr>
            <a:spLocks noGrp="1"/>
          </p:cNvSpPr>
          <p:nvPr>
            <p:ph type="title"/>
          </p:nvPr>
        </p:nvSpPr>
        <p:spPr>
          <a:xfrm>
            <a:off x="0" y="242577"/>
            <a:ext cx="9879291" cy="844197"/>
          </a:xfrm>
          <a:solidFill>
            <a:srgbClr val="002060"/>
          </a:solidFill>
        </p:spPr>
        <p:txBody>
          <a:bodyPr/>
          <a:lstStyle/>
          <a:p>
            <a:r>
              <a:rPr lang="en-IN" b="1" dirty="0">
                <a:ln>
                  <a:solidFill>
                    <a:schemeClr val="bg1"/>
                  </a:solidFill>
                </a:ln>
                <a:solidFill>
                  <a:schemeClr val="bg1"/>
                </a:solidFill>
              </a:rPr>
              <a:t>Application</a:t>
            </a:r>
          </a:p>
        </p:txBody>
      </p:sp>
      <p:pic>
        <p:nvPicPr>
          <p:cNvPr id="6" name="Picture 5">
            <a:extLst>
              <a:ext uri="{FF2B5EF4-FFF2-40B4-BE49-F238E27FC236}">
                <a16:creationId xmlns:a16="http://schemas.microsoft.com/office/drawing/2014/main" id="{0C787187-C5D7-4EC8-AAA7-3E11DCB132B4}"/>
              </a:ext>
            </a:extLst>
          </p:cNvPr>
          <p:cNvPicPr>
            <a:picLocks noChangeAspect="1"/>
          </p:cNvPicPr>
          <p:nvPr/>
        </p:nvPicPr>
        <p:blipFill>
          <a:blip r:embed="rId3" cstate="print"/>
          <a:stretch>
            <a:fillRect/>
          </a:stretch>
        </p:blipFill>
        <p:spPr>
          <a:xfrm>
            <a:off x="10585992" y="127192"/>
            <a:ext cx="1074965" cy="1074965"/>
          </a:xfrm>
          <a:prstGeom prst="rect">
            <a:avLst/>
          </a:prstGeom>
        </p:spPr>
      </p:pic>
      <p:sp>
        <p:nvSpPr>
          <p:cNvPr id="7" name="TextBox 6">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of CSE, SVIT                                                                                                                                                                                     </a:t>
            </a:r>
            <a:fld id="{A779D412-7551-4DA0-A19D-519BB8214474}" type="slidenum">
              <a:rPr lang="en-IN" smtClean="0">
                <a:ln>
                  <a:solidFill>
                    <a:schemeClr val="bg1"/>
                  </a:solidFill>
                </a:ln>
                <a:solidFill>
                  <a:schemeClr val="bg1"/>
                </a:solidFill>
              </a:rPr>
              <a:pPr/>
              <a:t>12</a:t>
            </a:fld>
            <a:endParaRPr lang="en-IN" dirty="0">
              <a:ln>
                <a:solidFill>
                  <a:schemeClr val="bg1"/>
                </a:solidFill>
              </a:ln>
              <a:solidFill>
                <a:schemeClr val="bg1"/>
              </a:solidFill>
            </a:endParaRPr>
          </a:p>
        </p:txBody>
      </p:sp>
      <p:sp>
        <p:nvSpPr>
          <p:cNvPr id="3" name="Oval 2">
            <a:extLst>
              <a:ext uri="{FF2B5EF4-FFF2-40B4-BE49-F238E27FC236}">
                <a16:creationId xmlns:a16="http://schemas.microsoft.com/office/drawing/2014/main" id="{27DF7AEF-E885-48F1-A70A-1D6A59172532}"/>
              </a:ext>
            </a:extLst>
          </p:cNvPr>
          <p:cNvSpPr/>
          <p:nvPr/>
        </p:nvSpPr>
        <p:spPr>
          <a:xfrm>
            <a:off x="1074449" y="1769165"/>
            <a:ext cx="3558209" cy="1659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F47F72D-AD4D-41DC-A109-01EA81E4E88D}"/>
              </a:ext>
            </a:extLst>
          </p:cNvPr>
          <p:cNvSpPr txBox="1"/>
          <p:nvPr/>
        </p:nvSpPr>
        <p:spPr>
          <a:xfrm>
            <a:off x="1641797" y="2368249"/>
            <a:ext cx="2852531" cy="461665"/>
          </a:xfrm>
          <a:prstGeom prst="rect">
            <a:avLst/>
          </a:prstGeom>
          <a:noFill/>
        </p:spPr>
        <p:txBody>
          <a:bodyPr wrap="square" rtlCol="0">
            <a:spAutoFit/>
          </a:bodyPr>
          <a:lstStyle/>
          <a:p>
            <a:r>
              <a:rPr lang="en-US" sz="2400" dirty="0"/>
              <a:t>Space Exploration</a:t>
            </a:r>
          </a:p>
        </p:txBody>
      </p:sp>
      <p:sp>
        <p:nvSpPr>
          <p:cNvPr id="9" name="Oval 8">
            <a:extLst>
              <a:ext uri="{FF2B5EF4-FFF2-40B4-BE49-F238E27FC236}">
                <a16:creationId xmlns:a16="http://schemas.microsoft.com/office/drawing/2014/main" id="{6351AD15-26E4-4A7B-A6E1-C0816A6683D5}"/>
              </a:ext>
            </a:extLst>
          </p:cNvPr>
          <p:cNvSpPr/>
          <p:nvPr/>
        </p:nvSpPr>
        <p:spPr>
          <a:xfrm>
            <a:off x="6451313" y="1769165"/>
            <a:ext cx="3558209" cy="1659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E527A79-79B2-4971-90A4-14680CE616F8}"/>
              </a:ext>
            </a:extLst>
          </p:cNvPr>
          <p:cNvSpPr txBox="1"/>
          <p:nvPr/>
        </p:nvSpPr>
        <p:spPr>
          <a:xfrm>
            <a:off x="6756931" y="2368249"/>
            <a:ext cx="3270587" cy="461665"/>
          </a:xfrm>
          <a:prstGeom prst="rect">
            <a:avLst/>
          </a:prstGeom>
          <a:noFill/>
        </p:spPr>
        <p:txBody>
          <a:bodyPr wrap="square" rtlCol="0">
            <a:spAutoFit/>
          </a:bodyPr>
          <a:lstStyle/>
          <a:p>
            <a:r>
              <a:rPr lang="en-US" sz="2400" dirty="0"/>
              <a:t>Deep Space Exploration</a:t>
            </a:r>
          </a:p>
        </p:txBody>
      </p:sp>
      <p:sp>
        <p:nvSpPr>
          <p:cNvPr id="11" name="Oval 10">
            <a:extLst>
              <a:ext uri="{FF2B5EF4-FFF2-40B4-BE49-F238E27FC236}">
                <a16:creationId xmlns:a16="http://schemas.microsoft.com/office/drawing/2014/main" id="{01E102B0-4EFF-46C4-91CC-A82658849184}"/>
              </a:ext>
            </a:extLst>
          </p:cNvPr>
          <p:cNvSpPr/>
          <p:nvPr/>
        </p:nvSpPr>
        <p:spPr>
          <a:xfrm>
            <a:off x="1074449" y="4193016"/>
            <a:ext cx="3558209" cy="1659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F78DB7E-6C7D-4EFF-BCC7-EEF8D7E62F25}"/>
              </a:ext>
            </a:extLst>
          </p:cNvPr>
          <p:cNvSpPr txBox="1"/>
          <p:nvPr/>
        </p:nvSpPr>
        <p:spPr>
          <a:xfrm>
            <a:off x="1250041" y="4792100"/>
            <a:ext cx="3244288" cy="461665"/>
          </a:xfrm>
          <a:prstGeom prst="rect">
            <a:avLst/>
          </a:prstGeom>
          <a:noFill/>
        </p:spPr>
        <p:txBody>
          <a:bodyPr wrap="square" rtlCol="0">
            <a:spAutoFit/>
          </a:bodyPr>
          <a:lstStyle/>
          <a:p>
            <a:r>
              <a:rPr lang="en-US" sz="2400" dirty="0"/>
              <a:t>Manned Space Missions</a:t>
            </a:r>
          </a:p>
        </p:txBody>
      </p:sp>
      <p:sp>
        <p:nvSpPr>
          <p:cNvPr id="13" name="Oval 12">
            <a:extLst>
              <a:ext uri="{FF2B5EF4-FFF2-40B4-BE49-F238E27FC236}">
                <a16:creationId xmlns:a16="http://schemas.microsoft.com/office/drawing/2014/main" id="{93C911ED-99F4-4AAD-A1FA-16BF7BD10A85}"/>
              </a:ext>
            </a:extLst>
          </p:cNvPr>
          <p:cNvSpPr/>
          <p:nvPr/>
        </p:nvSpPr>
        <p:spPr>
          <a:xfrm>
            <a:off x="6451313" y="4193016"/>
            <a:ext cx="3558209" cy="1659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07E1520C-6E6B-47DE-9104-239FC818BF4A}"/>
              </a:ext>
            </a:extLst>
          </p:cNvPr>
          <p:cNvSpPr txBox="1"/>
          <p:nvPr/>
        </p:nvSpPr>
        <p:spPr>
          <a:xfrm>
            <a:off x="6804151" y="4775150"/>
            <a:ext cx="2852531" cy="461665"/>
          </a:xfrm>
          <a:prstGeom prst="rect">
            <a:avLst/>
          </a:prstGeom>
          <a:noFill/>
        </p:spPr>
        <p:txBody>
          <a:bodyPr wrap="square" rtlCol="0">
            <a:spAutoFit/>
          </a:bodyPr>
          <a:lstStyle/>
          <a:p>
            <a:r>
              <a:rPr lang="en-US" sz="2400" dirty="0"/>
              <a:t>Planetary Exploration</a:t>
            </a:r>
          </a:p>
        </p:txBody>
      </p:sp>
    </p:spTree>
    <p:extLst>
      <p:ext uri="{BB962C8B-B14F-4D97-AF65-F5344CB8AC3E}">
        <p14:creationId xmlns:p14="http://schemas.microsoft.com/office/powerpoint/2010/main" val="3413871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F132-6DF6-4CA0-B333-B03D94DE9F9E}"/>
              </a:ext>
            </a:extLst>
          </p:cNvPr>
          <p:cNvSpPr>
            <a:spLocks noGrp="1"/>
          </p:cNvSpPr>
          <p:nvPr>
            <p:ph type="title"/>
          </p:nvPr>
        </p:nvSpPr>
        <p:spPr>
          <a:xfrm>
            <a:off x="0" y="242577"/>
            <a:ext cx="9879291" cy="844197"/>
          </a:xfrm>
          <a:solidFill>
            <a:srgbClr val="002060"/>
          </a:solidFill>
        </p:spPr>
        <p:txBody>
          <a:bodyPr/>
          <a:lstStyle/>
          <a:p>
            <a:r>
              <a:rPr lang="en-IN" b="1" dirty="0">
                <a:ln>
                  <a:solidFill>
                    <a:schemeClr val="bg1"/>
                  </a:solidFill>
                </a:ln>
                <a:solidFill>
                  <a:schemeClr val="bg1"/>
                </a:solidFill>
              </a:rPr>
              <a:t>Conclusion</a:t>
            </a:r>
          </a:p>
        </p:txBody>
      </p:sp>
      <p:pic>
        <p:nvPicPr>
          <p:cNvPr id="6" name="Picture 5">
            <a:extLst>
              <a:ext uri="{FF2B5EF4-FFF2-40B4-BE49-F238E27FC236}">
                <a16:creationId xmlns:a16="http://schemas.microsoft.com/office/drawing/2014/main" id="{0C787187-C5D7-4EC8-AAA7-3E11DCB132B4}"/>
              </a:ext>
            </a:extLst>
          </p:cNvPr>
          <p:cNvPicPr>
            <a:picLocks noChangeAspect="1"/>
          </p:cNvPicPr>
          <p:nvPr/>
        </p:nvPicPr>
        <p:blipFill>
          <a:blip r:embed="rId3" cstate="print"/>
          <a:stretch>
            <a:fillRect/>
          </a:stretch>
        </p:blipFill>
        <p:spPr>
          <a:xfrm>
            <a:off x="10585992" y="127192"/>
            <a:ext cx="1074965" cy="1074965"/>
          </a:xfrm>
          <a:prstGeom prst="rect">
            <a:avLst/>
          </a:prstGeom>
        </p:spPr>
      </p:pic>
      <p:sp>
        <p:nvSpPr>
          <p:cNvPr id="7" name="TextBox 6">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of CSE, SVIT                                                                                                                                                                                     </a:t>
            </a:r>
            <a:fld id="{A779D412-7551-4DA0-A19D-519BB8214474}" type="slidenum">
              <a:rPr lang="en-IN" smtClean="0">
                <a:ln>
                  <a:solidFill>
                    <a:schemeClr val="bg1"/>
                  </a:solidFill>
                </a:ln>
                <a:solidFill>
                  <a:schemeClr val="bg1"/>
                </a:solidFill>
              </a:rPr>
              <a:pPr/>
              <a:t>13</a:t>
            </a:fld>
            <a:endParaRPr lang="en-IN" dirty="0">
              <a:ln>
                <a:solidFill>
                  <a:schemeClr val="bg1"/>
                </a:solidFill>
              </a:ln>
              <a:solidFill>
                <a:schemeClr val="bg1"/>
              </a:solidFill>
            </a:endParaRPr>
          </a:p>
        </p:txBody>
      </p:sp>
      <p:sp>
        <p:nvSpPr>
          <p:cNvPr id="8" name="Content Placeholder 2">
            <a:extLst>
              <a:ext uri="{FF2B5EF4-FFF2-40B4-BE49-F238E27FC236}">
                <a16:creationId xmlns:a16="http://schemas.microsoft.com/office/drawing/2014/main" id="{CEFF11A6-B9A9-40C8-A5A1-A21B104A0B54}"/>
              </a:ext>
            </a:extLst>
          </p:cNvPr>
          <p:cNvSpPr>
            <a:spLocks noGrp="1"/>
          </p:cNvSpPr>
          <p:nvPr>
            <p:ph idx="1"/>
          </p:nvPr>
        </p:nvSpPr>
        <p:spPr>
          <a:xfrm>
            <a:off x="119270" y="1272209"/>
            <a:ext cx="11541687" cy="4897372"/>
          </a:xfrm>
        </p:spPr>
        <p:txBody>
          <a:bodyPr>
            <a:normAutofit/>
          </a:bodyPr>
          <a:lstStyle/>
          <a:p>
            <a:r>
              <a:rPr lang="en-IN" dirty="0"/>
              <a:t>The human computer interaction system of manned spacecraft based on deep space exploration is an indispensable part of the future spacecraft. </a:t>
            </a:r>
          </a:p>
          <a:p>
            <a:r>
              <a:rPr lang="en-IN" dirty="0"/>
              <a:t>It can ensure the safety of astronauts, assist astronauts to complete planetary surface operation tasks more efficiently and carry out planetary surface operations for a longer and wider area.</a:t>
            </a:r>
          </a:p>
          <a:p>
            <a:r>
              <a:rPr lang="en-IN" dirty="0"/>
              <a:t>It will help in the discovery of many unknowns that are still a question mark when it comes to space and the objects beyond a certain distance in space.</a:t>
            </a:r>
          </a:p>
          <a:p>
            <a:pPr marL="0" indent="0">
              <a:buNone/>
            </a:pPr>
            <a:endParaRPr lang="en-IN" dirty="0"/>
          </a:p>
        </p:txBody>
      </p:sp>
    </p:spTree>
    <p:extLst>
      <p:ext uri="{BB962C8B-B14F-4D97-AF65-F5344CB8AC3E}">
        <p14:creationId xmlns:p14="http://schemas.microsoft.com/office/powerpoint/2010/main" val="522425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F132-6DF6-4CA0-B333-B03D94DE9F9E}"/>
              </a:ext>
            </a:extLst>
          </p:cNvPr>
          <p:cNvSpPr>
            <a:spLocks noGrp="1"/>
          </p:cNvSpPr>
          <p:nvPr>
            <p:ph type="title"/>
          </p:nvPr>
        </p:nvSpPr>
        <p:spPr>
          <a:xfrm>
            <a:off x="0" y="242577"/>
            <a:ext cx="9879291" cy="844197"/>
          </a:xfrm>
          <a:solidFill>
            <a:srgbClr val="002060"/>
          </a:solidFill>
        </p:spPr>
        <p:txBody>
          <a:bodyPr/>
          <a:lstStyle/>
          <a:p>
            <a:r>
              <a:rPr lang="en-IN" b="1" dirty="0">
                <a:ln>
                  <a:solidFill>
                    <a:schemeClr val="bg1"/>
                  </a:solidFill>
                </a:ln>
                <a:solidFill>
                  <a:schemeClr val="bg1"/>
                </a:solidFill>
              </a:rPr>
              <a:t>Reference</a:t>
            </a:r>
          </a:p>
        </p:txBody>
      </p:sp>
      <p:pic>
        <p:nvPicPr>
          <p:cNvPr id="6" name="Picture 5">
            <a:extLst>
              <a:ext uri="{FF2B5EF4-FFF2-40B4-BE49-F238E27FC236}">
                <a16:creationId xmlns:a16="http://schemas.microsoft.com/office/drawing/2014/main" id="{0C787187-C5D7-4EC8-AAA7-3E11DCB132B4}"/>
              </a:ext>
            </a:extLst>
          </p:cNvPr>
          <p:cNvPicPr>
            <a:picLocks noChangeAspect="1"/>
          </p:cNvPicPr>
          <p:nvPr/>
        </p:nvPicPr>
        <p:blipFill>
          <a:blip r:embed="rId3" cstate="print"/>
          <a:stretch>
            <a:fillRect/>
          </a:stretch>
        </p:blipFill>
        <p:spPr>
          <a:xfrm>
            <a:off x="10585992" y="127192"/>
            <a:ext cx="1074965" cy="1074965"/>
          </a:xfrm>
          <a:prstGeom prst="rect">
            <a:avLst/>
          </a:prstGeom>
        </p:spPr>
      </p:pic>
      <p:sp>
        <p:nvSpPr>
          <p:cNvPr id="7" name="TextBox 6">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of CSE, SVIT                                                                                                                                                                                     </a:t>
            </a:r>
            <a:fld id="{A779D412-7551-4DA0-A19D-519BB8214474}" type="slidenum">
              <a:rPr lang="en-IN" smtClean="0">
                <a:ln>
                  <a:solidFill>
                    <a:schemeClr val="bg1"/>
                  </a:solidFill>
                </a:ln>
                <a:solidFill>
                  <a:schemeClr val="bg1"/>
                </a:solidFill>
              </a:rPr>
              <a:pPr/>
              <a:t>14</a:t>
            </a:fld>
            <a:endParaRPr lang="en-IN" dirty="0">
              <a:ln>
                <a:solidFill>
                  <a:schemeClr val="bg1"/>
                </a:solidFill>
              </a:ln>
              <a:solidFill>
                <a:schemeClr val="bg1"/>
              </a:solidFill>
            </a:endParaRPr>
          </a:p>
        </p:txBody>
      </p:sp>
      <p:sp>
        <p:nvSpPr>
          <p:cNvPr id="9" name="Content Placeholder 2">
            <a:extLst>
              <a:ext uri="{FF2B5EF4-FFF2-40B4-BE49-F238E27FC236}">
                <a16:creationId xmlns:a16="http://schemas.microsoft.com/office/drawing/2014/main" id="{5F648B08-2B21-4DDC-9FBF-27D6714058A2}"/>
              </a:ext>
            </a:extLst>
          </p:cNvPr>
          <p:cNvSpPr>
            <a:spLocks noGrp="1"/>
          </p:cNvSpPr>
          <p:nvPr>
            <p:ph idx="1"/>
          </p:nvPr>
        </p:nvSpPr>
        <p:spPr>
          <a:xfrm>
            <a:off x="463092" y="1449019"/>
            <a:ext cx="11265816" cy="4720562"/>
          </a:xfrm>
        </p:spPr>
        <p:txBody>
          <a:bodyPr numCol="1">
            <a:normAutofit/>
          </a:bodyPr>
          <a:lstStyle/>
          <a:p>
            <a:pPr marL="0" indent="0">
              <a:buNone/>
            </a:pPr>
            <a:r>
              <a:rPr lang="en-IN" sz="2400" dirty="0">
                <a:latin typeface="Times New Roman" panose="02020603050405020304" pitchFamily="18" charset="0"/>
                <a:cs typeface="Times New Roman" panose="02020603050405020304" pitchFamily="18" charset="0"/>
              </a:rPr>
              <a:t>[1] W. Li and H. Cheng, "Requirements and Architecture Design of Human Computer Interaction System for Manned Spacecraft Based on Deep Space Exploration Mission," 2021 2nd International Conference on Intelligent Computing and Human-Computer Interaction (ICHCI), 2021, pp. 204-208, </a:t>
            </a:r>
            <a:r>
              <a:rPr lang="en-IN" sz="2400" dirty="0" err="1">
                <a:latin typeface="Times New Roman" panose="02020603050405020304" pitchFamily="18" charset="0"/>
                <a:cs typeface="Times New Roman" panose="02020603050405020304" pitchFamily="18" charset="0"/>
              </a:rPr>
              <a:t>doi</a:t>
            </a:r>
            <a:r>
              <a:rPr lang="en-IN" sz="2400" dirty="0">
                <a:latin typeface="Times New Roman" panose="02020603050405020304" pitchFamily="18" charset="0"/>
                <a:cs typeface="Times New Roman" panose="02020603050405020304" pitchFamily="18" charset="0"/>
              </a:rPr>
              <a:t>: 10.1109/ICHCI54629.2021.00050.</a:t>
            </a:r>
          </a:p>
          <a:p>
            <a:pPr marL="0" indent="0">
              <a:buNone/>
            </a:pPr>
            <a:r>
              <a:rPr lang="en-IN" sz="2400" dirty="0">
                <a:latin typeface="Times New Roman" panose="02020603050405020304" pitchFamily="18" charset="0"/>
                <a:cs typeface="Times New Roman" panose="02020603050405020304" pitchFamily="18" charset="0"/>
              </a:rPr>
              <a:t>[2] </a:t>
            </a:r>
            <a:r>
              <a:rPr lang="en-US" sz="2400" b="0" i="0" dirty="0">
                <a:solidFill>
                  <a:srgbClr val="333333"/>
                </a:solidFill>
                <a:effectLst/>
                <a:latin typeface="Times New Roman" panose="02020603050405020304" pitchFamily="18" charset="0"/>
                <a:cs typeface="Times New Roman" panose="02020603050405020304" pitchFamily="18" charset="0"/>
              </a:rPr>
              <a:t>M. K. Lee, K. P. Tang, J. </a:t>
            </a:r>
            <a:r>
              <a:rPr lang="en-US" sz="2400" b="0" i="0" dirty="0" err="1">
                <a:solidFill>
                  <a:srgbClr val="333333"/>
                </a:solidFill>
                <a:effectLst/>
                <a:latin typeface="Times New Roman" panose="02020603050405020304" pitchFamily="18" charset="0"/>
                <a:cs typeface="Times New Roman" panose="02020603050405020304" pitchFamily="18" charset="0"/>
              </a:rPr>
              <a:t>Forlizzi</a:t>
            </a:r>
            <a:r>
              <a:rPr lang="en-US" sz="2400" b="0" i="0" dirty="0">
                <a:solidFill>
                  <a:srgbClr val="333333"/>
                </a:solidFill>
                <a:effectLst/>
                <a:latin typeface="Times New Roman" panose="02020603050405020304" pitchFamily="18" charset="0"/>
                <a:cs typeface="Times New Roman" panose="02020603050405020304" pitchFamily="18" charset="0"/>
              </a:rPr>
              <a:t> and S. </a:t>
            </a:r>
            <a:r>
              <a:rPr lang="en-US" sz="2400" b="0" i="0" dirty="0" err="1">
                <a:solidFill>
                  <a:srgbClr val="333333"/>
                </a:solidFill>
                <a:effectLst/>
                <a:latin typeface="Times New Roman" panose="02020603050405020304" pitchFamily="18" charset="0"/>
                <a:cs typeface="Times New Roman" panose="02020603050405020304" pitchFamily="18" charset="0"/>
              </a:rPr>
              <a:t>Kiesler</a:t>
            </a:r>
            <a:r>
              <a:rPr lang="en-US" sz="2400" b="0" i="0" dirty="0">
                <a:solidFill>
                  <a:srgbClr val="333333"/>
                </a:solidFill>
                <a:effectLst/>
                <a:latin typeface="Times New Roman" panose="02020603050405020304" pitchFamily="18" charset="0"/>
                <a:cs typeface="Times New Roman" panose="02020603050405020304" pitchFamily="18" charset="0"/>
              </a:rPr>
              <a:t>, "Understanding users! Perception of privacy in human-robot interaction," </a:t>
            </a:r>
            <a:r>
              <a:rPr lang="en-US" sz="2400" b="0" i="1" dirty="0">
                <a:solidFill>
                  <a:srgbClr val="333333"/>
                </a:solidFill>
                <a:effectLst/>
                <a:latin typeface="Times New Roman" panose="02020603050405020304" pitchFamily="18" charset="0"/>
                <a:cs typeface="Times New Roman" panose="02020603050405020304" pitchFamily="18" charset="0"/>
              </a:rPr>
              <a:t>2011 6th ACM/IEEE International Conference on Human-Robot Interaction (HRI)</a:t>
            </a:r>
            <a:r>
              <a:rPr lang="en-US" sz="2400" b="0" i="0" dirty="0">
                <a:solidFill>
                  <a:srgbClr val="333333"/>
                </a:solidFill>
                <a:effectLst/>
                <a:latin typeface="Times New Roman" panose="02020603050405020304" pitchFamily="18" charset="0"/>
                <a:cs typeface="Times New Roman" panose="02020603050405020304" pitchFamily="18" charset="0"/>
              </a:rPr>
              <a:t>, 2011, pp. 181-182.</a:t>
            </a:r>
          </a:p>
          <a:p>
            <a:pPr marL="0" indent="0">
              <a:buNone/>
            </a:pPr>
            <a:r>
              <a:rPr lang="en-IN" sz="2400" dirty="0">
                <a:latin typeface="Times New Roman" panose="02020603050405020304" pitchFamily="18" charset="0"/>
                <a:cs typeface="Times New Roman" panose="02020603050405020304" pitchFamily="18" charset="0"/>
              </a:rPr>
              <a:t>[3] </a:t>
            </a:r>
            <a:r>
              <a:rPr lang="en-US" sz="2400" dirty="0">
                <a:latin typeface="Times New Roman" panose="02020603050405020304" pitchFamily="18" charset="0"/>
                <a:cs typeface="Times New Roman" panose="02020603050405020304" pitchFamily="18" charset="0"/>
              </a:rPr>
              <a:t>Zhou </a:t>
            </a:r>
            <a:r>
              <a:rPr lang="en-US" sz="2400" dirty="0" err="1">
                <a:latin typeface="Times New Roman" panose="02020603050405020304" pitchFamily="18" charset="0"/>
                <a:cs typeface="Times New Roman" panose="02020603050405020304" pitchFamily="18" charset="0"/>
              </a:rPr>
              <a:t>Qianxiang</a:t>
            </a:r>
            <a:r>
              <a:rPr lang="en-US" sz="2400" dirty="0">
                <a:latin typeface="Times New Roman" panose="02020603050405020304" pitchFamily="18" charset="0"/>
                <a:cs typeface="Times New Roman" panose="02020603050405020304" pitchFamily="18" charset="0"/>
              </a:rPr>
              <a:t>, Wei </a:t>
            </a:r>
            <a:r>
              <a:rPr lang="en-US" sz="2400" dirty="0" err="1">
                <a:latin typeface="Times New Roman" panose="02020603050405020304" pitchFamily="18" charset="0"/>
                <a:cs typeface="Times New Roman" panose="02020603050405020304" pitchFamily="18" charset="0"/>
              </a:rPr>
              <a:t>zhehao</a:t>
            </a:r>
            <a:r>
              <a:rPr lang="en-US" sz="2400" dirty="0">
                <a:latin typeface="Times New Roman" panose="02020603050405020304" pitchFamily="18" charset="0"/>
                <a:cs typeface="Times New Roman" panose="02020603050405020304" pitchFamily="18" charset="0"/>
              </a:rPr>
              <a:t>, Research progress of human computer interaction technology for manned spacecraft[J]. Chinese Journal of </a:t>
            </a:r>
            <a:r>
              <a:rPr lang="en-US" sz="2400">
                <a:latin typeface="Times New Roman" panose="02020603050405020304" pitchFamily="18" charset="0"/>
                <a:cs typeface="Times New Roman" panose="02020603050405020304" pitchFamily="18" charset="0"/>
              </a:rPr>
              <a:t>aerospace medicine, 2005, Vol.16, No.4</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3987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Freeform: Shape 70">
            <a:extLst>
              <a:ext uri="{FF2B5EF4-FFF2-40B4-BE49-F238E27FC236}">
                <a16:creationId xmlns:a16="http://schemas.microsoft.com/office/drawing/2014/main" id="{B670DBD5-770C-4383-9F54-5B86E86BD5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0277" y="0"/>
            <a:ext cx="9771446" cy="6858000"/>
          </a:xfrm>
          <a:custGeom>
            <a:avLst/>
            <a:gdLst>
              <a:gd name="connsiteX0" fmla="*/ 1422188 w 9771446"/>
              <a:gd name="connsiteY0" fmla="*/ 0 h 6858000"/>
              <a:gd name="connsiteX1" fmla="*/ 8349258 w 9771446"/>
              <a:gd name="connsiteY1" fmla="*/ 0 h 6858000"/>
              <a:gd name="connsiteX2" fmla="*/ 8502224 w 9771446"/>
              <a:gd name="connsiteY2" fmla="*/ 159673 h 6858000"/>
              <a:gd name="connsiteX3" fmla="*/ 9771446 w 9771446"/>
              <a:gd name="connsiteY3" fmla="*/ 3429001 h 6858000"/>
              <a:gd name="connsiteX4" fmla="*/ 8502224 w 9771446"/>
              <a:gd name="connsiteY4" fmla="*/ 6698330 h 6858000"/>
              <a:gd name="connsiteX5" fmla="*/ 8349260 w 9771446"/>
              <a:gd name="connsiteY5" fmla="*/ 6858000 h 6858000"/>
              <a:gd name="connsiteX6" fmla="*/ 1422186 w 9771446"/>
              <a:gd name="connsiteY6" fmla="*/ 6858000 h 6858000"/>
              <a:gd name="connsiteX7" fmla="*/ 1269223 w 9771446"/>
              <a:gd name="connsiteY7" fmla="*/ 6698330 h 6858000"/>
              <a:gd name="connsiteX8" fmla="*/ 0 w 9771446"/>
              <a:gd name="connsiteY8" fmla="*/ 3429001 h 6858000"/>
              <a:gd name="connsiteX9" fmla="*/ 1269223 w 9771446"/>
              <a:gd name="connsiteY9" fmla="*/ 15967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71446" h="6858000">
                <a:moveTo>
                  <a:pt x="1422188" y="0"/>
                </a:moveTo>
                <a:lnTo>
                  <a:pt x="8349258" y="0"/>
                </a:lnTo>
                <a:lnTo>
                  <a:pt x="8502224" y="159673"/>
                </a:lnTo>
                <a:cubicBezTo>
                  <a:pt x="9290813" y="1023162"/>
                  <a:pt x="9771446" y="2170221"/>
                  <a:pt x="9771446" y="3429001"/>
                </a:cubicBezTo>
                <a:cubicBezTo>
                  <a:pt x="9771446" y="4687781"/>
                  <a:pt x="9290813" y="5834840"/>
                  <a:pt x="8502224" y="6698330"/>
                </a:cubicBezTo>
                <a:lnTo>
                  <a:pt x="8349260" y="6858000"/>
                </a:lnTo>
                <a:lnTo>
                  <a:pt x="1422186" y="6858000"/>
                </a:lnTo>
                <a:lnTo>
                  <a:pt x="1269223" y="6698330"/>
                </a:lnTo>
                <a:cubicBezTo>
                  <a:pt x="480633" y="5834840"/>
                  <a:pt x="0" y="4687781"/>
                  <a:pt x="0" y="3429001"/>
                </a:cubicBezTo>
                <a:cubicBezTo>
                  <a:pt x="0" y="2170221"/>
                  <a:pt x="480633" y="1023162"/>
                  <a:pt x="1269223" y="159673"/>
                </a:cubicBezTo>
                <a:close/>
              </a:path>
            </a:pathLst>
          </a:custGeom>
          <a:solidFill>
            <a:schemeClr val="bg1">
              <a:lumMod val="85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descr="Universe Planet - Free Presentation Template">
            <a:extLst>
              <a:ext uri="{FF2B5EF4-FFF2-40B4-BE49-F238E27FC236}">
                <a16:creationId xmlns:a16="http://schemas.microsoft.com/office/drawing/2014/main" id="{3D6B3B1A-B079-412C-A537-E672DA0C077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368"/>
          <a:stretch/>
        </p:blipFill>
        <p:spPr bwMode="auto">
          <a:xfrm>
            <a:off x="1460597" y="10"/>
            <a:ext cx="9270806" cy="6857990"/>
          </a:xfrm>
          <a:custGeom>
            <a:avLst/>
            <a:gdLst/>
            <a:ahLst/>
            <a:cxnLst/>
            <a:rect l="l" t="t" r="r" b="b"/>
            <a:pathLst>
              <a:path w="9270806" h="6858000">
                <a:moveTo>
                  <a:pt x="1503712" y="0"/>
                </a:moveTo>
                <a:lnTo>
                  <a:pt x="7767094" y="0"/>
                </a:lnTo>
                <a:lnTo>
                  <a:pt x="7913128" y="139721"/>
                </a:lnTo>
                <a:cubicBezTo>
                  <a:pt x="8751971" y="981521"/>
                  <a:pt x="9270806" y="2144457"/>
                  <a:pt x="9270806" y="3429000"/>
                </a:cubicBezTo>
                <a:cubicBezTo>
                  <a:pt x="9270806" y="4713544"/>
                  <a:pt x="8751971" y="5876479"/>
                  <a:pt x="7913128" y="6718279"/>
                </a:cubicBezTo>
                <a:lnTo>
                  <a:pt x="7767094" y="6858000"/>
                </a:lnTo>
                <a:lnTo>
                  <a:pt x="1503712" y="6858000"/>
                </a:lnTo>
                <a:lnTo>
                  <a:pt x="1357679" y="6718279"/>
                </a:lnTo>
                <a:cubicBezTo>
                  <a:pt x="518835" y="5876479"/>
                  <a:pt x="0" y="4713544"/>
                  <a:pt x="0" y="3429000"/>
                </a:cubicBezTo>
                <a:cubicBezTo>
                  <a:pt x="0" y="2144457"/>
                  <a:pt x="518835" y="981521"/>
                  <a:pt x="1357679" y="13972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3125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F132-6DF6-4CA0-B333-B03D94DE9F9E}"/>
              </a:ext>
            </a:extLst>
          </p:cNvPr>
          <p:cNvSpPr>
            <a:spLocks noGrp="1"/>
          </p:cNvSpPr>
          <p:nvPr>
            <p:ph type="title"/>
          </p:nvPr>
        </p:nvSpPr>
        <p:spPr>
          <a:xfrm>
            <a:off x="0" y="242577"/>
            <a:ext cx="9879291" cy="844197"/>
          </a:xfrm>
          <a:solidFill>
            <a:srgbClr val="002060"/>
          </a:solidFill>
        </p:spPr>
        <p:txBody>
          <a:bodyPr/>
          <a:lstStyle/>
          <a:p>
            <a:r>
              <a:rPr lang="en-IN" b="1" dirty="0">
                <a:ln>
                  <a:solidFill>
                    <a:schemeClr val="bg1"/>
                  </a:solidFill>
                </a:ln>
                <a:solidFill>
                  <a:schemeClr val="bg1"/>
                </a:solidFill>
              </a:rPr>
              <a:t>Presentation Outline</a:t>
            </a:r>
          </a:p>
        </p:txBody>
      </p:sp>
      <p:sp>
        <p:nvSpPr>
          <p:cNvPr id="3" name="Content Placeholder 2">
            <a:extLst>
              <a:ext uri="{FF2B5EF4-FFF2-40B4-BE49-F238E27FC236}">
                <a16:creationId xmlns:a16="http://schemas.microsoft.com/office/drawing/2014/main" id="{E6CDD646-3FD1-42E3-B283-E0E745697FFC}"/>
              </a:ext>
            </a:extLst>
          </p:cNvPr>
          <p:cNvSpPr>
            <a:spLocks noGrp="1"/>
          </p:cNvSpPr>
          <p:nvPr>
            <p:ph idx="1"/>
          </p:nvPr>
        </p:nvSpPr>
        <p:spPr>
          <a:xfrm>
            <a:off x="395141" y="1449019"/>
            <a:ext cx="11265816" cy="4720562"/>
          </a:xfrm>
        </p:spPr>
        <p:txBody>
          <a:bodyPr>
            <a:normAutofit/>
          </a:bodyPr>
          <a:lstStyle/>
          <a:p>
            <a:r>
              <a:rPr lang="en-IN" dirty="0"/>
              <a:t>Introduction</a:t>
            </a:r>
          </a:p>
          <a:p>
            <a:r>
              <a:rPr lang="en-IN" dirty="0"/>
              <a:t>Requirements</a:t>
            </a:r>
          </a:p>
          <a:p>
            <a:r>
              <a:rPr lang="en-IN" dirty="0"/>
              <a:t>Development Trends</a:t>
            </a:r>
          </a:p>
          <a:p>
            <a:r>
              <a:rPr lang="en-IN" dirty="0"/>
              <a:t>Architecture</a:t>
            </a:r>
          </a:p>
          <a:p>
            <a:r>
              <a:rPr lang="en-IN" dirty="0"/>
              <a:t>Advantages and Disadvantages </a:t>
            </a:r>
          </a:p>
          <a:p>
            <a:r>
              <a:rPr lang="en-IN" dirty="0"/>
              <a:t>Applications</a:t>
            </a:r>
          </a:p>
          <a:p>
            <a:r>
              <a:rPr lang="en-IN" dirty="0"/>
              <a:t>Conclusion</a:t>
            </a:r>
          </a:p>
          <a:p>
            <a:r>
              <a:rPr lang="en-IN" dirty="0"/>
              <a:t>References</a:t>
            </a:r>
          </a:p>
          <a:p>
            <a:endParaRPr lang="en-IN" dirty="0"/>
          </a:p>
        </p:txBody>
      </p:sp>
      <p:pic>
        <p:nvPicPr>
          <p:cNvPr id="6" name="Picture 5">
            <a:extLst>
              <a:ext uri="{FF2B5EF4-FFF2-40B4-BE49-F238E27FC236}">
                <a16:creationId xmlns:a16="http://schemas.microsoft.com/office/drawing/2014/main" id="{0C787187-C5D7-4EC8-AAA7-3E11DCB132B4}"/>
              </a:ext>
            </a:extLst>
          </p:cNvPr>
          <p:cNvPicPr>
            <a:picLocks noChangeAspect="1"/>
          </p:cNvPicPr>
          <p:nvPr/>
        </p:nvPicPr>
        <p:blipFill>
          <a:blip r:embed="rId2" cstate="print"/>
          <a:stretch>
            <a:fillRect/>
          </a:stretch>
        </p:blipFill>
        <p:spPr>
          <a:xfrm>
            <a:off x="10585992" y="127192"/>
            <a:ext cx="1074965" cy="1074965"/>
          </a:xfrm>
          <a:prstGeom prst="rect">
            <a:avLst/>
          </a:prstGeom>
        </p:spPr>
      </p:pic>
      <p:sp>
        <p:nvSpPr>
          <p:cNvPr id="7" name="TextBox 6">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of CSE, SVIT                                                                                                                                                                                     </a:t>
            </a:r>
            <a:fld id="{A779D412-7551-4DA0-A19D-519BB8214474}" type="slidenum">
              <a:rPr lang="en-IN" smtClean="0">
                <a:ln>
                  <a:solidFill>
                    <a:schemeClr val="bg1"/>
                  </a:solidFill>
                </a:ln>
                <a:solidFill>
                  <a:schemeClr val="bg1"/>
                </a:solidFill>
              </a:rPr>
              <a:pPr/>
              <a:t>2</a:t>
            </a:fld>
            <a:endParaRPr lang="en-IN" dirty="0">
              <a:ln>
                <a:solidFill>
                  <a:schemeClr val="bg1"/>
                </a:solidFill>
              </a:ln>
              <a:solidFill>
                <a:schemeClr val="bg1"/>
              </a:solidFill>
            </a:endParaRPr>
          </a:p>
        </p:txBody>
      </p:sp>
    </p:spTree>
    <p:extLst>
      <p:ext uri="{BB962C8B-B14F-4D97-AF65-F5344CB8AC3E}">
        <p14:creationId xmlns:p14="http://schemas.microsoft.com/office/powerpoint/2010/main" val="424633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F132-6DF6-4CA0-B333-B03D94DE9F9E}"/>
              </a:ext>
            </a:extLst>
          </p:cNvPr>
          <p:cNvSpPr>
            <a:spLocks noGrp="1"/>
          </p:cNvSpPr>
          <p:nvPr>
            <p:ph type="title"/>
          </p:nvPr>
        </p:nvSpPr>
        <p:spPr>
          <a:xfrm>
            <a:off x="0" y="242577"/>
            <a:ext cx="9879291" cy="844197"/>
          </a:xfrm>
          <a:solidFill>
            <a:srgbClr val="002060"/>
          </a:solidFill>
        </p:spPr>
        <p:txBody>
          <a:bodyPr/>
          <a:lstStyle/>
          <a:p>
            <a:r>
              <a:rPr lang="en-IN" b="1" dirty="0">
                <a:ln>
                  <a:solidFill>
                    <a:schemeClr val="bg1"/>
                  </a:solidFill>
                </a:ln>
                <a:solidFill>
                  <a:schemeClr val="bg1"/>
                </a:solidFill>
              </a:rPr>
              <a:t>INTRODUCTION</a:t>
            </a:r>
          </a:p>
        </p:txBody>
      </p:sp>
      <p:sp>
        <p:nvSpPr>
          <p:cNvPr id="3" name="Content Placeholder 2">
            <a:extLst>
              <a:ext uri="{FF2B5EF4-FFF2-40B4-BE49-F238E27FC236}">
                <a16:creationId xmlns:a16="http://schemas.microsoft.com/office/drawing/2014/main" id="{E6CDD646-3FD1-42E3-B283-E0E745697FFC}"/>
              </a:ext>
            </a:extLst>
          </p:cNvPr>
          <p:cNvSpPr>
            <a:spLocks noGrp="1"/>
          </p:cNvSpPr>
          <p:nvPr>
            <p:ph idx="1"/>
          </p:nvPr>
        </p:nvSpPr>
        <p:spPr>
          <a:xfrm>
            <a:off x="395141" y="1449019"/>
            <a:ext cx="11265816" cy="4720562"/>
          </a:xfrm>
        </p:spPr>
        <p:txBody>
          <a:bodyPr>
            <a:normAutofit/>
          </a:bodyPr>
          <a:lstStyle/>
          <a:p>
            <a:r>
              <a:rPr lang="en-IN" dirty="0"/>
              <a:t>Human computer interaction system is one of the most important system in manned spacecrafts.</a:t>
            </a:r>
          </a:p>
          <a:p>
            <a:r>
              <a:rPr lang="en-IN" dirty="0"/>
              <a:t>Human computer interaction systems is the manned spacecraft can be defined as the form in which astronauts use input and output devices to transfer information and energy with spacecrafts to complete a certain task.</a:t>
            </a:r>
          </a:p>
          <a:p>
            <a:r>
              <a:rPr lang="en-IN" dirty="0"/>
              <a:t>Characteristics of human-computer interaction system include :</a:t>
            </a:r>
          </a:p>
          <a:p>
            <a:pPr lvl="1"/>
            <a:r>
              <a:rPr lang="en-IN" dirty="0"/>
              <a:t>Layered Design concept</a:t>
            </a:r>
          </a:p>
          <a:p>
            <a:pPr lvl="1"/>
            <a:r>
              <a:rPr lang="en-IN" dirty="0"/>
              <a:t>Distributed information system architecture</a:t>
            </a:r>
          </a:p>
          <a:p>
            <a:pPr lvl="1"/>
            <a:r>
              <a:rPr lang="en-IN" dirty="0"/>
              <a:t>Time division display mode</a:t>
            </a:r>
          </a:p>
          <a:p>
            <a:pPr lvl="1"/>
            <a:r>
              <a:rPr lang="en-IN" dirty="0"/>
              <a:t>Multimedia technology in the auxiliary</a:t>
            </a:r>
          </a:p>
          <a:p>
            <a:endParaRPr lang="en-IN" dirty="0"/>
          </a:p>
        </p:txBody>
      </p:sp>
      <p:pic>
        <p:nvPicPr>
          <p:cNvPr id="6" name="Picture 5">
            <a:extLst>
              <a:ext uri="{FF2B5EF4-FFF2-40B4-BE49-F238E27FC236}">
                <a16:creationId xmlns:a16="http://schemas.microsoft.com/office/drawing/2014/main" id="{0C787187-C5D7-4EC8-AAA7-3E11DCB132B4}"/>
              </a:ext>
            </a:extLst>
          </p:cNvPr>
          <p:cNvPicPr>
            <a:picLocks noChangeAspect="1"/>
          </p:cNvPicPr>
          <p:nvPr/>
        </p:nvPicPr>
        <p:blipFill>
          <a:blip r:embed="rId2" cstate="print"/>
          <a:stretch>
            <a:fillRect/>
          </a:stretch>
        </p:blipFill>
        <p:spPr>
          <a:xfrm>
            <a:off x="10585992" y="127192"/>
            <a:ext cx="1074965" cy="1074965"/>
          </a:xfrm>
          <a:prstGeom prst="rect">
            <a:avLst/>
          </a:prstGeom>
        </p:spPr>
      </p:pic>
      <p:sp>
        <p:nvSpPr>
          <p:cNvPr id="7" name="TextBox 6">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of CSE, SVIT                                                                                                                                                                                     </a:t>
            </a:r>
            <a:fld id="{A779D412-7551-4DA0-A19D-519BB8214474}" type="slidenum">
              <a:rPr lang="en-IN" smtClean="0">
                <a:ln>
                  <a:solidFill>
                    <a:schemeClr val="bg1"/>
                  </a:solidFill>
                </a:ln>
                <a:solidFill>
                  <a:schemeClr val="bg1"/>
                </a:solidFill>
              </a:rPr>
              <a:pPr/>
              <a:t>3</a:t>
            </a:fld>
            <a:endParaRPr lang="en-IN" dirty="0">
              <a:ln>
                <a:solidFill>
                  <a:schemeClr val="bg1"/>
                </a:solidFill>
              </a:ln>
              <a:solidFill>
                <a:schemeClr val="bg1"/>
              </a:solidFill>
            </a:endParaRPr>
          </a:p>
        </p:txBody>
      </p:sp>
    </p:spTree>
    <p:extLst>
      <p:ext uri="{BB962C8B-B14F-4D97-AF65-F5344CB8AC3E}">
        <p14:creationId xmlns:p14="http://schemas.microsoft.com/office/powerpoint/2010/main" val="1839416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F132-6DF6-4CA0-B333-B03D94DE9F9E}"/>
              </a:ext>
            </a:extLst>
          </p:cNvPr>
          <p:cNvSpPr>
            <a:spLocks noGrp="1"/>
          </p:cNvSpPr>
          <p:nvPr>
            <p:ph type="title"/>
          </p:nvPr>
        </p:nvSpPr>
        <p:spPr>
          <a:xfrm>
            <a:off x="0" y="242577"/>
            <a:ext cx="9879291" cy="844197"/>
          </a:xfrm>
          <a:solidFill>
            <a:srgbClr val="002060"/>
          </a:solidFill>
        </p:spPr>
        <p:txBody>
          <a:bodyPr/>
          <a:lstStyle/>
          <a:p>
            <a:r>
              <a:rPr lang="en-IN" b="1" dirty="0">
                <a:ln>
                  <a:solidFill>
                    <a:schemeClr val="bg1"/>
                  </a:solidFill>
                </a:ln>
                <a:solidFill>
                  <a:schemeClr val="bg1"/>
                </a:solidFill>
              </a:rPr>
              <a:t>HUMAN COMPUTER INTERACTION SYSTEM</a:t>
            </a:r>
          </a:p>
        </p:txBody>
      </p:sp>
      <p:pic>
        <p:nvPicPr>
          <p:cNvPr id="6" name="Picture 5">
            <a:extLst>
              <a:ext uri="{FF2B5EF4-FFF2-40B4-BE49-F238E27FC236}">
                <a16:creationId xmlns:a16="http://schemas.microsoft.com/office/drawing/2014/main" id="{0C787187-C5D7-4EC8-AAA7-3E11DCB132B4}"/>
              </a:ext>
            </a:extLst>
          </p:cNvPr>
          <p:cNvPicPr>
            <a:picLocks noChangeAspect="1"/>
          </p:cNvPicPr>
          <p:nvPr/>
        </p:nvPicPr>
        <p:blipFill>
          <a:blip r:embed="rId2" cstate="print"/>
          <a:stretch>
            <a:fillRect/>
          </a:stretch>
        </p:blipFill>
        <p:spPr>
          <a:xfrm>
            <a:off x="10585992" y="127192"/>
            <a:ext cx="1074965" cy="1074965"/>
          </a:xfrm>
          <a:prstGeom prst="rect">
            <a:avLst/>
          </a:prstGeom>
        </p:spPr>
      </p:pic>
      <p:sp>
        <p:nvSpPr>
          <p:cNvPr id="7" name="TextBox 6">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of CSE, SVIT                                                                                                                                                                                     </a:t>
            </a:r>
            <a:fld id="{A779D412-7551-4DA0-A19D-519BB8214474}" type="slidenum">
              <a:rPr lang="en-IN" smtClean="0">
                <a:ln>
                  <a:solidFill>
                    <a:schemeClr val="bg1"/>
                  </a:solidFill>
                </a:ln>
                <a:solidFill>
                  <a:schemeClr val="bg1"/>
                </a:solidFill>
              </a:rPr>
              <a:pPr/>
              <a:t>4</a:t>
            </a:fld>
            <a:endParaRPr lang="en-IN" dirty="0">
              <a:ln>
                <a:solidFill>
                  <a:schemeClr val="bg1"/>
                </a:solidFill>
              </a:ln>
              <a:solidFill>
                <a:schemeClr val="bg1"/>
              </a:solidFill>
            </a:endParaRPr>
          </a:p>
        </p:txBody>
      </p:sp>
      <p:pic>
        <p:nvPicPr>
          <p:cNvPr id="5" name="Picture 4">
            <a:extLst>
              <a:ext uri="{FF2B5EF4-FFF2-40B4-BE49-F238E27FC236}">
                <a16:creationId xmlns:a16="http://schemas.microsoft.com/office/drawing/2014/main" id="{105CF00B-52B3-4031-BB92-754D84CBA603}"/>
              </a:ext>
            </a:extLst>
          </p:cNvPr>
          <p:cNvPicPr>
            <a:picLocks noChangeAspect="1"/>
          </p:cNvPicPr>
          <p:nvPr/>
        </p:nvPicPr>
        <p:blipFill>
          <a:blip r:embed="rId3"/>
          <a:stretch>
            <a:fillRect/>
          </a:stretch>
        </p:blipFill>
        <p:spPr>
          <a:xfrm>
            <a:off x="1402041" y="1774477"/>
            <a:ext cx="8477250" cy="4076732"/>
          </a:xfrm>
          <a:prstGeom prst="rect">
            <a:avLst/>
          </a:prstGeom>
        </p:spPr>
      </p:pic>
    </p:spTree>
    <p:extLst>
      <p:ext uri="{BB962C8B-B14F-4D97-AF65-F5344CB8AC3E}">
        <p14:creationId xmlns:p14="http://schemas.microsoft.com/office/powerpoint/2010/main" val="2832915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F132-6DF6-4CA0-B333-B03D94DE9F9E}"/>
              </a:ext>
            </a:extLst>
          </p:cNvPr>
          <p:cNvSpPr>
            <a:spLocks noGrp="1"/>
          </p:cNvSpPr>
          <p:nvPr>
            <p:ph type="title"/>
          </p:nvPr>
        </p:nvSpPr>
        <p:spPr>
          <a:xfrm>
            <a:off x="0" y="242577"/>
            <a:ext cx="9879291" cy="844197"/>
          </a:xfrm>
          <a:solidFill>
            <a:srgbClr val="002060"/>
          </a:solidFill>
        </p:spPr>
        <p:txBody>
          <a:bodyPr>
            <a:noAutofit/>
          </a:bodyPr>
          <a:lstStyle/>
          <a:p>
            <a:r>
              <a:rPr lang="en-IN" sz="3600" b="1" dirty="0">
                <a:ln>
                  <a:solidFill>
                    <a:schemeClr val="bg1"/>
                  </a:solidFill>
                </a:ln>
                <a:solidFill>
                  <a:schemeClr val="bg1"/>
                </a:solidFill>
              </a:rPr>
              <a:t>Human Computer Interaction System Requirements</a:t>
            </a:r>
          </a:p>
        </p:txBody>
      </p:sp>
      <p:pic>
        <p:nvPicPr>
          <p:cNvPr id="6" name="Picture 5">
            <a:extLst>
              <a:ext uri="{FF2B5EF4-FFF2-40B4-BE49-F238E27FC236}">
                <a16:creationId xmlns:a16="http://schemas.microsoft.com/office/drawing/2014/main" id="{0C787187-C5D7-4EC8-AAA7-3E11DCB132B4}"/>
              </a:ext>
            </a:extLst>
          </p:cNvPr>
          <p:cNvPicPr>
            <a:picLocks noChangeAspect="1"/>
          </p:cNvPicPr>
          <p:nvPr/>
        </p:nvPicPr>
        <p:blipFill>
          <a:blip r:embed="rId2" cstate="print"/>
          <a:stretch>
            <a:fillRect/>
          </a:stretch>
        </p:blipFill>
        <p:spPr>
          <a:xfrm>
            <a:off x="10585992" y="127192"/>
            <a:ext cx="1074965" cy="1074965"/>
          </a:xfrm>
          <a:prstGeom prst="rect">
            <a:avLst/>
          </a:prstGeom>
        </p:spPr>
      </p:pic>
      <p:sp>
        <p:nvSpPr>
          <p:cNvPr id="7" name="TextBox 6">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of CSE, SVIT                                                                                                                                                                                     </a:t>
            </a:r>
            <a:fld id="{A779D412-7551-4DA0-A19D-519BB8214474}" type="slidenum">
              <a:rPr lang="en-IN" smtClean="0">
                <a:ln>
                  <a:solidFill>
                    <a:schemeClr val="bg1"/>
                  </a:solidFill>
                </a:ln>
                <a:solidFill>
                  <a:schemeClr val="bg1"/>
                </a:solidFill>
              </a:rPr>
              <a:pPr/>
              <a:t>5</a:t>
            </a:fld>
            <a:endParaRPr lang="en-IN" dirty="0">
              <a:ln>
                <a:solidFill>
                  <a:schemeClr val="bg1"/>
                </a:solidFill>
              </a:ln>
              <a:solidFill>
                <a:schemeClr val="bg1"/>
              </a:solidFill>
            </a:endParaRPr>
          </a:p>
        </p:txBody>
      </p:sp>
      <p:sp>
        <p:nvSpPr>
          <p:cNvPr id="8" name="Content Placeholder 2">
            <a:extLst>
              <a:ext uri="{FF2B5EF4-FFF2-40B4-BE49-F238E27FC236}">
                <a16:creationId xmlns:a16="http://schemas.microsoft.com/office/drawing/2014/main" id="{D585B362-1743-437E-AC39-0CBFCD9A02DF}"/>
              </a:ext>
            </a:extLst>
          </p:cNvPr>
          <p:cNvSpPr>
            <a:spLocks noGrp="1"/>
          </p:cNvSpPr>
          <p:nvPr>
            <p:ph idx="1"/>
          </p:nvPr>
        </p:nvSpPr>
        <p:spPr>
          <a:xfrm>
            <a:off x="395141" y="1449019"/>
            <a:ext cx="11265816" cy="4720562"/>
          </a:xfrm>
        </p:spPr>
        <p:txBody>
          <a:bodyPr>
            <a:normAutofit/>
          </a:bodyPr>
          <a:lstStyle/>
          <a:p>
            <a:pPr marL="0" indent="0">
              <a:buNone/>
            </a:pPr>
            <a:r>
              <a:rPr lang="en-IN" dirty="0"/>
              <a:t>The Requirements of human computer interaction system can be divided into 3 levels:</a:t>
            </a:r>
          </a:p>
          <a:p>
            <a:r>
              <a:rPr lang="en-IN" sz="2400" b="1" dirty="0"/>
              <a:t>First Level ( Basic Functional Requirements ) </a:t>
            </a:r>
            <a:r>
              <a:rPr lang="en-IN" sz="2400" dirty="0"/>
              <a:t>:</a:t>
            </a:r>
            <a:r>
              <a:rPr lang="en-IN" dirty="0"/>
              <a:t> </a:t>
            </a:r>
            <a:r>
              <a:rPr lang="en-IN" sz="2400" dirty="0"/>
              <a:t>Ensuring the safety of spacecraft and the life safety of astronauts in orbit. Mainly includes monitoring &amp; perception of spacecraft and human’s own state.</a:t>
            </a:r>
          </a:p>
          <a:p>
            <a:r>
              <a:rPr lang="en-IN" sz="2400" b="1" dirty="0"/>
              <a:t>Second Level ( Task Requirements ) </a:t>
            </a:r>
            <a:r>
              <a:rPr lang="en-IN" sz="2400" dirty="0"/>
              <a:t>: Ensures the stable operation of spacecraft and support the astronauts to complete the short-term mission of deep space exploration. It includes monitoring &amp; sensing of spacecraft external environments, docking, etc.</a:t>
            </a:r>
          </a:p>
          <a:p>
            <a:r>
              <a:rPr lang="en-IN" sz="2400" b="1" dirty="0"/>
              <a:t>Third Level (Application Service Requirements ) </a:t>
            </a:r>
            <a:r>
              <a:rPr lang="en-IN" sz="2400" dirty="0"/>
              <a:t>: The functions involved in astronauts long-term stay on the planetary surface, including autonomous fault location and repair, collaborative sensing, etc.</a:t>
            </a:r>
          </a:p>
        </p:txBody>
      </p:sp>
    </p:spTree>
    <p:extLst>
      <p:ext uri="{BB962C8B-B14F-4D97-AF65-F5344CB8AC3E}">
        <p14:creationId xmlns:p14="http://schemas.microsoft.com/office/powerpoint/2010/main" val="2413931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F132-6DF6-4CA0-B333-B03D94DE9F9E}"/>
              </a:ext>
            </a:extLst>
          </p:cNvPr>
          <p:cNvSpPr>
            <a:spLocks noGrp="1"/>
          </p:cNvSpPr>
          <p:nvPr>
            <p:ph type="title"/>
          </p:nvPr>
        </p:nvSpPr>
        <p:spPr>
          <a:xfrm>
            <a:off x="0" y="242577"/>
            <a:ext cx="9879291" cy="844197"/>
          </a:xfrm>
          <a:solidFill>
            <a:srgbClr val="002060"/>
          </a:solidFill>
        </p:spPr>
        <p:txBody>
          <a:bodyPr>
            <a:noAutofit/>
          </a:bodyPr>
          <a:lstStyle/>
          <a:p>
            <a:r>
              <a:rPr lang="en-IN" sz="3600" b="1" dirty="0">
                <a:ln>
                  <a:solidFill>
                    <a:schemeClr val="bg1"/>
                  </a:solidFill>
                </a:ln>
                <a:solidFill>
                  <a:schemeClr val="bg1"/>
                </a:solidFill>
              </a:rPr>
              <a:t>Development Trend</a:t>
            </a:r>
          </a:p>
        </p:txBody>
      </p:sp>
      <p:pic>
        <p:nvPicPr>
          <p:cNvPr id="6" name="Picture 5">
            <a:extLst>
              <a:ext uri="{FF2B5EF4-FFF2-40B4-BE49-F238E27FC236}">
                <a16:creationId xmlns:a16="http://schemas.microsoft.com/office/drawing/2014/main" id="{0C787187-C5D7-4EC8-AAA7-3E11DCB132B4}"/>
              </a:ext>
            </a:extLst>
          </p:cNvPr>
          <p:cNvPicPr>
            <a:picLocks noChangeAspect="1"/>
          </p:cNvPicPr>
          <p:nvPr/>
        </p:nvPicPr>
        <p:blipFill>
          <a:blip r:embed="rId2" cstate="print"/>
          <a:stretch>
            <a:fillRect/>
          </a:stretch>
        </p:blipFill>
        <p:spPr>
          <a:xfrm>
            <a:off x="10585992" y="127192"/>
            <a:ext cx="1074965" cy="1074965"/>
          </a:xfrm>
          <a:prstGeom prst="rect">
            <a:avLst/>
          </a:prstGeom>
        </p:spPr>
      </p:pic>
      <p:sp>
        <p:nvSpPr>
          <p:cNvPr id="7" name="TextBox 6">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of CSE, SVIT                                                                                                                                                                                     </a:t>
            </a:r>
            <a:fld id="{A779D412-7551-4DA0-A19D-519BB8214474}" type="slidenum">
              <a:rPr lang="en-IN" smtClean="0">
                <a:ln>
                  <a:solidFill>
                    <a:schemeClr val="bg1"/>
                  </a:solidFill>
                </a:ln>
                <a:solidFill>
                  <a:schemeClr val="bg1"/>
                </a:solidFill>
              </a:rPr>
              <a:pPr/>
              <a:t>6</a:t>
            </a:fld>
            <a:endParaRPr lang="en-IN" dirty="0">
              <a:ln>
                <a:solidFill>
                  <a:schemeClr val="bg1"/>
                </a:solidFill>
              </a:ln>
              <a:solidFill>
                <a:schemeClr val="bg1"/>
              </a:solidFill>
            </a:endParaRPr>
          </a:p>
        </p:txBody>
      </p:sp>
      <p:sp>
        <p:nvSpPr>
          <p:cNvPr id="8" name="Content Placeholder 2">
            <a:extLst>
              <a:ext uri="{FF2B5EF4-FFF2-40B4-BE49-F238E27FC236}">
                <a16:creationId xmlns:a16="http://schemas.microsoft.com/office/drawing/2014/main" id="{D585B362-1743-437E-AC39-0CBFCD9A02DF}"/>
              </a:ext>
            </a:extLst>
          </p:cNvPr>
          <p:cNvSpPr>
            <a:spLocks noGrp="1"/>
          </p:cNvSpPr>
          <p:nvPr>
            <p:ph idx="1"/>
          </p:nvPr>
        </p:nvSpPr>
        <p:spPr>
          <a:xfrm>
            <a:off x="119270" y="1272209"/>
            <a:ext cx="11541687" cy="4897372"/>
          </a:xfrm>
        </p:spPr>
        <p:txBody>
          <a:bodyPr>
            <a:normAutofit lnSpcReduction="10000"/>
          </a:bodyPr>
          <a:lstStyle/>
          <a:p>
            <a:r>
              <a:rPr lang="en-IN" b="1" dirty="0"/>
              <a:t>From Graphical interface to spontaneous interaction :</a:t>
            </a:r>
          </a:p>
          <a:p>
            <a:pPr lvl="1"/>
            <a:r>
              <a:rPr lang="en-IN" dirty="0"/>
              <a:t>The interaction between the astronauts and the spacecraft should be spontaneous and this can be done by including modules that will sense the human senses, expression and other human features and process this data to provide a 3D and continuous interaction with the astronauts.</a:t>
            </a:r>
          </a:p>
          <a:p>
            <a:r>
              <a:rPr lang="en-IN" b="1" dirty="0"/>
              <a:t>From Single Channel and mode to Multichannel :</a:t>
            </a:r>
          </a:p>
          <a:p>
            <a:pPr lvl="1"/>
            <a:r>
              <a:rPr lang="en-IN" dirty="0"/>
              <a:t>The system collects information from the surrounding and the spacecraft with the support of big data, internet of things and cloud computing technology. This information is then computed and then the result is passed to the astronauts and the control centre.</a:t>
            </a:r>
            <a:endParaRPr lang="en-IN" b="1" dirty="0"/>
          </a:p>
          <a:p>
            <a:r>
              <a:rPr lang="en-IN" b="1" dirty="0"/>
              <a:t>From man machine cooperation to man machine intelligence fuse :</a:t>
            </a:r>
          </a:p>
          <a:p>
            <a:pPr lvl="1"/>
            <a:r>
              <a:rPr lang="en-IN" dirty="0"/>
              <a:t>The spacecraft can me made intelligent by the use of robot and machine learning modules, which will sense the astronaut and the surroundings to warn or interact with the astronaut as and when required to achieve situational awareness.</a:t>
            </a:r>
          </a:p>
          <a:p>
            <a:pPr marL="457200" lvl="1" indent="0">
              <a:buNone/>
            </a:pPr>
            <a:endParaRPr lang="en-IN" dirty="0"/>
          </a:p>
        </p:txBody>
      </p:sp>
    </p:spTree>
    <p:extLst>
      <p:ext uri="{BB962C8B-B14F-4D97-AF65-F5344CB8AC3E}">
        <p14:creationId xmlns:p14="http://schemas.microsoft.com/office/powerpoint/2010/main" val="2222186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F132-6DF6-4CA0-B333-B03D94DE9F9E}"/>
              </a:ext>
            </a:extLst>
          </p:cNvPr>
          <p:cNvSpPr>
            <a:spLocks noGrp="1"/>
          </p:cNvSpPr>
          <p:nvPr>
            <p:ph type="title"/>
          </p:nvPr>
        </p:nvSpPr>
        <p:spPr>
          <a:xfrm>
            <a:off x="0" y="242577"/>
            <a:ext cx="9879291" cy="844197"/>
          </a:xfrm>
          <a:solidFill>
            <a:srgbClr val="002060"/>
          </a:solidFill>
        </p:spPr>
        <p:txBody>
          <a:bodyPr/>
          <a:lstStyle/>
          <a:p>
            <a:r>
              <a:rPr lang="en-IN" b="1" dirty="0">
                <a:ln>
                  <a:solidFill>
                    <a:schemeClr val="bg1"/>
                  </a:solidFill>
                </a:ln>
                <a:solidFill>
                  <a:schemeClr val="bg1"/>
                </a:solidFill>
              </a:rPr>
              <a:t>Conceptual Model</a:t>
            </a:r>
          </a:p>
        </p:txBody>
      </p:sp>
      <p:pic>
        <p:nvPicPr>
          <p:cNvPr id="6" name="Picture 5">
            <a:extLst>
              <a:ext uri="{FF2B5EF4-FFF2-40B4-BE49-F238E27FC236}">
                <a16:creationId xmlns:a16="http://schemas.microsoft.com/office/drawing/2014/main" id="{0C787187-C5D7-4EC8-AAA7-3E11DCB132B4}"/>
              </a:ext>
            </a:extLst>
          </p:cNvPr>
          <p:cNvPicPr>
            <a:picLocks noChangeAspect="1"/>
          </p:cNvPicPr>
          <p:nvPr/>
        </p:nvPicPr>
        <p:blipFill>
          <a:blip r:embed="rId2" cstate="print"/>
          <a:stretch>
            <a:fillRect/>
          </a:stretch>
        </p:blipFill>
        <p:spPr>
          <a:xfrm>
            <a:off x="10585992" y="127192"/>
            <a:ext cx="1074965" cy="1074965"/>
          </a:xfrm>
          <a:prstGeom prst="rect">
            <a:avLst/>
          </a:prstGeom>
        </p:spPr>
      </p:pic>
      <p:sp>
        <p:nvSpPr>
          <p:cNvPr id="7" name="TextBox 6">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of CSE, SVIT                                                                                                                                                                                     </a:t>
            </a:r>
            <a:fld id="{A779D412-7551-4DA0-A19D-519BB8214474}" type="slidenum">
              <a:rPr lang="en-IN" smtClean="0">
                <a:ln>
                  <a:solidFill>
                    <a:schemeClr val="bg1"/>
                  </a:solidFill>
                </a:ln>
                <a:solidFill>
                  <a:schemeClr val="bg1"/>
                </a:solidFill>
              </a:rPr>
              <a:pPr/>
              <a:t>7</a:t>
            </a:fld>
            <a:endParaRPr lang="en-IN" dirty="0">
              <a:ln>
                <a:solidFill>
                  <a:schemeClr val="bg1"/>
                </a:solidFill>
              </a:ln>
              <a:solidFill>
                <a:schemeClr val="bg1"/>
              </a:solidFill>
            </a:endParaRPr>
          </a:p>
        </p:txBody>
      </p:sp>
      <p:pic>
        <p:nvPicPr>
          <p:cNvPr id="4" name="Picture 3">
            <a:extLst>
              <a:ext uri="{FF2B5EF4-FFF2-40B4-BE49-F238E27FC236}">
                <a16:creationId xmlns:a16="http://schemas.microsoft.com/office/drawing/2014/main" id="{48F4DD80-BC33-43AB-A176-DC15A23B2A87}"/>
              </a:ext>
            </a:extLst>
          </p:cNvPr>
          <p:cNvPicPr>
            <a:picLocks noChangeAspect="1"/>
          </p:cNvPicPr>
          <p:nvPr/>
        </p:nvPicPr>
        <p:blipFill>
          <a:blip r:embed="rId3"/>
          <a:stretch>
            <a:fillRect/>
          </a:stretch>
        </p:blipFill>
        <p:spPr>
          <a:xfrm>
            <a:off x="1426393" y="1202157"/>
            <a:ext cx="7812857" cy="4733674"/>
          </a:xfrm>
          <a:prstGeom prst="rect">
            <a:avLst/>
          </a:prstGeom>
        </p:spPr>
      </p:pic>
    </p:spTree>
    <p:extLst>
      <p:ext uri="{BB962C8B-B14F-4D97-AF65-F5344CB8AC3E}">
        <p14:creationId xmlns:p14="http://schemas.microsoft.com/office/powerpoint/2010/main" val="1632942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F132-6DF6-4CA0-B333-B03D94DE9F9E}"/>
              </a:ext>
            </a:extLst>
          </p:cNvPr>
          <p:cNvSpPr>
            <a:spLocks noGrp="1"/>
          </p:cNvSpPr>
          <p:nvPr>
            <p:ph type="title"/>
          </p:nvPr>
        </p:nvSpPr>
        <p:spPr>
          <a:xfrm>
            <a:off x="0" y="242577"/>
            <a:ext cx="9879291" cy="844197"/>
          </a:xfrm>
          <a:solidFill>
            <a:srgbClr val="002060"/>
          </a:solidFill>
        </p:spPr>
        <p:txBody>
          <a:bodyPr/>
          <a:lstStyle/>
          <a:p>
            <a:r>
              <a:rPr lang="en-IN" b="1" dirty="0">
                <a:ln>
                  <a:solidFill>
                    <a:schemeClr val="bg1"/>
                  </a:solidFill>
                </a:ln>
                <a:solidFill>
                  <a:schemeClr val="bg1"/>
                </a:solidFill>
              </a:rPr>
              <a:t>Architecture Design</a:t>
            </a:r>
          </a:p>
        </p:txBody>
      </p:sp>
      <p:pic>
        <p:nvPicPr>
          <p:cNvPr id="6" name="Picture 5">
            <a:extLst>
              <a:ext uri="{FF2B5EF4-FFF2-40B4-BE49-F238E27FC236}">
                <a16:creationId xmlns:a16="http://schemas.microsoft.com/office/drawing/2014/main" id="{0C787187-C5D7-4EC8-AAA7-3E11DCB132B4}"/>
              </a:ext>
            </a:extLst>
          </p:cNvPr>
          <p:cNvPicPr>
            <a:picLocks noChangeAspect="1"/>
          </p:cNvPicPr>
          <p:nvPr/>
        </p:nvPicPr>
        <p:blipFill>
          <a:blip r:embed="rId2" cstate="print"/>
          <a:stretch>
            <a:fillRect/>
          </a:stretch>
        </p:blipFill>
        <p:spPr>
          <a:xfrm>
            <a:off x="10585992" y="127192"/>
            <a:ext cx="1074965" cy="1074965"/>
          </a:xfrm>
          <a:prstGeom prst="rect">
            <a:avLst/>
          </a:prstGeom>
        </p:spPr>
      </p:pic>
      <p:sp>
        <p:nvSpPr>
          <p:cNvPr id="7" name="TextBox 6">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of CSE, SVIT                                                                                                                                                                                     </a:t>
            </a:r>
            <a:fld id="{A779D412-7551-4DA0-A19D-519BB8214474}" type="slidenum">
              <a:rPr lang="en-IN" smtClean="0">
                <a:ln>
                  <a:solidFill>
                    <a:schemeClr val="bg1"/>
                  </a:solidFill>
                </a:ln>
                <a:solidFill>
                  <a:schemeClr val="bg1"/>
                </a:solidFill>
              </a:rPr>
              <a:pPr/>
              <a:t>8</a:t>
            </a:fld>
            <a:endParaRPr lang="en-IN" dirty="0">
              <a:ln>
                <a:solidFill>
                  <a:schemeClr val="bg1"/>
                </a:solidFill>
              </a:ln>
              <a:solidFill>
                <a:schemeClr val="bg1"/>
              </a:solidFill>
            </a:endParaRPr>
          </a:p>
        </p:txBody>
      </p:sp>
      <p:pic>
        <p:nvPicPr>
          <p:cNvPr id="5" name="Picture 4">
            <a:extLst>
              <a:ext uri="{FF2B5EF4-FFF2-40B4-BE49-F238E27FC236}">
                <a16:creationId xmlns:a16="http://schemas.microsoft.com/office/drawing/2014/main" id="{B1C0E19E-44BC-4334-A7A4-0F61E815026C}"/>
              </a:ext>
            </a:extLst>
          </p:cNvPr>
          <p:cNvPicPr>
            <a:picLocks noChangeAspect="1"/>
          </p:cNvPicPr>
          <p:nvPr/>
        </p:nvPicPr>
        <p:blipFill>
          <a:blip r:embed="rId3"/>
          <a:stretch>
            <a:fillRect/>
          </a:stretch>
        </p:blipFill>
        <p:spPr>
          <a:xfrm>
            <a:off x="1890149" y="1379825"/>
            <a:ext cx="7270831" cy="4866035"/>
          </a:xfrm>
          <a:prstGeom prst="rect">
            <a:avLst/>
          </a:prstGeom>
        </p:spPr>
      </p:pic>
    </p:spTree>
    <p:extLst>
      <p:ext uri="{BB962C8B-B14F-4D97-AF65-F5344CB8AC3E}">
        <p14:creationId xmlns:p14="http://schemas.microsoft.com/office/powerpoint/2010/main" val="2083752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F132-6DF6-4CA0-B333-B03D94DE9F9E}"/>
              </a:ext>
            </a:extLst>
          </p:cNvPr>
          <p:cNvSpPr>
            <a:spLocks noGrp="1"/>
          </p:cNvSpPr>
          <p:nvPr>
            <p:ph type="title"/>
          </p:nvPr>
        </p:nvSpPr>
        <p:spPr>
          <a:xfrm>
            <a:off x="0" y="242577"/>
            <a:ext cx="9879291" cy="844197"/>
          </a:xfrm>
          <a:solidFill>
            <a:srgbClr val="002060"/>
          </a:solidFill>
        </p:spPr>
        <p:txBody>
          <a:bodyPr/>
          <a:lstStyle/>
          <a:p>
            <a:r>
              <a:rPr lang="en-IN" b="1" dirty="0">
                <a:ln>
                  <a:solidFill>
                    <a:schemeClr val="bg1"/>
                  </a:solidFill>
                </a:ln>
                <a:solidFill>
                  <a:schemeClr val="bg1"/>
                </a:solidFill>
              </a:rPr>
              <a:t>System Components</a:t>
            </a:r>
          </a:p>
        </p:txBody>
      </p:sp>
      <p:pic>
        <p:nvPicPr>
          <p:cNvPr id="6" name="Picture 5">
            <a:extLst>
              <a:ext uri="{FF2B5EF4-FFF2-40B4-BE49-F238E27FC236}">
                <a16:creationId xmlns:a16="http://schemas.microsoft.com/office/drawing/2014/main" id="{0C787187-C5D7-4EC8-AAA7-3E11DCB132B4}"/>
              </a:ext>
            </a:extLst>
          </p:cNvPr>
          <p:cNvPicPr>
            <a:picLocks noChangeAspect="1"/>
          </p:cNvPicPr>
          <p:nvPr/>
        </p:nvPicPr>
        <p:blipFill>
          <a:blip r:embed="rId2" cstate="print"/>
          <a:stretch>
            <a:fillRect/>
          </a:stretch>
        </p:blipFill>
        <p:spPr>
          <a:xfrm>
            <a:off x="10585992" y="127192"/>
            <a:ext cx="1074965" cy="1074965"/>
          </a:xfrm>
          <a:prstGeom prst="rect">
            <a:avLst/>
          </a:prstGeom>
        </p:spPr>
      </p:pic>
      <p:sp>
        <p:nvSpPr>
          <p:cNvPr id="7" name="TextBox 6">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of CSE, SVIT                                                                                                                                                                                     </a:t>
            </a:r>
            <a:fld id="{A779D412-7551-4DA0-A19D-519BB8214474}" type="slidenum">
              <a:rPr lang="en-IN" smtClean="0">
                <a:ln>
                  <a:solidFill>
                    <a:schemeClr val="bg1"/>
                  </a:solidFill>
                </a:ln>
                <a:solidFill>
                  <a:schemeClr val="bg1"/>
                </a:solidFill>
              </a:rPr>
              <a:pPr/>
              <a:t>9</a:t>
            </a:fld>
            <a:endParaRPr lang="en-IN" dirty="0">
              <a:ln>
                <a:solidFill>
                  <a:schemeClr val="bg1"/>
                </a:solidFill>
              </a:ln>
              <a:solidFill>
                <a:schemeClr val="bg1"/>
              </a:solidFill>
            </a:endParaRPr>
          </a:p>
        </p:txBody>
      </p:sp>
      <p:pic>
        <p:nvPicPr>
          <p:cNvPr id="4" name="Picture 3">
            <a:extLst>
              <a:ext uri="{FF2B5EF4-FFF2-40B4-BE49-F238E27FC236}">
                <a16:creationId xmlns:a16="http://schemas.microsoft.com/office/drawing/2014/main" id="{83E96DC4-61F5-46F7-8EEA-8D96B4497C1F}"/>
              </a:ext>
            </a:extLst>
          </p:cNvPr>
          <p:cNvPicPr>
            <a:picLocks noChangeAspect="1"/>
          </p:cNvPicPr>
          <p:nvPr/>
        </p:nvPicPr>
        <p:blipFill>
          <a:blip r:embed="rId3"/>
          <a:stretch>
            <a:fillRect/>
          </a:stretch>
        </p:blipFill>
        <p:spPr>
          <a:xfrm>
            <a:off x="1758037" y="1374905"/>
            <a:ext cx="7480202" cy="4875876"/>
          </a:xfrm>
          <a:prstGeom prst="rect">
            <a:avLst/>
          </a:prstGeom>
        </p:spPr>
      </p:pic>
    </p:spTree>
    <p:extLst>
      <p:ext uri="{BB962C8B-B14F-4D97-AF65-F5344CB8AC3E}">
        <p14:creationId xmlns:p14="http://schemas.microsoft.com/office/powerpoint/2010/main" val="2504078118"/>
      </p:ext>
    </p:extLst>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547</TotalTime>
  <Words>834</Words>
  <Application>Microsoft Office PowerPoint</Application>
  <PresentationFormat>Widescreen</PresentationFormat>
  <Paragraphs>90</Paragraphs>
  <Slides>15</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SAI VIDYA INSTITUTE OF TECHNOLOGY</vt:lpstr>
      <vt:lpstr>Presentation Outline</vt:lpstr>
      <vt:lpstr>INTRODUCTION</vt:lpstr>
      <vt:lpstr>HUMAN COMPUTER INTERACTION SYSTEM</vt:lpstr>
      <vt:lpstr>Human Computer Interaction System Requirements</vt:lpstr>
      <vt:lpstr>Development Trend</vt:lpstr>
      <vt:lpstr>Conceptual Model</vt:lpstr>
      <vt:lpstr>Architecture Design</vt:lpstr>
      <vt:lpstr>System Components</vt:lpstr>
      <vt:lpstr>Advantages</vt:lpstr>
      <vt:lpstr>Disadvantages</vt:lpstr>
      <vt:lpstr>Application</vt:lpstr>
      <vt:lpstr>Conclusion</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SAI VIDYA INSTITUTE OF TECHNOLOGY</dc:title>
  <cp:lastModifiedBy>S, Tejas Manu</cp:lastModifiedBy>
  <cp:revision>27</cp:revision>
  <dcterms:modified xsi:type="dcterms:W3CDTF">2022-05-23T05:00:38Z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2022-05-22T10:45:23Z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acb7cc60-bcea-4252-99fa-4db9c01e8a3b</vt:lpwstr>
  </property>
  <property fmtid="{D5CDD505-2E9C-101B-9397-08002B2CF9AE}" pid="8" name="MSIP_Label_ea60d57e-af5b-4752-ac57-3e4f28ca11dc_ContentBits">
    <vt:lpwstr>0</vt:lpwstr>
  </property>
</Properties>
</file>