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59" r:id="rId5"/>
    <p:sldId id="258" r:id="rId6"/>
    <p:sldId id="272" r:id="rId7"/>
    <p:sldId id="264" r:id="rId8"/>
    <p:sldId id="265" r:id="rId9"/>
    <p:sldId id="267" r:id="rId10"/>
    <p:sldId id="268" r:id="rId11"/>
    <p:sldId id="269" r:id="rId12"/>
    <p:sldId id="270" r:id="rId13"/>
    <p:sldId id="273" r:id="rId14"/>
    <p:sldId id="261" r:id="rId15"/>
    <p:sldId id="262" r:id="rId16"/>
    <p:sldId id="266" r:id="rId17"/>
    <p:sldId id="271"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DC43FA9-BA8C-4486-916C-BDB56C3A26D5}" type="datetimeFigureOut">
              <a:rPr lang="en-IN"/>
              <a:pPr>
                <a:defRPr/>
              </a:pPr>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8548275F-6B36-4B74-AB7A-E0E656251AC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p:cNvPr>
          <p:cNvSpPr>
            <a:spLocks noGrp="1"/>
          </p:cNvSpPr>
          <p:nvPr>
            <p:ph type="dt" sz="half" idx="10"/>
          </p:nvPr>
        </p:nvSpPr>
        <p:spPr/>
        <p:txBody>
          <a:bodyPr/>
          <a:lstStyle>
            <a:lvl1pPr>
              <a:defRPr/>
            </a:lvl1pPr>
          </a:lstStyle>
          <a:p>
            <a:pPr>
              <a:defRPr/>
            </a:pPr>
            <a:endParaRPr lang="en-IN"/>
          </a:p>
        </p:txBody>
      </p:sp>
      <p:sp>
        <p:nvSpPr>
          <p:cNvPr id="5"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6" name="Slide Number Placeholder 5">
            <a:extLst/>
          </p:cNvPr>
          <p:cNvSpPr>
            <a:spLocks noGrp="1"/>
          </p:cNvSpPr>
          <p:nvPr>
            <p:ph type="sldNum" sz="quarter" idx="12"/>
          </p:nvPr>
        </p:nvSpPr>
        <p:spPr/>
        <p:txBody>
          <a:bodyPr/>
          <a:lstStyle>
            <a:lvl1pPr>
              <a:defRPr/>
            </a:lvl1pPr>
          </a:lstStyle>
          <a:p>
            <a:pPr>
              <a:defRPr/>
            </a:pPr>
            <a:fld id="{0923837B-5DF2-4FFA-A099-DFB1174F4C13}" type="slidenum">
              <a:rPr lang="en-IN" altLang="en-US"/>
              <a:pPr>
                <a:defRPr/>
              </a:pPr>
              <a:t>‹#›</a:t>
            </a:fld>
            <a:endParaRPr lang="en-IN" altLang="en-US"/>
          </a:p>
        </p:txBody>
      </p:sp>
    </p:spTree>
    <p:extLst>
      <p:ext uri="{BB962C8B-B14F-4D97-AF65-F5344CB8AC3E}">
        <p14:creationId xmlns:p14="http://schemas.microsoft.com/office/powerpoint/2010/main" val="213812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IN"/>
          </a:p>
        </p:txBody>
      </p:sp>
      <p:sp>
        <p:nvSpPr>
          <p:cNvPr id="3" name="Vertical Text Placeholder 2">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p:cNvPr>
          <p:cNvSpPr>
            <a:spLocks noGrp="1"/>
          </p:cNvSpPr>
          <p:nvPr>
            <p:ph type="dt" sz="half" idx="10"/>
          </p:nvPr>
        </p:nvSpPr>
        <p:spPr/>
        <p:txBody>
          <a:bodyPr/>
          <a:lstStyle>
            <a:lvl1pPr>
              <a:defRPr/>
            </a:lvl1pPr>
          </a:lstStyle>
          <a:p>
            <a:pPr>
              <a:defRPr/>
            </a:pPr>
            <a:endParaRPr lang="en-IN"/>
          </a:p>
        </p:txBody>
      </p:sp>
      <p:sp>
        <p:nvSpPr>
          <p:cNvPr id="5"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6" name="Slide Number Placeholder 5">
            <a:extLst/>
          </p:cNvPr>
          <p:cNvSpPr>
            <a:spLocks noGrp="1"/>
          </p:cNvSpPr>
          <p:nvPr>
            <p:ph type="sldNum" sz="quarter" idx="12"/>
          </p:nvPr>
        </p:nvSpPr>
        <p:spPr/>
        <p:txBody>
          <a:bodyPr/>
          <a:lstStyle>
            <a:lvl1pPr>
              <a:defRPr/>
            </a:lvl1pPr>
          </a:lstStyle>
          <a:p>
            <a:pPr>
              <a:defRPr/>
            </a:pPr>
            <a:fld id="{708DEA3D-E42E-4211-97E5-EBB23B19A9B6}" type="slidenum">
              <a:rPr lang="en-IN" altLang="en-US"/>
              <a:pPr>
                <a:defRPr/>
              </a:pPr>
              <a:t>‹#›</a:t>
            </a:fld>
            <a:endParaRPr lang="en-IN" altLang="en-US"/>
          </a:p>
        </p:txBody>
      </p:sp>
    </p:spTree>
    <p:extLst>
      <p:ext uri="{BB962C8B-B14F-4D97-AF65-F5344CB8AC3E}">
        <p14:creationId xmlns:p14="http://schemas.microsoft.com/office/powerpoint/2010/main" val="60816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p:cNvPr>
          <p:cNvSpPr>
            <a:spLocks noGrp="1"/>
          </p:cNvSpPr>
          <p:nvPr>
            <p:ph type="dt" sz="half" idx="10"/>
          </p:nvPr>
        </p:nvSpPr>
        <p:spPr/>
        <p:txBody>
          <a:bodyPr/>
          <a:lstStyle>
            <a:lvl1pPr>
              <a:defRPr/>
            </a:lvl1pPr>
          </a:lstStyle>
          <a:p>
            <a:pPr>
              <a:defRPr/>
            </a:pPr>
            <a:endParaRPr lang="en-IN"/>
          </a:p>
        </p:txBody>
      </p:sp>
      <p:sp>
        <p:nvSpPr>
          <p:cNvPr id="5"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6" name="Slide Number Placeholder 5">
            <a:extLst/>
          </p:cNvPr>
          <p:cNvSpPr>
            <a:spLocks noGrp="1"/>
          </p:cNvSpPr>
          <p:nvPr>
            <p:ph type="sldNum" sz="quarter" idx="12"/>
          </p:nvPr>
        </p:nvSpPr>
        <p:spPr/>
        <p:txBody>
          <a:bodyPr/>
          <a:lstStyle>
            <a:lvl1pPr>
              <a:defRPr/>
            </a:lvl1pPr>
          </a:lstStyle>
          <a:p>
            <a:pPr>
              <a:defRPr/>
            </a:pPr>
            <a:fld id="{93AB0A24-E593-4631-AAE2-1852C424023C}" type="slidenum">
              <a:rPr lang="en-IN" altLang="en-US"/>
              <a:pPr>
                <a:defRPr/>
              </a:pPr>
              <a:t>‹#›</a:t>
            </a:fld>
            <a:endParaRPr lang="en-IN" altLang="en-US"/>
          </a:p>
        </p:txBody>
      </p:sp>
    </p:spTree>
    <p:extLst>
      <p:ext uri="{BB962C8B-B14F-4D97-AF65-F5344CB8AC3E}">
        <p14:creationId xmlns:p14="http://schemas.microsoft.com/office/powerpoint/2010/main" val="176207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3275" y="17463"/>
            <a:ext cx="11588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p:cNvPr>
          <p:cNvSpPr>
            <a:spLocks noGrp="1"/>
          </p:cNvSpPr>
          <p:nvPr>
            <p:ph type="title"/>
          </p:nvPr>
        </p:nvSpPr>
        <p:spPr>
          <a:xfrm>
            <a:off x="0" y="216816"/>
            <a:ext cx="10515600" cy="923827"/>
          </a:xfrm>
          <a:solidFill>
            <a:srgbClr val="002060"/>
          </a:solidFill>
        </p:spPr>
        <p:txBody>
          <a:bodyPr/>
          <a:lstStyle>
            <a:lvl1pPr>
              <a:defRPr b="1">
                <a:solidFill>
                  <a:schemeClr val="bg1"/>
                </a:solidFill>
              </a:defRPr>
            </a:lvl1pPr>
          </a:lstStyle>
          <a:p>
            <a:r>
              <a:rPr lang="en-US" dirty="0"/>
              <a:t>Click to edit Master title style</a:t>
            </a:r>
            <a:endParaRPr lang="en-IN" dirty="0"/>
          </a:p>
        </p:txBody>
      </p:sp>
      <p:sp>
        <p:nvSpPr>
          <p:cNvPr id="3" name="Content Placeholder 2">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p:cNvPr>
          <p:cNvSpPr>
            <a:spLocks noGrp="1"/>
          </p:cNvSpPr>
          <p:nvPr>
            <p:ph type="ftr" sz="quarter" idx="10"/>
          </p:nvPr>
        </p:nvSpPr>
        <p:spPr>
          <a:xfrm>
            <a:off x="0" y="6446838"/>
            <a:ext cx="7772400" cy="411162"/>
          </a:xfrm>
          <a:solidFill>
            <a:srgbClr val="002060"/>
          </a:solidFill>
        </p:spPr>
        <p:txBody>
          <a:bodyPr/>
          <a:lstStyle>
            <a:lvl1pPr algn="l">
              <a:defRPr sz="1800" b="1">
                <a:solidFill>
                  <a:schemeClr val="bg1"/>
                </a:solidFill>
              </a:defRPr>
            </a:lvl1pPr>
          </a:lstStyle>
          <a:p>
            <a:pPr>
              <a:defRPr/>
            </a:pPr>
            <a:r>
              <a:rPr lang="en-IN"/>
              <a:t>Dept. of ISE, SVIT</a:t>
            </a:r>
          </a:p>
        </p:txBody>
      </p:sp>
      <p:sp>
        <p:nvSpPr>
          <p:cNvPr id="6" name="Slide Number Placeholder 5">
            <a:extLst/>
          </p:cNvPr>
          <p:cNvSpPr>
            <a:spLocks noGrp="1"/>
          </p:cNvSpPr>
          <p:nvPr>
            <p:ph type="sldNum" sz="quarter" idx="11"/>
          </p:nvPr>
        </p:nvSpPr>
        <p:spPr>
          <a:xfrm>
            <a:off x="7772400" y="6446838"/>
            <a:ext cx="4419600" cy="411162"/>
          </a:xfrm>
          <a:solidFill>
            <a:srgbClr val="002060"/>
          </a:solidFill>
        </p:spPr>
        <p:txBody>
          <a:bodyPr/>
          <a:lstStyle>
            <a:lvl1pPr>
              <a:defRPr sz="1800" b="1" smtClean="0">
                <a:solidFill>
                  <a:schemeClr val="bg1"/>
                </a:solidFill>
              </a:defRPr>
            </a:lvl1pPr>
          </a:lstStyle>
          <a:p>
            <a:pPr>
              <a:defRPr/>
            </a:pPr>
            <a:fld id="{D15A8A07-05FC-4916-BC98-4201A8FA54B9}" type="slidenum">
              <a:rPr lang="en-IN" altLang="en-US"/>
              <a:pPr>
                <a:defRPr/>
              </a:pPr>
              <a:t>‹#›</a:t>
            </a:fld>
            <a:endParaRPr lang="en-IN" altLang="en-US"/>
          </a:p>
        </p:txBody>
      </p:sp>
    </p:spTree>
    <p:extLst>
      <p:ext uri="{BB962C8B-B14F-4D97-AF65-F5344CB8AC3E}">
        <p14:creationId xmlns:p14="http://schemas.microsoft.com/office/powerpoint/2010/main" val="61288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p:cNvPr>
          <p:cNvSpPr>
            <a:spLocks noGrp="1"/>
          </p:cNvSpPr>
          <p:nvPr>
            <p:ph type="dt" sz="half" idx="10"/>
          </p:nvPr>
        </p:nvSpPr>
        <p:spPr/>
        <p:txBody>
          <a:bodyPr/>
          <a:lstStyle>
            <a:lvl1pPr>
              <a:defRPr/>
            </a:lvl1pPr>
          </a:lstStyle>
          <a:p>
            <a:pPr>
              <a:defRPr/>
            </a:pPr>
            <a:endParaRPr lang="en-IN"/>
          </a:p>
        </p:txBody>
      </p:sp>
      <p:sp>
        <p:nvSpPr>
          <p:cNvPr id="5"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6" name="Slide Number Placeholder 5">
            <a:extLst/>
          </p:cNvPr>
          <p:cNvSpPr>
            <a:spLocks noGrp="1"/>
          </p:cNvSpPr>
          <p:nvPr>
            <p:ph type="sldNum" sz="quarter" idx="12"/>
          </p:nvPr>
        </p:nvSpPr>
        <p:spPr/>
        <p:txBody>
          <a:bodyPr/>
          <a:lstStyle>
            <a:lvl1pPr>
              <a:defRPr/>
            </a:lvl1pPr>
          </a:lstStyle>
          <a:p>
            <a:pPr>
              <a:defRPr/>
            </a:pPr>
            <a:fld id="{3FA7A145-2463-472E-8E9A-92CC0AEC32E8}" type="slidenum">
              <a:rPr lang="en-IN" altLang="en-US"/>
              <a:pPr>
                <a:defRPr/>
              </a:pPr>
              <a:t>‹#›</a:t>
            </a:fld>
            <a:endParaRPr lang="en-IN" altLang="en-US"/>
          </a:p>
        </p:txBody>
      </p:sp>
    </p:spTree>
    <p:extLst>
      <p:ext uri="{BB962C8B-B14F-4D97-AF65-F5344CB8AC3E}">
        <p14:creationId xmlns:p14="http://schemas.microsoft.com/office/powerpoint/2010/main" val="193614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IN"/>
          </a:p>
        </p:txBody>
      </p:sp>
      <p:sp>
        <p:nvSpPr>
          <p:cNvPr id="3" name="Content Placeholder 2">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p:cNvPr>
          <p:cNvSpPr>
            <a:spLocks noGrp="1"/>
          </p:cNvSpPr>
          <p:nvPr>
            <p:ph type="dt" sz="half" idx="10"/>
          </p:nvPr>
        </p:nvSpPr>
        <p:spPr/>
        <p:txBody>
          <a:bodyPr/>
          <a:lstStyle>
            <a:lvl1pPr>
              <a:defRPr/>
            </a:lvl1pPr>
          </a:lstStyle>
          <a:p>
            <a:pPr>
              <a:defRPr/>
            </a:pPr>
            <a:endParaRPr lang="en-IN"/>
          </a:p>
        </p:txBody>
      </p:sp>
      <p:sp>
        <p:nvSpPr>
          <p:cNvPr id="6"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7" name="Slide Number Placeholder 5">
            <a:extLst/>
          </p:cNvPr>
          <p:cNvSpPr>
            <a:spLocks noGrp="1"/>
          </p:cNvSpPr>
          <p:nvPr>
            <p:ph type="sldNum" sz="quarter" idx="12"/>
          </p:nvPr>
        </p:nvSpPr>
        <p:spPr/>
        <p:txBody>
          <a:bodyPr/>
          <a:lstStyle>
            <a:lvl1pPr>
              <a:defRPr/>
            </a:lvl1pPr>
          </a:lstStyle>
          <a:p>
            <a:pPr>
              <a:defRPr/>
            </a:pPr>
            <a:fld id="{806F52DA-3884-4835-A347-E6EFEF7689EE}" type="slidenum">
              <a:rPr lang="en-IN" altLang="en-US"/>
              <a:pPr>
                <a:defRPr/>
              </a:pPr>
              <a:t>‹#›</a:t>
            </a:fld>
            <a:endParaRPr lang="en-IN" altLang="en-US"/>
          </a:p>
        </p:txBody>
      </p:sp>
    </p:spTree>
    <p:extLst>
      <p:ext uri="{BB962C8B-B14F-4D97-AF65-F5344CB8AC3E}">
        <p14:creationId xmlns:p14="http://schemas.microsoft.com/office/powerpoint/2010/main" val="235729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p:cNvPr>
          <p:cNvSpPr>
            <a:spLocks noGrp="1"/>
          </p:cNvSpPr>
          <p:nvPr>
            <p:ph type="dt" sz="half" idx="10"/>
          </p:nvPr>
        </p:nvSpPr>
        <p:spPr/>
        <p:txBody>
          <a:bodyPr/>
          <a:lstStyle>
            <a:lvl1pPr>
              <a:defRPr/>
            </a:lvl1pPr>
          </a:lstStyle>
          <a:p>
            <a:pPr>
              <a:defRPr/>
            </a:pPr>
            <a:endParaRPr lang="en-IN"/>
          </a:p>
        </p:txBody>
      </p:sp>
      <p:sp>
        <p:nvSpPr>
          <p:cNvPr id="8"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9" name="Slide Number Placeholder 5">
            <a:extLst/>
          </p:cNvPr>
          <p:cNvSpPr>
            <a:spLocks noGrp="1"/>
          </p:cNvSpPr>
          <p:nvPr>
            <p:ph type="sldNum" sz="quarter" idx="12"/>
          </p:nvPr>
        </p:nvSpPr>
        <p:spPr/>
        <p:txBody>
          <a:bodyPr/>
          <a:lstStyle>
            <a:lvl1pPr>
              <a:defRPr/>
            </a:lvl1pPr>
          </a:lstStyle>
          <a:p>
            <a:pPr>
              <a:defRPr/>
            </a:pPr>
            <a:fld id="{828526BF-D30A-4F94-9027-CFC7D1BA9BDE}" type="slidenum">
              <a:rPr lang="en-IN" altLang="en-US"/>
              <a:pPr>
                <a:defRPr/>
              </a:pPr>
              <a:t>‹#›</a:t>
            </a:fld>
            <a:endParaRPr lang="en-IN" altLang="en-US"/>
          </a:p>
        </p:txBody>
      </p:sp>
    </p:spTree>
    <p:extLst>
      <p:ext uri="{BB962C8B-B14F-4D97-AF65-F5344CB8AC3E}">
        <p14:creationId xmlns:p14="http://schemas.microsoft.com/office/powerpoint/2010/main" val="394251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IN"/>
          </a:p>
        </p:txBody>
      </p:sp>
      <p:sp>
        <p:nvSpPr>
          <p:cNvPr id="3" name="Date Placeholder 3">
            <a:extLst/>
          </p:cNvPr>
          <p:cNvSpPr>
            <a:spLocks noGrp="1"/>
          </p:cNvSpPr>
          <p:nvPr>
            <p:ph type="dt" sz="half" idx="10"/>
          </p:nvPr>
        </p:nvSpPr>
        <p:spPr/>
        <p:txBody>
          <a:bodyPr/>
          <a:lstStyle>
            <a:lvl1pPr>
              <a:defRPr/>
            </a:lvl1pPr>
          </a:lstStyle>
          <a:p>
            <a:pPr>
              <a:defRPr/>
            </a:pPr>
            <a:endParaRPr lang="en-IN"/>
          </a:p>
        </p:txBody>
      </p:sp>
      <p:sp>
        <p:nvSpPr>
          <p:cNvPr id="4"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5" name="Slide Number Placeholder 5">
            <a:extLst/>
          </p:cNvPr>
          <p:cNvSpPr>
            <a:spLocks noGrp="1"/>
          </p:cNvSpPr>
          <p:nvPr>
            <p:ph type="sldNum" sz="quarter" idx="12"/>
          </p:nvPr>
        </p:nvSpPr>
        <p:spPr/>
        <p:txBody>
          <a:bodyPr/>
          <a:lstStyle>
            <a:lvl1pPr>
              <a:defRPr/>
            </a:lvl1pPr>
          </a:lstStyle>
          <a:p>
            <a:pPr>
              <a:defRPr/>
            </a:pPr>
            <a:fld id="{2A35C55B-B00F-4B27-AC77-A87E279523CF}" type="slidenum">
              <a:rPr lang="en-IN" altLang="en-US"/>
              <a:pPr>
                <a:defRPr/>
              </a:pPr>
              <a:t>‹#›</a:t>
            </a:fld>
            <a:endParaRPr lang="en-IN" altLang="en-US"/>
          </a:p>
        </p:txBody>
      </p:sp>
    </p:spTree>
    <p:extLst>
      <p:ext uri="{BB962C8B-B14F-4D97-AF65-F5344CB8AC3E}">
        <p14:creationId xmlns:p14="http://schemas.microsoft.com/office/powerpoint/2010/main" val="350024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pPr>
              <a:defRPr/>
            </a:pPr>
            <a:endParaRPr lang="en-IN"/>
          </a:p>
        </p:txBody>
      </p:sp>
      <p:sp>
        <p:nvSpPr>
          <p:cNvPr id="3"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4" name="Slide Number Placeholder 5">
            <a:extLst/>
          </p:cNvPr>
          <p:cNvSpPr>
            <a:spLocks noGrp="1"/>
          </p:cNvSpPr>
          <p:nvPr>
            <p:ph type="sldNum" sz="quarter" idx="12"/>
          </p:nvPr>
        </p:nvSpPr>
        <p:spPr/>
        <p:txBody>
          <a:bodyPr/>
          <a:lstStyle>
            <a:lvl1pPr>
              <a:defRPr/>
            </a:lvl1pPr>
          </a:lstStyle>
          <a:p>
            <a:pPr>
              <a:defRPr/>
            </a:pPr>
            <a:fld id="{97A5005E-EBB2-4A5E-8D70-AED6E20B33A6}" type="slidenum">
              <a:rPr lang="en-IN" altLang="en-US"/>
              <a:pPr>
                <a:defRPr/>
              </a:pPr>
              <a:t>‹#›</a:t>
            </a:fld>
            <a:endParaRPr lang="en-IN" altLang="en-US"/>
          </a:p>
        </p:txBody>
      </p:sp>
    </p:spTree>
    <p:extLst>
      <p:ext uri="{BB962C8B-B14F-4D97-AF65-F5344CB8AC3E}">
        <p14:creationId xmlns:p14="http://schemas.microsoft.com/office/powerpoint/2010/main" val="53922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p:cNvPr>
          <p:cNvSpPr>
            <a:spLocks noGrp="1"/>
          </p:cNvSpPr>
          <p:nvPr>
            <p:ph type="dt" sz="half" idx="10"/>
          </p:nvPr>
        </p:nvSpPr>
        <p:spPr/>
        <p:txBody>
          <a:bodyPr/>
          <a:lstStyle>
            <a:lvl1pPr>
              <a:defRPr/>
            </a:lvl1pPr>
          </a:lstStyle>
          <a:p>
            <a:pPr>
              <a:defRPr/>
            </a:pPr>
            <a:endParaRPr lang="en-IN"/>
          </a:p>
        </p:txBody>
      </p:sp>
      <p:sp>
        <p:nvSpPr>
          <p:cNvPr id="6"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7" name="Slide Number Placeholder 5">
            <a:extLst/>
          </p:cNvPr>
          <p:cNvSpPr>
            <a:spLocks noGrp="1"/>
          </p:cNvSpPr>
          <p:nvPr>
            <p:ph type="sldNum" sz="quarter" idx="12"/>
          </p:nvPr>
        </p:nvSpPr>
        <p:spPr/>
        <p:txBody>
          <a:bodyPr/>
          <a:lstStyle>
            <a:lvl1pPr>
              <a:defRPr/>
            </a:lvl1pPr>
          </a:lstStyle>
          <a:p>
            <a:pPr>
              <a:defRPr/>
            </a:pPr>
            <a:fld id="{D705A147-B966-40EC-88BE-235A486DD684}" type="slidenum">
              <a:rPr lang="en-IN" altLang="en-US"/>
              <a:pPr>
                <a:defRPr/>
              </a:pPr>
              <a:t>‹#›</a:t>
            </a:fld>
            <a:endParaRPr lang="en-IN" altLang="en-US"/>
          </a:p>
        </p:txBody>
      </p:sp>
    </p:spTree>
    <p:extLst>
      <p:ext uri="{BB962C8B-B14F-4D97-AF65-F5344CB8AC3E}">
        <p14:creationId xmlns:p14="http://schemas.microsoft.com/office/powerpoint/2010/main" val="257420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p:cNvPr>
          <p:cNvSpPr>
            <a:spLocks noGrp="1"/>
          </p:cNvSpPr>
          <p:nvPr>
            <p:ph type="dt" sz="half" idx="10"/>
          </p:nvPr>
        </p:nvSpPr>
        <p:spPr/>
        <p:txBody>
          <a:bodyPr/>
          <a:lstStyle>
            <a:lvl1pPr>
              <a:defRPr/>
            </a:lvl1pPr>
          </a:lstStyle>
          <a:p>
            <a:pPr>
              <a:defRPr/>
            </a:pPr>
            <a:endParaRPr lang="en-IN"/>
          </a:p>
        </p:txBody>
      </p:sp>
      <p:sp>
        <p:nvSpPr>
          <p:cNvPr id="6" name="Footer Placeholder 4">
            <a:extLst/>
          </p:cNvPr>
          <p:cNvSpPr>
            <a:spLocks noGrp="1"/>
          </p:cNvSpPr>
          <p:nvPr>
            <p:ph type="ftr" sz="quarter" idx="11"/>
          </p:nvPr>
        </p:nvSpPr>
        <p:spPr/>
        <p:txBody>
          <a:bodyPr/>
          <a:lstStyle>
            <a:lvl1pPr>
              <a:defRPr/>
            </a:lvl1pPr>
          </a:lstStyle>
          <a:p>
            <a:pPr>
              <a:defRPr/>
            </a:pPr>
            <a:r>
              <a:rPr lang="en-IN"/>
              <a:t>Dept. of ISE, SVIT</a:t>
            </a:r>
          </a:p>
        </p:txBody>
      </p:sp>
      <p:sp>
        <p:nvSpPr>
          <p:cNvPr id="7" name="Slide Number Placeholder 5">
            <a:extLst/>
          </p:cNvPr>
          <p:cNvSpPr>
            <a:spLocks noGrp="1"/>
          </p:cNvSpPr>
          <p:nvPr>
            <p:ph type="sldNum" sz="quarter" idx="12"/>
          </p:nvPr>
        </p:nvSpPr>
        <p:spPr/>
        <p:txBody>
          <a:bodyPr/>
          <a:lstStyle>
            <a:lvl1pPr>
              <a:defRPr/>
            </a:lvl1pPr>
          </a:lstStyle>
          <a:p>
            <a:pPr>
              <a:defRPr/>
            </a:pPr>
            <a:fld id="{2EDEA733-691F-4C5D-A723-9F0E17D8670E}" type="slidenum">
              <a:rPr lang="en-IN" altLang="en-US"/>
              <a:pPr>
                <a:defRPr/>
              </a:pPr>
              <a:t>‹#›</a:t>
            </a:fld>
            <a:endParaRPr lang="en-IN" altLang="en-US"/>
          </a:p>
        </p:txBody>
      </p:sp>
    </p:spTree>
    <p:extLst>
      <p:ext uri="{BB962C8B-B14F-4D97-AF65-F5344CB8AC3E}">
        <p14:creationId xmlns:p14="http://schemas.microsoft.com/office/powerpoint/2010/main" val="160453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5" name="Footer Placeholder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IN"/>
              <a:t>Dept. of ISE, SVIT</a:t>
            </a:r>
          </a:p>
        </p:txBody>
      </p:sp>
      <p:sp>
        <p:nvSpPr>
          <p:cNvPr id="6" name="Slide Number Placeholder 5">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8E09902B-3537-40FF-9D93-2E6FF7C019F0}"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73" r:id="rId1"/>
    <p:sldLayoutId id="214748368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andas.pydata.org/docs/reference/api/pandas.DataFrame.html" TargetMode="External"/><Relationship Id="rId2" Type="http://schemas.openxmlformats.org/officeDocument/2006/relationships/hyperlink" Target="https://wiki.python.org/moin/BeginnersGuide" TargetMode="External"/><Relationship Id="rId1" Type="http://schemas.openxmlformats.org/officeDocument/2006/relationships/slideLayout" Target="../slideLayouts/slideLayout2.xml"/><Relationship Id="rId6" Type="http://schemas.openxmlformats.org/officeDocument/2006/relationships/hyperlink" Target="https://www.geeksforgeeks.org/" TargetMode="External"/><Relationship Id="rId5" Type="http://schemas.openxmlformats.org/officeDocument/2006/relationships/hyperlink" Target="https://stackoverflow.com/" TargetMode="External"/><Relationship Id="rId4" Type="http://schemas.openxmlformats.org/officeDocument/2006/relationships/hyperlink" Target="https://matplotlib.org/stabl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ctrTitle"/>
          </p:nvPr>
        </p:nvSpPr>
        <p:spPr>
          <a:xfrm>
            <a:off x="0" y="333906"/>
            <a:ext cx="12192000" cy="913827"/>
          </a:xfrm>
          <a:extLst/>
        </p:spPr>
        <p:txBody>
          <a:bodyPr rtlCol="0">
            <a:normAutofit fontScale="90000"/>
          </a:bodyPr>
          <a:lstStyle/>
          <a:p>
            <a:pPr eaLnBrk="1" fontAlgn="auto" hangingPunct="1">
              <a:spcAft>
                <a:spcPts val="0"/>
              </a:spcAft>
              <a:defRPr/>
            </a:pPr>
            <a:r>
              <a:rPr lang="en-IN" sz="3600" b="1" dirty="0">
                <a:ln w="22225">
                  <a:solidFill>
                    <a:srgbClr val="C00000"/>
                  </a:solidFill>
                  <a:prstDash val="solid"/>
                </a:ln>
                <a:solidFill>
                  <a:srgbClr val="C00000"/>
                </a:solidFill>
                <a:latin typeface="Palatino Linotype" panose="02040502050505030304" pitchFamily="18" charset="0"/>
              </a:rPr>
              <a:t>SAI VIDYA INSTITUTE OF </a:t>
            </a:r>
            <a:r>
              <a:rPr lang="en-IN" sz="3600" b="1" dirty="0" smtClean="0">
                <a:ln w="22225">
                  <a:solidFill>
                    <a:srgbClr val="C00000"/>
                  </a:solidFill>
                  <a:prstDash val="solid"/>
                </a:ln>
                <a:solidFill>
                  <a:srgbClr val="C00000"/>
                </a:solidFill>
                <a:latin typeface="Palatino Linotype" panose="02040502050505030304" pitchFamily="18" charset="0"/>
              </a:rPr>
              <a:t>TECHNOLOGY</a:t>
            </a:r>
            <a:br>
              <a:rPr lang="en-IN" sz="3600" b="1" dirty="0" smtClean="0">
                <a:ln w="22225">
                  <a:solidFill>
                    <a:srgbClr val="C00000"/>
                  </a:solidFill>
                  <a:prstDash val="solid"/>
                </a:ln>
                <a:solidFill>
                  <a:srgbClr val="C00000"/>
                </a:solidFill>
                <a:latin typeface="Palatino Linotype" panose="02040502050505030304" pitchFamily="18" charset="0"/>
              </a:rPr>
            </a:br>
            <a:endParaRPr lang="en-IN" sz="3600" b="1" dirty="0">
              <a:ln w="22225">
                <a:solidFill>
                  <a:srgbClr val="C00000"/>
                </a:solidFill>
                <a:prstDash val="solid"/>
              </a:ln>
              <a:solidFill>
                <a:srgbClr val="C00000"/>
              </a:solidFill>
              <a:latin typeface="Palatino Linotype" panose="02040502050505030304" pitchFamily="18" charset="0"/>
            </a:endParaRPr>
          </a:p>
        </p:txBody>
      </p:sp>
      <p:sp>
        <p:nvSpPr>
          <p:cNvPr id="4099" name="Subtitle 2"/>
          <p:cNvSpPr>
            <a:spLocks noGrp="1"/>
          </p:cNvSpPr>
          <p:nvPr>
            <p:ph type="subTitle" idx="1"/>
          </p:nvPr>
        </p:nvSpPr>
        <p:spPr>
          <a:xfrm>
            <a:off x="1524000" y="1331913"/>
            <a:ext cx="9144000" cy="461962"/>
          </a:xfrm>
        </p:spPr>
        <p:txBody>
          <a:bodyPr/>
          <a:lstStyle/>
          <a:p>
            <a:pPr eaLnBrk="1" hangingPunct="1"/>
            <a:r>
              <a:rPr lang="en-IN" altLang="en-US" b="1" smtClean="0">
                <a:latin typeface="Palatino Linotype" panose="02040502050505030304" pitchFamily="18" charset="0"/>
              </a:rPr>
              <a:t>Rajanukunte, Bengaluru - 560064</a:t>
            </a:r>
          </a:p>
        </p:txBody>
      </p:sp>
      <p:pic>
        <p:nvPicPr>
          <p:cNvPr id="41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9725" y="1744663"/>
            <a:ext cx="13525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4"/>
          <p:cNvSpPr txBox="1">
            <a:spLocks noChangeArrowheads="1"/>
          </p:cNvSpPr>
          <p:nvPr/>
        </p:nvSpPr>
        <p:spPr bwMode="auto">
          <a:xfrm>
            <a:off x="2435225" y="3833813"/>
            <a:ext cx="73993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3200" b="1" dirty="0" smtClean="0">
                <a:solidFill>
                  <a:srgbClr val="002060"/>
                </a:solidFill>
                <a:latin typeface="Palatino Linotype" panose="02040502050505030304" pitchFamily="18" charset="0"/>
              </a:rPr>
              <a:t>Lateral Load Analysis of moving train using FBG sensors</a:t>
            </a:r>
            <a:endParaRPr lang="en-IN" altLang="en-US" sz="3200" b="1" dirty="0">
              <a:solidFill>
                <a:srgbClr val="002060"/>
              </a:solidFill>
              <a:latin typeface="Palatino Linotype" panose="02040502050505030304" pitchFamily="18" charset="0"/>
            </a:endParaRPr>
          </a:p>
        </p:txBody>
      </p:sp>
      <p:sp>
        <p:nvSpPr>
          <p:cNvPr id="4102" name="TextBox 5"/>
          <p:cNvSpPr txBox="1">
            <a:spLocks noChangeArrowheads="1"/>
          </p:cNvSpPr>
          <p:nvPr/>
        </p:nvSpPr>
        <p:spPr bwMode="auto">
          <a:xfrm>
            <a:off x="3917950" y="5016500"/>
            <a:ext cx="45053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dirty="0">
                <a:solidFill>
                  <a:srgbClr val="002060"/>
                </a:solidFill>
                <a:latin typeface="Palatino Linotype" panose="02040502050505030304" pitchFamily="18" charset="0"/>
              </a:rPr>
              <a:t>Presented By</a:t>
            </a:r>
          </a:p>
          <a:p>
            <a:pPr algn="ctr" eaLnBrk="1" hangingPunct="1">
              <a:lnSpc>
                <a:spcPct val="100000"/>
              </a:lnSpc>
              <a:spcBef>
                <a:spcPct val="0"/>
              </a:spcBef>
              <a:buFontTx/>
              <a:buNone/>
            </a:pPr>
            <a:r>
              <a:rPr lang="en-IN" altLang="en-US" sz="2400" b="1" dirty="0" smtClean="0">
                <a:solidFill>
                  <a:srgbClr val="002060"/>
                </a:solidFill>
                <a:latin typeface="Palatino Linotype" panose="02040502050505030304" pitchFamily="18" charset="0"/>
              </a:rPr>
              <a:t>Tejas Manu S</a:t>
            </a:r>
            <a:endParaRPr lang="en-IN" altLang="en-US" sz="2400" b="1" dirty="0">
              <a:solidFill>
                <a:srgbClr val="002060"/>
              </a:solidFill>
              <a:latin typeface="Palatino Linotype" panose="02040502050505030304" pitchFamily="18" charset="0"/>
            </a:endParaRPr>
          </a:p>
          <a:p>
            <a:pPr algn="ctr" eaLnBrk="1" hangingPunct="1">
              <a:lnSpc>
                <a:spcPct val="100000"/>
              </a:lnSpc>
              <a:spcBef>
                <a:spcPct val="0"/>
              </a:spcBef>
              <a:buFontTx/>
              <a:buNone/>
            </a:pPr>
            <a:r>
              <a:rPr lang="en-IN" altLang="en-US" sz="2400" b="1" dirty="0" smtClean="0">
                <a:solidFill>
                  <a:srgbClr val="002060"/>
                </a:solidFill>
                <a:latin typeface="Palatino Linotype" panose="02040502050505030304" pitchFamily="18" charset="0"/>
              </a:rPr>
              <a:t>1VA18CS052</a:t>
            </a:r>
            <a:endParaRPr lang="en-IN" altLang="en-US" sz="2400" b="1" dirty="0">
              <a:solidFill>
                <a:srgbClr val="002060"/>
              </a:solidFill>
              <a:latin typeface="Palatino Linotype" panose="02040502050505030304" pitchFamily="18" charset="0"/>
            </a:endParaRPr>
          </a:p>
          <a:p>
            <a:pPr eaLnBrk="1" hangingPunct="1">
              <a:lnSpc>
                <a:spcPct val="100000"/>
              </a:lnSpc>
              <a:spcBef>
                <a:spcPct val="0"/>
              </a:spcBef>
              <a:buFontTx/>
              <a:buNone/>
            </a:pPr>
            <a:endParaRPr lang="en-IN" altLang="en-US" sz="1800" dirty="0">
              <a:latin typeface="Palatino Linotype" panose="02040502050505030304" pitchFamily="18" charset="0"/>
            </a:endParaRPr>
          </a:p>
        </p:txBody>
      </p:sp>
      <p:sp>
        <p:nvSpPr>
          <p:cNvPr id="4103" name="TextBox 6"/>
          <p:cNvSpPr txBox="1">
            <a:spLocks noChangeArrowheads="1"/>
          </p:cNvSpPr>
          <p:nvPr/>
        </p:nvSpPr>
        <p:spPr bwMode="auto">
          <a:xfrm>
            <a:off x="252413" y="4975225"/>
            <a:ext cx="41465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dirty="0">
                <a:solidFill>
                  <a:srgbClr val="002060"/>
                </a:solidFill>
                <a:latin typeface="Palatino Linotype" panose="02040502050505030304" pitchFamily="18" charset="0"/>
              </a:rPr>
              <a:t>Internal Guide</a:t>
            </a:r>
          </a:p>
          <a:p>
            <a:pPr algn="ctr" eaLnBrk="1" hangingPunct="1">
              <a:lnSpc>
                <a:spcPct val="100000"/>
              </a:lnSpc>
              <a:spcBef>
                <a:spcPct val="0"/>
              </a:spcBef>
              <a:buFontTx/>
              <a:buNone/>
            </a:pPr>
            <a:r>
              <a:rPr lang="en-IN" altLang="en-US" sz="2400" b="1" dirty="0" smtClean="0">
                <a:solidFill>
                  <a:srgbClr val="002060"/>
                </a:solidFill>
                <a:latin typeface="Palatino Linotype" panose="02040502050505030304" pitchFamily="18" charset="0"/>
              </a:rPr>
              <a:t>Kshama S B</a:t>
            </a:r>
            <a:endParaRPr lang="en-IN" altLang="en-US" sz="2400" b="1" dirty="0">
              <a:solidFill>
                <a:srgbClr val="002060"/>
              </a:solidFill>
              <a:latin typeface="Palatino Linotype" panose="02040502050505030304" pitchFamily="18" charset="0"/>
            </a:endParaRPr>
          </a:p>
          <a:p>
            <a:pPr algn="ctr" eaLnBrk="1" hangingPunct="1">
              <a:lnSpc>
                <a:spcPct val="100000"/>
              </a:lnSpc>
              <a:spcBef>
                <a:spcPct val="0"/>
              </a:spcBef>
              <a:buFontTx/>
              <a:buNone/>
            </a:pPr>
            <a:r>
              <a:rPr lang="en-IN" altLang="en-US" sz="2400" b="1" dirty="0" smtClean="0">
                <a:solidFill>
                  <a:srgbClr val="002060"/>
                </a:solidFill>
                <a:latin typeface="Palatino Linotype" panose="02040502050505030304" pitchFamily="18" charset="0"/>
              </a:rPr>
              <a:t>Assistant professor</a:t>
            </a:r>
            <a:endParaRPr lang="en-IN" altLang="en-US" sz="2400" b="1" dirty="0">
              <a:solidFill>
                <a:srgbClr val="002060"/>
              </a:solidFill>
              <a:latin typeface="Palatino Linotype" panose="02040502050505030304" pitchFamily="18" charset="0"/>
            </a:endParaRPr>
          </a:p>
          <a:p>
            <a:pPr algn="ctr" eaLnBrk="1" hangingPunct="1">
              <a:lnSpc>
                <a:spcPct val="100000"/>
              </a:lnSpc>
              <a:spcBef>
                <a:spcPct val="0"/>
              </a:spcBef>
              <a:buFontTx/>
              <a:buNone/>
            </a:pPr>
            <a:r>
              <a:rPr lang="en-IN" altLang="en-US" sz="2400" b="1" dirty="0" smtClean="0">
                <a:solidFill>
                  <a:srgbClr val="002060"/>
                </a:solidFill>
                <a:latin typeface="Palatino Linotype" panose="02040502050505030304" pitchFamily="18" charset="0"/>
              </a:rPr>
              <a:t>CSE</a:t>
            </a:r>
            <a:endParaRPr lang="en-IN" altLang="en-US" sz="2400" b="1" dirty="0">
              <a:solidFill>
                <a:srgbClr val="002060"/>
              </a:solidFill>
              <a:latin typeface="Palatino Linotype" panose="02040502050505030304" pitchFamily="18" charset="0"/>
            </a:endParaRPr>
          </a:p>
        </p:txBody>
      </p:sp>
      <p:sp>
        <p:nvSpPr>
          <p:cNvPr id="8" name="TextBox 7">
            <a:extLst/>
          </p:cNvPr>
          <p:cNvSpPr txBox="1"/>
          <p:nvPr/>
        </p:nvSpPr>
        <p:spPr>
          <a:xfrm>
            <a:off x="0" y="731838"/>
            <a:ext cx="12192000" cy="584200"/>
          </a:xfrm>
          <a:prstGeom prst="rect">
            <a:avLst/>
          </a:prstGeom>
          <a:solidFill>
            <a:schemeClr val="accent2">
              <a:lumMod val="20000"/>
              <a:lumOff val="80000"/>
            </a:schemeClr>
          </a:solidFill>
        </p:spPr>
        <p:txBody>
          <a:bodyPr>
            <a:spAutoFit/>
          </a:bodyPr>
          <a:lstStyle/>
          <a:p>
            <a:pPr algn="ctr" eaLnBrk="1" fontAlgn="auto" hangingPunct="1">
              <a:spcBef>
                <a:spcPts val="0"/>
              </a:spcBef>
              <a:spcAft>
                <a:spcPts val="0"/>
              </a:spcAft>
              <a:defRPr/>
            </a:pPr>
            <a:r>
              <a:rPr lang="en-IN" sz="3200" b="1" dirty="0">
                <a:solidFill>
                  <a:srgbClr val="002060"/>
                </a:solidFill>
                <a:latin typeface="+mn-lt"/>
                <a:cs typeface="+mn-cs"/>
              </a:rPr>
              <a:t>Department of Computer Science and Engineering</a:t>
            </a:r>
          </a:p>
        </p:txBody>
      </p:sp>
      <p:sp>
        <p:nvSpPr>
          <p:cNvPr id="4105" name="TextBox 8"/>
          <p:cNvSpPr txBox="1">
            <a:spLocks noChangeArrowheads="1"/>
          </p:cNvSpPr>
          <p:nvPr/>
        </p:nvSpPr>
        <p:spPr bwMode="auto">
          <a:xfrm>
            <a:off x="0" y="3300413"/>
            <a:ext cx="1219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dirty="0">
                <a:solidFill>
                  <a:srgbClr val="002060"/>
                </a:solidFill>
                <a:latin typeface="Palatino Linotype" panose="02040502050505030304" pitchFamily="18" charset="0"/>
              </a:rPr>
              <a:t>Internship Presentation on </a:t>
            </a:r>
            <a:r>
              <a:rPr lang="en-IN" altLang="en-US" sz="2400" b="1" dirty="0" smtClean="0">
                <a:solidFill>
                  <a:srgbClr val="002060"/>
                </a:solidFill>
                <a:latin typeface="Palatino Linotype" panose="02040502050505030304" pitchFamily="18" charset="0"/>
              </a:rPr>
              <a:t>31-05-2022</a:t>
            </a:r>
            <a:endParaRPr lang="en-IN" altLang="en-US" sz="2400" b="1" dirty="0">
              <a:solidFill>
                <a:srgbClr val="002060"/>
              </a:solidFill>
              <a:latin typeface="Palatino Linotype" panose="02040502050505030304" pitchFamily="18" charset="0"/>
            </a:endParaRPr>
          </a:p>
        </p:txBody>
      </p:sp>
      <p:sp>
        <p:nvSpPr>
          <p:cNvPr id="4106" name="TextBox 14"/>
          <p:cNvSpPr txBox="1">
            <a:spLocks noChangeArrowheads="1"/>
          </p:cNvSpPr>
          <p:nvPr/>
        </p:nvSpPr>
        <p:spPr bwMode="auto">
          <a:xfrm>
            <a:off x="7920038" y="5054600"/>
            <a:ext cx="41481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a:solidFill>
                  <a:srgbClr val="002060"/>
                </a:solidFill>
                <a:latin typeface="Palatino Linotype" panose="02040502050505030304" pitchFamily="18" charset="0"/>
              </a:rPr>
              <a:t>External Guide</a:t>
            </a:r>
          </a:p>
          <a:p>
            <a:pPr algn="ctr" eaLnBrk="1" hangingPunct="1">
              <a:lnSpc>
                <a:spcPct val="100000"/>
              </a:lnSpc>
              <a:spcBef>
                <a:spcPct val="0"/>
              </a:spcBef>
              <a:buFontTx/>
              <a:buNone/>
            </a:pPr>
            <a:r>
              <a:rPr lang="en-IN" altLang="en-US" sz="2400" b="1">
                <a:solidFill>
                  <a:srgbClr val="002060"/>
                </a:solidFill>
                <a:latin typeface="Palatino Linotype" panose="02040502050505030304" pitchFamily="18" charset="0"/>
              </a:rPr>
              <a:t>Guide Name</a:t>
            </a:r>
          </a:p>
          <a:p>
            <a:pPr algn="ctr" eaLnBrk="1" hangingPunct="1">
              <a:lnSpc>
                <a:spcPct val="100000"/>
              </a:lnSpc>
              <a:spcBef>
                <a:spcPct val="0"/>
              </a:spcBef>
              <a:buFontTx/>
              <a:buNone/>
            </a:pPr>
            <a:r>
              <a:rPr lang="en-IN" altLang="en-US" sz="2400" b="1">
                <a:solidFill>
                  <a:srgbClr val="002060"/>
                </a:solidFill>
                <a:latin typeface="Palatino Linotype" panose="02040502050505030304" pitchFamily="18" charset="0"/>
              </a:rPr>
              <a:t>Designation</a:t>
            </a:r>
          </a:p>
          <a:p>
            <a:pPr algn="ctr" eaLnBrk="1" hangingPunct="1">
              <a:lnSpc>
                <a:spcPct val="100000"/>
              </a:lnSpc>
              <a:spcBef>
                <a:spcPct val="0"/>
              </a:spcBef>
              <a:buFontTx/>
              <a:buNone/>
            </a:pPr>
            <a:r>
              <a:rPr lang="en-IN" altLang="en-US" sz="2400" b="1">
                <a:solidFill>
                  <a:srgbClr val="002060"/>
                </a:solidFill>
                <a:latin typeface="Palatino Linotype" panose="02040502050505030304" pitchFamily="18" charset="0"/>
              </a:rPr>
              <a:t>Department</a:t>
            </a:r>
          </a:p>
        </p:txBody>
      </p:sp>
      <p:sp>
        <p:nvSpPr>
          <p:cNvPr id="4107" name="TextBox 2"/>
          <p:cNvSpPr txBox="1">
            <a:spLocks noChangeArrowheads="1"/>
          </p:cNvSpPr>
          <p:nvPr/>
        </p:nvSpPr>
        <p:spPr bwMode="auto">
          <a:xfrm>
            <a:off x="4305300" y="6492875"/>
            <a:ext cx="3789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1600"/>
              <a:t>2021-22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Outliers</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10</a:t>
            </a:fld>
            <a:endParaRPr lang="en-IN" altLang="en-US" sz="1800">
              <a:solidFill>
                <a:schemeClr val="bg1"/>
              </a:solidFill>
              <a:latin typeface="Palatino Linotype" panose="02040502050505030304" pitchFamily="18" charset="0"/>
            </a:endParaRPr>
          </a:p>
        </p:txBody>
      </p:sp>
      <p:sp>
        <p:nvSpPr>
          <p:cNvPr id="6" name="Content Placeholder 2"/>
          <p:cNvSpPr>
            <a:spLocks noGrp="1"/>
          </p:cNvSpPr>
          <p:nvPr>
            <p:ph idx="1"/>
          </p:nvPr>
        </p:nvSpPr>
        <p:spPr>
          <a:xfrm>
            <a:off x="196041" y="5006595"/>
            <a:ext cx="11454092" cy="1389999"/>
          </a:xfrm>
        </p:spPr>
        <p:txBody>
          <a:bodyPr>
            <a:normAutofit lnSpcReduction="10000"/>
          </a:bodyPr>
          <a:lstStyle/>
          <a:p>
            <a:r>
              <a:rPr lang="en-US" sz="2000" dirty="0" smtClean="0"/>
              <a:t>In the above graph we can consider the values that are greater than 1</a:t>
            </a:r>
          </a:p>
          <a:p>
            <a:r>
              <a:rPr lang="en-US" sz="2000" dirty="0" smtClean="0"/>
              <a:t>It is observed that there are few trains with ratio greater than 1 in the L1 and L2 data.</a:t>
            </a:r>
          </a:p>
          <a:p>
            <a:r>
              <a:rPr lang="en-US" sz="2000" dirty="0" smtClean="0"/>
              <a:t>Whereas </a:t>
            </a:r>
            <a:r>
              <a:rPr lang="en-US" sz="2000" dirty="0" smtClean="0"/>
              <a:t>there are quite a few trains with ratio greater than 1, there are possibilities the sensors might be sending incorrect data or due to disturbances.</a:t>
            </a:r>
            <a:endParaRPr lang="en-US" sz="2000"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977" y="1415320"/>
            <a:ext cx="7505116" cy="3499201"/>
          </a:xfrm>
          <a:prstGeom prst="rect">
            <a:avLst/>
          </a:prstGeom>
        </p:spPr>
      </p:pic>
    </p:spTree>
    <p:extLst>
      <p:ext uri="{BB962C8B-B14F-4D97-AF65-F5344CB8AC3E}">
        <p14:creationId xmlns:p14="http://schemas.microsoft.com/office/powerpoint/2010/main" val="333790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Analysis outcome</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11</a:t>
            </a:fld>
            <a:endParaRPr lang="en-IN" altLang="en-US" sz="1800">
              <a:solidFill>
                <a:schemeClr val="bg1"/>
              </a:solidFill>
              <a:latin typeface="Palatino Linotype" panose="02040502050505030304" pitchFamily="18" charset="0"/>
            </a:endParaRPr>
          </a:p>
        </p:txBody>
      </p:sp>
      <p:sp>
        <p:nvSpPr>
          <p:cNvPr id="6" name="Content Placeholder 5"/>
          <p:cNvSpPr>
            <a:spLocks noGrp="1"/>
          </p:cNvSpPr>
          <p:nvPr>
            <p:ph idx="1"/>
          </p:nvPr>
        </p:nvSpPr>
        <p:spPr>
          <a:xfrm>
            <a:off x="499534" y="1773043"/>
            <a:ext cx="10595930" cy="4187489"/>
          </a:xfrm>
        </p:spPr>
        <p:txBody>
          <a:bodyPr/>
          <a:lstStyle/>
          <a:p>
            <a:r>
              <a:rPr lang="en-US" dirty="0"/>
              <a:t>After cross verifying, we found out there were no issues with the calculation of ratio.</a:t>
            </a:r>
          </a:p>
          <a:p>
            <a:r>
              <a:rPr lang="en-US" dirty="0"/>
              <a:t>The problem was due to highly disturbed sensor data, which ended up giving false peaks</a:t>
            </a:r>
          </a:p>
          <a:p>
            <a:r>
              <a:rPr lang="en-US" dirty="0"/>
              <a:t>Many other methods were tried to eliminate those false peaks, but they are not successful.</a:t>
            </a:r>
          </a:p>
          <a:p>
            <a:r>
              <a:rPr lang="en-US" dirty="0"/>
              <a:t>This problem can be rectified if the disturbance is the sensor data is removed</a:t>
            </a:r>
          </a:p>
          <a:p>
            <a:endParaRPr lang="en-US" dirty="0"/>
          </a:p>
        </p:txBody>
      </p:sp>
    </p:spTree>
    <p:extLst>
      <p:ext uri="{BB962C8B-B14F-4D97-AF65-F5344CB8AC3E}">
        <p14:creationId xmlns:p14="http://schemas.microsoft.com/office/powerpoint/2010/main" val="8714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Observing th</a:t>
            </a:r>
            <a:r>
              <a:rPr lang="en-IN" dirty="0" smtClean="0">
                <a:ln>
                  <a:solidFill>
                    <a:schemeClr val="bg1"/>
                  </a:solidFill>
                </a:ln>
                <a:latin typeface="Palatino Linotype" panose="02040502050505030304" pitchFamily="18" charset="0"/>
              </a:rPr>
              <a:t>e disturbance</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12</a:t>
            </a:fld>
            <a:endParaRPr lang="en-IN" altLang="en-US" sz="1800">
              <a:solidFill>
                <a:schemeClr val="bg1"/>
              </a:solidFill>
              <a:latin typeface="Palatino Linotype" panose="02040502050505030304" pitchFamily="18" charset="0"/>
            </a:endParaRPr>
          </a:p>
        </p:txBody>
      </p:sp>
      <p:pic>
        <p:nvPicPr>
          <p:cNvPr id="6"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5233" y="1304945"/>
            <a:ext cx="6961704" cy="3589545"/>
          </a:xfrm>
        </p:spPr>
      </p:pic>
      <p:sp>
        <p:nvSpPr>
          <p:cNvPr id="8" name="TextBox 7"/>
          <p:cNvSpPr txBox="1"/>
          <p:nvPr/>
        </p:nvSpPr>
        <p:spPr>
          <a:xfrm>
            <a:off x="505408" y="5107880"/>
            <a:ext cx="10723871" cy="923330"/>
          </a:xfrm>
          <a:prstGeom prst="rect">
            <a:avLst/>
          </a:prstGeom>
          <a:noFill/>
        </p:spPr>
        <p:txBody>
          <a:bodyPr wrap="square" rtlCol="0">
            <a:spAutoFit/>
          </a:bodyPr>
          <a:lstStyle/>
          <a:p>
            <a:r>
              <a:rPr lang="en-US" dirty="0" smtClean="0"/>
              <a:t>The above graph shows the disturbance in the lateral load data.</a:t>
            </a:r>
          </a:p>
          <a:p>
            <a:r>
              <a:rPr lang="en-US" dirty="0" smtClean="0"/>
              <a:t>There are many false peaks detected and in some places the peaks are not being detected at all</a:t>
            </a:r>
          </a:p>
          <a:p>
            <a:r>
              <a:rPr lang="en-US" dirty="0" smtClean="0"/>
              <a:t>This is the reason we have been getting ratio greater than 1 </a:t>
            </a:r>
            <a:endParaRPr lang="en-US" dirty="0"/>
          </a:p>
        </p:txBody>
      </p:sp>
    </p:spTree>
    <p:extLst>
      <p:ext uri="{BB962C8B-B14F-4D97-AF65-F5344CB8AC3E}">
        <p14:creationId xmlns:p14="http://schemas.microsoft.com/office/powerpoint/2010/main" val="56201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Lateral vs Vertical analysis conclusion</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13</a:t>
            </a:fld>
            <a:endParaRPr lang="en-IN" altLang="en-US" sz="1800">
              <a:solidFill>
                <a:schemeClr val="bg1"/>
              </a:solidFill>
              <a:latin typeface="Palatino Linotype" panose="02040502050505030304" pitchFamily="18" charset="0"/>
            </a:endParaRPr>
          </a:p>
        </p:txBody>
      </p:sp>
      <p:sp>
        <p:nvSpPr>
          <p:cNvPr id="8" name="TextBox 7"/>
          <p:cNvSpPr txBox="1"/>
          <p:nvPr/>
        </p:nvSpPr>
        <p:spPr>
          <a:xfrm>
            <a:off x="458516" y="1646612"/>
            <a:ext cx="10723871"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Since there was no trend found in the peaks plotted, we conclude the sensor needs modification in order to reduce the disturbance and get correct data.</a:t>
            </a:r>
          </a:p>
          <a:p>
            <a:pPr marL="285750" indent="-285750">
              <a:buFont typeface="Arial" panose="020B0604020202020204" pitchFamily="34" charset="0"/>
              <a:buChar char="•"/>
            </a:pPr>
            <a:r>
              <a:rPr lang="en-US" sz="2400" dirty="0" smtClean="0"/>
              <a:t>Next we will be calculating the speed of the train using the available data from the vertical load sensors.</a:t>
            </a:r>
          </a:p>
          <a:p>
            <a:pPr marL="285750" indent="-285750">
              <a:buFont typeface="Arial" panose="020B0604020202020204" pitchFamily="34" charset="0"/>
              <a:buChar char="•"/>
            </a:pPr>
            <a:r>
              <a:rPr lang="en-US" sz="2400" dirty="0" smtClean="0"/>
              <a:t>Using that speed and peak values, we will be checking if there is any relation between these two parameters.</a:t>
            </a:r>
          </a:p>
          <a:p>
            <a:pPr marL="285750" indent="-285750">
              <a:buFont typeface="Arial" panose="020B0604020202020204" pitchFamily="34" charset="0"/>
              <a:buChar char="•"/>
            </a:pPr>
            <a:r>
              <a:rPr lang="en-US" sz="2400" dirty="0" smtClean="0"/>
              <a:t>We will be checking and observing if there is any trend</a:t>
            </a:r>
          </a:p>
          <a:p>
            <a:pPr marL="285750" indent="-285750">
              <a:buFont typeface="Arial" panose="020B0604020202020204" pitchFamily="34" charset="0"/>
              <a:buChar char="•"/>
            </a:pPr>
            <a:r>
              <a:rPr lang="en-US" sz="2400" dirty="0" smtClean="0"/>
              <a:t>Expected trend is that, there will be an increase in the lateral load value as the speed increases.</a:t>
            </a:r>
          </a:p>
          <a:p>
            <a:endParaRPr lang="en-US" dirty="0"/>
          </a:p>
        </p:txBody>
      </p:sp>
    </p:spTree>
    <p:extLst>
      <p:ext uri="{BB962C8B-B14F-4D97-AF65-F5344CB8AC3E}">
        <p14:creationId xmlns:p14="http://schemas.microsoft.com/office/powerpoint/2010/main" val="340695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Peak values vs Speed</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xfrm>
            <a:off x="7772400" y="6457989"/>
            <a:ext cx="4419600" cy="400011"/>
          </a:xfrm>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14</a:t>
            </a:fld>
            <a:endParaRPr lang="en-IN" altLang="en-US" sz="1800">
              <a:solidFill>
                <a:schemeClr val="bg1"/>
              </a:solidFill>
              <a:latin typeface="Palatino Linotype" panose="02040502050505030304" pitchFamily="18" charset="0"/>
            </a:endParaRPr>
          </a:p>
        </p:txBody>
      </p:sp>
      <p:sp>
        <p:nvSpPr>
          <p:cNvPr id="8" name="Content Placeholder 2"/>
          <p:cNvSpPr>
            <a:spLocks noGrp="1"/>
          </p:cNvSpPr>
          <p:nvPr>
            <p:ph idx="1"/>
          </p:nvPr>
        </p:nvSpPr>
        <p:spPr>
          <a:xfrm>
            <a:off x="406123" y="5071602"/>
            <a:ext cx="11113085" cy="1217685"/>
          </a:xfrm>
        </p:spPr>
        <p:txBody>
          <a:bodyPr>
            <a:normAutofit/>
          </a:bodyPr>
          <a:lstStyle/>
          <a:p>
            <a:r>
              <a:rPr lang="en-US" sz="2000" dirty="0" smtClean="0"/>
              <a:t>The above graph is a scattered graph in which peak value(sum of L1 &amp; L2) plotted against speed. </a:t>
            </a:r>
          </a:p>
          <a:p>
            <a:r>
              <a:rPr lang="en-US" sz="2000" dirty="0" smtClean="0"/>
              <a:t>Here it is observed that, there is a slight uptrend.</a:t>
            </a:r>
          </a:p>
          <a:p>
            <a:r>
              <a:rPr lang="en-US" sz="2000" dirty="0" smtClean="0"/>
              <a:t>When the speed increased, there is an increase in the peak values.</a:t>
            </a:r>
            <a:endParaRPr lang="en-US" sz="20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1359" t="15146" r="8268" b="8752"/>
          <a:stretch/>
        </p:blipFill>
        <p:spPr>
          <a:xfrm>
            <a:off x="857955" y="1255476"/>
            <a:ext cx="8444089" cy="3618896"/>
          </a:xfrm>
          <a:prstGeom prst="rect">
            <a:avLst/>
          </a:prstGeom>
        </p:spPr>
      </p:pic>
    </p:spTree>
    <p:extLst>
      <p:ext uri="{BB962C8B-B14F-4D97-AF65-F5344CB8AC3E}">
        <p14:creationId xmlns:p14="http://schemas.microsoft.com/office/powerpoint/2010/main" val="346983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Statistics</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15</a:t>
            </a:fld>
            <a:endParaRPr lang="en-IN" altLang="en-US" sz="1800">
              <a:solidFill>
                <a:schemeClr val="bg1"/>
              </a:solidFill>
              <a:latin typeface="Palatino Linotype" panose="02040502050505030304" pitchFamily="18" charset="0"/>
            </a:endParaRPr>
          </a:p>
        </p:txBody>
      </p:sp>
      <p:sp>
        <p:nvSpPr>
          <p:cNvPr id="8" name="Content Placeholder 2"/>
          <p:cNvSpPr>
            <a:spLocks noGrp="1"/>
          </p:cNvSpPr>
          <p:nvPr>
            <p:ph idx="1"/>
          </p:nvPr>
        </p:nvSpPr>
        <p:spPr>
          <a:xfrm>
            <a:off x="485421" y="5178495"/>
            <a:ext cx="10969978" cy="1218099"/>
          </a:xfrm>
        </p:spPr>
        <p:txBody>
          <a:bodyPr>
            <a:normAutofit/>
          </a:bodyPr>
          <a:lstStyle/>
          <a:p>
            <a:r>
              <a:rPr lang="en-US" sz="2000" dirty="0" smtClean="0"/>
              <a:t>Above graph is plotted peak value vs speed.</a:t>
            </a:r>
          </a:p>
          <a:p>
            <a:r>
              <a:rPr lang="en-US" sz="2000" dirty="0" smtClean="0"/>
              <a:t>There is an very slight increase in the values as the speed increases</a:t>
            </a:r>
          </a:p>
          <a:p>
            <a:r>
              <a:rPr lang="en-US" sz="2000" dirty="0" smtClean="0"/>
              <a:t>Hence an uptrend is noticed</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21" y="1238314"/>
            <a:ext cx="7286979" cy="3708285"/>
          </a:xfrm>
          <a:prstGeom prst="rect">
            <a:avLst/>
          </a:prstGeom>
        </p:spPr>
      </p:pic>
      <p:sp>
        <p:nvSpPr>
          <p:cNvPr id="10" name="TextBox 9"/>
          <p:cNvSpPr txBox="1"/>
          <p:nvPr/>
        </p:nvSpPr>
        <p:spPr>
          <a:xfrm>
            <a:off x="8327069" y="1932305"/>
            <a:ext cx="3104444" cy="1200329"/>
          </a:xfrm>
          <a:prstGeom prst="rect">
            <a:avLst/>
          </a:prstGeom>
          <a:noFill/>
        </p:spPr>
        <p:txBody>
          <a:bodyPr wrap="square" rtlCol="0">
            <a:spAutoFit/>
          </a:bodyPr>
          <a:lstStyle/>
          <a:p>
            <a:r>
              <a:rPr lang="en-US" dirty="0" smtClean="0"/>
              <a:t>Blue - Average</a:t>
            </a:r>
          </a:p>
          <a:p>
            <a:r>
              <a:rPr lang="en-US" dirty="0" smtClean="0"/>
              <a:t>Black  - Maximum</a:t>
            </a:r>
          </a:p>
          <a:p>
            <a:r>
              <a:rPr lang="en-US" dirty="0" smtClean="0"/>
              <a:t>Red – Minimum</a:t>
            </a:r>
          </a:p>
          <a:p>
            <a:r>
              <a:rPr lang="en-US" dirty="0" smtClean="0"/>
              <a:t>Yellow - Mode</a:t>
            </a:r>
            <a:endParaRPr lang="en-US" dirty="0"/>
          </a:p>
        </p:txBody>
      </p:sp>
    </p:spTree>
    <p:extLst>
      <p:ext uri="{BB962C8B-B14F-4D97-AF65-F5344CB8AC3E}">
        <p14:creationId xmlns:p14="http://schemas.microsoft.com/office/powerpoint/2010/main" val="74037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Conclusion</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16</a:t>
            </a:fld>
            <a:endParaRPr lang="en-IN" altLang="en-US" sz="1800">
              <a:solidFill>
                <a:schemeClr val="bg1"/>
              </a:solidFill>
              <a:latin typeface="Palatino Linotype" panose="02040502050505030304" pitchFamily="18" charset="0"/>
            </a:endParaRPr>
          </a:p>
        </p:txBody>
      </p:sp>
      <p:sp>
        <p:nvSpPr>
          <p:cNvPr id="6" name="Content Placeholder 2"/>
          <p:cNvSpPr>
            <a:spLocks noGrp="1"/>
          </p:cNvSpPr>
          <p:nvPr>
            <p:ph idx="1"/>
          </p:nvPr>
        </p:nvSpPr>
        <p:spPr>
          <a:xfrm>
            <a:off x="327814" y="1573935"/>
            <a:ext cx="11209867" cy="4822659"/>
          </a:xfrm>
        </p:spPr>
        <p:txBody>
          <a:bodyPr/>
          <a:lstStyle/>
          <a:p>
            <a:r>
              <a:rPr lang="en-US" dirty="0" smtClean="0"/>
              <a:t>There is not trend found in the Vertical load vs Lateral load, as there is an error in the data received due to high disturbance.</a:t>
            </a:r>
          </a:p>
          <a:p>
            <a:r>
              <a:rPr lang="en-US" dirty="0" smtClean="0"/>
              <a:t>Hence we conclude there is no trend or relation found with the currently received data. The hardware modification is required to get smoother data.</a:t>
            </a:r>
          </a:p>
          <a:p>
            <a:r>
              <a:rPr lang="en-US" dirty="0" smtClean="0"/>
              <a:t>When we compare and analyze the speed vs Lateral load data, we observe a slight up-trend.</a:t>
            </a:r>
          </a:p>
          <a:p>
            <a:r>
              <a:rPr lang="en-US" dirty="0" smtClean="0"/>
              <a:t>Though there is not much major change in the values with respect to speed, we can use this information in the later stages when we obtain correct and smooth data from the Lateral load sensors </a:t>
            </a:r>
            <a:endParaRPr lang="en-US" dirty="0" smtClean="0"/>
          </a:p>
        </p:txBody>
      </p:sp>
    </p:spTree>
    <p:extLst>
      <p:ext uri="{BB962C8B-B14F-4D97-AF65-F5344CB8AC3E}">
        <p14:creationId xmlns:p14="http://schemas.microsoft.com/office/powerpoint/2010/main" val="1286459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References</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17</a:t>
            </a:fld>
            <a:endParaRPr lang="en-IN" altLang="en-US" sz="1800">
              <a:solidFill>
                <a:schemeClr val="bg1"/>
              </a:solidFill>
              <a:latin typeface="Palatino Linotype" panose="02040502050505030304" pitchFamily="18" charset="0"/>
            </a:endParaRPr>
          </a:p>
        </p:txBody>
      </p:sp>
      <p:sp>
        <p:nvSpPr>
          <p:cNvPr id="6" name="Content Placeholder 2"/>
          <p:cNvSpPr>
            <a:spLocks noGrp="1"/>
          </p:cNvSpPr>
          <p:nvPr>
            <p:ph idx="1"/>
          </p:nvPr>
        </p:nvSpPr>
        <p:spPr>
          <a:xfrm>
            <a:off x="280922" y="1349901"/>
            <a:ext cx="11209867" cy="4822659"/>
          </a:xfrm>
        </p:spPr>
        <p:txBody>
          <a:bodyPr/>
          <a:lstStyle/>
          <a:p>
            <a:pPr marL="0" indent="0">
              <a:buNone/>
            </a:pPr>
            <a:r>
              <a:rPr lang="en-US" dirty="0" smtClean="0"/>
              <a:t>[1</a:t>
            </a:r>
            <a:r>
              <a:rPr lang="en-US" dirty="0"/>
              <a:t>]. </a:t>
            </a:r>
            <a:r>
              <a:rPr lang="en-US" dirty="0">
                <a:hlinkClick r:id="rId2"/>
              </a:rPr>
              <a:t>https://</a:t>
            </a:r>
            <a:r>
              <a:rPr lang="en-US" dirty="0" smtClean="0">
                <a:hlinkClick r:id="rId2"/>
              </a:rPr>
              <a:t>wiki.python.org/moin/BeginnersGuide</a:t>
            </a:r>
            <a:endParaRPr lang="en-US" dirty="0" smtClean="0"/>
          </a:p>
          <a:p>
            <a:pPr marL="0" indent="0">
              <a:buNone/>
            </a:pPr>
            <a:r>
              <a:rPr lang="en-US" dirty="0" smtClean="0"/>
              <a:t>[2</a:t>
            </a:r>
            <a:r>
              <a:rPr lang="en-US" dirty="0"/>
              <a:t>]. </a:t>
            </a:r>
            <a:r>
              <a:rPr lang="en-US" dirty="0">
                <a:hlinkClick r:id="rId3"/>
              </a:rPr>
              <a:t>https://</a:t>
            </a:r>
            <a:r>
              <a:rPr lang="en-US" dirty="0" smtClean="0">
                <a:hlinkClick r:id="rId3"/>
              </a:rPr>
              <a:t>pandas.pydata.org/docs/reference/api/pandas.DataFrame.html</a:t>
            </a:r>
            <a:endParaRPr lang="en-US" dirty="0" smtClean="0"/>
          </a:p>
          <a:p>
            <a:pPr marL="0" indent="0">
              <a:buNone/>
            </a:pPr>
            <a:r>
              <a:rPr lang="en-US" dirty="0"/>
              <a:t>[3]. </a:t>
            </a:r>
            <a:r>
              <a:rPr lang="en-US" dirty="0">
                <a:hlinkClick r:id="rId4"/>
              </a:rPr>
              <a:t>https://</a:t>
            </a:r>
            <a:r>
              <a:rPr lang="en-US" dirty="0" smtClean="0">
                <a:hlinkClick r:id="rId4"/>
              </a:rPr>
              <a:t>matplotlib.org/stable/index.html</a:t>
            </a:r>
            <a:endParaRPr lang="en-US" dirty="0" smtClean="0"/>
          </a:p>
          <a:p>
            <a:pPr marL="0" indent="0">
              <a:buNone/>
            </a:pPr>
            <a:r>
              <a:rPr lang="en-US" dirty="0"/>
              <a:t>[4]. </a:t>
            </a:r>
            <a:r>
              <a:rPr lang="en-US" dirty="0">
                <a:hlinkClick r:id="rId5"/>
              </a:rPr>
              <a:t>https://stackoverflow.com</a:t>
            </a:r>
            <a:r>
              <a:rPr lang="en-US" dirty="0" smtClean="0">
                <a:hlinkClick r:id="rId5"/>
              </a:rPr>
              <a:t>/</a:t>
            </a:r>
            <a:endParaRPr lang="en-US" dirty="0" smtClean="0"/>
          </a:p>
          <a:p>
            <a:pPr marL="0" indent="0">
              <a:buNone/>
            </a:pPr>
            <a:r>
              <a:rPr lang="en-US" dirty="0"/>
              <a:t>[5]. </a:t>
            </a:r>
            <a:r>
              <a:rPr lang="en-US" dirty="0">
                <a:hlinkClick r:id="rId6"/>
              </a:rPr>
              <a:t>https://www.geeksforgeeks.org</a:t>
            </a:r>
            <a:r>
              <a:rPr lang="en-US" dirty="0" smtClean="0">
                <a:hlinkClick r:id="rId6"/>
              </a:rPr>
              <a:t>/</a:t>
            </a:r>
            <a:endParaRPr lang="en-US" dirty="0" smtClean="0"/>
          </a:p>
          <a:p>
            <a:pPr marL="0" indent="0">
              <a:buNone/>
            </a:pPr>
            <a:r>
              <a:rPr lang="en-US" dirty="0"/>
              <a:t>[6]. https://www.w3schools.com/python/</a:t>
            </a:r>
            <a:endParaRPr lang="en-US" dirty="0" smtClean="0"/>
          </a:p>
        </p:txBody>
      </p:sp>
    </p:spTree>
    <p:extLst>
      <p:ext uri="{BB962C8B-B14F-4D97-AF65-F5344CB8AC3E}">
        <p14:creationId xmlns:p14="http://schemas.microsoft.com/office/powerpoint/2010/main" val="339061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a:ln>
                  <a:solidFill>
                    <a:schemeClr val="bg1"/>
                  </a:solidFill>
                </a:ln>
                <a:latin typeface="Palatino Linotype" panose="02040502050505030304" pitchFamily="18" charset="0"/>
              </a:rPr>
              <a:t>Presentation Outline</a:t>
            </a:r>
          </a:p>
        </p:txBody>
      </p:sp>
      <p:sp>
        <p:nvSpPr>
          <p:cNvPr id="5123" name="Content Placeholder 2"/>
          <p:cNvSpPr>
            <a:spLocks noGrp="1"/>
          </p:cNvSpPr>
          <p:nvPr>
            <p:ph idx="1"/>
          </p:nvPr>
        </p:nvSpPr>
        <p:spPr>
          <a:xfrm>
            <a:off x="395288" y="1449388"/>
            <a:ext cx="11264900" cy="4719637"/>
          </a:xfrm>
        </p:spPr>
        <p:txBody>
          <a:bodyPr/>
          <a:lstStyle/>
          <a:p>
            <a:pPr eaLnBrk="1" hangingPunct="1"/>
            <a:r>
              <a:rPr lang="en-IN" altLang="en-US" dirty="0" smtClean="0">
                <a:latin typeface="Palatino Linotype" panose="02040502050505030304" pitchFamily="18" charset="0"/>
              </a:rPr>
              <a:t>About the Organization.</a:t>
            </a:r>
          </a:p>
          <a:p>
            <a:pPr eaLnBrk="1" hangingPunct="1"/>
            <a:r>
              <a:rPr lang="en-IN" altLang="en-US" dirty="0" smtClean="0">
                <a:latin typeface="Palatino Linotype" panose="02040502050505030304" pitchFamily="18" charset="0"/>
              </a:rPr>
              <a:t>About Department.</a:t>
            </a:r>
          </a:p>
          <a:p>
            <a:pPr eaLnBrk="1" hangingPunct="1"/>
            <a:r>
              <a:rPr lang="en-IN" altLang="en-US" dirty="0" smtClean="0">
                <a:latin typeface="Palatino Linotype" panose="02040502050505030304" pitchFamily="18" charset="0"/>
              </a:rPr>
              <a:t>Task Performed.</a:t>
            </a:r>
          </a:p>
          <a:p>
            <a:pPr eaLnBrk="1" hangingPunct="1"/>
            <a:r>
              <a:rPr lang="en-IN" altLang="en-US" dirty="0" smtClean="0">
                <a:latin typeface="Palatino Linotype" panose="02040502050505030304" pitchFamily="18" charset="0"/>
              </a:rPr>
              <a:t>References.</a:t>
            </a: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46838"/>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2</a:t>
            </a:fld>
            <a:endParaRPr lang="en-IN" altLang="en-US" sz="1800">
              <a:solidFill>
                <a:schemeClr val="bg1"/>
              </a:solidFill>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About The Organization</a:t>
            </a:r>
            <a:endParaRPr lang="en-IN" dirty="0">
              <a:ln>
                <a:solidFill>
                  <a:schemeClr val="bg1"/>
                </a:solidFill>
              </a:ln>
              <a:latin typeface="Palatino Linotype" panose="02040502050505030304" pitchFamily="18" charset="0"/>
            </a:endParaRPr>
          </a:p>
        </p:txBody>
      </p:sp>
      <p:sp>
        <p:nvSpPr>
          <p:cNvPr id="5123" name="Content Placeholder 2"/>
          <p:cNvSpPr>
            <a:spLocks noGrp="1"/>
          </p:cNvSpPr>
          <p:nvPr>
            <p:ph idx="1"/>
          </p:nvPr>
        </p:nvSpPr>
        <p:spPr>
          <a:xfrm>
            <a:off x="395288" y="1449388"/>
            <a:ext cx="11264900" cy="4719637"/>
          </a:xfrm>
        </p:spPr>
        <p:txBody>
          <a:bodyPr/>
          <a:lstStyle/>
          <a:p>
            <a:pPr eaLnBrk="1" hangingPunct="1"/>
            <a:r>
              <a:rPr lang="en-IN" altLang="en-US" sz="2400" dirty="0" smtClean="0">
                <a:latin typeface="Palatino Linotype" panose="02040502050505030304" pitchFamily="18" charset="0"/>
              </a:rPr>
              <a:t>Lab </a:t>
            </a:r>
            <a:r>
              <a:rPr lang="en-IN" altLang="en-US" sz="2400" dirty="0">
                <a:latin typeface="Palatino Linotype" panose="02040502050505030304" pitchFamily="18" charset="0"/>
              </a:rPr>
              <a:t>to Market Pvt Limited is an </a:t>
            </a:r>
            <a:r>
              <a:rPr lang="en-IN" altLang="en-US" sz="2400" dirty="0" err="1">
                <a:latin typeface="Palatino Linotype" panose="02040502050505030304" pitchFamily="18" charset="0"/>
              </a:rPr>
              <a:t>IISc</a:t>
            </a:r>
            <a:r>
              <a:rPr lang="en-IN" altLang="en-US" sz="2400" dirty="0">
                <a:latin typeface="Palatino Linotype" panose="02040502050505030304" pitchFamily="18" charset="0"/>
              </a:rPr>
              <a:t> </a:t>
            </a:r>
            <a:r>
              <a:rPr lang="en-IN" altLang="en-US" sz="2400" dirty="0" err="1">
                <a:latin typeface="Palatino Linotype" panose="02040502050505030304" pitchFamily="18" charset="0"/>
              </a:rPr>
              <a:t>Startup</a:t>
            </a:r>
            <a:r>
              <a:rPr lang="en-IN" altLang="en-US" sz="2400" dirty="0">
                <a:latin typeface="Palatino Linotype" panose="02040502050505030304" pitchFamily="18" charset="0"/>
              </a:rPr>
              <a:t> imaging to make Railways safe and ensure No Accidents </a:t>
            </a:r>
            <a:r>
              <a:rPr lang="en-IN" altLang="en-US" sz="2400" dirty="0" smtClean="0">
                <a:latin typeface="Palatino Linotype" panose="02040502050505030304" pitchFamily="18" charset="0"/>
              </a:rPr>
              <a:t>occur.</a:t>
            </a:r>
          </a:p>
          <a:p>
            <a:pPr eaLnBrk="1" hangingPunct="1"/>
            <a:r>
              <a:rPr lang="en-IN" altLang="en-US" sz="2400" dirty="0">
                <a:latin typeface="Palatino Linotype" panose="02040502050505030304" pitchFamily="18" charset="0"/>
              </a:rPr>
              <a:t>Founded in 2016 by </a:t>
            </a:r>
            <a:r>
              <a:rPr lang="en-IN" altLang="en-US" sz="2400" dirty="0" err="1">
                <a:latin typeface="Palatino Linotype" panose="02040502050505030304" pitchFamily="18" charset="0"/>
              </a:rPr>
              <a:t>Prof.</a:t>
            </a:r>
            <a:r>
              <a:rPr lang="en-IN" altLang="en-US" sz="2400" dirty="0">
                <a:latin typeface="Palatino Linotype" panose="02040502050505030304" pitchFamily="18" charset="0"/>
              </a:rPr>
              <a:t> S K Sinha and Mr G. S. Rao and a highly committed scientists</a:t>
            </a:r>
            <a:r>
              <a:rPr lang="en-IN" altLang="en-US" sz="2400" dirty="0" smtClean="0">
                <a:latin typeface="Palatino Linotype" panose="02040502050505030304" pitchFamily="18" charset="0"/>
              </a:rPr>
              <a:t>.</a:t>
            </a:r>
          </a:p>
          <a:p>
            <a:pPr eaLnBrk="1" hangingPunct="1"/>
            <a:r>
              <a:rPr lang="en-IN" altLang="en-US" sz="2400" dirty="0" smtClean="0">
                <a:latin typeface="Palatino Linotype" panose="02040502050505030304" pitchFamily="18" charset="0"/>
              </a:rPr>
              <a:t>Mission :</a:t>
            </a:r>
          </a:p>
          <a:p>
            <a:pPr marL="457200" lvl="1" indent="0" eaLnBrk="1" hangingPunct="1">
              <a:buNone/>
            </a:pPr>
            <a:r>
              <a:rPr lang="en-US" sz="2000" dirty="0"/>
              <a:t>“To become a global leader in complex Cyber-Physical Systems for railways by building the most compelling technology company of the 21</a:t>
            </a:r>
            <a:r>
              <a:rPr lang="en-US" sz="2000" baseline="30000" dirty="0"/>
              <a:t>st</a:t>
            </a:r>
            <a:r>
              <a:rPr lang="en-US" sz="2000" dirty="0"/>
              <a:t> century. We use our experience, know-how and ground-breaking R&amp;D to develop highly innovative products/solutions to move closer to our customers and in turn to the people.”</a:t>
            </a:r>
            <a:endParaRPr lang="en-IN" altLang="en-US" sz="2000" dirty="0" smtClean="0">
              <a:latin typeface="Palatino Linotype" panose="02040502050505030304" pitchFamily="18" charset="0"/>
            </a:endParaRPr>
          </a:p>
          <a:p>
            <a:pPr eaLnBrk="1" hangingPunct="1"/>
            <a:r>
              <a:rPr lang="en-IN" altLang="en-US" sz="2400" dirty="0" smtClean="0">
                <a:latin typeface="Palatino Linotype" panose="02040502050505030304" pitchFamily="18" charset="0"/>
              </a:rPr>
              <a:t>Vision :</a:t>
            </a:r>
          </a:p>
          <a:p>
            <a:pPr marL="457200" lvl="1" indent="0" eaLnBrk="1" hangingPunct="1">
              <a:buNone/>
            </a:pPr>
            <a:r>
              <a:rPr lang="en-US" sz="2000" dirty="0"/>
              <a:t>“To create safe, reliable, efficient and sustainable systems for your tomorrow through innovation</a:t>
            </a:r>
            <a:r>
              <a:rPr lang="en-US" sz="2000" dirty="0" smtClean="0"/>
              <a:t>”</a:t>
            </a:r>
            <a:endParaRPr lang="en-IN" altLang="en-US" sz="2000" dirty="0">
              <a:latin typeface="Palatino Linotype" panose="02040502050505030304" pitchFamily="18" charset="0"/>
            </a:endParaRPr>
          </a:p>
          <a:p>
            <a:pPr eaLnBrk="1" hangingPunct="1"/>
            <a:endParaRPr lang="en-IN" altLang="en-US" dirty="0" smtClean="0">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46838"/>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3</a:t>
            </a:fld>
            <a:endParaRPr lang="en-IN" altLang="en-US" sz="180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429422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About Department</a:t>
            </a:r>
            <a:endParaRPr lang="en-IN" dirty="0">
              <a:ln>
                <a:solidFill>
                  <a:schemeClr val="bg1"/>
                </a:solidFill>
              </a:ln>
              <a:latin typeface="Palatino Linotype" panose="02040502050505030304" pitchFamily="18" charset="0"/>
            </a:endParaRPr>
          </a:p>
        </p:txBody>
      </p:sp>
      <p:sp>
        <p:nvSpPr>
          <p:cNvPr id="5123" name="Content Placeholder 2"/>
          <p:cNvSpPr>
            <a:spLocks noGrp="1"/>
          </p:cNvSpPr>
          <p:nvPr>
            <p:ph idx="1"/>
          </p:nvPr>
        </p:nvSpPr>
        <p:spPr>
          <a:xfrm>
            <a:off x="395288" y="1449388"/>
            <a:ext cx="11264900" cy="4719637"/>
          </a:xfrm>
        </p:spPr>
        <p:txBody>
          <a:bodyPr/>
          <a:lstStyle/>
          <a:p>
            <a:pPr eaLnBrk="1" hangingPunct="1"/>
            <a:endParaRPr lang="en-IN" altLang="en-US" dirty="0" smtClean="0">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46838"/>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4</a:t>
            </a:fld>
            <a:endParaRPr lang="en-IN" altLang="en-US" sz="180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96095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Introduction</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xfrm>
            <a:off x="7772400" y="6457988"/>
            <a:ext cx="4419600" cy="400011"/>
          </a:xfrm>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5</a:t>
            </a:fld>
            <a:endParaRPr lang="en-IN" altLang="en-US" sz="1800" dirty="0">
              <a:solidFill>
                <a:schemeClr val="bg1"/>
              </a:solidFill>
              <a:latin typeface="Palatino Linotype" panose="02040502050505030304" pitchFamily="18" charset="0"/>
            </a:endParaRPr>
          </a:p>
        </p:txBody>
      </p:sp>
      <p:sp>
        <p:nvSpPr>
          <p:cNvPr id="8" name="Content Placeholder 2"/>
          <p:cNvSpPr>
            <a:spLocks noGrp="1"/>
          </p:cNvSpPr>
          <p:nvPr>
            <p:ph idx="1"/>
          </p:nvPr>
        </p:nvSpPr>
        <p:spPr>
          <a:xfrm>
            <a:off x="157770" y="1361645"/>
            <a:ext cx="11593964" cy="4903687"/>
          </a:xfrm>
        </p:spPr>
        <p:txBody>
          <a:bodyPr>
            <a:normAutofit/>
          </a:bodyPr>
          <a:lstStyle/>
          <a:p>
            <a:pPr lvl="0"/>
            <a:r>
              <a:rPr lang="en-IN" sz="2200" dirty="0" smtClean="0"/>
              <a:t>The project I worked on is the research and analysis of the data that is received by the Lateral Load Sensors and to check if we can find any trends.</a:t>
            </a:r>
          </a:p>
          <a:p>
            <a:pPr lvl="0"/>
            <a:r>
              <a:rPr lang="en-IN" sz="2200" dirty="0" smtClean="0"/>
              <a:t>Lateral load sensors are the FBG sensors placed on the sides of the track to measure the lateral load that is being exerted by the locomotive as it passes through the WILD site.</a:t>
            </a:r>
          </a:p>
          <a:p>
            <a:pPr lvl="0"/>
            <a:r>
              <a:rPr lang="en-IN" sz="2200" dirty="0" smtClean="0"/>
              <a:t>When there is any bad wheels or overloaded train, there are possibilities that, the lateral load might exert immense pressure and if the threshold is exceeded, there are possibilities the train might be de-railed.</a:t>
            </a:r>
          </a:p>
          <a:p>
            <a:pPr lvl="0"/>
            <a:r>
              <a:rPr lang="en-IN" sz="2200" dirty="0" smtClean="0"/>
              <a:t>We will be using the above mentioned lateral load sensors to analyse the data we receive, plot graph for the same.</a:t>
            </a:r>
          </a:p>
          <a:p>
            <a:pPr lvl="0"/>
            <a:r>
              <a:rPr lang="en-IN" sz="2200" dirty="0" smtClean="0"/>
              <a:t>This analysis will be done to check if we find any trends and if that data can be used to detect any overload or bad wheel of the locomotive.</a:t>
            </a:r>
          </a:p>
          <a:p>
            <a:pPr lvl="0"/>
            <a:r>
              <a:rPr lang="en-IN" sz="2200" dirty="0" smtClean="0"/>
              <a:t>This will help in alerting the Railways department using an automated message and mail. Hence resolve the issue beforehand before </a:t>
            </a:r>
          </a:p>
        </p:txBody>
      </p:sp>
    </p:spTree>
    <p:extLst>
      <p:ext uri="{BB962C8B-B14F-4D97-AF65-F5344CB8AC3E}">
        <p14:creationId xmlns:p14="http://schemas.microsoft.com/office/powerpoint/2010/main" val="1687623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Lateral load sensor plot</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6</a:t>
            </a:fld>
            <a:endParaRPr lang="en-IN" altLang="en-US" sz="1800" dirty="0">
              <a:solidFill>
                <a:schemeClr val="bg1"/>
              </a:solidFill>
              <a:latin typeface="Palatino Linotype" panose="02040502050505030304" pitchFamily="18" charset="0"/>
            </a:endParaRPr>
          </a:p>
        </p:txBody>
      </p:sp>
      <p:sp>
        <p:nvSpPr>
          <p:cNvPr id="8" name="Content Placeholder 2"/>
          <p:cNvSpPr>
            <a:spLocks noGrp="1"/>
          </p:cNvSpPr>
          <p:nvPr>
            <p:ph idx="1"/>
          </p:nvPr>
        </p:nvSpPr>
        <p:spPr>
          <a:xfrm>
            <a:off x="157770" y="4341912"/>
            <a:ext cx="11593964" cy="2054682"/>
          </a:xfrm>
        </p:spPr>
        <p:txBody>
          <a:bodyPr>
            <a:normAutofit/>
          </a:bodyPr>
          <a:lstStyle/>
          <a:p>
            <a:pPr lvl="0"/>
            <a:r>
              <a:rPr lang="en-IN" sz="2000" dirty="0" smtClean="0"/>
              <a:t>There are 2 sensors placed on either side of each track. L1 and L2 on the left track gage, L3 and L4 on the right track gage.</a:t>
            </a:r>
          </a:p>
          <a:p>
            <a:pPr lvl="0"/>
            <a:r>
              <a:rPr lang="en-IN" sz="2000" dirty="0" smtClean="0"/>
              <a:t>In </a:t>
            </a:r>
            <a:r>
              <a:rPr lang="en-IN" sz="2000" dirty="0"/>
              <a:t>the above graph, first graph is plotted using the values of sum of L1 and L2 data and the second graph is plotted for the values of L3 and L4. Each peak in the above graph represents one axle</a:t>
            </a:r>
            <a:r>
              <a:rPr lang="en-IN" sz="2000" dirty="0" smtClean="0"/>
              <a:t>.</a:t>
            </a:r>
            <a:endParaRPr lang="en-IN" sz="2000" dirty="0" smtClean="0"/>
          </a:p>
          <a:p>
            <a:pPr lvl="0"/>
            <a:r>
              <a:rPr lang="en-IN" sz="2000" dirty="0" smtClean="0"/>
              <a:t>In </a:t>
            </a:r>
            <a:r>
              <a:rPr lang="en-IN" sz="2000" dirty="0"/>
              <a:t>the above graph first six axles together form the first </a:t>
            </a:r>
            <a:r>
              <a:rPr lang="en-IN" sz="2000" dirty="0" smtClean="0"/>
              <a:t>locomotive and the rest are </a:t>
            </a:r>
            <a:r>
              <a:rPr lang="en-IN" sz="2000" dirty="0" smtClean="0"/>
              <a:t>wagons/coaches.</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6521" t="10690" r="8142" b="11544"/>
          <a:stretch/>
        </p:blipFill>
        <p:spPr>
          <a:xfrm>
            <a:off x="1524001" y="1322383"/>
            <a:ext cx="7040116" cy="2927455"/>
          </a:xfrm>
          <a:prstGeom prst="rect">
            <a:avLst/>
          </a:prstGeom>
        </p:spPr>
      </p:pic>
    </p:spTree>
    <p:extLst>
      <p:ext uri="{BB962C8B-B14F-4D97-AF65-F5344CB8AC3E}">
        <p14:creationId xmlns:p14="http://schemas.microsoft.com/office/powerpoint/2010/main" val="1549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Individual Lateral Load Sensor Plot</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7</a:t>
            </a:fld>
            <a:endParaRPr lang="en-IN" altLang="en-US" sz="1800">
              <a:solidFill>
                <a:schemeClr val="bg1"/>
              </a:solidFill>
              <a:latin typeface="Palatino Linotype" panose="02040502050505030304" pitchFamily="18" charset="0"/>
            </a:endParaRPr>
          </a:p>
        </p:txBody>
      </p:sp>
      <p:sp>
        <p:nvSpPr>
          <p:cNvPr id="10" name="Content Placeholder 2"/>
          <p:cNvSpPr>
            <a:spLocks noGrp="1"/>
          </p:cNvSpPr>
          <p:nvPr>
            <p:ph idx="1"/>
          </p:nvPr>
        </p:nvSpPr>
        <p:spPr>
          <a:xfrm>
            <a:off x="327378" y="4387338"/>
            <a:ext cx="11212208" cy="2009256"/>
          </a:xfrm>
        </p:spPr>
        <p:txBody>
          <a:bodyPr>
            <a:normAutofit/>
          </a:bodyPr>
          <a:lstStyle/>
          <a:p>
            <a:r>
              <a:rPr lang="en-US" sz="1800" dirty="0" smtClean="0"/>
              <a:t>We then plot graph for individual Lateral load sensors</a:t>
            </a:r>
          </a:p>
          <a:p>
            <a:r>
              <a:rPr lang="en-US" sz="1800" dirty="0" smtClean="0"/>
              <a:t>The </a:t>
            </a:r>
            <a:r>
              <a:rPr lang="en-US" sz="1800" dirty="0" smtClean="0"/>
              <a:t>above graphs are plotted for L1, L2, L3 and L4 respectively.</a:t>
            </a:r>
          </a:p>
          <a:p>
            <a:r>
              <a:rPr lang="en-US" sz="1800" dirty="0" smtClean="0"/>
              <a:t>Here we can observe the actual peak is not starting from 0, instead it goes towards the negative direction and then again raises towards the positive direction.</a:t>
            </a:r>
          </a:p>
          <a:p>
            <a:r>
              <a:rPr lang="en-US" sz="1800" dirty="0" smtClean="0"/>
              <a:t>Hence we have to find the actual peak from the trough to crest</a:t>
            </a:r>
            <a:r>
              <a:rPr lang="en-US" dirty="0" smtClean="0"/>
              <a:t>.</a:t>
            </a:r>
            <a:endParaRPr lang="en-US" dirty="0"/>
          </a:p>
        </p:txBody>
      </p:sp>
      <p:sp>
        <p:nvSpPr>
          <p:cNvPr id="11" name="TextBox 10"/>
          <p:cNvSpPr txBox="1"/>
          <p:nvPr/>
        </p:nvSpPr>
        <p:spPr>
          <a:xfrm>
            <a:off x="7044542" y="2409806"/>
            <a:ext cx="3104444" cy="1200329"/>
          </a:xfrm>
          <a:prstGeom prst="rect">
            <a:avLst/>
          </a:prstGeom>
          <a:noFill/>
        </p:spPr>
        <p:txBody>
          <a:bodyPr wrap="square" rtlCol="0">
            <a:spAutoFit/>
          </a:bodyPr>
          <a:lstStyle/>
          <a:p>
            <a:r>
              <a:rPr lang="en-US" dirty="0" smtClean="0"/>
              <a:t>Blue – L1</a:t>
            </a:r>
          </a:p>
          <a:p>
            <a:r>
              <a:rPr lang="en-US" dirty="0" smtClean="0"/>
              <a:t>Orange  - L2</a:t>
            </a:r>
          </a:p>
          <a:p>
            <a:r>
              <a:rPr lang="en-US" dirty="0" smtClean="0"/>
              <a:t>Green – L3</a:t>
            </a:r>
          </a:p>
          <a:p>
            <a:r>
              <a:rPr lang="en-US" dirty="0" smtClean="0"/>
              <a:t>Red – L4</a:t>
            </a:r>
            <a:endParaRPr lang="en-US" dirty="0"/>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0023" t="12519" r="6122" b="7197"/>
          <a:stretch/>
        </p:blipFill>
        <p:spPr>
          <a:xfrm>
            <a:off x="327378" y="1125866"/>
            <a:ext cx="6038253" cy="3250321"/>
          </a:xfrm>
          <a:prstGeom prst="rect">
            <a:avLst/>
          </a:prstGeom>
        </p:spPr>
      </p:pic>
    </p:spTree>
    <p:extLst>
      <p:ext uri="{BB962C8B-B14F-4D97-AF65-F5344CB8AC3E}">
        <p14:creationId xmlns:p14="http://schemas.microsoft.com/office/powerpoint/2010/main" val="78437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Marking peak values in sensor data</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8</a:t>
            </a:fld>
            <a:endParaRPr lang="en-IN" altLang="en-US" sz="1800">
              <a:solidFill>
                <a:schemeClr val="bg1"/>
              </a:solidFill>
              <a:latin typeface="Palatino Linotype" panose="02040502050505030304" pitchFamily="18" charset="0"/>
            </a:endParaRPr>
          </a:p>
        </p:txBody>
      </p:sp>
      <p:pic>
        <p:nvPicPr>
          <p:cNvPr id="6"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773" t="6233" r="8198" b="4616"/>
          <a:stretch/>
        </p:blipFill>
        <p:spPr>
          <a:xfrm>
            <a:off x="1637024" y="1167697"/>
            <a:ext cx="6605241" cy="3613320"/>
          </a:xfrm>
        </p:spPr>
      </p:pic>
      <p:sp>
        <p:nvSpPr>
          <p:cNvPr id="8" name="TextBox 7"/>
          <p:cNvSpPr txBox="1"/>
          <p:nvPr/>
        </p:nvSpPr>
        <p:spPr>
          <a:xfrm>
            <a:off x="254000" y="4873091"/>
            <a:ext cx="11683999" cy="923330"/>
          </a:xfrm>
          <a:prstGeom prst="rect">
            <a:avLst/>
          </a:prstGeom>
          <a:noFill/>
        </p:spPr>
        <p:txBody>
          <a:bodyPr wrap="square" rtlCol="0">
            <a:spAutoFit/>
          </a:bodyPr>
          <a:lstStyle/>
          <a:p>
            <a:r>
              <a:rPr lang="en-US" dirty="0" smtClean="0"/>
              <a:t>Here, we managed to mark the peaks of the first six axles in each lateral load sensor data, using this we will be able to find the actual peak value of each axle, even if decreases and </a:t>
            </a:r>
            <a:r>
              <a:rPr lang="en-US" dirty="0" smtClean="0"/>
              <a:t>then </a:t>
            </a:r>
            <a:r>
              <a:rPr lang="en-US" dirty="0" smtClean="0"/>
              <a:t>increases. Hence this value can be used instead of the previous peak values, </a:t>
            </a:r>
            <a:r>
              <a:rPr lang="en-US" dirty="0" smtClean="0"/>
              <a:t>as the peak values if taken from zero will give us incorrect trends.</a:t>
            </a:r>
            <a:endParaRPr lang="en-US" dirty="0"/>
          </a:p>
        </p:txBody>
      </p:sp>
    </p:spTree>
    <p:extLst>
      <p:ext uri="{BB962C8B-B14F-4D97-AF65-F5344CB8AC3E}">
        <p14:creationId xmlns:p14="http://schemas.microsoft.com/office/powerpoint/2010/main" val="106046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0" y="242577"/>
            <a:ext cx="9879291" cy="844197"/>
          </a:xfrm>
          <a:extLst/>
        </p:spPr>
        <p:txBody>
          <a:bodyPr rtlCol="0">
            <a:normAutofit/>
          </a:bodyPr>
          <a:lstStyle/>
          <a:p>
            <a:pPr eaLnBrk="1" fontAlgn="auto" hangingPunct="1">
              <a:spcAft>
                <a:spcPts val="0"/>
              </a:spcAft>
              <a:defRPr/>
            </a:pPr>
            <a:r>
              <a:rPr lang="en-IN" dirty="0" smtClean="0">
                <a:ln>
                  <a:solidFill>
                    <a:schemeClr val="bg1"/>
                  </a:solidFill>
                </a:ln>
                <a:latin typeface="Palatino Linotype" panose="02040502050505030304" pitchFamily="18" charset="0"/>
              </a:rPr>
              <a:t>Vertical load vs Lateral load</a:t>
            </a:r>
            <a:endParaRPr lang="en-IN" dirty="0">
              <a:ln>
                <a:solidFill>
                  <a:schemeClr val="bg1"/>
                </a:solidFill>
              </a:ln>
              <a:latin typeface="Palatino Linotype" panose="02040502050505030304" pitchFamily="18" charset="0"/>
            </a:endParaRPr>
          </a:p>
        </p:txBody>
      </p:sp>
      <p:sp>
        <p:nvSpPr>
          <p:cNvPr id="7" name="TextBox 6">
            <a:extLst/>
          </p:cNvPr>
          <p:cNvSpPr txBox="1"/>
          <p:nvPr/>
        </p:nvSpPr>
        <p:spPr>
          <a:xfrm>
            <a:off x="0" y="6538912"/>
            <a:ext cx="12192000" cy="369332"/>
          </a:xfrm>
          <a:prstGeom prst="rect">
            <a:avLst/>
          </a:prstGeom>
          <a:solidFill>
            <a:srgbClr val="002060"/>
          </a:solidFill>
        </p:spPr>
        <p:txBody>
          <a:bodyPr>
            <a:spAutoFit/>
          </a:bodyPr>
          <a:lstStyle/>
          <a:p>
            <a:pPr eaLnBrk="1" fontAlgn="auto" hangingPunct="1">
              <a:spcBef>
                <a:spcPts val="0"/>
              </a:spcBef>
              <a:spcAft>
                <a:spcPts val="0"/>
              </a:spcAft>
              <a:defRPr/>
            </a:pPr>
            <a:r>
              <a:rPr lang="en-IN" dirty="0">
                <a:ln>
                  <a:solidFill>
                    <a:schemeClr val="bg1"/>
                  </a:solidFill>
                </a:ln>
                <a:solidFill>
                  <a:schemeClr val="bg1"/>
                </a:solidFill>
                <a:latin typeface="Palatino Linotype" panose="02040502050505030304" pitchFamily="18" charset="0"/>
                <a:cs typeface="+mn-cs"/>
              </a:rPr>
              <a:t>Dept. of ISE, SVIT                                                                                                                                                                                     </a:t>
            </a:r>
          </a:p>
        </p:txBody>
      </p:sp>
      <p:sp>
        <p:nvSpPr>
          <p:cNvPr id="4101" name="Footer Placeholder 3"/>
          <p:cNvSpPr>
            <a:spLocks noGrp="1"/>
          </p:cNvSpPr>
          <p:nvPr>
            <p:ph type="ftr" sz="quarter" idx="10"/>
          </p:nvPr>
        </p:nvSpPr>
        <p:spPr bwMode="auto">
          <a:xfrm>
            <a:off x="0" y="6457989"/>
            <a:ext cx="8677275" cy="411162"/>
          </a:xfrm>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dirty="0" smtClean="0">
                <a:solidFill>
                  <a:schemeClr val="bg1"/>
                </a:solidFill>
                <a:latin typeface="Palatino Linotype" panose="02040502050505030304" pitchFamily="18" charset="0"/>
              </a:rPr>
              <a:t>Dept. of CSE, SVIT</a:t>
            </a:r>
          </a:p>
        </p:txBody>
      </p:sp>
      <p:sp>
        <p:nvSpPr>
          <p:cNvPr id="5126" name="Slide Number Placeholder 4"/>
          <p:cNvSpPr>
            <a:spLocks noGrp="1"/>
          </p:cNvSpPr>
          <p:nvPr>
            <p:ph type="sldNum"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01EE3E-37FE-4715-82AB-07547B5B76C0}" type="slidenum">
              <a:rPr lang="en-IN" altLang="en-US" sz="1800">
                <a:solidFill>
                  <a:schemeClr val="bg1"/>
                </a:solidFill>
                <a:latin typeface="Palatino Linotype" panose="02040502050505030304" pitchFamily="18" charset="0"/>
              </a:rPr>
              <a:pPr>
                <a:lnSpc>
                  <a:spcPct val="100000"/>
                </a:lnSpc>
                <a:spcBef>
                  <a:spcPct val="0"/>
                </a:spcBef>
                <a:buFontTx/>
                <a:buNone/>
              </a:pPr>
              <a:t>9</a:t>
            </a:fld>
            <a:endParaRPr lang="en-IN" altLang="en-US" sz="1800">
              <a:solidFill>
                <a:schemeClr val="bg1"/>
              </a:solidFill>
              <a:latin typeface="Palatino Linotype" panose="02040502050505030304" pitchFamily="18" charset="0"/>
            </a:endParaRPr>
          </a:p>
        </p:txBody>
      </p:sp>
      <p:pic>
        <p:nvPicPr>
          <p:cNvPr id="6"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621" t="7693" r="8228" b="3869"/>
          <a:stretch/>
        </p:blipFill>
        <p:spPr>
          <a:xfrm>
            <a:off x="1840087" y="1178848"/>
            <a:ext cx="7038623" cy="3769316"/>
          </a:xfrm>
        </p:spPr>
      </p:pic>
      <p:sp>
        <p:nvSpPr>
          <p:cNvPr id="8" name="TextBox 7"/>
          <p:cNvSpPr txBox="1"/>
          <p:nvPr/>
        </p:nvSpPr>
        <p:spPr>
          <a:xfrm>
            <a:off x="541867" y="4910667"/>
            <a:ext cx="11503377" cy="1477328"/>
          </a:xfrm>
          <a:prstGeom prst="rect">
            <a:avLst/>
          </a:prstGeom>
          <a:noFill/>
        </p:spPr>
        <p:txBody>
          <a:bodyPr wrap="square" rtlCol="0">
            <a:spAutoFit/>
          </a:bodyPr>
          <a:lstStyle/>
          <a:p>
            <a:r>
              <a:rPr lang="en-US" dirty="0" smtClean="0"/>
              <a:t>We find the </a:t>
            </a:r>
            <a:r>
              <a:rPr lang="en-US" dirty="0" smtClean="0"/>
              <a:t>ratio of vertical load(L1+ L2) vs lateral load(L1- L2) </a:t>
            </a:r>
            <a:r>
              <a:rPr lang="en-US" dirty="0" smtClean="0"/>
              <a:t>using </a:t>
            </a:r>
            <a:r>
              <a:rPr lang="en-US" dirty="0" smtClean="0"/>
              <a:t>the peak values</a:t>
            </a:r>
            <a:endParaRPr lang="en-US" dirty="0" smtClean="0"/>
          </a:p>
          <a:p>
            <a:r>
              <a:rPr lang="en-US" dirty="0" smtClean="0"/>
              <a:t>Using these ratio we plot scatter plot for both L1,L2 and L3,L4 </a:t>
            </a:r>
            <a:r>
              <a:rPr lang="en-US" dirty="0" smtClean="0"/>
              <a:t>sensors</a:t>
            </a:r>
          </a:p>
          <a:p>
            <a:r>
              <a:rPr lang="en-US" dirty="0" smtClean="0"/>
              <a:t>There are few points where the ratio is greater than 1, since the ratio shouldn’t be greater than 1, we will be ignoring those values to find any trend.</a:t>
            </a:r>
          </a:p>
          <a:p>
            <a:r>
              <a:rPr lang="en-US" dirty="0" smtClean="0"/>
              <a:t>We don’t find any trend in the above plotted graph.</a:t>
            </a:r>
            <a:endParaRPr lang="en-US" dirty="0" smtClean="0"/>
          </a:p>
        </p:txBody>
      </p:sp>
    </p:spTree>
    <p:extLst>
      <p:ext uri="{BB962C8B-B14F-4D97-AF65-F5344CB8AC3E}">
        <p14:creationId xmlns:p14="http://schemas.microsoft.com/office/powerpoint/2010/main" val="1598837392"/>
      </p:ext>
    </p:extLst>
  </p:cSld>
  <p:clrMapOvr>
    <a:masterClrMapping/>
  </p:clrMapOvr>
</p:sld>
</file>

<file path=ppt/theme/theme1.xml><?xml version="1.0" encoding="utf-8"?>
<a:theme xmlns:a="http://schemas.openxmlformats.org/drawingml/2006/main" name="SAI VIDYA INSTITUTE OF TECHNOLOG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 VIDYA INSTITUTE OF TECHNOLOGY" id="{6E2E0BFB-66C5-439C-9215-787BD78E550D}" vid="{4BA40E75-3BD3-4897-98E8-5C67A83245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 VIDYA INSTITUTE OF TECHNOLOGY</Template>
  <TotalTime>4463</TotalTime>
  <Words>1423</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Palatino Linotype</vt:lpstr>
      <vt:lpstr>SAI VIDYA INSTITUTE OF TECHNOLOGY</vt:lpstr>
      <vt:lpstr>SAI VIDYA INSTITUTE OF TECHNOLOGY </vt:lpstr>
      <vt:lpstr>Presentation Outline</vt:lpstr>
      <vt:lpstr>About The Organization</vt:lpstr>
      <vt:lpstr>About Department</vt:lpstr>
      <vt:lpstr>Introduction</vt:lpstr>
      <vt:lpstr>Lateral load sensor plot</vt:lpstr>
      <vt:lpstr>Individual Lateral Load Sensor Plot</vt:lpstr>
      <vt:lpstr>Marking peak values in sensor data</vt:lpstr>
      <vt:lpstr>Vertical load vs Lateral load</vt:lpstr>
      <vt:lpstr>Outliers</vt:lpstr>
      <vt:lpstr>Analysis outcome</vt:lpstr>
      <vt:lpstr>Observing the disturbance</vt:lpstr>
      <vt:lpstr>Lateral vs Vertical analysis conclusion</vt:lpstr>
      <vt:lpstr>Peak values vs Speed</vt:lpstr>
      <vt:lpstr>Statistics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VIDYA INSTITUTE OF TECHNOLOGY</dc:title>
  <dc:creator>abhijith</dc:creator>
  <cp:lastModifiedBy>Manu</cp:lastModifiedBy>
  <cp:revision>53</cp:revision>
  <dcterms:created xsi:type="dcterms:W3CDTF">2018-09-27T05:23:08Z</dcterms:created>
  <dcterms:modified xsi:type="dcterms:W3CDTF">2022-05-27T17:59:57Z</dcterms:modified>
</cp:coreProperties>
</file>