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3" r:id="rId1"/>
  </p:sldMasterIdLst>
  <p:notesMasterIdLst>
    <p:notesMasterId r:id="rId21"/>
  </p:notesMasterIdLst>
  <p:sldIdLst>
    <p:sldId id="256" r:id="rId2"/>
    <p:sldId id="266" r:id="rId3"/>
    <p:sldId id="257" r:id="rId4"/>
    <p:sldId id="258" r:id="rId5"/>
    <p:sldId id="259" r:id="rId6"/>
    <p:sldId id="260" r:id="rId7"/>
    <p:sldId id="261" r:id="rId8"/>
    <p:sldId id="263" r:id="rId9"/>
    <p:sldId id="262" r:id="rId10"/>
    <p:sldId id="264" r:id="rId11"/>
    <p:sldId id="267" r:id="rId12"/>
    <p:sldId id="265" r:id="rId13"/>
    <p:sldId id="268" r:id="rId14"/>
    <p:sldId id="269" r:id="rId15"/>
    <p:sldId id="270" r:id="rId16"/>
    <p:sldId id="271" r:id="rId17"/>
    <p:sldId id="272" r:id="rId18"/>
    <p:sldId id="274" r:id="rId19"/>
    <p:sldId id="273" r:id="rId20"/>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82" autoAdjust="0"/>
    <p:restoredTop sz="88078" autoAdjust="0"/>
  </p:normalViewPr>
  <p:slideViewPr>
    <p:cSldViewPr>
      <p:cViewPr>
        <p:scale>
          <a:sx n="75" d="100"/>
          <a:sy n="75" d="100"/>
        </p:scale>
        <p:origin x="-1038" y="-186"/>
      </p:cViewPr>
      <p:guideLst>
        <p:guide orient="horz" pos="2573"/>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9/10/2020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61996073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22857"/>
            <a:ext cx="9067800" cy="5166955"/>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9/10/2020</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
        <p:nvSpPr>
          <p:cNvPr id="113" name="Rectangle 112"/>
          <p:cNvSpPr/>
          <p:nvPr/>
        </p:nvSpPr>
        <p:spPr>
          <a:xfrm>
            <a:off x="0" y="1428750"/>
            <a:ext cx="4953000" cy="234315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1543050"/>
            <a:ext cx="4801394" cy="2115741"/>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1597819"/>
            <a:ext cx="4419600" cy="1200245"/>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2800350"/>
            <a:ext cx="4419600" cy="8001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9/10/2020</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9/10/2020</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9/10/2020</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22858"/>
            <a:ext cx="9067799" cy="363474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3233376"/>
            <a:ext cx="9144000" cy="142875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3290526"/>
            <a:ext cx="914400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4603785"/>
            <a:ext cx="914400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4216023"/>
            <a:ext cx="8305800" cy="310987"/>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3347676"/>
            <a:ext cx="8305800" cy="85725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6FCF9F07-3BC7-4570-B054-79111B0A380C}" type="datetime1">
              <a:rPr lang="en-US" smtClean="0"/>
              <a:pPr/>
              <a:t>9/10/2020</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606EA6-EFEA-4C30-9264-4F9291A5780D}" type="datetime1">
              <a:rPr lang="en-US" smtClean="0"/>
              <a:pPr/>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606EA6-EFEA-4C30-9264-4F9291A5780D}" type="datetime1">
              <a:rPr lang="en-US" smtClean="0"/>
              <a:pPr/>
              <a:t>9/10/2020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FADB5D-B7A0-47E3-AD2D-B1A6F8614213}" type="datetime1">
              <a:rPr lang="en-US" smtClean="0"/>
              <a:pPr/>
              <a:t>9/10/2020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9/10/2020</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04788"/>
            <a:ext cx="548640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pPr/>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
        <p:nvSpPr>
          <p:cNvPr id="37" name="Rectangle 36"/>
          <p:cNvSpPr/>
          <p:nvPr/>
        </p:nvSpPr>
        <p:spPr>
          <a:xfrm>
            <a:off x="0" y="1172718"/>
            <a:ext cx="2761488" cy="2484882"/>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505347" y="2415905"/>
            <a:ext cx="226314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284732"/>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3550158"/>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426464"/>
            <a:ext cx="2377440" cy="10287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2455164"/>
            <a:ext cx="2377440" cy="10287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285750"/>
            <a:ext cx="5562600" cy="42291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E4606EA6-EFEA-4C30-9264-4F9291A5780D}" type="datetime1">
              <a:rPr lang="en-US" smtClean="0"/>
              <a:pPr/>
              <a:t>9/10/2020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
        <p:nvSpPr>
          <p:cNvPr id="33" name="Rectangle 32"/>
          <p:cNvSpPr/>
          <p:nvPr/>
        </p:nvSpPr>
        <p:spPr>
          <a:xfrm>
            <a:off x="0" y="1172718"/>
            <a:ext cx="2761488" cy="2484882"/>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505347" y="2415905"/>
            <a:ext cx="226314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284732"/>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3550158"/>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428750"/>
            <a:ext cx="2377440" cy="10287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2457450"/>
            <a:ext cx="2377440" cy="10287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02870"/>
            <a:ext cx="8869680" cy="493776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4734306"/>
            <a:ext cx="2133600" cy="273844"/>
          </a:xfrm>
          <a:prstGeom prst="rect">
            <a:avLst/>
          </a:prstGeom>
        </p:spPr>
        <p:txBody>
          <a:bodyPr vert="horz" lIns="91440" tIns="45720" rIns="91440" bIns="45720" rtlCol="0" anchor="ctr"/>
          <a:lstStyle>
            <a:lvl1pPr algn="l">
              <a:defRPr sz="1200">
                <a:solidFill>
                  <a:schemeClr val="tx2"/>
                </a:solidFill>
              </a:defRPr>
            </a:lvl1pPr>
          </a:lstStyle>
          <a:p>
            <a:fld id="{E4606EA6-EFEA-4C30-9264-4F9291A5780D}" type="datetime1">
              <a:rPr lang="en-US" smtClean="0"/>
              <a:pPr/>
              <a:t>9/10/2020</a:t>
            </a:fld>
            <a:endParaRPr lang="en-US" sz="1400" dirty="0">
              <a:solidFill>
                <a:schemeClr val="tx2"/>
              </a:solidFill>
            </a:endParaRPr>
          </a:p>
        </p:txBody>
      </p:sp>
      <p:sp>
        <p:nvSpPr>
          <p:cNvPr id="5" name="Footer Placeholder 4"/>
          <p:cNvSpPr>
            <a:spLocks noGrp="1"/>
          </p:cNvSpPr>
          <p:nvPr>
            <p:ph type="ftr" sz="quarter" idx="3"/>
          </p:nvPr>
        </p:nvSpPr>
        <p:spPr>
          <a:xfrm>
            <a:off x="2831123" y="4734306"/>
            <a:ext cx="3481754" cy="273844"/>
          </a:xfrm>
          <a:prstGeom prst="rect">
            <a:avLst/>
          </a:prstGeom>
        </p:spPr>
        <p:txBody>
          <a:bodyPr vert="horz" lIns="91440" tIns="45720" rIns="91440" bIns="45720" rtlCol="0" anchor="ctr"/>
          <a:lstStyle>
            <a:lvl1pPr algn="ctr">
              <a:defRPr sz="1200">
                <a:solidFill>
                  <a:schemeClr val="tx2"/>
                </a:solidFill>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6553200" y="4734306"/>
            <a:ext cx="2133600" cy="273844"/>
          </a:xfrm>
          <a:prstGeom prst="rect">
            <a:avLst/>
          </a:prstGeom>
        </p:spPr>
        <p:txBody>
          <a:bodyPr vert="horz" lIns="91440" tIns="45720" rIns="91440" bIns="45720" rtlCol="0" anchor="ctr"/>
          <a:lstStyle>
            <a:lvl1pPr algn="r">
              <a:defRPr sz="1200">
                <a:solidFill>
                  <a:schemeClr val="tx2"/>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z3t0/Arduino-IRremote"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arduino.cc/en/guide/window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35496" y="1685528"/>
            <a:ext cx="5112568" cy="2038350"/>
          </a:xfrm>
        </p:spPr>
        <p:txBody>
          <a:bodyPr>
            <a:noAutofit/>
          </a:bodyPr>
          <a:lstStyle>
            <a:extLst/>
          </a:lstStyle>
          <a:p>
            <a:r>
              <a:rPr lang="en-US" sz="4800" dirty="0" smtClean="0"/>
              <a:t>Topic:</a:t>
            </a:r>
            <a:br>
              <a:rPr lang="en-US" sz="4800" dirty="0" smtClean="0"/>
            </a:br>
            <a:r>
              <a:rPr lang="en-US" sz="4800" dirty="0" smtClean="0"/>
              <a:t>   ARDUINO AND IR SENSOR</a:t>
            </a:r>
            <a:endParaRPr lang="en-US" sz="4800" dirty="0"/>
          </a:p>
        </p:txBody>
      </p:sp>
      <p:sp>
        <p:nvSpPr>
          <p:cNvPr id="2" name="TextBox 1"/>
          <p:cNvSpPr txBox="1"/>
          <p:nvPr/>
        </p:nvSpPr>
        <p:spPr>
          <a:xfrm>
            <a:off x="5220072" y="1491630"/>
            <a:ext cx="3384376" cy="1754326"/>
          </a:xfrm>
          <a:prstGeom prst="rect">
            <a:avLst/>
          </a:prstGeom>
          <a:noFill/>
        </p:spPr>
        <p:txBody>
          <a:bodyPr wrap="square" rtlCol="0">
            <a:spAutoFit/>
          </a:bodyPr>
          <a:lstStyle/>
          <a:p>
            <a:r>
              <a:rPr lang="en-IN" sz="5400" dirty="0" smtClean="0">
                <a:latin typeface="Algerian" pitchFamily="82" charset="0"/>
              </a:rPr>
              <a:t>Tech Toy 2020</a:t>
            </a:r>
            <a:endParaRPr lang="en-IN" sz="5400" dirty="0">
              <a:latin typeface="Algerian" pitchFamily="82" charset="0"/>
            </a:endParaRPr>
          </a:p>
        </p:txBody>
      </p:sp>
      <p:sp>
        <p:nvSpPr>
          <p:cNvPr id="3" name="TextBox 2"/>
          <p:cNvSpPr txBox="1"/>
          <p:nvPr/>
        </p:nvSpPr>
        <p:spPr>
          <a:xfrm>
            <a:off x="251520" y="129282"/>
            <a:ext cx="5832648"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a:t>
            </a:r>
            <a:r>
              <a:rPr lang="en-IN" sz="2400" b="1" baseline="30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t>
            </a:r>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ONLINE NATIONAL HACKATHON ON TECHNOLOGICAL INNOVATION FOR TOYS</a:t>
            </a:r>
            <a:endPar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TextBox 6"/>
          <p:cNvSpPr txBox="1"/>
          <p:nvPr/>
        </p:nvSpPr>
        <p:spPr>
          <a:xfrm>
            <a:off x="107504" y="3867894"/>
            <a:ext cx="460851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Created and Presentation by </a:t>
            </a:r>
          </a:p>
          <a:p>
            <a:r>
              <a:rPr lang="en-IN" dirty="0" err="1" smtClean="0"/>
              <a:t>Tejas</a:t>
            </a:r>
            <a:r>
              <a:rPr lang="en-IN" dirty="0" smtClean="0"/>
              <a:t> M.N</a:t>
            </a:r>
          </a:p>
          <a:p>
            <a:r>
              <a:rPr lang="en-IN" dirty="0" smtClean="0"/>
              <a:t>2</a:t>
            </a:r>
            <a:r>
              <a:rPr lang="en-IN" baseline="30000" dirty="0" smtClean="0"/>
              <a:t>ND</a:t>
            </a:r>
            <a:r>
              <a:rPr lang="en-IN" dirty="0" smtClean="0"/>
              <a:t> Year student ,B.E Computer Science</a:t>
            </a:r>
          </a:p>
          <a:p>
            <a:r>
              <a:rPr lang="en-IN" dirty="0" err="1" smtClean="0"/>
              <a:t>Dr.Ambedkar</a:t>
            </a:r>
            <a:r>
              <a:rPr lang="en-IN" dirty="0" smtClean="0"/>
              <a:t> Institute of </a:t>
            </a:r>
            <a:r>
              <a:rPr lang="en-IN" dirty="0" err="1" smtClean="0"/>
              <a:t>Technology,Bangalore</a:t>
            </a:r>
            <a:endParaRPr lang="en-IN" dirty="0"/>
          </a:p>
        </p:txBody>
      </p:sp>
      <p:sp>
        <p:nvSpPr>
          <p:cNvPr id="9" name="TextBox 8"/>
          <p:cNvSpPr txBox="1"/>
          <p:nvPr/>
        </p:nvSpPr>
        <p:spPr>
          <a:xfrm>
            <a:off x="6115279" y="114643"/>
            <a:ext cx="2849209"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dirty="0" smtClean="0">
                <a:latin typeface="Bahnschrift" pitchFamily="34" charset="0"/>
              </a:rPr>
              <a:t>Organized by Start-up </a:t>
            </a:r>
            <a:r>
              <a:rPr lang="en-IN" sz="1400" dirty="0" err="1" smtClean="0">
                <a:latin typeface="Bahnschrift" pitchFamily="34" charset="0"/>
              </a:rPr>
              <a:t>Cell:Prakaousol</a:t>
            </a:r>
            <a:endParaRPr lang="en-IN" sz="1400" dirty="0" smtClean="0">
              <a:latin typeface="Bahnschrift" pitchFamily="34" charset="0"/>
            </a:endParaRPr>
          </a:p>
          <a:p>
            <a:pPr algn="ctr"/>
            <a:r>
              <a:rPr lang="en-IN" sz="1400" b="1" dirty="0" smtClean="0">
                <a:latin typeface="Bahnschrift" pitchFamily="34" charset="0"/>
              </a:rPr>
              <a:t>National Institute of </a:t>
            </a:r>
            <a:r>
              <a:rPr lang="en-IN" sz="1400" b="1" dirty="0" err="1" smtClean="0">
                <a:latin typeface="Bahnschrift" pitchFamily="34" charset="0"/>
              </a:rPr>
              <a:t>Technology,Arunachal</a:t>
            </a:r>
            <a:r>
              <a:rPr lang="en-IN" sz="1400" b="1" dirty="0" smtClean="0">
                <a:latin typeface="Bahnschrift" pitchFamily="34" charset="0"/>
              </a:rPr>
              <a:t> Pradesh</a:t>
            </a:r>
          </a:p>
          <a:p>
            <a:pPr algn="ctr"/>
            <a:r>
              <a:rPr lang="en-IN" sz="1400" dirty="0" err="1" smtClean="0">
                <a:latin typeface="Bahnschrift" pitchFamily="34" charset="0"/>
              </a:rPr>
              <a:t>Sposored</a:t>
            </a:r>
            <a:r>
              <a:rPr lang="en-IN" sz="1400" dirty="0" smtClean="0">
                <a:latin typeface="Bahnschrift" pitchFamily="34" charset="0"/>
              </a:rPr>
              <a:t> by TEQUIP-III</a:t>
            </a:r>
            <a:endParaRPr lang="en-IN" sz="1400" dirty="0">
              <a:latin typeface="Bahnschrif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20538"/>
            <a:ext cx="8229600" cy="857250"/>
          </a:xfrm>
        </p:spPr>
        <p:txBody>
          <a:bodyPr/>
          <a:lstStyle>
            <a:extLst/>
          </a:lstStyle>
          <a:p>
            <a:r>
              <a:rPr lang="en-IN" dirty="0"/>
              <a:t>Working principle of the </a:t>
            </a:r>
            <a:r>
              <a:rPr lang="en-IN" dirty="0" smtClean="0"/>
              <a:t>TSOP1738:</a:t>
            </a:r>
            <a:endParaRPr lang="en-US" dirty="0"/>
          </a:p>
        </p:txBody>
      </p:sp>
      <p:sp>
        <p:nvSpPr>
          <p:cNvPr id="4" name="TextBox 3"/>
          <p:cNvSpPr txBox="1"/>
          <p:nvPr/>
        </p:nvSpPr>
        <p:spPr>
          <a:xfrm>
            <a:off x="454157" y="843558"/>
            <a:ext cx="3685795" cy="3693319"/>
          </a:xfrm>
          <a:prstGeom prst="rect">
            <a:avLst/>
          </a:prstGeom>
          <a:noFill/>
        </p:spPr>
        <p:txBody>
          <a:bodyPr wrap="square" rtlCol="0">
            <a:spAutoFit/>
          </a:bodyPr>
          <a:lstStyle/>
          <a:p>
            <a:r>
              <a:rPr lang="en-IN" dirty="0"/>
              <a:t>When the IR remote is pressed it sends out IR radiation. The TSOP1738 detects the IR which is switching on and off at the rate of 38Khz. TSOP’s output is active low, means its output will continue to remain HIGH when there is no IR, and becomes low when it detects IR radiation. So as to eliminate interference, the TSOP1738 operates at a particular frequency so that other IRs in the environment can’t interfere, except the modulated IR of particular frequency.</a:t>
            </a:r>
          </a:p>
        </p:txBody>
      </p:sp>
      <p:pic>
        <p:nvPicPr>
          <p:cNvPr id="1028" name="Picture 4" descr="How to Set Up an IR Remote and Receiver on an Arduino - Circuit Bas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376" y="843558"/>
            <a:ext cx="4470926" cy="120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90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p:cNvSpPr>
          <p:nvPr>
            <p:ph type="title"/>
          </p:nvPr>
        </p:nvSpPr>
        <p:spPr>
          <a:xfrm>
            <a:off x="395536" y="-20538"/>
            <a:ext cx="8229600" cy="857250"/>
          </a:xfrm>
        </p:spPr>
        <p:txBody>
          <a:bodyPr/>
          <a:lstStyle>
            <a:extLst/>
          </a:lstStyle>
          <a:p>
            <a:r>
              <a:rPr lang="en-IN" dirty="0" smtClean="0"/>
              <a:t>Components required:</a:t>
            </a:r>
            <a:endParaRPr lang="en-US" dirty="0"/>
          </a:p>
        </p:txBody>
      </p:sp>
      <p:sp>
        <p:nvSpPr>
          <p:cNvPr id="6" name="Rectangle 5"/>
          <p:cNvSpPr/>
          <p:nvPr/>
        </p:nvSpPr>
        <p:spPr>
          <a:xfrm>
            <a:off x="539552" y="1059582"/>
            <a:ext cx="4572000" cy="2677656"/>
          </a:xfrm>
          <a:prstGeom prst="rect">
            <a:avLst/>
          </a:prstGeom>
        </p:spPr>
        <p:txBody>
          <a:bodyPr>
            <a:spAutoFit/>
          </a:bodyPr>
          <a:lstStyle/>
          <a:p>
            <a:pPr marL="285750" indent="-285750">
              <a:buFont typeface="Wingdings" pitchFamily="2" charset="2"/>
              <a:buChar char="Ø"/>
            </a:pPr>
            <a:r>
              <a:rPr lang="en-IN" sz="2800" dirty="0" err="1"/>
              <a:t>Arduino</a:t>
            </a:r>
            <a:r>
              <a:rPr lang="en-IN" sz="2800" dirty="0"/>
              <a:t> </a:t>
            </a:r>
            <a:r>
              <a:rPr lang="en-IN" sz="2800" dirty="0" err="1"/>
              <a:t>uno</a:t>
            </a:r>
            <a:endParaRPr lang="en-IN" sz="2800" dirty="0"/>
          </a:p>
          <a:p>
            <a:pPr marL="285750" indent="-285750">
              <a:buFont typeface="Wingdings" pitchFamily="2" charset="2"/>
              <a:buChar char="Ø"/>
            </a:pPr>
            <a:r>
              <a:rPr lang="en-IN" sz="2800" dirty="0"/>
              <a:t>Breadboard</a:t>
            </a:r>
          </a:p>
          <a:p>
            <a:pPr marL="285750" indent="-285750">
              <a:buFont typeface="Wingdings" pitchFamily="2" charset="2"/>
              <a:buChar char="Ø"/>
            </a:pPr>
            <a:r>
              <a:rPr lang="en-IN" sz="2800" dirty="0" smtClean="0"/>
              <a:t>TSOP1838</a:t>
            </a:r>
            <a:endParaRPr lang="en-IN" sz="2800" dirty="0"/>
          </a:p>
          <a:p>
            <a:pPr marL="285750" indent="-285750">
              <a:buFont typeface="Wingdings" pitchFamily="2" charset="2"/>
              <a:buChar char="Ø"/>
            </a:pPr>
            <a:r>
              <a:rPr lang="en-IN" sz="2800" dirty="0"/>
              <a:t>IR remote</a:t>
            </a:r>
          </a:p>
          <a:p>
            <a:pPr marL="285750" indent="-285750">
              <a:buFont typeface="Wingdings" pitchFamily="2" charset="2"/>
              <a:buChar char="Ø"/>
            </a:pPr>
            <a:r>
              <a:rPr lang="en-IN" sz="2800" dirty="0" smtClean="0"/>
              <a:t>2 LEDs</a:t>
            </a:r>
            <a:endParaRPr lang="en-IN" sz="2800" dirty="0"/>
          </a:p>
          <a:p>
            <a:pPr marL="285750" indent="-285750">
              <a:buFont typeface="Wingdings" pitchFamily="2" charset="2"/>
              <a:buChar char="Ø"/>
            </a:pPr>
            <a:r>
              <a:rPr lang="en-IN" sz="2800" dirty="0" smtClean="0"/>
              <a:t>Jumpers wires</a:t>
            </a:r>
            <a:endParaRPr lang="en-IN" sz="2800" dirty="0"/>
          </a:p>
        </p:txBody>
      </p:sp>
    </p:spTree>
    <p:extLst>
      <p:ext uri="{BB962C8B-B14F-4D97-AF65-F5344CB8AC3E}">
        <p14:creationId xmlns:p14="http://schemas.microsoft.com/office/powerpoint/2010/main" val="1603762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483518"/>
            <a:ext cx="4537690" cy="4069741"/>
          </a:xfrm>
          <a:prstGeom prst="rect">
            <a:avLst/>
          </a:prstGeom>
        </p:spPr>
      </p:pic>
      <p:sp>
        <p:nvSpPr>
          <p:cNvPr id="3" name="Rectangle 1"/>
          <p:cNvSpPr>
            <a:spLocks noGrp="1"/>
          </p:cNvSpPr>
          <p:nvPr>
            <p:ph type="title"/>
          </p:nvPr>
        </p:nvSpPr>
        <p:spPr>
          <a:xfrm>
            <a:off x="5148064" y="508918"/>
            <a:ext cx="4536504" cy="648072"/>
          </a:xfrm>
        </p:spPr>
        <p:txBody>
          <a:bodyPr/>
          <a:lstStyle>
            <a:extLst/>
          </a:lstStyle>
          <a:p>
            <a:r>
              <a:rPr lang="en-US" dirty="0" smtClean="0"/>
              <a:t>Circuit Diagram:</a:t>
            </a:r>
            <a:endParaRPr lang="en-US" dirty="0"/>
          </a:p>
        </p:txBody>
      </p:sp>
      <p:sp>
        <p:nvSpPr>
          <p:cNvPr id="4" name="TextBox 3"/>
          <p:cNvSpPr txBox="1"/>
          <p:nvPr/>
        </p:nvSpPr>
        <p:spPr>
          <a:xfrm>
            <a:off x="5220072" y="1170097"/>
            <a:ext cx="3685795" cy="646331"/>
          </a:xfrm>
          <a:prstGeom prst="rect">
            <a:avLst/>
          </a:prstGeom>
          <a:noFill/>
        </p:spPr>
        <p:txBody>
          <a:bodyPr wrap="square" rtlCol="0">
            <a:spAutoFit/>
          </a:bodyPr>
          <a:lstStyle/>
          <a:p>
            <a:r>
              <a:rPr lang="en-IN" dirty="0"/>
              <a:t>Connect the above mentioned components as shown</a:t>
            </a:r>
          </a:p>
        </p:txBody>
      </p:sp>
    </p:spTree>
    <p:extLst>
      <p:ext uri="{BB962C8B-B14F-4D97-AF65-F5344CB8AC3E}">
        <p14:creationId xmlns:p14="http://schemas.microsoft.com/office/powerpoint/2010/main" val="1476804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11510"/>
            <a:ext cx="8229600" cy="857250"/>
          </a:xfrm>
        </p:spPr>
        <p:txBody>
          <a:bodyPr>
            <a:normAutofit fontScale="90000"/>
          </a:bodyPr>
          <a:lstStyle/>
          <a:p>
            <a:r>
              <a:rPr lang="en-IN" dirty="0"/>
              <a:t>Decoding IR Remote Control Signals using </a:t>
            </a:r>
            <a:r>
              <a:rPr lang="en-IN" dirty="0" err="1"/>
              <a:t>Arduino</a:t>
            </a:r>
            <a:endParaRPr lang="en-IN" dirty="0"/>
          </a:p>
        </p:txBody>
      </p:sp>
      <p:sp>
        <p:nvSpPr>
          <p:cNvPr id="5" name="TextBox 4"/>
          <p:cNvSpPr txBox="1"/>
          <p:nvPr/>
        </p:nvSpPr>
        <p:spPr>
          <a:xfrm>
            <a:off x="323528" y="1387678"/>
            <a:ext cx="3685795" cy="2862322"/>
          </a:xfrm>
          <a:prstGeom prst="rect">
            <a:avLst/>
          </a:prstGeom>
          <a:noFill/>
        </p:spPr>
        <p:txBody>
          <a:bodyPr wrap="square" rtlCol="0">
            <a:spAutoFit/>
          </a:bodyPr>
          <a:lstStyle/>
          <a:p>
            <a:r>
              <a:rPr lang="en-IN" dirty="0"/>
              <a:t>When any button of the IR Remote is pressed, the remote sends a code in form of train of encoded pulses using 38Khz modulating frequency. These pulses are received by </a:t>
            </a:r>
            <a:r>
              <a:rPr lang="en-IN" dirty="0" smtClean="0"/>
              <a:t>TSOP1838 </a:t>
            </a:r>
            <a:r>
              <a:rPr lang="en-IN" dirty="0"/>
              <a:t>sensor and read by </a:t>
            </a:r>
            <a:r>
              <a:rPr lang="en-IN" dirty="0" err="1"/>
              <a:t>Arduino</a:t>
            </a:r>
            <a:r>
              <a:rPr lang="en-IN" dirty="0"/>
              <a:t> and then </a:t>
            </a:r>
            <a:r>
              <a:rPr lang="en-IN" dirty="0" err="1"/>
              <a:t>Arduino</a:t>
            </a:r>
            <a:r>
              <a:rPr lang="en-IN" dirty="0"/>
              <a:t> decodes received train of pulse into a </a:t>
            </a:r>
            <a:r>
              <a:rPr lang="en-IN" dirty="0" smtClean="0"/>
              <a:t>hex/bin value </a:t>
            </a:r>
            <a:r>
              <a:rPr lang="en-IN" dirty="0"/>
              <a:t>and in turn will display it on the serial monitor.</a:t>
            </a:r>
          </a:p>
          <a:p>
            <a:r>
              <a:rPr lang="en-IN" dirty="0"/>
              <a:t> </a:t>
            </a:r>
          </a:p>
        </p:txBody>
      </p:sp>
      <p:pic>
        <p:nvPicPr>
          <p:cNvPr id="6" name="Picture 4" descr="How to Set Up an IR Remote and Receiver on an Arduino - Circuit Bas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376" y="843558"/>
            <a:ext cx="4470926" cy="120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5525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1131590"/>
            <a:ext cx="5454352" cy="923330"/>
          </a:xfrm>
          <a:prstGeom prst="rect">
            <a:avLst/>
          </a:prstGeom>
        </p:spPr>
        <p:txBody>
          <a:bodyPr wrap="square">
            <a:spAutoFit/>
          </a:bodyPr>
          <a:lstStyle/>
          <a:p>
            <a:pPr marL="285750" indent="-285750">
              <a:buFont typeface="Arial" pitchFamily="34" charset="0"/>
              <a:buChar char="•"/>
            </a:pPr>
            <a:r>
              <a:rPr lang="en-IN" dirty="0"/>
              <a:t>Download the IR remote library from </a:t>
            </a:r>
            <a:r>
              <a:rPr lang="en-IN" dirty="0" smtClean="0">
                <a:hlinkClick r:id="rId2"/>
              </a:rPr>
              <a:t>here</a:t>
            </a:r>
            <a:r>
              <a:rPr lang="en-IN" dirty="0" smtClean="0"/>
              <a:t> : </a:t>
            </a:r>
            <a:r>
              <a:rPr lang="en-IN" dirty="0" smtClean="0">
                <a:hlinkClick r:id="rId2"/>
              </a:rPr>
              <a:t>https</a:t>
            </a:r>
            <a:r>
              <a:rPr lang="en-IN" dirty="0">
                <a:hlinkClick r:id="rId2"/>
              </a:rPr>
              <a:t>://</a:t>
            </a:r>
            <a:r>
              <a:rPr lang="en-IN" dirty="0" smtClean="0">
                <a:hlinkClick r:id="rId2"/>
              </a:rPr>
              <a:t>github.com/z3t0/Arduino-Irremote</a:t>
            </a:r>
            <a:r>
              <a:rPr lang="en-IN" dirty="0" smtClean="0"/>
              <a:t>  </a:t>
            </a:r>
            <a:endParaRPr lang="en-IN" dirty="0"/>
          </a:p>
          <a:p>
            <a:pPr marL="285750" indent="-285750">
              <a:buFont typeface="Arial" pitchFamily="34" charset="0"/>
              <a:buChar char="•"/>
            </a:pPr>
            <a:r>
              <a:rPr lang="en-IN" dirty="0"/>
              <a:t>Unzip it, and place it in your </a:t>
            </a:r>
            <a:r>
              <a:rPr lang="en-IN" dirty="0" err="1"/>
              <a:t>Arduino</a:t>
            </a:r>
            <a:r>
              <a:rPr lang="en-IN" dirty="0"/>
              <a:t> ‘Libraries’ folder.</a:t>
            </a:r>
          </a:p>
        </p:txBody>
      </p:sp>
      <p:sp>
        <p:nvSpPr>
          <p:cNvPr id="6" name="Rectangle 1"/>
          <p:cNvSpPr>
            <a:spLocks noGrp="1"/>
          </p:cNvSpPr>
          <p:nvPr>
            <p:ph type="title"/>
          </p:nvPr>
        </p:nvSpPr>
        <p:spPr>
          <a:xfrm>
            <a:off x="467544" y="339502"/>
            <a:ext cx="4536504" cy="648072"/>
          </a:xfrm>
        </p:spPr>
        <p:txBody>
          <a:bodyPr/>
          <a:lstStyle>
            <a:extLst/>
          </a:lstStyle>
          <a:p>
            <a:r>
              <a:rPr lang="en-US" dirty="0" smtClean="0"/>
              <a:t>Requirements:</a:t>
            </a:r>
            <a:endParaRPr lang="en-US" dirty="0"/>
          </a:p>
        </p:txBody>
      </p:sp>
    </p:spTree>
    <p:extLst>
      <p:ext uri="{BB962C8B-B14F-4D97-AF65-F5344CB8AC3E}">
        <p14:creationId xmlns:p14="http://schemas.microsoft.com/office/powerpoint/2010/main" val="3348678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9512" y="123478"/>
            <a:ext cx="8229600" cy="857250"/>
          </a:xfrm>
        </p:spPr>
        <p:txBody>
          <a:bodyPr>
            <a:normAutofit/>
          </a:bodyPr>
          <a:lstStyle/>
          <a:p>
            <a:r>
              <a:rPr lang="en-IN" dirty="0" smtClean="0"/>
              <a:t>Demonstration:</a:t>
            </a:r>
            <a:endParaRPr lang="en-IN" dirty="0"/>
          </a:p>
        </p:txBody>
      </p:sp>
    </p:spTree>
    <p:extLst>
      <p:ext uri="{BB962C8B-B14F-4D97-AF65-F5344CB8AC3E}">
        <p14:creationId xmlns:p14="http://schemas.microsoft.com/office/powerpoint/2010/main" val="1603713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622" y="-92546"/>
            <a:ext cx="8229600" cy="857250"/>
          </a:xfrm>
        </p:spPr>
        <p:txBody>
          <a:bodyPr/>
          <a:lstStyle/>
          <a:p>
            <a:r>
              <a:rPr lang="en-IN" dirty="0" smtClean="0"/>
              <a:t>Program:</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699542"/>
            <a:ext cx="3879878" cy="421423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7587" y="627534"/>
            <a:ext cx="4399294" cy="3710174"/>
          </a:xfrm>
          <a:prstGeom prst="rect">
            <a:avLst/>
          </a:prstGeom>
        </p:spPr>
      </p:pic>
    </p:spTree>
    <p:extLst>
      <p:ext uri="{BB962C8B-B14F-4D97-AF65-F5344CB8AC3E}">
        <p14:creationId xmlns:p14="http://schemas.microsoft.com/office/powerpoint/2010/main" val="4020981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114"/>
            <a:ext cx="8229600" cy="857250"/>
          </a:xfrm>
        </p:spPr>
        <p:txBody>
          <a:bodyPr/>
          <a:lstStyle/>
          <a:p>
            <a:r>
              <a:rPr lang="en-IN" dirty="0" smtClean="0"/>
              <a:t>Flowchart:</a:t>
            </a:r>
            <a:endParaRPr lang="en-IN" dirty="0"/>
          </a:p>
        </p:txBody>
      </p:sp>
      <p:sp>
        <p:nvSpPr>
          <p:cNvPr id="3" name="Rounded Rectangle 2"/>
          <p:cNvSpPr/>
          <p:nvPr/>
        </p:nvSpPr>
        <p:spPr>
          <a:xfrm>
            <a:off x="971600" y="890970"/>
            <a:ext cx="1080120" cy="382530"/>
          </a:xfrm>
          <a:prstGeom prst="roundRect">
            <a:avLst>
              <a:gd name="adj" fmla="val 461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START</a:t>
            </a:r>
            <a:endParaRPr lang="en-IN" sz="1400" dirty="0"/>
          </a:p>
        </p:txBody>
      </p:sp>
      <p:sp>
        <p:nvSpPr>
          <p:cNvPr id="9" name="Rectangle 8"/>
          <p:cNvSpPr/>
          <p:nvPr/>
        </p:nvSpPr>
        <p:spPr>
          <a:xfrm>
            <a:off x="791580" y="1491630"/>
            <a:ext cx="144016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Pin declarations</a:t>
            </a:r>
            <a:endParaRPr lang="en-IN" sz="1400" dirty="0"/>
          </a:p>
        </p:txBody>
      </p:sp>
      <p:sp>
        <p:nvSpPr>
          <p:cNvPr id="5" name="Rectangle 4"/>
          <p:cNvSpPr/>
          <p:nvPr/>
        </p:nvSpPr>
        <p:spPr>
          <a:xfrm>
            <a:off x="701570" y="2004070"/>
            <a:ext cx="1620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Receive the </a:t>
            </a:r>
            <a:r>
              <a:rPr lang="en-IN" sz="1400" dirty="0" err="1" smtClean="0"/>
              <a:t>ir</a:t>
            </a:r>
            <a:r>
              <a:rPr lang="en-IN" sz="1400" dirty="0" smtClean="0"/>
              <a:t> signal</a:t>
            </a:r>
            <a:endParaRPr lang="en-IN" sz="1400" dirty="0"/>
          </a:p>
        </p:txBody>
      </p:sp>
      <p:sp>
        <p:nvSpPr>
          <p:cNvPr id="6" name="Rounded Rectangle 5"/>
          <p:cNvSpPr/>
          <p:nvPr/>
        </p:nvSpPr>
        <p:spPr>
          <a:xfrm>
            <a:off x="974304" y="2499742"/>
            <a:ext cx="1080120" cy="382530"/>
          </a:xfrm>
          <a:prstGeom prst="roundRect">
            <a:avLst>
              <a:gd name="adj" fmla="val 461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setup</a:t>
            </a:r>
            <a:endParaRPr lang="en-IN" sz="1400" dirty="0"/>
          </a:p>
        </p:txBody>
      </p:sp>
      <p:sp>
        <p:nvSpPr>
          <p:cNvPr id="7" name="Rectangle 6"/>
          <p:cNvSpPr/>
          <p:nvPr/>
        </p:nvSpPr>
        <p:spPr>
          <a:xfrm>
            <a:off x="627212" y="3075806"/>
            <a:ext cx="176419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Initialize output pins and begin serial communication and IR input</a:t>
            </a:r>
            <a:endParaRPr lang="en-IN" sz="1400" dirty="0"/>
          </a:p>
        </p:txBody>
      </p:sp>
      <p:cxnSp>
        <p:nvCxnSpPr>
          <p:cNvPr id="41" name="Straight Arrow Connector 40"/>
          <p:cNvCxnSpPr>
            <a:stCxn id="3" idx="2"/>
            <a:endCxn id="9" idx="0"/>
          </p:cNvCxnSpPr>
          <p:nvPr/>
        </p:nvCxnSpPr>
        <p:spPr>
          <a:xfrm>
            <a:off x="1511660" y="1273500"/>
            <a:ext cx="0" cy="218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 idx="2"/>
            <a:endCxn id="5" idx="0"/>
          </p:cNvCxnSpPr>
          <p:nvPr/>
        </p:nvCxnSpPr>
        <p:spPr>
          <a:xfrm>
            <a:off x="1511660" y="185167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 idx="2"/>
            <a:endCxn id="6" idx="0"/>
          </p:cNvCxnSpPr>
          <p:nvPr/>
        </p:nvCxnSpPr>
        <p:spPr>
          <a:xfrm>
            <a:off x="1511660" y="2364110"/>
            <a:ext cx="2704" cy="1356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6" idx="2"/>
            <a:endCxn id="7" idx="0"/>
          </p:cNvCxnSpPr>
          <p:nvPr/>
        </p:nvCxnSpPr>
        <p:spPr>
          <a:xfrm flipH="1">
            <a:off x="1509310" y="2882272"/>
            <a:ext cx="5054" cy="193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Flowchart: Off-page Connector 50"/>
          <p:cNvSpPr/>
          <p:nvPr/>
        </p:nvSpPr>
        <p:spPr>
          <a:xfrm>
            <a:off x="1185274" y="4107855"/>
            <a:ext cx="648072" cy="504056"/>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IN" dirty="0"/>
          </a:p>
        </p:txBody>
      </p:sp>
      <p:cxnSp>
        <p:nvCxnSpPr>
          <p:cNvPr id="53" name="Straight Arrow Connector 52"/>
          <p:cNvCxnSpPr>
            <a:stCxn id="7" idx="2"/>
            <a:endCxn id="51" idx="0"/>
          </p:cNvCxnSpPr>
          <p:nvPr/>
        </p:nvCxnSpPr>
        <p:spPr>
          <a:xfrm>
            <a:off x="1509310" y="3867894"/>
            <a:ext cx="0" cy="239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5358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mond 4"/>
          <p:cNvSpPr/>
          <p:nvPr/>
        </p:nvSpPr>
        <p:spPr>
          <a:xfrm>
            <a:off x="3466286" y="1020130"/>
            <a:ext cx="1926558" cy="6969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If IR signal is detected?</a:t>
            </a:r>
            <a:endParaRPr lang="en-IN" sz="1200" dirty="0"/>
          </a:p>
        </p:txBody>
      </p:sp>
      <p:sp>
        <p:nvSpPr>
          <p:cNvPr id="8" name="Flowchart: Decision 7"/>
          <p:cNvSpPr/>
          <p:nvPr/>
        </p:nvSpPr>
        <p:spPr>
          <a:xfrm>
            <a:off x="3388189" y="2073548"/>
            <a:ext cx="2083519" cy="79208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Is </a:t>
            </a:r>
            <a:r>
              <a:rPr lang="en-IN" sz="1400" dirty="0" err="1" smtClean="0"/>
              <a:t>result.value</a:t>
            </a:r>
            <a:endParaRPr lang="en-IN" sz="1400" dirty="0"/>
          </a:p>
        </p:txBody>
      </p:sp>
      <p:sp>
        <p:nvSpPr>
          <p:cNvPr id="14" name="Rectangle 13"/>
          <p:cNvSpPr/>
          <p:nvPr/>
        </p:nvSpPr>
        <p:spPr>
          <a:xfrm>
            <a:off x="5679830" y="1219123"/>
            <a:ext cx="1303260" cy="310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d</a:t>
            </a:r>
            <a:r>
              <a:rPr lang="en-IN" sz="1000" dirty="0" smtClean="0"/>
              <a:t>elay(100)</a:t>
            </a:r>
            <a:endParaRPr lang="en-IN" sz="1000" dirty="0"/>
          </a:p>
        </p:txBody>
      </p:sp>
      <p:sp>
        <p:nvSpPr>
          <p:cNvPr id="16" name="Flowchart: Preparation 15"/>
          <p:cNvSpPr/>
          <p:nvPr/>
        </p:nvSpPr>
        <p:spPr>
          <a:xfrm>
            <a:off x="3517982" y="374204"/>
            <a:ext cx="1823166" cy="36004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Infinite loop</a:t>
            </a:r>
            <a:endParaRPr lang="en-IN" sz="1400" dirty="0"/>
          </a:p>
        </p:txBody>
      </p:sp>
      <p:sp>
        <p:nvSpPr>
          <p:cNvPr id="17" name="TextBox 16"/>
          <p:cNvSpPr txBox="1"/>
          <p:nvPr/>
        </p:nvSpPr>
        <p:spPr>
          <a:xfrm>
            <a:off x="3951638" y="1685610"/>
            <a:ext cx="1046183" cy="307777"/>
          </a:xfrm>
          <a:prstGeom prst="rect">
            <a:avLst/>
          </a:prstGeom>
          <a:noFill/>
        </p:spPr>
        <p:txBody>
          <a:bodyPr wrap="square" rtlCol="0">
            <a:spAutoFit/>
          </a:bodyPr>
          <a:lstStyle/>
          <a:p>
            <a:r>
              <a:rPr lang="en-IN" sz="1400" dirty="0" smtClean="0"/>
              <a:t>TRUE</a:t>
            </a:r>
            <a:endParaRPr lang="en-IN" sz="1400" dirty="0"/>
          </a:p>
        </p:txBody>
      </p:sp>
      <p:sp>
        <p:nvSpPr>
          <p:cNvPr id="18" name="TextBox 17"/>
          <p:cNvSpPr txBox="1"/>
          <p:nvPr/>
        </p:nvSpPr>
        <p:spPr>
          <a:xfrm>
            <a:off x="5137703" y="1399877"/>
            <a:ext cx="1046183" cy="307777"/>
          </a:xfrm>
          <a:prstGeom prst="rect">
            <a:avLst/>
          </a:prstGeom>
          <a:noFill/>
        </p:spPr>
        <p:txBody>
          <a:bodyPr wrap="square" rtlCol="0">
            <a:spAutoFit/>
          </a:bodyPr>
          <a:lstStyle/>
          <a:p>
            <a:r>
              <a:rPr lang="en-IN" sz="1400" dirty="0" smtClean="0"/>
              <a:t>FALSE</a:t>
            </a:r>
            <a:endParaRPr lang="en-IN" sz="1400" dirty="0"/>
          </a:p>
        </p:txBody>
      </p:sp>
      <p:cxnSp>
        <p:nvCxnSpPr>
          <p:cNvPr id="20" name="Straight Arrow Connector 19"/>
          <p:cNvCxnSpPr/>
          <p:nvPr/>
        </p:nvCxnSpPr>
        <p:spPr>
          <a:xfrm>
            <a:off x="5319790" y="1368612"/>
            <a:ext cx="367832" cy="5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p:cNvCxnSpPr>
          <p:nvPr/>
        </p:nvCxnSpPr>
        <p:spPr>
          <a:xfrm>
            <a:off x="4429565" y="1717094"/>
            <a:ext cx="0" cy="3378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429565" y="2365628"/>
            <a:ext cx="0" cy="310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6" idx="2"/>
            <a:endCxn id="5" idx="0"/>
          </p:cNvCxnSpPr>
          <p:nvPr/>
        </p:nvCxnSpPr>
        <p:spPr>
          <a:xfrm>
            <a:off x="4429565" y="734244"/>
            <a:ext cx="0" cy="285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4" idx="3"/>
            <a:endCxn id="16" idx="3"/>
          </p:cNvCxnSpPr>
          <p:nvPr/>
        </p:nvCxnSpPr>
        <p:spPr>
          <a:xfrm flipH="1" flipV="1">
            <a:off x="5341148" y="554224"/>
            <a:ext cx="1641942" cy="820242"/>
          </a:xfrm>
          <a:prstGeom prst="bentConnector3">
            <a:avLst>
              <a:gd name="adj1" fmla="val -13923"/>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687622" y="2365628"/>
            <a:ext cx="1440160"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Turn off led 1</a:t>
            </a:r>
            <a:endParaRPr lang="en-IN" sz="1400" dirty="0"/>
          </a:p>
        </p:txBody>
      </p:sp>
      <p:sp>
        <p:nvSpPr>
          <p:cNvPr id="33" name="Rectangle 32"/>
          <p:cNvSpPr/>
          <p:nvPr/>
        </p:nvSpPr>
        <p:spPr>
          <a:xfrm>
            <a:off x="1365438" y="2296397"/>
            <a:ext cx="1440160"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Turn off led 2</a:t>
            </a:r>
          </a:p>
        </p:txBody>
      </p:sp>
      <p:sp>
        <p:nvSpPr>
          <p:cNvPr id="34" name="Flowchart: Data 33"/>
          <p:cNvSpPr/>
          <p:nvPr/>
        </p:nvSpPr>
        <p:spPr>
          <a:xfrm>
            <a:off x="3159550" y="3291830"/>
            <a:ext cx="2160240" cy="95500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Print “you pressed other button” and </a:t>
            </a:r>
            <a:r>
              <a:rPr lang="en-IN" sz="1400" dirty="0" err="1" smtClean="0"/>
              <a:t>result.value</a:t>
            </a:r>
            <a:endParaRPr lang="en-IN" sz="1400" dirty="0"/>
          </a:p>
        </p:txBody>
      </p:sp>
      <p:sp>
        <p:nvSpPr>
          <p:cNvPr id="38" name="Flowchart: Data 37"/>
          <p:cNvSpPr/>
          <p:nvPr/>
        </p:nvSpPr>
        <p:spPr>
          <a:xfrm>
            <a:off x="711278" y="2866301"/>
            <a:ext cx="2402393" cy="82629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Print  “you pressed up arrow button” and  </a:t>
            </a:r>
            <a:r>
              <a:rPr lang="en-IN" sz="1400" dirty="0" err="1" smtClean="0"/>
              <a:t>result.value</a:t>
            </a:r>
            <a:endParaRPr lang="en-IN" sz="1400" dirty="0"/>
          </a:p>
        </p:txBody>
      </p:sp>
      <p:sp>
        <p:nvSpPr>
          <p:cNvPr id="44" name="Rectangle 43"/>
          <p:cNvSpPr/>
          <p:nvPr/>
        </p:nvSpPr>
        <p:spPr>
          <a:xfrm>
            <a:off x="1192394" y="3853323"/>
            <a:ext cx="1440160"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Turn on led 1</a:t>
            </a:r>
          </a:p>
        </p:txBody>
      </p:sp>
      <p:sp>
        <p:nvSpPr>
          <p:cNvPr id="46" name="Flowchart: Data 45"/>
          <p:cNvSpPr/>
          <p:nvPr/>
        </p:nvSpPr>
        <p:spPr>
          <a:xfrm>
            <a:off x="5319790" y="2969594"/>
            <a:ext cx="2402393" cy="82629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Print  “you pressed down arrow button” and  </a:t>
            </a:r>
            <a:r>
              <a:rPr lang="en-IN" sz="1400" dirty="0" err="1" smtClean="0"/>
              <a:t>result.value</a:t>
            </a:r>
            <a:endParaRPr lang="en-IN" sz="1400" dirty="0"/>
          </a:p>
        </p:txBody>
      </p:sp>
      <p:sp>
        <p:nvSpPr>
          <p:cNvPr id="47" name="Rectangle 46"/>
          <p:cNvSpPr/>
          <p:nvPr/>
        </p:nvSpPr>
        <p:spPr>
          <a:xfrm>
            <a:off x="5800906" y="3975906"/>
            <a:ext cx="1440160"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Turn on led 2</a:t>
            </a:r>
          </a:p>
        </p:txBody>
      </p:sp>
      <p:cxnSp>
        <p:nvCxnSpPr>
          <p:cNvPr id="49" name="Straight Arrow Connector 48"/>
          <p:cNvCxnSpPr>
            <a:stCxn id="8" idx="1"/>
            <a:endCxn id="33" idx="3"/>
          </p:cNvCxnSpPr>
          <p:nvPr/>
        </p:nvCxnSpPr>
        <p:spPr>
          <a:xfrm flipH="1">
            <a:off x="2805598" y="2469592"/>
            <a:ext cx="582591" cy="248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8" idx="3"/>
          </p:cNvCxnSpPr>
          <p:nvPr/>
        </p:nvCxnSpPr>
        <p:spPr>
          <a:xfrm>
            <a:off x="5471708" y="2469592"/>
            <a:ext cx="2159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8" idx="2"/>
          </p:cNvCxnSpPr>
          <p:nvPr/>
        </p:nvCxnSpPr>
        <p:spPr>
          <a:xfrm flipH="1">
            <a:off x="4429565" y="2865636"/>
            <a:ext cx="384" cy="445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8" idx="4"/>
            <a:endCxn id="44" idx="0"/>
          </p:cNvCxnSpPr>
          <p:nvPr/>
        </p:nvCxnSpPr>
        <p:spPr>
          <a:xfrm flipH="1">
            <a:off x="1912474" y="3692593"/>
            <a:ext cx="1" cy="1607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3" idx="2"/>
          </p:cNvCxnSpPr>
          <p:nvPr/>
        </p:nvCxnSpPr>
        <p:spPr>
          <a:xfrm>
            <a:off x="2085518" y="2692441"/>
            <a:ext cx="0" cy="173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2" idx="2"/>
          </p:cNvCxnSpPr>
          <p:nvPr/>
        </p:nvCxnSpPr>
        <p:spPr>
          <a:xfrm>
            <a:off x="6407702" y="2761672"/>
            <a:ext cx="0" cy="2079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6" idx="4"/>
            <a:endCxn id="47" idx="0"/>
          </p:cNvCxnSpPr>
          <p:nvPr/>
        </p:nvCxnSpPr>
        <p:spPr>
          <a:xfrm flipH="1">
            <a:off x="6520986" y="3795886"/>
            <a:ext cx="1" cy="180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833177" y="2111712"/>
            <a:ext cx="1266218" cy="253916"/>
          </a:xfrm>
          <a:prstGeom prst="rect">
            <a:avLst/>
          </a:prstGeom>
          <a:noFill/>
        </p:spPr>
        <p:txBody>
          <a:bodyPr wrap="square" rtlCol="0">
            <a:spAutoFit/>
          </a:bodyPr>
          <a:lstStyle/>
          <a:p>
            <a:r>
              <a:rPr lang="en-IN" sz="1050" dirty="0" smtClean="0"/>
              <a:t>=584653031?</a:t>
            </a:r>
            <a:endParaRPr lang="en-IN" sz="1050" dirty="0"/>
          </a:p>
        </p:txBody>
      </p:sp>
      <p:sp>
        <p:nvSpPr>
          <p:cNvPr id="66" name="TextBox 65"/>
          <p:cNvSpPr txBox="1"/>
          <p:nvPr/>
        </p:nvSpPr>
        <p:spPr>
          <a:xfrm>
            <a:off x="5141484" y="2089760"/>
            <a:ext cx="1266218" cy="253916"/>
          </a:xfrm>
          <a:prstGeom prst="rect">
            <a:avLst/>
          </a:prstGeom>
          <a:noFill/>
        </p:spPr>
        <p:txBody>
          <a:bodyPr wrap="square" rtlCol="0">
            <a:spAutoFit/>
          </a:bodyPr>
          <a:lstStyle/>
          <a:p>
            <a:r>
              <a:rPr lang="en-IN" sz="1050" dirty="0" smtClean="0"/>
              <a:t>=584673431?</a:t>
            </a:r>
            <a:endParaRPr lang="en-IN" sz="1050" dirty="0"/>
          </a:p>
        </p:txBody>
      </p:sp>
      <p:sp>
        <p:nvSpPr>
          <p:cNvPr id="67" name="TextBox 66"/>
          <p:cNvSpPr txBox="1"/>
          <p:nvPr/>
        </p:nvSpPr>
        <p:spPr>
          <a:xfrm>
            <a:off x="4534688" y="2969594"/>
            <a:ext cx="1266218" cy="253916"/>
          </a:xfrm>
          <a:prstGeom prst="rect">
            <a:avLst/>
          </a:prstGeom>
          <a:noFill/>
        </p:spPr>
        <p:txBody>
          <a:bodyPr wrap="square" rtlCol="0">
            <a:spAutoFit/>
          </a:bodyPr>
          <a:lstStyle/>
          <a:p>
            <a:r>
              <a:rPr lang="en-IN" sz="1050" dirty="0" smtClean="0"/>
              <a:t>default</a:t>
            </a:r>
            <a:endParaRPr lang="en-IN" sz="1050" dirty="0"/>
          </a:p>
        </p:txBody>
      </p:sp>
      <p:sp>
        <p:nvSpPr>
          <p:cNvPr id="68" name="Rectangle 67"/>
          <p:cNvSpPr/>
          <p:nvPr/>
        </p:nvSpPr>
        <p:spPr>
          <a:xfrm>
            <a:off x="3709869" y="4523432"/>
            <a:ext cx="1440160"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resume</a:t>
            </a:r>
          </a:p>
        </p:txBody>
      </p:sp>
      <p:cxnSp>
        <p:nvCxnSpPr>
          <p:cNvPr id="70" name="Elbow Connector 69"/>
          <p:cNvCxnSpPr>
            <a:stCxn id="44" idx="2"/>
            <a:endCxn id="68" idx="1"/>
          </p:cNvCxnSpPr>
          <p:nvPr/>
        </p:nvCxnSpPr>
        <p:spPr>
          <a:xfrm rot="16200000" flipH="1">
            <a:off x="2575128" y="3586712"/>
            <a:ext cx="472087" cy="179739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34" idx="4"/>
          </p:cNvCxnSpPr>
          <p:nvPr/>
        </p:nvCxnSpPr>
        <p:spPr>
          <a:xfrm rot="5400000">
            <a:off x="4101372" y="4385134"/>
            <a:ext cx="27659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47" idx="2"/>
            <a:endCxn id="68" idx="3"/>
          </p:cNvCxnSpPr>
          <p:nvPr/>
        </p:nvCxnSpPr>
        <p:spPr>
          <a:xfrm rot="5400000">
            <a:off x="5660756" y="3861224"/>
            <a:ext cx="349504" cy="137095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Flowchart: Off-page Connector 78"/>
          <p:cNvSpPr/>
          <p:nvPr/>
        </p:nvSpPr>
        <p:spPr>
          <a:xfrm>
            <a:off x="2699792" y="302732"/>
            <a:ext cx="576064" cy="5029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IN" dirty="0"/>
          </a:p>
        </p:txBody>
      </p:sp>
      <p:cxnSp>
        <p:nvCxnSpPr>
          <p:cNvPr id="81" name="Straight Arrow Connector 80"/>
          <p:cNvCxnSpPr>
            <a:stCxn id="79" idx="3"/>
            <a:endCxn id="16" idx="1"/>
          </p:cNvCxnSpPr>
          <p:nvPr/>
        </p:nvCxnSpPr>
        <p:spPr>
          <a:xfrm>
            <a:off x="3275856" y="554224"/>
            <a:ext cx="24212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960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3723878"/>
            <a:ext cx="8229600" cy="857250"/>
          </a:xfrm>
        </p:spPr>
        <p:txBody>
          <a:bodyPr/>
          <a:lstStyle/>
          <a:p>
            <a:r>
              <a:rPr lang="en-IN" dirty="0" smtClean="0"/>
              <a:t>*****Thank you*****</a:t>
            </a:r>
            <a:endParaRPr lang="en-IN" dirty="0"/>
          </a:p>
        </p:txBody>
      </p:sp>
      <p:sp>
        <p:nvSpPr>
          <p:cNvPr id="3" name="Rectangle 1"/>
          <p:cNvSpPr txBox="1">
            <a:spLocks/>
          </p:cNvSpPr>
          <p:nvPr/>
        </p:nvSpPr>
        <p:spPr>
          <a:xfrm>
            <a:off x="424400" y="2685782"/>
            <a:ext cx="8380156" cy="764775"/>
          </a:xfrm>
          <a:prstGeom prst="rect">
            <a:avLst/>
          </a:prstGeom>
        </p:spPr>
        <p:txBody>
          <a:bodyPr vert="horz" lIns="91440" tIns="45720" rIns="91440" bIns="45720" rtlCol="0" anchor="b">
            <a:normAutofit fontScale="75000" lnSpcReduction="20000"/>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dirty="0" smtClean="0"/>
              <a:t>How to control two LED’s using TV remote</a:t>
            </a:r>
            <a:br>
              <a:rPr lang="en-US" dirty="0" smtClean="0"/>
            </a:br>
            <a:r>
              <a:rPr lang="en-US" dirty="0" smtClean="0"/>
              <a:t>or any other IR remote using IR sensor.</a:t>
            </a:r>
            <a:endParaRPr lang="en-US" dirty="0"/>
          </a:p>
        </p:txBody>
      </p:sp>
      <p:sp>
        <p:nvSpPr>
          <p:cNvPr id="4" name="Rectangle 1"/>
          <p:cNvSpPr txBox="1">
            <a:spLocks/>
          </p:cNvSpPr>
          <p:nvPr/>
        </p:nvSpPr>
        <p:spPr>
          <a:xfrm>
            <a:off x="424400" y="1635646"/>
            <a:ext cx="8229600" cy="641226"/>
          </a:xfrm>
          <a:prstGeom prst="rect">
            <a:avLst/>
          </a:prstGeom>
        </p:spPr>
        <p:txBody>
          <a:bodyPr vert="horz" lIns="91440" tIns="45720" rIns="91440" bIns="45720" rtlCol="0" anchor="b">
            <a:normAutofit/>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dirty="0" smtClean="0"/>
              <a:t>In this presentation we have</a:t>
            </a:r>
          </a:p>
          <a:p>
            <a:endParaRPr lang="en-US" dirty="0"/>
          </a:p>
        </p:txBody>
      </p:sp>
      <p:sp>
        <p:nvSpPr>
          <p:cNvPr id="5" name="Rectangle 1"/>
          <p:cNvSpPr txBox="1">
            <a:spLocks/>
          </p:cNvSpPr>
          <p:nvPr/>
        </p:nvSpPr>
        <p:spPr>
          <a:xfrm>
            <a:off x="424400" y="1903211"/>
            <a:ext cx="8229600" cy="641226"/>
          </a:xfrm>
          <a:prstGeom prst="rect">
            <a:avLst/>
          </a:prstGeom>
        </p:spPr>
        <p:txBody>
          <a:bodyPr vert="horz" lIns="91440" tIns="45720" rIns="91440" bIns="45720" rtlCol="0" anchor="b">
            <a:normAutofit fontScale="82500" lnSpcReduction="10000"/>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dirty="0" smtClean="0"/>
              <a:t>Understood the working principle of IR sensor.</a:t>
            </a:r>
            <a:endParaRPr lang="en-US" dirty="0"/>
          </a:p>
        </p:txBody>
      </p:sp>
      <p:sp>
        <p:nvSpPr>
          <p:cNvPr id="6" name="Title 1"/>
          <p:cNvSpPr txBox="1">
            <a:spLocks/>
          </p:cNvSpPr>
          <p:nvPr/>
        </p:nvSpPr>
        <p:spPr>
          <a:xfrm>
            <a:off x="609600" y="358378"/>
            <a:ext cx="8229600" cy="857250"/>
          </a:xfrm>
          <a:prstGeom prst="rect">
            <a:avLst/>
          </a:prstGeom>
        </p:spPr>
        <p:txBody>
          <a:bodyPr vert="horz" lIns="91440" tIns="45720" rIns="91440" bIns="45720" rtlCol="0" anchor="b">
            <a:normAutofit/>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IN" smtClean="0"/>
              <a:t>Conclusion:</a:t>
            </a:r>
            <a:endParaRPr lang="en-IN" dirty="0"/>
          </a:p>
        </p:txBody>
      </p:sp>
    </p:spTree>
    <p:extLst>
      <p:ext uri="{BB962C8B-B14F-4D97-AF65-F5344CB8AC3E}">
        <p14:creationId xmlns:p14="http://schemas.microsoft.com/office/powerpoint/2010/main" val="2079836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p:cNvSpPr>
          <p:nvPr>
            <p:ph type="title"/>
          </p:nvPr>
        </p:nvSpPr>
        <p:spPr>
          <a:xfrm>
            <a:off x="385984" y="2499742"/>
            <a:ext cx="8229600" cy="641226"/>
          </a:xfrm>
        </p:spPr>
        <p:txBody>
          <a:bodyPr>
            <a:normAutofit fontScale="90000"/>
          </a:bodyPr>
          <a:lstStyle>
            <a:extLst/>
          </a:lstStyle>
          <a:p>
            <a:r>
              <a:rPr lang="en-US" dirty="0" smtClean="0"/>
              <a:t>How to control two LED’s using TV remote</a:t>
            </a:r>
            <a:br>
              <a:rPr lang="en-US" dirty="0" smtClean="0"/>
            </a:br>
            <a:r>
              <a:rPr lang="en-US" dirty="0" smtClean="0"/>
              <a:t>or any other IR remote using IR sensor.</a:t>
            </a:r>
            <a:endParaRPr lang="en-US" dirty="0"/>
          </a:p>
        </p:txBody>
      </p:sp>
      <p:sp>
        <p:nvSpPr>
          <p:cNvPr id="5" name="Rectangle 1"/>
          <p:cNvSpPr txBox="1">
            <a:spLocks/>
          </p:cNvSpPr>
          <p:nvPr/>
        </p:nvSpPr>
        <p:spPr>
          <a:xfrm>
            <a:off x="408308" y="419894"/>
            <a:ext cx="8229600" cy="641226"/>
          </a:xfrm>
          <a:prstGeom prst="rect">
            <a:avLst/>
          </a:prstGeom>
        </p:spPr>
        <p:txBody>
          <a:bodyPr vert="horz" lIns="91440" tIns="45720" rIns="91440" bIns="45720" rtlCol="0" anchor="b">
            <a:normAutofit/>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smtClean="0"/>
              <a:t>Objective:</a:t>
            </a:r>
            <a:endParaRPr lang="en-US" dirty="0"/>
          </a:p>
        </p:txBody>
      </p:sp>
      <p:sp>
        <p:nvSpPr>
          <p:cNvPr id="6" name="Rectangle 1"/>
          <p:cNvSpPr txBox="1">
            <a:spLocks/>
          </p:cNvSpPr>
          <p:nvPr/>
        </p:nvSpPr>
        <p:spPr>
          <a:xfrm>
            <a:off x="408308" y="1203598"/>
            <a:ext cx="8229600" cy="641226"/>
          </a:xfrm>
          <a:prstGeom prst="rect">
            <a:avLst/>
          </a:prstGeom>
        </p:spPr>
        <p:txBody>
          <a:bodyPr vert="horz" lIns="91440" tIns="45720" rIns="91440" bIns="45720" rtlCol="0" anchor="b">
            <a:normAutofit fontScale="82500" lnSpcReduction="10000"/>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dirty="0" smtClean="0"/>
              <a:t>Understand the working principle of IR sensor.</a:t>
            </a:r>
            <a:endParaRPr lang="en-US" dirty="0"/>
          </a:p>
        </p:txBody>
      </p:sp>
    </p:spTree>
    <p:extLst>
      <p:ext uri="{BB962C8B-B14F-4D97-AF65-F5344CB8AC3E}">
        <p14:creationId xmlns:p14="http://schemas.microsoft.com/office/powerpoint/2010/main" val="1124012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p:cNvSpPr>
          <p:nvPr/>
        </p:nvSpPr>
        <p:spPr>
          <a:xfrm>
            <a:off x="179512" y="195486"/>
            <a:ext cx="8229600" cy="857250"/>
          </a:xfrm>
          <a:prstGeom prst="rect">
            <a:avLst/>
          </a:prstGeom>
        </p:spPr>
        <p:txBody>
          <a:bodyPr vert="horz" lIns="91440" tIns="45720" rIns="91440" bIns="45720" rtlCol="0" anchor="b">
            <a:normAutofit/>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dirty="0" smtClean="0"/>
              <a:t>ARDUINO UNO</a:t>
            </a:r>
            <a:endParaRPr lang="en-US" dirty="0"/>
          </a:p>
        </p:txBody>
      </p:sp>
      <p:sp>
        <p:nvSpPr>
          <p:cNvPr id="6" name="TextBox 5"/>
          <p:cNvSpPr txBox="1"/>
          <p:nvPr/>
        </p:nvSpPr>
        <p:spPr>
          <a:xfrm>
            <a:off x="200200" y="1052736"/>
            <a:ext cx="8692280" cy="2062103"/>
          </a:xfrm>
          <a:prstGeom prst="rect">
            <a:avLst/>
          </a:prstGeom>
          <a:noFill/>
        </p:spPr>
        <p:txBody>
          <a:bodyPr wrap="square" rtlCol="0">
            <a:spAutoFit/>
          </a:bodyPr>
          <a:lstStyle/>
          <a:p>
            <a:r>
              <a:rPr lang="en-IN" sz="3200" dirty="0"/>
              <a:t>The </a:t>
            </a:r>
            <a:r>
              <a:rPr lang="en-IN" sz="3200" b="1" dirty="0" err="1"/>
              <a:t>Arduino</a:t>
            </a:r>
            <a:r>
              <a:rPr lang="en-IN" sz="3200" b="1" dirty="0"/>
              <a:t> Uno</a:t>
            </a:r>
            <a:r>
              <a:rPr lang="en-IN" sz="3200" dirty="0"/>
              <a:t> is an </a:t>
            </a:r>
            <a:r>
              <a:rPr lang="en-IN" sz="3200" dirty="0" smtClean="0"/>
              <a:t>open source </a:t>
            </a:r>
            <a:r>
              <a:rPr lang="en-IN" sz="3200" dirty="0" err="1" smtClean="0"/>
              <a:t>microcontrollerboard</a:t>
            </a:r>
            <a:r>
              <a:rPr lang="en-IN" sz="3200" dirty="0"/>
              <a:t> based </a:t>
            </a:r>
            <a:r>
              <a:rPr lang="en-IN" sz="3200" dirty="0" smtClean="0"/>
              <a:t>on the</a:t>
            </a:r>
            <a:r>
              <a:rPr lang="en-IN" sz="3200" dirty="0"/>
              <a:t> </a:t>
            </a:r>
            <a:r>
              <a:rPr lang="en-IN" sz="3200" dirty="0" smtClean="0"/>
              <a:t>Microchip</a:t>
            </a:r>
            <a:r>
              <a:rPr lang="en-IN" sz="3200" dirty="0"/>
              <a:t> </a:t>
            </a:r>
            <a:r>
              <a:rPr lang="en-IN" sz="3200" dirty="0" smtClean="0"/>
              <a:t>ATmega328P</a:t>
            </a:r>
            <a:r>
              <a:rPr lang="en-IN" sz="3200" dirty="0"/>
              <a:t> microcontroller and developed by </a:t>
            </a:r>
            <a:r>
              <a:rPr lang="en-IN" sz="3200" dirty="0" err="1" smtClean="0"/>
              <a:t>Arduino</a:t>
            </a:r>
            <a:r>
              <a:rPr lang="en-IN" sz="3200" dirty="0" smtClean="0"/>
              <a:t> company</a:t>
            </a:r>
            <a:endParaRPr lang="en-IN"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108" y="267494"/>
            <a:ext cx="4968552" cy="320869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096" y="267494"/>
            <a:ext cx="3384376" cy="2464567"/>
          </a:xfrm>
          <a:prstGeom prst="rect">
            <a:avLst/>
          </a:prstGeom>
        </p:spPr>
      </p:pic>
      <p:sp>
        <p:nvSpPr>
          <p:cNvPr id="12" name="TextBox 11"/>
          <p:cNvSpPr txBox="1"/>
          <p:nvPr/>
        </p:nvSpPr>
        <p:spPr>
          <a:xfrm>
            <a:off x="251520" y="3520500"/>
            <a:ext cx="5616624" cy="369332"/>
          </a:xfrm>
          <a:prstGeom prst="rect">
            <a:avLst/>
          </a:prstGeom>
          <a:noFill/>
        </p:spPr>
        <p:txBody>
          <a:bodyPr wrap="square" rtlCol="0">
            <a:spAutoFit/>
          </a:bodyPr>
          <a:lstStyle/>
          <a:p>
            <a:r>
              <a:rPr lang="en-IN" dirty="0" err="1" smtClean="0"/>
              <a:t>Arduino</a:t>
            </a:r>
            <a:r>
              <a:rPr lang="en-IN" dirty="0" smtClean="0"/>
              <a:t> UNO Board</a:t>
            </a:r>
            <a:endParaRPr lang="en-IN" dirty="0"/>
          </a:p>
        </p:txBody>
      </p:sp>
      <p:sp>
        <p:nvSpPr>
          <p:cNvPr id="13" name="TextBox 12"/>
          <p:cNvSpPr txBox="1"/>
          <p:nvPr/>
        </p:nvSpPr>
        <p:spPr>
          <a:xfrm>
            <a:off x="5436096" y="2787774"/>
            <a:ext cx="5616624" cy="369332"/>
          </a:xfrm>
          <a:prstGeom prst="rect">
            <a:avLst/>
          </a:prstGeom>
          <a:noFill/>
        </p:spPr>
        <p:txBody>
          <a:bodyPr wrap="square" rtlCol="0">
            <a:spAutoFit/>
          </a:bodyPr>
          <a:lstStyle/>
          <a:p>
            <a:r>
              <a:rPr lang="en-IN" dirty="0" smtClean="0"/>
              <a:t>ATmega328p microcontroller</a:t>
            </a:r>
            <a:endParaRPr lang="en-IN" dirty="0"/>
          </a:p>
        </p:txBody>
      </p:sp>
    </p:spTree>
    <p:extLst>
      <p:ext uri="{BB962C8B-B14F-4D97-AF65-F5344CB8AC3E}">
        <p14:creationId xmlns:p14="http://schemas.microsoft.com/office/powerpoint/2010/main" val="3659555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p:cNvSpPr>
          <p:nvPr>
            <p:ph type="title"/>
          </p:nvPr>
        </p:nvSpPr>
        <p:spPr>
          <a:xfrm>
            <a:off x="5580112" y="-236562"/>
            <a:ext cx="3816424" cy="2160240"/>
          </a:xfrm>
        </p:spPr>
        <p:txBody>
          <a:bodyPr>
            <a:normAutofit/>
          </a:bodyPr>
          <a:lstStyle>
            <a:extLst/>
          </a:lstStyle>
          <a:p>
            <a:r>
              <a:rPr lang="en-US" dirty="0" smtClean="0"/>
              <a:t>Technical specifications of ARDUINO UNO</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737082305"/>
              </p:ext>
            </p:extLst>
          </p:nvPr>
        </p:nvGraphicFramePr>
        <p:xfrm>
          <a:off x="323528" y="380489"/>
          <a:ext cx="5256584" cy="4452844"/>
        </p:xfrm>
        <a:graphic>
          <a:graphicData uri="http://schemas.openxmlformats.org/drawingml/2006/table">
            <a:tbl>
              <a:tblPr firstRow="1" bandRow="1">
                <a:tableStyleId>{2D5ABB26-0587-4C30-8999-92F81FD0307C}</a:tableStyleId>
              </a:tblPr>
              <a:tblGrid>
                <a:gridCol w="2628292"/>
                <a:gridCol w="2628292"/>
              </a:tblGrid>
              <a:tr h="487844">
                <a:tc>
                  <a:txBody>
                    <a:bodyPr/>
                    <a:lstStyle/>
                    <a:p>
                      <a:r>
                        <a:rPr lang="en-IN" sz="1800" b="0" i="0" kern="1200" dirty="0" smtClean="0">
                          <a:solidFill>
                            <a:schemeClr val="tx1"/>
                          </a:solidFill>
                          <a:effectLst/>
                          <a:latin typeface="+mn-lt"/>
                          <a:ea typeface="+mn-ea"/>
                          <a:cs typeface="+mn-cs"/>
                        </a:rPr>
                        <a:t>Microcontroller</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kern="1200" dirty="0" smtClean="0">
                          <a:solidFill>
                            <a:schemeClr val="tx1"/>
                          </a:solidFill>
                          <a:effectLst/>
                          <a:latin typeface="+mn-lt"/>
                          <a:ea typeface="+mn-ea"/>
                          <a:cs typeface="+mn-cs"/>
                        </a:rPr>
                        <a:t>ATmega328P</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0268">
                <a:tc>
                  <a:txBody>
                    <a:bodyPr/>
                    <a:lstStyle/>
                    <a:p>
                      <a:r>
                        <a:rPr lang="en-IN" sz="1800" b="0" i="0" kern="1200" dirty="0" smtClean="0">
                          <a:solidFill>
                            <a:schemeClr val="tx1"/>
                          </a:solidFill>
                          <a:effectLst/>
                          <a:latin typeface="+mn-lt"/>
                          <a:ea typeface="+mn-ea"/>
                          <a:cs typeface="+mn-cs"/>
                        </a:rPr>
                        <a:t>Operating Voltage</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smtClean="0"/>
                        <a:t>5V</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844">
                <a:tc>
                  <a:txBody>
                    <a:bodyPr/>
                    <a:lstStyle/>
                    <a:p>
                      <a:r>
                        <a:rPr lang="en-IN" sz="1800" b="0" i="0" kern="1200" dirty="0" smtClean="0">
                          <a:solidFill>
                            <a:schemeClr val="tx1"/>
                          </a:solidFill>
                          <a:effectLst/>
                          <a:latin typeface="+mn-lt"/>
                          <a:ea typeface="+mn-ea"/>
                          <a:cs typeface="+mn-cs"/>
                        </a:rPr>
                        <a:t>Recommended Input Voltage</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smtClean="0"/>
                        <a:t>7-12V</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844">
                <a:tc>
                  <a:txBody>
                    <a:bodyPr/>
                    <a:lstStyle/>
                    <a:p>
                      <a:r>
                        <a:rPr lang="en-IN" sz="1800" b="0" i="0" kern="1200" dirty="0" err="1" smtClean="0">
                          <a:solidFill>
                            <a:schemeClr val="tx1"/>
                          </a:solidFill>
                          <a:effectLst/>
                          <a:latin typeface="+mn-lt"/>
                          <a:ea typeface="+mn-ea"/>
                          <a:cs typeface="+mn-cs"/>
                        </a:rPr>
                        <a:t>Analog</a:t>
                      </a:r>
                      <a:r>
                        <a:rPr lang="en-IN" sz="1800" b="0" i="0" kern="1200" dirty="0" smtClean="0">
                          <a:solidFill>
                            <a:schemeClr val="tx1"/>
                          </a:solidFill>
                          <a:effectLst/>
                          <a:latin typeface="+mn-lt"/>
                          <a:ea typeface="+mn-ea"/>
                          <a:cs typeface="+mn-cs"/>
                        </a:rPr>
                        <a:t> Input Pins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kern="1200" dirty="0" smtClean="0">
                          <a:solidFill>
                            <a:schemeClr val="tx1"/>
                          </a:solidFill>
                          <a:effectLst/>
                          <a:latin typeface="+mn-lt"/>
                          <a:ea typeface="+mn-ea"/>
                          <a:cs typeface="+mn-cs"/>
                        </a:rPr>
                        <a:t>6 (A0 – A5)</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252">
                <a:tc>
                  <a:txBody>
                    <a:bodyPr/>
                    <a:lstStyle/>
                    <a:p>
                      <a:r>
                        <a:rPr lang="en-IN" sz="1800" b="0" i="0" kern="1200" dirty="0" smtClean="0">
                          <a:solidFill>
                            <a:schemeClr val="tx1"/>
                          </a:solidFill>
                          <a:effectLst/>
                          <a:latin typeface="+mn-lt"/>
                          <a:ea typeface="+mn-ea"/>
                          <a:cs typeface="+mn-cs"/>
                        </a:rPr>
                        <a:t>Digital I/O Pins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kern="1200" dirty="0" smtClean="0">
                          <a:solidFill>
                            <a:schemeClr val="tx1"/>
                          </a:solidFill>
                          <a:effectLst/>
                          <a:latin typeface="+mn-lt"/>
                          <a:ea typeface="+mn-ea"/>
                          <a:cs typeface="+mn-cs"/>
                        </a:rPr>
                        <a:t>14 (Out of which 6 provide PWM output)</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844">
                <a:tc>
                  <a:txBody>
                    <a:bodyPr/>
                    <a:lstStyle/>
                    <a:p>
                      <a:pPr algn="just" fontAlgn="t"/>
                      <a:r>
                        <a:rPr lang="en-IN" dirty="0">
                          <a:effectLst/>
                        </a:rPr>
                        <a:t>DC Current on I/O Pins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dirty="0">
                          <a:effectLst/>
                        </a:rPr>
                        <a:t>40 mA</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844">
                <a:tc>
                  <a:txBody>
                    <a:bodyPr/>
                    <a:lstStyle/>
                    <a:p>
                      <a:pPr algn="just" fontAlgn="t"/>
                      <a:r>
                        <a:rPr lang="en-IN" dirty="0">
                          <a:effectLst/>
                        </a:rPr>
                        <a:t>DC Current on 3.3V Pin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dirty="0">
                          <a:effectLst/>
                        </a:rPr>
                        <a:t>50 mA</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844">
                <a:tc>
                  <a:txBody>
                    <a:bodyPr/>
                    <a:lstStyle/>
                    <a:p>
                      <a:pPr algn="just" fontAlgn="t"/>
                      <a:r>
                        <a:rPr lang="en-IN" dirty="0">
                          <a:effectLst/>
                        </a:rPr>
                        <a:t>Flash Memory</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dirty="0">
                          <a:effectLst/>
                        </a:rPr>
                        <a:t>32 KB (0.5 KB is used for </a:t>
                      </a:r>
                      <a:r>
                        <a:rPr lang="en-IN" dirty="0" err="1">
                          <a:effectLst/>
                        </a:rPr>
                        <a:t>Bootloader</a:t>
                      </a:r>
                      <a:r>
                        <a:rPr lang="en-IN" dirty="0">
                          <a:effectLst/>
                        </a:rPr>
                        <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34689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a:spLocks noGrp="1"/>
          </p:cNvSpPr>
          <p:nvPr>
            <p:ph type="title"/>
          </p:nvPr>
        </p:nvSpPr>
        <p:spPr>
          <a:xfrm>
            <a:off x="5580112" y="-308570"/>
            <a:ext cx="3816424" cy="2160240"/>
          </a:xfrm>
        </p:spPr>
        <p:txBody>
          <a:bodyPr>
            <a:normAutofit/>
          </a:bodyPr>
          <a:lstStyle>
            <a:extLst/>
          </a:lstStyle>
          <a:p>
            <a:r>
              <a:rPr lang="en-US" dirty="0" smtClean="0"/>
              <a:t>Technical specifications of ARDUINO UNO</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811929442"/>
              </p:ext>
            </p:extLst>
          </p:nvPr>
        </p:nvGraphicFramePr>
        <p:xfrm>
          <a:off x="266552" y="339502"/>
          <a:ext cx="5256584" cy="2132980"/>
        </p:xfrm>
        <a:graphic>
          <a:graphicData uri="http://schemas.openxmlformats.org/drawingml/2006/table">
            <a:tbl>
              <a:tblPr firstRow="1" bandRow="1">
                <a:tableStyleId>{2D5ABB26-0587-4C30-8999-92F81FD0307C}</a:tableStyleId>
              </a:tblPr>
              <a:tblGrid>
                <a:gridCol w="2592288"/>
                <a:gridCol w="2664296"/>
              </a:tblGrid>
              <a:tr h="487844">
                <a:tc>
                  <a:txBody>
                    <a:bodyPr/>
                    <a:lstStyle/>
                    <a:p>
                      <a:pPr algn="just" fontAlgn="t"/>
                      <a:r>
                        <a:rPr lang="en-IN" dirty="0">
                          <a:effectLst/>
                        </a:rPr>
                        <a:t>Frequency (Clock Speed)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dirty="0">
                          <a:effectLst/>
                        </a:rPr>
                        <a:t>16 MHz</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844">
                <a:tc>
                  <a:txBody>
                    <a:bodyPr/>
                    <a:lstStyle/>
                    <a:p>
                      <a:pPr algn="just" fontAlgn="t"/>
                      <a:r>
                        <a:rPr lang="en-IN">
                          <a:effectLst/>
                        </a:rPr>
                        <a:t>Inbuilt LED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dirty="0" smtClean="0">
                          <a:effectLst/>
                        </a:rPr>
                        <a:t> Pin</a:t>
                      </a:r>
                      <a:r>
                        <a:rPr lang="en-IN" baseline="0" dirty="0" smtClean="0">
                          <a:effectLst/>
                        </a:rPr>
                        <a:t> </a:t>
                      </a:r>
                      <a:r>
                        <a:rPr lang="en-IN" dirty="0" smtClean="0">
                          <a:effectLst/>
                        </a:rPr>
                        <a:t>13</a:t>
                      </a:r>
                      <a:endParaRPr lang="en-IN"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252">
                <a:tc>
                  <a:txBody>
                    <a:bodyPr/>
                    <a:lstStyle/>
                    <a:p>
                      <a:pPr algn="just" fontAlgn="t"/>
                      <a:r>
                        <a:rPr lang="en-IN" dirty="0" smtClean="0">
                          <a:effectLst/>
                        </a:rPr>
                        <a:t>Reset button</a:t>
                      </a:r>
                      <a:endParaRPr lang="en-IN"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dirty="0">
                          <a:effectLst/>
                        </a:rPr>
                        <a:t>Resets the microcontroller</a:t>
                      </a:r>
                      <a:r>
                        <a:rPr lang="en-IN" dirty="0" smtClean="0">
                          <a:effectLst/>
                        </a:rPr>
                        <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252">
                <a:tc>
                  <a:txBody>
                    <a:bodyPr/>
                    <a:lstStyle/>
                    <a:p>
                      <a:pPr algn="just" fontAlgn="t"/>
                      <a:r>
                        <a:rPr lang="en-IN" dirty="0" smtClean="0">
                          <a:effectLst/>
                        </a:rPr>
                        <a:t>USB Plug</a:t>
                      </a:r>
                      <a:endParaRPr lang="en-IN"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800" b="0" i="1" u="none" strike="noStrike" kern="1200" baseline="0" dirty="0" smtClean="0">
                          <a:solidFill>
                            <a:schemeClr val="tx1"/>
                          </a:solidFill>
                          <a:latin typeface="+mn-lt"/>
                          <a:ea typeface="+mn-ea"/>
                          <a:cs typeface="+mn-cs"/>
                        </a:rPr>
                        <a:t>USB-B type to connect to computer</a:t>
                      </a:r>
                      <a:endParaRPr lang="en-IN" dirty="0" smtClean="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Rectangle 9"/>
          <p:cNvSpPr/>
          <p:nvPr/>
        </p:nvSpPr>
        <p:spPr>
          <a:xfrm>
            <a:off x="323528" y="3345974"/>
            <a:ext cx="4896544" cy="1477328"/>
          </a:xfrm>
          <a:prstGeom prst="rect">
            <a:avLst/>
          </a:prstGeom>
        </p:spPr>
        <p:txBody>
          <a:bodyPr wrap="square">
            <a:spAutoFit/>
          </a:bodyPr>
          <a:lstStyle/>
          <a:p>
            <a:r>
              <a:rPr lang="en-IN" dirty="0" err="1" smtClean="0"/>
              <a:t>Arduino</a:t>
            </a:r>
            <a:r>
              <a:rPr lang="en-IN" dirty="0" smtClean="0"/>
              <a:t> </a:t>
            </a:r>
            <a:r>
              <a:rPr lang="en-IN" dirty="0"/>
              <a:t>IDE (Integrated Development Environment) is required to program the </a:t>
            </a:r>
            <a:r>
              <a:rPr lang="en-IN" dirty="0" err="1"/>
              <a:t>Arduino</a:t>
            </a:r>
            <a:r>
              <a:rPr lang="en-IN" dirty="0"/>
              <a:t> </a:t>
            </a:r>
            <a:r>
              <a:rPr lang="en-IN" dirty="0" smtClean="0"/>
              <a:t>Uno board</a:t>
            </a:r>
            <a:r>
              <a:rPr lang="en-IN" dirty="0"/>
              <a:t>. </a:t>
            </a:r>
            <a:r>
              <a:rPr lang="en-IN" dirty="0" smtClean="0"/>
              <a:t>  </a:t>
            </a:r>
            <a:r>
              <a:rPr lang="en-IN" dirty="0" err="1" smtClean="0"/>
              <a:t>Link:</a:t>
            </a:r>
            <a:r>
              <a:rPr lang="en-IN" dirty="0" err="1">
                <a:hlinkClick r:id="rId2"/>
              </a:rPr>
              <a:t>https</a:t>
            </a:r>
            <a:r>
              <a:rPr lang="en-IN" dirty="0">
                <a:hlinkClick r:id="rId2"/>
              </a:rPr>
              <a:t>://www.arduino.cc/en/guide/windows</a:t>
            </a:r>
            <a:endParaRPr lang="en-IN" dirty="0"/>
          </a:p>
          <a:p>
            <a:endParaRPr lang="en-IN" dirty="0"/>
          </a:p>
        </p:txBody>
      </p:sp>
      <p:sp>
        <p:nvSpPr>
          <p:cNvPr id="11" name="Rectangle 1"/>
          <p:cNvSpPr txBox="1">
            <a:spLocks/>
          </p:cNvSpPr>
          <p:nvPr/>
        </p:nvSpPr>
        <p:spPr>
          <a:xfrm>
            <a:off x="323528" y="2787774"/>
            <a:ext cx="5544616" cy="504056"/>
          </a:xfrm>
          <a:prstGeom prst="rect">
            <a:avLst/>
          </a:prstGeom>
        </p:spPr>
        <p:txBody>
          <a:bodyPr vert="horz" lIns="91440" tIns="45720" rIns="91440" bIns="45720" rtlCol="0" anchor="b">
            <a:normAutofit fontScale="92500" lnSpcReduction="20000"/>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dirty="0" smtClean="0"/>
              <a:t>Software required:</a:t>
            </a:r>
            <a:endParaRPr lang="en-US" dirty="0"/>
          </a:p>
        </p:txBody>
      </p:sp>
    </p:spTree>
    <p:extLst>
      <p:ext uri="{BB962C8B-B14F-4D97-AF65-F5344CB8AC3E}">
        <p14:creationId xmlns:p14="http://schemas.microsoft.com/office/powerpoint/2010/main" val="817294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1"/>
          <p:cNvSpPr>
            <a:spLocks noGrp="1"/>
          </p:cNvSpPr>
          <p:nvPr>
            <p:ph type="title"/>
          </p:nvPr>
        </p:nvSpPr>
        <p:spPr>
          <a:xfrm>
            <a:off x="457200" y="205978"/>
            <a:ext cx="8229600" cy="857250"/>
          </a:xfrm>
        </p:spPr>
        <p:txBody>
          <a:bodyPr/>
          <a:lstStyle>
            <a:extLst/>
          </a:lstStyle>
          <a:p>
            <a:r>
              <a:rPr lang="en-US" dirty="0" smtClean="0"/>
              <a:t>Programming ARDUINO </a:t>
            </a:r>
            <a:r>
              <a:rPr lang="en-US" dirty="0" smtClean="0"/>
              <a:t>UNO</a:t>
            </a:r>
            <a:endParaRPr lang="en-US" dirty="0"/>
          </a:p>
        </p:txBody>
      </p:sp>
      <p:sp>
        <p:nvSpPr>
          <p:cNvPr id="6" name="TextBox 5"/>
          <p:cNvSpPr txBox="1"/>
          <p:nvPr/>
        </p:nvSpPr>
        <p:spPr>
          <a:xfrm>
            <a:off x="611560" y="1096456"/>
            <a:ext cx="7488832" cy="1477328"/>
          </a:xfrm>
          <a:prstGeom prst="rect">
            <a:avLst/>
          </a:prstGeom>
          <a:noFill/>
        </p:spPr>
        <p:txBody>
          <a:bodyPr wrap="square" rtlCol="0">
            <a:spAutoFit/>
          </a:bodyPr>
          <a:lstStyle/>
          <a:p>
            <a:r>
              <a:rPr lang="en-IN" dirty="0" smtClean="0"/>
              <a:t>Once </a:t>
            </a:r>
            <a:r>
              <a:rPr lang="en-IN" dirty="0" err="1"/>
              <a:t>arduino</a:t>
            </a:r>
            <a:r>
              <a:rPr lang="en-IN" dirty="0"/>
              <a:t> IDE is installed on the computer, connect the board with computer using USB cable. Now open the </a:t>
            </a:r>
            <a:r>
              <a:rPr lang="en-IN" dirty="0" err="1"/>
              <a:t>arduino</a:t>
            </a:r>
            <a:r>
              <a:rPr lang="en-IN" dirty="0"/>
              <a:t> IDE and choose the correct board by selecting Tools&gt;Boards&gt;</a:t>
            </a:r>
            <a:r>
              <a:rPr lang="en-IN" dirty="0" err="1"/>
              <a:t>Arduino</a:t>
            </a:r>
            <a:r>
              <a:rPr lang="en-IN" dirty="0"/>
              <a:t>/</a:t>
            </a:r>
            <a:r>
              <a:rPr lang="en-IN" dirty="0" err="1"/>
              <a:t>Genuino</a:t>
            </a:r>
            <a:r>
              <a:rPr lang="en-IN" dirty="0"/>
              <a:t> Uno, and choose the correct Port by selecting Tools&gt;Port. </a:t>
            </a:r>
            <a:r>
              <a:rPr lang="en-IN" dirty="0" err="1"/>
              <a:t>Arduino</a:t>
            </a:r>
            <a:r>
              <a:rPr lang="en-IN" dirty="0"/>
              <a:t> Uno is programmed using </a:t>
            </a:r>
            <a:r>
              <a:rPr lang="en-IN" dirty="0" err="1"/>
              <a:t>Arduino</a:t>
            </a:r>
            <a:r>
              <a:rPr lang="en-IN" dirty="0"/>
              <a:t> programming language based on Wiring.</a:t>
            </a: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59" y="2573784"/>
            <a:ext cx="3318699" cy="2161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09697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9736" t="2" r="29736" b="45302"/>
          <a:stretch/>
        </p:blipFill>
        <p:spPr bwMode="auto">
          <a:xfrm>
            <a:off x="-1980728" y="555526"/>
            <a:ext cx="9797848"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63194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p:cNvSpPr>
          <p:nvPr>
            <p:ph type="title"/>
          </p:nvPr>
        </p:nvSpPr>
        <p:spPr>
          <a:xfrm>
            <a:off x="395536" y="-20538"/>
            <a:ext cx="8229600" cy="857250"/>
          </a:xfrm>
        </p:spPr>
        <p:txBody>
          <a:bodyPr/>
          <a:lstStyle>
            <a:extLst/>
          </a:lstStyle>
          <a:p>
            <a:r>
              <a:rPr lang="en-US" dirty="0" smtClean="0"/>
              <a:t>TSOP1738 IR </a:t>
            </a:r>
            <a:r>
              <a:rPr lang="en-US" dirty="0" err="1" smtClean="0"/>
              <a:t>reciever</a:t>
            </a:r>
            <a:endParaRPr lang="en-US" dirty="0"/>
          </a:p>
        </p:txBody>
      </p:sp>
      <p:sp>
        <p:nvSpPr>
          <p:cNvPr id="7" name="TextBox 6"/>
          <p:cNvSpPr txBox="1"/>
          <p:nvPr/>
        </p:nvSpPr>
        <p:spPr>
          <a:xfrm>
            <a:off x="323529" y="771550"/>
            <a:ext cx="4989676" cy="4247317"/>
          </a:xfrm>
          <a:prstGeom prst="rect">
            <a:avLst/>
          </a:prstGeom>
          <a:noFill/>
        </p:spPr>
        <p:txBody>
          <a:bodyPr wrap="square" rtlCol="0">
            <a:spAutoFit/>
          </a:bodyPr>
          <a:lstStyle/>
          <a:p>
            <a:r>
              <a:rPr lang="en-IN" dirty="0"/>
              <a:t>TSOP1738 is an IR receiver with an amplifier that acts as a switch and converter within a circuit. It has one input and output which only acts on the base of the input IR signal. The basic purpose of TSOP1738 is to convert the IR signal to electric signals. Every IR receiver has a special frequency to operate. TSOP1738 operates on 38KHz IR frequency. In case of higher or lower frequency, it may act due to a current leakage or some other errors but it won’t fully operate. It uses silicon-based technology, which works at the </a:t>
            </a:r>
            <a:r>
              <a:rPr lang="en-IN" dirty="0" err="1"/>
              <a:t>microlevel</a:t>
            </a:r>
            <a:r>
              <a:rPr lang="en-IN" dirty="0"/>
              <a:t> and very sensitive and efficient to its functions. In summary,  TSOP may be smaller in size but its usage with microcontroller and microprocessors makes it smart and secure. </a:t>
            </a:r>
            <a:r>
              <a:rPr lang="en-IN" dirty="0" smtClean="0"/>
              <a:t>TSOP1838 </a:t>
            </a:r>
            <a:r>
              <a:rPr lang="en-IN" dirty="0"/>
              <a:t>is an </a:t>
            </a:r>
            <a:r>
              <a:rPr lang="en-IN" dirty="0" smtClean="0"/>
              <a:t>improved version of </a:t>
            </a:r>
            <a:r>
              <a:rPr lang="en-IN" dirty="0"/>
              <a:t>TSOP1738 </a:t>
            </a:r>
            <a:r>
              <a:rPr lang="en-IN" dirty="0" smtClean="0"/>
              <a:t>.</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3204" y="843558"/>
            <a:ext cx="3507268" cy="1897385"/>
          </a:xfrm>
          <a:prstGeom prst="rect">
            <a:avLst/>
          </a:prstGeom>
        </p:spPr>
      </p:pic>
    </p:spTree>
    <p:extLst>
      <p:ext uri="{BB962C8B-B14F-4D97-AF65-F5344CB8AC3E}">
        <p14:creationId xmlns:p14="http://schemas.microsoft.com/office/powerpoint/2010/main" val="699650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0</TotalTime>
  <Words>675</Words>
  <Application>Microsoft Office PowerPoint</Application>
  <PresentationFormat>On-screen Show (16:9)</PresentationFormat>
  <Paragraphs>101</Paragraphs>
  <Slides>19</Slides>
  <Notes>3</Notes>
  <HiddenSlides>2</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Thatch</vt:lpstr>
      <vt:lpstr>Topic:    ARDUINO AND IR SENSOR</vt:lpstr>
      <vt:lpstr>How to control two LED’s using TV remote or any other IR remote using IR sensor.</vt:lpstr>
      <vt:lpstr>PowerPoint Presentation</vt:lpstr>
      <vt:lpstr>PowerPoint Presentation</vt:lpstr>
      <vt:lpstr>Technical specifications of ARDUINO UNO</vt:lpstr>
      <vt:lpstr>Technical specifications of ARDUINO UNO</vt:lpstr>
      <vt:lpstr>Programming ARDUINO UNO</vt:lpstr>
      <vt:lpstr>PowerPoint Presentation</vt:lpstr>
      <vt:lpstr>TSOP1738 IR reciever</vt:lpstr>
      <vt:lpstr>Working principle of the TSOP1738:</vt:lpstr>
      <vt:lpstr>Components required:</vt:lpstr>
      <vt:lpstr>Circuit Diagram:</vt:lpstr>
      <vt:lpstr>Decoding IR Remote Control Signals using Arduino</vt:lpstr>
      <vt:lpstr>Requirements:</vt:lpstr>
      <vt:lpstr>Demonstration:</vt:lpstr>
      <vt:lpstr>Program:</vt:lpstr>
      <vt:lpstr>Flowchart:</vt:lpstr>
      <vt:lpstr>PowerPoint Presentation</vt:lpstr>
      <vt:lpstr>*****Thank you*****</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2020-09-05T03:10:16Z</dcterms:created>
  <dcterms:modified xsi:type="dcterms:W3CDTF">2020-09-10T10:48:36Z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