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81" r:id="rId3"/>
    <p:sldId id="257" r:id="rId4"/>
    <p:sldId id="258" r:id="rId5"/>
    <p:sldId id="275" r:id="rId6"/>
    <p:sldId id="273" r:id="rId7"/>
    <p:sldId id="262" r:id="rId8"/>
    <p:sldId id="268" r:id="rId9"/>
    <p:sldId id="261" r:id="rId10"/>
    <p:sldId id="277" r:id="rId11"/>
    <p:sldId id="283" r:id="rId12"/>
    <p:sldId id="272" r:id="rId13"/>
    <p:sldId id="269" r:id="rId14"/>
    <p:sldId id="279" r:id="rId15"/>
    <p:sldId id="282" r:id="rId16"/>
    <p:sldId id="264" r:id="rId17"/>
    <p:sldId id="278" r:id="rId18"/>
    <p:sldId id="280" r:id="rId19"/>
    <p:sldId id="265" r:id="rId20"/>
    <p:sldId id="267"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82" d="100"/>
          <a:sy n="82" d="100"/>
        </p:scale>
        <p:origin x="-24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E1C20C-5607-456E-B4A2-5B3F3333C687}" type="datetimeFigureOut">
              <a:rPr lang="en-US" smtClean="0"/>
              <a:t>8/7/2022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02420E6-68B9-4C49-8FEF-F9242E876E0D}" type="slidenum">
              <a:rPr lang="en-US" smtClean="0"/>
              <a:t>‹#›</a:t>
            </a:fld>
            <a:endParaRPr lang="en-US"/>
          </a:p>
        </p:txBody>
      </p:sp>
    </p:spTree>
    <p:extLst>
      <p:ext uri="{BB962C8B-B14F-4D97-AF65-F5344CB8AC3E}">
        <p14:creationId xmlns:p14="http://schemas.microsoft.com/office/powerpoint/2010/main" val="7087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420E6-68B9-4C49-8FEF-F9242E876E0D}" type="slidenum">
              <a:rPr lang="en-US" smtClean="0"/>
              <a:t>12</a:t>
            </a:fld>
            <a:endParaRPr lang="en-US"/>
          </a:p>
        </p:txBody>
      </p:sp>
    </p:spTree>
    <p:extLst>
      <p:ext uri="{BB962C8B-B14F-4D97-AF65-F5344CB8AC3E}">
        <p14:creationId xmlns:p14="http://schemas.microsoft.com/office/powerpoint/2010/main" val="110776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5987" y="1793239"/>
            <a:ext cx="4886325" cy="4350385"/>
          </a:xfrm>
          <a:prstGeom prst="rect">
            <a:avLst/>
          </a:prstGeom>
        </p:spPr>
        <p:txBody>
          <a:bodyPr wrap="square" lIns="0" tIns="0" rIns="0" bIns="0">
            <a:spAutoFit/>
          </a:bodyPr>
          <a:lstStyle>
            <a:lvl1pPr>
              <a:defRPr sz="2400" b="1" i="0">
                <a:solidFill>
                  <a:srgbClr val="C00000"/>
                </a:solidFill>
                <a:latin typeface="Calibri"/>
                <a:cs typeface="Calibri"/>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546728" y="359981"/>
            <a:ext cx="5113020" cy="300355"/>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426584" y="1161605"/>
            <a:ext cx="7058659" cy="415607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8/7/2022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95146" y="275591"/>
            <a:ext cx="7578472" cy="382156"/>
          </a:xfrm>
          <a:prstGeom prst="rect">
            <a:avLst/>
          </a:prstGeom>
        </p:spPr>
        <p:txBody>
          <a:bodyPr vert="horz" wrap="square" lIns="0" tIns="12700" rIns="0" bIns="0" rtlCol="0">
            <a:spAutoFit/>
          </a:bodyPr>
          <a:lstStyle/>
          <a:p>
            <a:pPr marL="12700">
              <a:lnSpc>
                <a:spcPct val="100000"/>
              </a:lnSpc>
              <a:spcBef>
                <a:spcPts val="100"/>
              </a:spcBef>
            </a:pPr>
            <a:r>
              <a:rPr sz="2400" spc="-25" dirty="0" smtClean="0"/>
              <a:t>D</a:t>
            </a:r>
            <a:r>
              <a:rPr sz="2400" spc="-130" dirty="0" smtClean="0"/>
              <a:t>r</a:t>
            </a:r>
            <a:r>
              <a:rPr sz="2400" dirty="0" smtClean="0"/>
              <a:t>.</a:t>
            </a:r>
            <a:r>
              <a:rPr lang="en-IN" sz="2400" spc="-155" dirty="0"/>
              <a:t> </a:t>
            </a:r>
            <a:r>
              <a:rPr sz="2400" spc="-25" dirty="0" smtClean="0"/>
              <a:t>A</a:t>
            </a:r>
            <a:r>
              <a:rPr sz="2400" spc="20" dirty="0" smtClean="0"/>
              <a:t>M</a:t>
            </a:r>
            <a:r>
              <a:rPr sz="2400" dirty="0" smtClean="0"/>
              <a:t>BE</a:t>
            </a:r>
            <a:r>
              <a:rPr sz="2400" spc="-25" dirty="0" smtClean="0"/>
              <a:t>D</a:t>
            </a:r>
            <a:r>
              <a:rPr sz="2400" spc="20" dirty="0" smtClean="0"/>
              <a:t>K</a:t>
            </a:r>
            <a:r>
              <a:rPr sz="2400" spc="-25" dirty="0" smtClean="0"/>
              <a:t>A</a:t>
            </a:r>
            <a:r>
              <a:rPr sz="2400" dirty="0" smtClean="0"/>
              <a:t>R</a:t>
            </a:r>
            <a:r>
              <a:rPr sz="2400" spc="45" dirty="0" smtClean="0"/>
              <a:t> </a:t>
            </a:r>
            <a:r>
              <a:rPr sz="2400" spc="-30" dirty="0"/>
              <a:t>I</a:t>
            </a:r>
            <a:r>
              <a:rPr sz="2400" spc="-25" dirty="0"/>
              <a:t>N</a:t>
            </a:r>
            <a:r>
              <a:rPr sz="2400" spc="-30" dirty="0"/>
              <a:t>S</a:t>
            </a:r>
            <a:r>
              <a:rPr sz="2400" spc="-75" dirty="0"/>
              <a:t>T</a:t>
            </a:r>
            <a:r>
              <a:rPr sz="2400" spc="-30" dirty="0"/>
              <a:t>I</a:t>
            </a:r>
            <a:r>
              <a:rPr sz="2400" spc="-75" dirty="0"/>
              <a:t>T</a:t>
            </a:r>
            <a:r>
              <a:rPr sz="2400" spc="-25" dirty="0"/>
              <a:t>U</a:t>
            </a:r>
            <a:r>
              <a:rPr sz="2400" spc="-75" dirty="0"/>
              <a:t>T</a:t>
            </a:r>
            <a:r>
              <a:rPr sz="2400" dirty="0"/>
              <a:t>E </a:t>
            </a:r>
            <a:r>
              <a:rPr sz="2400" spc="-80" dirty="0"/>
              <a:t> </a:t>
            </a:r>
            <a:r>
              <a:rPr sz="2400" spc="20" dirty="0"/>
              <a:t>O</a:t>
            </a:r>
            <a:r>
              <a:rPr sz="2400" dirty="0"/>
              <a:t>F</a:t>
            </a:r>
            <a:r>
              <a:rPr sz="2400" spc="-125" dirty="0"/>
              <a:t> </a:t>
            </a:r>
            <a:r>
              <a:rPr sz="2400" spc="-75" dirty="0"/>
              <a:t>T</a:t>
            </a:r>
            <a:r>
              <a:rPr sz="2400" dirty="0"/>
              <a:t>E</a:t>
            </a:r>
            <a:r>
              <a:rPr sz="2400" spc="-25" dirty="0"/>
              <a:t>C</a:t>
            </a:r>
            <a:r>
              <a:rPr sz="2400" spc="20" dirty="0"/>
              <a:t>H</a:t>
            </a:r>
            <a:r>
              <a:rPr sz="2400" spc="-25" dirty="0"/>
              <a:t>N</a:t>
            </a:r>
            <a:r>
              <a:rPr sz="2400" spc="20" dirty="0"/>
              <a:t>O</a:t>
            </a:r>
            <a:r>
              <a:rPr sz="2400" dirty="0"/>
              <a:t>L</a:t>
            </a:r>
            <a:r>
              <a:rPr sz="2400" spc="20" dirty="0"/>
              <a:t>O</a:t>
            </a:r>
            <a:r>
              <a:rPr sz="2400" spc="-55" dirty="0"/>
              <a:t>G</a:t>
            </a:r>
            <a:r>
              <a:rPr sz="2400" dirty="0"/>
              <a:t>Y</a:t>
            </a:r>
          </a:p>
        </p:txBody>
      </p:sp>
      <p:sp>
        <p:nvSpPr>
          <p:cNvPr id="4" name="object 4"/>
          <p:cNvSpPr txBox="1"/>
          <p:nvPr/>
        </p:nvSpPr>
        <p:spPr>
          <a:xfrm>
            <a:off x="3747134" y="626681"/>
            <a:ext cx="4701540" cy="462915"/>
          </a:xfrm>
          <a:prstGeom prst="rect">
            <a:avLst/>
          </a:prstGeom>
        </p:spPr>
        <p:txBody>
          <a:bodyPr vert="horz" wrap="square" lIns="0" tIns="15875" rIns="0" bIns="0" rtlCol="0">
            <a:spAutoFit/>
          </a:bodyPr>
          <a:lstStyle/>
          <a:p>
            <a:pPr algn="ctr">
              <a:lnSpc>
                <a:spcPct val="100000"/>
              </a:lnSpc>
              <a:spcBef>
                <a:spcPts val="125"/>
              </a:spcBef>
            </a:pPr>
            <a:r>
              <a:rPr sz="1400" spc="-20" dirty="0">
                <a:latin typeface="Times New Roman"/>
                <a:cs typeface="Times New Roman"/>
              </a:rPr>
              <a:t>Near</a:t>
            </a:r>
            <a:r>
              <a:rPr sz="1400" spc="75" dirty="0">
                <a:latin typeface="Times New Roman"/>
                <a:cs typeface="Times New Roman"/>
              </a:rPr>
              <a:t> </a:t>
            </a:r>
            <a:r>
              <a:rPr sz="1400" spc="-20" dirty="0">
                <a:latin typeface="Times New Roman"/>
                <a:cs typeface="Times New Roman"/>
              </a:rPr>
              <a:t>Jnana</a:t>
            </a:r>
            <a:r>
              <a:rPr sz="1400" spc="65" dirty="0">
                <a:latin typeface="Times New Roman"/>
                <a:cs typeface="Times New Roman"/>
              </a:rPr>
              <a:t> </a:t>
            </a:r>
            <a:r>
              <a:rPr sz="1400" spc="-25" dirty="0">
                <a:latin typeface="Times New Roman"/>
                <a:cs typeface="Times New Roman"/>
              </a:rPr>
              <a:t>Bharathi</a:t>
            </a:r>
            <a:r>
              <a:rPr sz="1400" spc="155" dirty="0">
                <a:latin typeface="Times New Roman"/>
                <a:cs typeface="Times New Roman"/>
              </a:rPr>
              <a:t> </a:t>
            </a:r>
            <a:r>
              <a:rPr sz="1400" spc="5" dirty="0">
                <a:latin typeface="Times New Roman"/>
                <a:cs typeface="Times New Roman"/>
              </a:rPr>
              <a:t>Campus,</a:t>
            </a:r>
            <a:r>
              <a:rPr sz="1400" spc="-30" dirty="0">
                <a:latin typeface="Times New Roman"/>
                <a:cs typeface="Times New Roman"/>
              </a:rPr>
              <a:t> </a:t>
            </a:r>
            <a:r>
              <a:rPr sz="1400" spc="-25" dirty="0">
                <a:latin typeface="Times New Roman"/>
                <a:cs typeface="Times New Roman"/>
              </a:rPr>
              <a:t>Bengaluru-560056.</a:t>
            </a:r>
            <a:endParaRPr sz="1400" dirty="0">
              <a:latin typeface="Times New Roman"/>
              <a:cs typeface="Times New Roman"/>
            </a:endParaRPr>
          </a:p>
          <a:p>
            <a:pPr algn="ctr">
              <a:lnSpc>
                <a:spcPct val="100000"/>
              </a:lnSpc>
              <a:spcBef>
                <a:spcPts val="50"/>
              </a:spcBef>
            </a:pPr>
            <a:r>
              <a:rPr sz="1400" spc="-25" dirty="0">
                <a:latin typeface="Times New Roman"/>
                <a:cs typeface="Times New Roman"/>
              </a:rPr>
              <a:t>(</a:t>
            </a:r>
            <a:r>
              <a:rPr sz="1400" spc="-45" dirty="0">
                <a:latin typeface="Times New Roman"/>
                <a:cs typeface="Times New Roman"/>
              </a:rPr>
              <a:t>A</a:t>
            </a:r>
            <a:r>
              <a:rPr sz="1400" spc="10" dirty="0">
                <a:latin typeface="Times New Roman"/>
                <a:cs typeface="Times New Roman"/>
              </a:rPr>
              <a:t>n</a:t>
            </a:r>
            <a:r>
              <a:rPr sz="1400" spc="-15" dirty="0">
                <a:latin typeface="Times New Roman"/>
                <a:cs typeface="Times New Roman"/>
              </a:rPr>
              <a:t> </a:t>
            </a:r>
            <a:r>
              <a:rPr sz="1400" spc="-45" dirty="0">
                <a:latin typeface="Times New Roman"/>
                <a:cs typeface="Times New Roman"/>
              </a:rPr>
              <a:t>A</a:t>
            </a:r>
            <a:r>
              <a:rPr sz="1400" spc="-30" dirty="0">
                <a:latin typeface="Times New Roman"/>
                <a:cs typeface="Times New Roman"/>
              </a:rPr>
              <a:t>u</a:t>
            </a:r>
            <a:r>
              <a:rPr sz="1400" spc="-20" dirty="0">
                <a:latin typeface="Times New Roman"/>
                <a:cs typeface="Times New Roman"/>
              </a:rPr>
              <a:t>t</a:t>
            </a:r>
            <a:r>
              <a:rPr sz="1400" spc="40" dirty="0">
                <a:latin typeface="Times New Roman"/>
                <a:cs typeface="Times New Roman"/>
              </a:rPr>
              <a:t>o</a:t>
            </a:r>
            <a:r>
              <a:rPr sz="1400" spc="-30" dirty="0">
                <a:latin typeface="Times New Roman"/>
                <a:cs typeface="Times New Roman"/>
              </a:rPr>
              <a:t>n</a:t>
            </a:r>
            <a:r>
              <a:rPr sz="1400" spc="40" dirty="0">
                <a:latin typeface="Times New Roman"/>
                <a:cs typeface="Times New Roman"/>
              </a:rPr>
              <a:t>o</a:t>
            </a:r>
            <a:r>
              <a:rPr sz="1400" spc="-40" dirty="0">
                <a:latin typeface="Times New Roman"/>
                <a:cs typeface="Times New Roman"/>
              </a:rPr>
              <a:t>m</a:t>
            </a:r>
            <a:r>
              <a:rPr sz="1400" spc="40" dirty="0">
                <a:latin typeface="Times New Roman"/>
                <a:cs typeface="Times New Roman"/>
              </a:rPr>
              <a:t>o</a:t>
            </a:r>
            <a:r>
              <a:rPr sz="1400" spc="-30" dirty="0">
                <a:latin typeface="Times New Roman"/>
                <a:cs typeface="Times New Roman"/>
              </a:rPr>
              <a:t>u</a:t>
            </a:r>
            <a:r>
              <a:rPr sz="1400" spc="10" dirty="0">
                <a:latin typeface="Times New Roman"/>
                <a:cs typeface="Times New Roman"/>
              </a:rPr>
              <a:t>s</a:t>
            </a:r>
            <a:r>
              <a:rPr sz="1400" spc="-10" dirty="0">
                <a:latin typeface="Times New Roman"/>
                <a:cs typeface="Times New Roman"/>
              </a:rPr>
              <a:t> </a:t>
            </a:r>
            <a:r>
              <a:rPr sz="1400" spc="-25" dirty="0">
                <a:latin typeface="Times New Roman"/>
                <a:cs typeface="Times New Roman"/>
              </a:rPr>
              <a:t>I</a:t>
            </a:r>
            <a:r>
              <a:rPr sz="1400" spc="-30" dirty="0">
                <a:latin typeface="Times New Roman"/>
                <a:cs typeface="Times New Roman"/>
              </a:rPr>
              <a:t>n</a:t>
            </a:r>
            <a:r>
              <a:rPr sz="1400" spc="50" dirty="0">
                <a:latin typeface="Times New Roman"/>
                <a:cs typeface="Times New Roman"/>
              </a:rPr>
              <a:t>s</a:t>
            </a:r>
            <a:r>
              <a:rPr sz="1400" spc="-20" dirty="0">
                <a:latin typeface="Times New Roman"/>
                <a:cs typeface="Times New Roman"/>
              </a:rPr>
              <a:t>t</a:t>
            </a:r>
            <a:r>
              <a:rPr sz="1400" spc="-95" dirty="0">
                <a:latin typeface="Times New Roman"/>
                <a:cs typeface="Times New Roman"/>
              </a:rPr>
              <a:t>i</a:t>
            </a:r>
            <a:r>
              <a:rPr sz="1400" spc="-20" dirty="0">
                <a:latin typeface="Times New Roman"/>
                <a:cs typeface="Times New Roman"/>
              </a:rPr>
              <a:t>t</a:t>
            </a:r>
            <a:r>
              <a:rPr sz="1400" spc="-30" dirty="0">
                <a:latin typeface="Times New Roman"/>
                <a:cs typeface="Times New Roman"/>
              </a:rPr>
              <a:t>u</a:t>
            </a:r>
            <a:r>
              <a:rPr sz="1400" spc="-20" dirty="0">
                <a:latin typeface="Times New Roman"/>
                <a:cs typeface="Times New Roman"/>
              </a:rPr>
              <a:t>t</a:t>
            </a:r>
            <a:r>
              <a:rPr sz="1400" spc="-95" dirty="0">
                <a:latin typeface="Times New Roman"/>
                <a:cs typeface="Times New Roman"/>
              </a:rPr>
              <a:t>i</a:t>
            </a:r>
            <a:r>
              <a:rPr sz="1400" spc="40" dirty="0">
                <a:latin typeface="Times New Roman"/>
                <a:cs typeface="Times New Roman"/>
              </a:rPr>
              <a:t>o</a:t>
            </a:r>
            <a:r>
              <a:rPr sz="1400" spc="-30" dirty="0">
                <a:latin typeface="Times New Roman"/>
                <a:cs typeface="Times New Roman"/>
              </a:rPr>
              <a:t>n</a:t>
            </a:r>
            <a:r>
              <a:rPr sz="1400" spc="5" dirty="0">
                <a:latin typeface="Times New Roman"/>
                <a:cs typeface="Times New Roman"/>
              </a:rPr>
              <a:t>,</a:t>
            </a:r>
            <a:r>
              <a:rPr sz="1400" spc="114" dirty="0">
                <a:latin typeface="Times New Roman"/>
                <a:cs typeface="Times New Roman"/>
              </a:rPr>
              <a:t> </a:t>
            </a:r>
            <a:r>
              <a:rPr sz="1400" spc="-45" dirty="0">
                <a:latin typeface="Times New Roman"/>
                <a:cs typeface="Times New Roman"/>
              </a:rPr>
              <a:t>A</a:t>
            </a:r>
            <a:r>
              <a:rPr sz="1400" spc="-95" dirty="0">
                <a:latin typeface="Times New Roman"/>
                <a:cs typeface="Times New Roman"/>
              </a:rPr>
              <a:t>i</a:t>
            </a:r>
            <a:r>
              <a:rPr sz="1400" spc="40" dirty="0">
                <a:latin typeface="Times New Roman"/>
                <a:cs typeface="Times New Roman"/>
              </a:rPr>
              <a:t>d</a:t>
            </a:r>
            <a:r>
              <a:rPr sz="1400" spc="-25" dirty="0">
                <a:latin typeface="Times New Roman"/>
                <a:cs typeface="Times New Roman"/>
              </a:rPr>
              <a:t>e</a:t>
            </a:r>
            <a:r>
              <a:rPr sz="1400" spc="10" dirty="0">
                <a:latin typeface="Times New Roman"/>
                <a:cs typeface="Times New Roman"/>
              </a:rPr>
              <a:t>d</a:t>
            </a:r>
            <a:r>
              <a:rPr sz="1400" spc="55" dirty="0">
                <a:latin typeface="Times New Roman"/>
                <a:cs typeface="Times New Roman"/>
              </a:rPr>
              <a:t> </a:t>
            </a:r>
            <a:r>
              <a:rPr sz="1400" spc="40" dirty="0">
                <a:latin typeface="Times New Roman"/>
                <a:cs typeface="Times New Roman"/>
              </a:rPr>
              <a:t>b</a:t>
            </a:r>
            <a:r>
              <a:rPr sz="1400" spc="10" dirty="0">
                <a:latin typeface="Times New Roman"/>
                <a:cs typeface="Times New Roman"/>
              </a:rPr>
              <a:t>y</a:t>
            </a:r>
            <a:r>
              <a:rPr sz="1400" spc="-90" dirty="0">
                <a:latin typeface="Times New Roman"/>
                <a:cs typeface="Times New Roman"/>
              </a:rPr>
              <a:t> </a:t>
            </a:r>
            <a:r>
              <a:rPr sz="1400" spc="30" dirty="0">
                <a:latin typeface="Times New Roman"/>
                <a:cs typeface="Times New Roman"/>
              </a:rPr>
              <a:t>G</a:t>
            </a:r>
            <a:r>
              <a:rPr sz="1400" spc="40" dirty="0">
                <a:latin typeface="Times New Roman"/>
                <a:cs typeface="Times New Roman"/>
              </a:rPr>
              <a:t>o</a:t>
            </a:r>
            <a:r>
              <a:rPr sz="1400" spc="-30" dirty="0">
                <a:latin typeface="Times New Roman"/>
                <a:cs typeface="Times New Roman"/>
              </a:rPr>
              <a:t>v</a:t>
            </a:r>
            <a:r>
              <a:rPr sz="1400" spc="-25" dirty="0">
                <a:latin typeface="Times New Roman"/>
                <a:cs typeface="Times New Roman"/>
              </a:rPr>
              <a:t>er</a:t>
            </a:r>
            <a:r>
              <a:rPr sz="1400" spc="-30" dirty="0">
                <a:latin typeface="Times New Roman"/>
                <a:cs typeface="Times New Roman"/>
              </a:rPr>
              <a:t>n</a:t>
            </a:r>
            <a:r>
              <a:rPr sz="1400" spc="-40" dirty="0">
                <a:latin typeface="Times New Roman"/>
                <a:cs typeface="Times New Roman"/>
              </a:rPr>
              <a:t>m</a:t>
            </a:r>
            <a:r>
              <a:rPr sz="1400" spc="-25" dirty="0">
                <a:latin typeface="Times New Roman"/>
                <a:cs typeface="Times New Roman"/>
              </a:rPr>
              <a:t>e</a:t>
            </a:r>
            <a:r>
              <a:rPr sz="1400" spc="-30" dirty="0">
                <a:latin typeface="Times New Roman"/>
                <a:cs typeface="Times New Roman"/>
              </a:rPr>
              <a:t>n</a:t>
            </a:r>
            <a:r>
              <a:rPr sz="1400" spc="5" dirty="0">
                <a:latin typeface="Times New Roman"/>
                <a:cs typeface="Times New Roman"/>
              </a:rPr>
              <a:t>t</a:t>
            </a:r>
            <a:r>
              <a:rPr sz="1400" spc="75" dirty="0">
                <a:latin typeface="Times New Roman"/>
                <a:cs typeface="Times New Roman"/>
              </a:rPr>
              <a:t> </a:t>
            </a:r>
            <a:r>
              <a:rPr sz="1400" spc="40" dirty="0">
                <a:latin typeface="Times New Roman"/>
                <a:cs typeface="Times New Roman"/>
              </a:rPr>
              <a:t>o</a:t>
            </a:r>
            <a:r>
              <a:rPr sz="1400" spc="5" dirty="0">
                <a:latin typeface="Times New Roman"/>
                <a:cs typeface="Times New Roman"/>
              </a:rPr>
              <a:t>f</a:t>
            </a:r>
            <a:r>
              <a:rPr sz="1400" spc="-5" dirty="0">
                <a:latin typeface="Times New Roman"/>
                <a:cs typeface="Times New Roman"/>
              </a:rPr>
              <a:t> </a:t>
            </a:r>
            <a:r>
              <a:rPr sz="1400" spc="-45" dirty="0">
                <a:latin typeface="Times New Roman"/>
                <a:cs typeface="Times New Roman"/>
              </a:rPr>
              <a:t>K</a:t>
            </a:r>
            <a:r>
              <a:rPr sz="1400" spc="-25" dirty="0">
                <a:latin typeface="Times New Roman"/>
                <a:cs typeface="Times New Roman"/>
              </a:rPr>
              <a:t>ar</a:t>
            </a:r>
            <a:r>
              <a:rPr sz="1400" spc="-30" dirty="0">
                <a:latin typeface="Times New Roman"/>
                <a:cs typeface="Times New Roman"/>
              </a:rPr>
              <a:t>n</a:t>
            </a:r>
            <a:r>
              <a:rPr sz="1400" spc="-25" dirty="0">
                <a:latin typeface="Times New Roman"/>
                <a:cs typeface="Times New Roman"/>
              </a:rPr>
              <a:t>a</a:t>
            </a:r>
            <a:r>
              <a:rPr sz="1400" spc="-20" dirty="0">
                <a:latin typeface="Times New Roman"/>
                <a:cs typeface="Times New Roman"/>
              </a:rPr>
              <a:t>t</a:t>
            </a:r>
            <a:r>
              <a:rPr sz="1400" spc="-25" dirty="0">
                <a:latin typeface="Times New Roman"/>
                <a:cs typeface="Times New Roman"/>
              </a:rPr>
              <a:t>a</a:t>
            </a:r>
            <a:r>
              <a:rPr sz="1400" spc="-30" dirty="0">
                <a:latin typeface="Times New Roman"/>
                <a:cs typeface="Times New Roman"/>
              </a:rPr>
              <a:t>k</a:t>
            </a:r>
            <a:r>
              <a:rPr sz="1400" spc="-25" dirty="0">
                <a:latin typeface="Times New Roman"/>
                <a:cs typeface="Times New Roman"/>
              </a:rPr>
              <a:t>a</a:t>
            </a:r>
            <a:r>
              <a:rPr sz="1400" spc="5" dirty="0">
                <a:latin typeface="Times New Roman"/>
                <a:cs typeface="Times New Roman"/>
              </a:rPr>
              <a:t>)</a:t>
            </a:r>
            <a:endParaRPr sz="1400" dirty="0">
              <a:latin typeface="Times New Roman"/>
              <a:cs typeface="Times New Roman"/>
            </a:endParaRPr>
          </a:p>
        </p:txBody>
      </p:sp>
      <p:pic>
        <p:nvPicPr>
          <p:cNvPr id="5" name="object 5"/>
          <p:cNvPicPr/>
          <p:nvPr/>
        </p:nvPicPr>
        <p:blipFill>
          <a:blip r:embed="rId2" cstate="print"/>
          <a:stretch>
            <a:fillRect/>
          </a:stretch>
        </p:blipFill>
        <p:spPr>
          <a:xfrm>
            <a:off x="4924425" y="1133475"/>
            <a:ext cx="1885950" cy="2019300"/>
          </a:xfrm>
          <a:prstGeom prst="rect">
            <a:avLst/>
          </a:prstGeom>
        </p:spPr>
      </p:pic>
      <p:sp>
        <p:nvSpPr>
          <p:cNvPr id="6" name="object 6"/>
          <p:cNvSpPr txBox="1"/>
          <p:nvPr/>
        </p:nvSpPr>
        <p:spPr>
          <a:xfrm>
            <a:off x="2334641" y="3039173"/>
            <a:ext cx="7537450" cy="1070165"/>
          </a:xfrm>
          <a:prstGeom prst="rect">
            <a:avLst/>
          </a:prstGeom>
        </p:spPr>
        <p:txBody>
          <a:bodyPr vert="horz" wrap="square" lIns="0" tIns="15875" rIns="0" bIns="0" rtlCol="0">
            <a:spAutoFit/>
          </a:bodyPr>
          <a:lstStyle/>
          <a:p>
            <a:pPr marL="635" algn="ctr">
              <a:lnSpc>
                <a:spcPct val="100000"/>
              </a:lnSpc>
              <a:spcBef>
                <a:spcPts val="125"/>
              </a:spcBef>
            </a:pPr>
            <a:r>
              <a:rPr sz="1400" spc="-35" dirty="0">
                <a:latin typeface="Times New Roman"/>
                <a:cs typeface="Times New Roman"/>
              </a:rPr>
              <a:t>DEPARTMENT</a:t>
            </a:r>
            <a:r>
              <a:rPr sz="1400" spc="60" dirty="0">
                <a:latin typeface="Times New Roman"/>
                <a:cs typeface="Times New Roman"/>
              </a:rPr>
              <a:t> </a:t>
            </a:r>
            <a:r>
              <a:rPr sz="1400" spc="20" dirty="0">
                <a:latin typeface="Times New Roman"/>
                <a:cs typeface="Times New Roman"/>
              </a:rPr>
              <a:t>OF</a:t>
            </a:r>
            <a:r>
              <a:rPr sz="1400" spc="-85" dirty="0">
                <a:latin typeface="Times New Roman"/>
                <a:cs typeface="Times New Roman"/>
              </a:rPr>
              <a:t> </a:t>
            </a:r>
            <a:r>
              <a:rPr lang="en-IN" sz="1400" dirty="0" smtClean="0">
                <a:latin typeface="Times New Roman"/>
                <a:cs typeface="Times New Roman"/>
              </a:rPr>
              <a:t>COMPUTER SCIENCE </a:t>
            </a:r>
            <a:r>
              <a:rPr sz="1400" spc="-25" dirty="0" smtClean="0">
                <a:latin typeface="Times New Roman"/>
                <a:cs typeface="Times New Roman"/>
              </a:rPr>
              <a:t>AND </a:t>
            </a:r>
            <a:r>
              <a:rPr lang="en-IN" sz="1400" spc="-20" dirty="0" smtClean="0">
                <a:latin typeface="Times New Roman"/>
                <a:cs typeface="Times New Roman"/>
              </a:rPr>
              <a:t>ENGINEERING</a:t>
            </a:r>
            <a:endParaRPr sz="1400" dirty="0">
              <a:latin typeface="Times New Roman"/>
              <a:cs typeface="Times New Roman"/>
            </a:endParaRPr>
          </a:p>
          <a:p>
            <a:pPr>
              <a:lnSpc>
                <a:spcPct val="100000"/>
              </a:lnSpc>
            </a:pPr>
            <a:endParaRPr sz="1850" dirty="0">
              <a:latin typeface="Times New Roman"/>
              <a:cs typeface="Times New Roman"/>
            </a:endParaRPr>
          </a:p>
          <a:p>
            <a:pPr marL="3810" algn="ctr">
              <a:lnSpc>
                <a:spcPct val="100000"/>
              </a:lnSpc>
            </a:pPr>
            <a:r>
              <a:rPr lang="en-IN" sz="1800" spc="-55" dirty="0" smtClean="0">
                <a:solidFill>
                  <a:srgbClr val="4F81BC"/>
                </a:solidFill>
                <a:latin typeface="Times New Roman"/>
                <a:cs typeface="Times New Roman"/>
              </a:rPr>
              <a:t> </a:t>
            </a:r>
            <a:r>
              <a:rPr sz="1800" spc="-55" dirty="0" smtClean="0">
                <a:solidFill>
                  <a:srgbClr val="4F81BC"/>
                </a:solidFill>
                <a:latin typeface="Times New Roman"/>
                <a:cs typeface="Times New Roman"/>
              </a:rPr>
              <a:t>UG</a:t>
            </a:r>
            <a:r>
              <a:rPr sz="1800" spc="95" dirty="0" smtClean="0">
                <a:solidFill>
                  <a:srgbClr val="4F81BC"/>
                </a:solidFill>
                <a:latin typeface="Times New Roman"/>
                <a:cs typeface="Times New Roman"/>
              </a:rPr>
              <a:t> </a:t>
            </a:r>
            <a:r>
              <a:rPr sz="1800" spc="-15" dirty="0">
                <a:solidFill>
                  <a:srgbClr val="4F81BC"/>
                </a:solidFill>
                <a:latin typeface="Times New Roman"/>
                <a:cs typeface="Times New Roman"/>
              </a:rPr>
              <a:t>MINI </a:t>
            </a:r>
            <a:r>
              <a:rPr sz="1800" dirty="0">
                <a:solidFill>
                  <a:srgbClr val="4F81BC"/>
                </a:solidFill>
                <a:latin typeface="Times New Roman"/>
                <a:cs typeface="Times New Roman"/>
              </a:rPr>
              <a:t>PROJECT</a:t>
            </a:r>
            <a:r>
              <a:rPr sz="1800" spc="-70" dirty="0">
                <a:solidFill>
                  <a:srgbClr val="4F81BC"/>
                </a:solidFill>
                <a:latin typeface="Times New Roman"/>
                <a:cs typeface="Times New Roman"/>
              </a:rPr>
              <a:t> </a:t>
            </a:r>
            <a:r>
              <a:rPr sz="1800" dirty="0">
                <a:solidFill>
                  <a:srgbClr val="4F81BC"/>
                </a:solidFill>
                <a:latin typeface="Times New Roman"/>
                <a:cs typeface="Times New Roman"/>
              </a:rPr>
              <a:t>:</a:t>
            </a:r>
            <a:endParaRPr sz="1800" dirty="0">
              <a:latin typeface="Times New Roman"/>
              <a:cs typeface="Times New Roman"/>
            </a:endParaRPr>
          </a:p>
          <a:p>
            <a:pPr algn="ctr">
              <a:lnSpc>
                <a:spcPct val="100000"/>
              </a:lnSpc>
              <a:spcBef>
                <a:spcPts val="20"/>
              </a:spcBef>
            </a:pPr>
            <a:r>
              <a:rPr sz="1800" b="1" spc="-25" dirty="0" smtClean="0">
                <a:solidFill>
                  <a:srgbClr val="FF0000"/>
                </a:solidFill>
                <a:latin typeface="Calibri"/>
                <a:cs typeface="Calibri"/>
              </a:rPr>
              <a:t>“</a:t>
            </a:r>
            <a:r>
              <a:rPr lang="en-US" sz="1800" b="1" spc="-25" dirty="0" smtClean="0">
                <a:solidFill>
                  <a:srgbClr val="FF0000"/>
                </a:solidFill>
                <a:latin typeface="Times New Roman"/>
                <a:cs typeface="Times New Roman"/>
              </a:rPr>
              <a:t>PC AUTOMATION USING IR REMOTE CONTROL</a:t>
            </a:r>
            <a:r>
              <a:rPr sz="1800" b="1" spc="-35" dirty="0" smtClean="0">
                <a:solidFill>
                  <a:srgbClr val="FF0000"/>
                </a:solidFill>
                <a:latin typeface="Calibri"/>
                <a:cs typeface="Calibri"/>
              </a:rPr>
              <a:t>”</a:t>
            </a:r>
            <a:r>
              <a:rPr sz="1800" b="1" spc="-35" dirty="0" smtClean="0">
                <a:solidFill>
                  <a:srgbClr val="FF0000"/>
                </a:solidFill>
                <a:latin typeface="Times New Roman"/>
                <a:cs typeface="Times New Roman"/>
              </a:rPr>
              <a:t>.</a:t>
            </a:r>
            <a:endParaRPr sz="1800" dirty="0">
              <a:latin typeface="Times New Roman"/>
              <a:cs typeface="Times New Roman"/>
            </a:endParaRPr>
          </a:p>
        </p:txBody>
      </p:sp>
      <p:sp>
        <p:nvSpPr>
          <p:cNvPr id="7" name="object 7"/>
          <p:cNvSpPr txBox="1"/>
          <p:nvPr/>
        </p:nvSpPr>
        <p:spPr>
          <a:xfrm>
            <a:off x="7334405" y="4632007"/>
            <a:ext cx="1189990" cy="752475"/>
          </a:xfrm>
          <a:prstGeom prst="rect">
            <a:avLst/>
          </a:prstGeom>
        </p:spPr>
        <p:txBody>
          <a:bodyPr vert="horz" wrap="square" lIns="0" tIns="15875" rIns="0" bIns="0" rtlCol="0">
            <a:spAutoFit/>
          </a:bodyPr>
          <a:lstStyle/>
          <a:p>
            <a:pPr marL="12700">
              <a:lnSpc>
                <a:spcPct val="100000"/>
              </a:lnSpc>
              <a:spcBef>
                <a:spcPts val="125"/>
              </a:spcBef>
            </a:pPr>
            <a:r>
              <a:rPr lang="en-IN" sz="1550" spc="20" dirty="0" smtClean="0">
                <a:latin typeface="Times New Roman"/>
                <a:cs typeface="Times New Roman"/>
              </a:rPr>
              <a:t>1DA19CS179</a:t>
            </a:r>
            <a:endParaRPr sz="1550" dirty="0">
              <a:latin typeface="Times New Roman"/>
              <a:cs typeface="Times New Roman"/>
            </a:endParaRPr>
          </a:p>
          <a:p>
            <a:pPr marL="17145">
              <a:lnSpc>
                <a:spcPct val="100000"/>
              </a:lnSpc>
              <a:spcBef>
                <a:spcPts val="95"/>
              </a:spcBef>
            </a:pPr>
            <a:r>
              <a:rPr sz="1550" spc="20" dirty="0" smtClean="0">
                <a:latin typeface="Times New Roman"/>
                <a:cs typeface="Times New Roman"/>
              </a:rPr>
              <a:t>1DA19</a:t>
            </a:r>
            <a:r>
              <a:rPr lang="en-IN" sz="1550" spc="20" dirty="0" smtClean="0">
                <a:latin typeface="Times New Roman"/>
                <a:cs typeface="Times New Roman"/>
              </a:rPr>
              <a:t>CS181</a:t>
            </a:r>
            <a:endParaRPr sz="1550" dirty="0">
              <a:latin typeface="Times New Roman"/>
              <a:cs typeface="Times New Roman"/>
            </a:endParaRPr>
          </a:p>
          <a:p>
            <a:pPr marL="17145">
              <a:lnSpc>
                <a:spcPct val="100000"/>
              </a:lnSpc>
              <a:spcBef>
                <a:spcPts val="15"/>
              </a:spcBef>
            </a:pPr>
            <a:endParaRPr sz="1550" dirty="0">
              <a:latin typeface="Times New Roman"/>
              <a:cs typeface="Times New Roman"/>
            </a:endParaRPr>
          </a:p>
        </p:txBody>
      </p:sp>
      <p:sp>
        <p:nvSpPr>
          <p:cNvPr id="8" name="object 8"/>
          <p:cNvSpPr txBox="1"/>
          <p:nvPr/>
        </p:nvSpPr>
        <p:spPr>
          <a:xfrm>
            <a:off x="3581400" y="4346003"/>
            <a:ext cx="3319399" cy="1837426"/>
          </a:xfrm>
          <a:prstGeom prst="rect">
            <a:avLst/>
          </a:prstGeom>
        </p:spPr>
        <p:txBody>
          <a:bodyPr vert="horz" wrap="square" lIns="0" tIns="12700" rIns="0" bIns="0" rtlCol="0">
            <a:spAutoFit/>
          </a:bodyPr>
          <a:lstStyle/>
          <a:p>
            <a:pPr marL="1536700" algn="ctr">
              <a:lnSpc>
                <a:spcPct val="100000"/>
              </a:lnSpc>
              <a:spcBef>
                <a:spcPts val="100"/>
              </a:spcBef>
            </a:pPr>
            <a:r>
              <a:rPr sz="1800" spc="-20" dirty="0">
                <a:solidFill>
                  <a:srgbClr val="4F81BC"/>
                </a:solidFill>
                <a:latin typeface="Times New Roman"/>
                <a:cs typeface="Times New Roman"/>
              </a:rPr>
              <a:t>Submitted</a:t>
            </a:r>
            <a:r>
              <a:rPr sz="1800" spc="110" dirty="0">
                <a:solidFill>
                  <a:srgbClr val="4F81BC"/>
                </a:solidFill>
                <a:latin typeface="Times New Roman"/>
                <a:cs typeface="Times New Roman"/>
              </a:rPr>
              <a:t> </a:t>
            </a:r>
            <a:r>
              <a:rPr sz="1800" dirty="0">
                <a:solidFill>
                  <a:srgbClr val="4F81BC"/>
                </a:solidFill>
                <a:latin typeface="Times New Roman"/>
                <a:cs typeface="Times New Roman"/>
              </a:rPr>
              <a:t>By:</a:t>
            </a:r>
            <a:endParaRPr sz="1800" dirty="0">
              <a:latin typeface="Times New Roman"/>
              <a:cs typeface="Times New Roman"/>
            </a:endParaRPr>
          </a:p>
          <a:p>
            <a:pPr marL="31750" marR="1172210" indent="-19685">
              <a:lnSpc>
                <a:spcPct val="103000"/>
              </a:lnSpc>
              <a:spcBef>
                <a:spcPts val="60"/>
              </a:spcBef>
            </a:pPr>
            <a:r>
              <a:rPr lang="en-US" sz="1550" spc="-25" dirty="0" smtClean="0">
                <a:latin typeface="Times New Roman"/>
                <a:cs typeface="Times New Roman"/>
              </a:rPr>
              <a:t>TEJAS M N</a:t>
            </a:r>
            <a:endParaRPr lang="en-US" sz="1550" spc="-25" dirty="0">
              <a:latin typeface="Times New Roman"/>
              <a:cs typeface="Times New Roman"/>
            </a:endParaRPr>
          </a:p>
          <a:p>
            <a:pPr marL="31750" marR="1172210" indent="-19685">
              <a:lnSpc>
                <a:spcPct val="103000"/>
              </a:lnSpc>
              <a:spcBef>
                <a:spcPts val="60"/>
              </a:spcBef>
            </a:pPr>
            <a:r>
              <a:rPr lang="en-IN" sz="1550" spc="15" dirty="0" smtClean="0">
                <a:latin typeface="Times New Roman"/>
                <a:cs typeface="Times New Roman"/>
              </a:rPr>
              <a:t>TRISHUL VISHNU K T</a:t>
            </a:r>
          </a:p>
          <a:p>
            <a:pPr marL="31750" marR="1172210" indent="-19685">
              <a:lnSpc>
                <a:spcPct val="103000"/>
              </a:lnSpc>
              <a:spcBef>
                <a:spcPts val="60"/>
              </a:spcBef>
            </a:pPr>
            <a:endParaRPr sz="1550" dirty="0">
              <a:latin typeface="Times New Roman"/>
              <a:cs typeface="Times New Roman"/>
            </a:endParaRPr>
          </a:p>
          <a:p>
            <a:pPr marL="1536065" algn="ctr">
              <a:lnSpc>
                <a:spcPts val="2155"/>
              </a:lnSpc>
            </a:pPr>
            <a:r>
              <a:rPr lang="en-IN" sz="1800" spc="45" dirty="0" smtClean="0">
                <a:solidFill>
                  <a:srgbClr val="4F81BC"/>
                </a:solidFill>
                <a:latin typeface="Times New Roman"/>
                <a:cs typeface="Times New Roman"/>
              </a:rPr>
              <a:t>Project </a:t>
            </a:r>
            <a:r>
              <a:rPr sz="1800" spc="-80" dirty="0" smtClean="0">
                <a:solidFill>
                  <a:srgbClr val="4F81BC"/>
                </a:solidFill>
                <a:latin typeface="Times New Roman"/>
                <a:cs typeface="Times New Roman"/>
              </a:rPr>
              <a:t>g</a:t>
            </a:r>
            <a:r>
              <a:rPr sz="1800" dirty="0" smtClean="0">
                <a:solidFill>
                  <a:srgbClr val="4F81BC"/>
                </a:solidFill>
                <a:latin typeface="Times New Roman"/>
                <a:cs typeface="Times New Roman"/>
              </a:rPr>
              <a:t>u</a:t>
            </a:r>
            <a:r>
              <a:rPr sz="1800" spc="-55" dirty="0" smtClean="0">
                <a:solidFill>
                  <a:srgbClr val="4F81BC"/>
                </a:solidFill>
                <a:latin typeface="Times New Roman"/>
                <a:cs typeface="Times New Roman"/>
              </a:rPr>
              <a:t>i</a:t>
            </a:r>
            <a:r>
              <a:rPr sz="1800" dirty="0" smtClean="0">
                <a:solidFill>
                  <a:srgbClr val="4F81BC"/>
                </a:solidFill>
                <a:latin typeface="Times New Roman"/>
                <a:cs typeface="Times New Roman"/>
              </a:rPr>
              <a:t>d</a:t>
            </a:r>
            <a:r>
              <a:rPr sz="1800" spc="20" dirty="0" smtClean="0">
                <a:solidFill>
                  <a:srgbClr val="4F81BC"/>
                </a:solidFill>
                <a:latin typeface="Times New Roman"/>
                <a:cs typeface="Times New Roman"/>
              </a:rPr>
              <a:t>e</a:t>
            </a:r>
            <a:r>
              <a:rPr sz="1800" dirty="0">
                <a:solidFill>
                  <a:srgbClr val="4F81BC"/>
                </a:solidFill>
                <a:latin typeface="Times New Roman"/>
                <a:cs typeface="Times New Roman"/>
              </a:rPr>
              <a:t>:</a:t>
            </a:r>
            <a:endParaRPr sz="1800" dirty="0">
              <a:latin typeface="Times New Roman"/>
              <a:cs typeface="Times New Roman"/>
            </a:endParaRPr>
          </a:p>
          <a:p>
            <a:pPr marL="1537970" algn="ctr">
              <a:lnSpc>
                <a:spcPct val="100000"/>
              </a:lnSpc>
              <a:spcBef>
                <a:spcPts val="45"/>
              </a:spcBef>
            </a:pPr>
            <a:r>
              <a:rPr lang="en-US" sz="1550" spc="-20" dirty="0" smtClean="0">
                <a:latin typeface="Times New Roman"/>
                <a:cs typeface="Times New Roman"/>
              </a:rPr>
              <a:t>Dr. </a:t>
            </a:r>
            <a:r>
              <a:rPr lang="en-US" sz="1550" spc="-20" dirty="0" err="1" smtClean="0">
                <a:latin typeface="Times New Roman"/>
                <a:cs typeface="Times New Roman"/>
              </a:rPr>
              <a:t>Gowrishankar</a:t>
            </a:r>
            <a:r>
              <a:rPr lang="en-US" sz="1550" spc="-20" dirty="0" smtClean="0">
                <a:latin typeface="Times New Roman"/>
                <a:cs typeface="Times New Roman"/>
              </a:rPr>
              <a:t> </a:t>
            </a:r>
            <a:r>
              <a:rPr lang="en-US" sz="1550" spc="-20" dirty="0" smtClean="0">
                <a:latin typeface="Times New Roman"/>
                <a:cs typeface="Times New Roman"/>
              </a:rPr>
              <a:t>S. </a:t>
            </a:r>
            <a:r>
              <a:rPr sz="1550" spc="15" dirty="0" smtClean="0">
                <a:latin typeface="Times New Roman"/>
                <a:cs typeface="Times New Roman"/>
              </a:rPr>
              <a:t>Professor</a:t>
            </a:r>
            <a:endParaRPr sz="1550" dirty="0">
              <a:latin typeface="Times New Roman"/>
              <a:cs typeface="Times New Roman"/>
            </a:endParaRPr>
          </a:p>
        </p:txBody>
      </p:sp>
      <p:sp>
        <p:nvSpPr>
          <p:cNvPr id="9" name="object 9"/>
          <p:cNvSpPr txBox="1"/>
          <p:nvPr/>
        </p:nvSpPr>
        <p:spPr>
          <a:xfrm>
            <a:off x="4736719" y="6120129"/>
            <a:ext cx="2715260" cy="446917"/>
          </a:xfrm>
          <a:prstGeom prst="rect">
            <a:avLst/>
          </a:prstGeom>
        </p:spPr>
        <p:txBody>
          <a:bodyPr vert="horz" wrap="square" lIns="0" tIns="15875" rIns="0" bIns="0" rtlCol="0">
            <a:spAutoFit/>
          </a:bodyPr>
          <a:lstStyle/>
          <a:p>
            <a:pPr algn="ctr">
              <a:lnSpc>
                <a:spcPct val="100000"/>
              </a:lnSpc>
              <a:spcBef>
                <a:spcPts val="125"/>
              </a:spcBef>
            </a:pPr>
            <a:r>
              <a:rPr sz="1400" spc="-45" dirty="0">
                <a:latin typeface="Times New Roman"/>
                <a:cs typeface="Times New Roman"/>
              </a:rPr>
              <a:t>D</a:t>
            </a:r>
            <a:r>
              <a:rPr sz="1400" spc="-35" dirty="0">
                <a:latin typeface="Times New Roman"/>
                <a:cs typeface="Times New Roman"/>
              </a:rPr>
              <a:t>E</a:t>
            </a:r>
            <a:r>
              <a:rPr sz="1400" spc="-105" dirty="0">
                <a:latin typeface="Times New Roman"/>
                <a:cs typeface="Times New Roman"/>
              </a:rPr>
              <a:t>P</a:t>
            </a:r>
            <a:r>
              <a:rPr sz="1400" spc="-45" dirty="0">
                <a:latin typeface="Times New Roman"/>
                <a:cs typeface="Times New Roman"/>
              </a:rPr>
              <a:t>A</a:t>
            </a:r>
            <a:r>
              <a:rPr sz="1400" spc="-40" dirty="0">
                <a:latin typeface="Times New Roman"/>
                <a:cs typeface="Times New Roman"/>
              </a:rPr>
              <a:t>R</a:t>
            </a:r>
            <a:r>
              <a:rPr sz="1400" spc="40" dirty="0">
                <a:latin typeface="Times New Roman"/>
                <a:cs typeface="Times New Roman"/>
              </a:rPr>
              <a:t>T</a:t>
            </a:r>
            <a:r>
              <a:rPr sz="1400" spc="-50" dirty="0">
                <a:latin typeface="Times New Roman"/>
                <a:cs typeface="Times New Roman"/>
              </a:rPr>
              <a:t>M</a:t>
            </a:r>
            <a:r>
              <a:rPr sz="1400" spc="-35" dirty="0">
                <a:latin typeface="Times New Roman"/>
                <a:cs typeface="Times New Roman"/>
              </a:rPr>
              <a:t>E</a:t>
            </a:r>
            <a:r>
              <a:rPr sz="1400" spc="-45" dirty="0">
                <a:latin typeface="Times New Roman"/>
                <a:cs typeface="Times New Roman"/>
              </a:rPr>
              <a:t>N</a:t>
            </a:r>
            <a:r>
              <a:rPr sz="1400" spc="15" dirty="0">
                <a:latin typeface="Times New Roman"/>
                <a:cs typeface="Times New Roman"/>
              </a:rPr>
              <a:t>T</a:t>
            </a:r>
            <a:r>
              <a:rPr sz="1400" spc="45" dirty="0">
                <a:latin typeface="Times New Roman"/>
                <a:cs typeface="Times New Roman"/>
              </a:rPr>
              <a:t> </a:t>
            </a:r>
            <a:r>
              <a:rPr sz="1400" spc="30" dirty="0">
                <a:latin typeface="Times New Roman"/>
                <a:cs typeface="Times New Roman"/>
              </a:rPr>
              <a:t>O</a:t>
            </a:r>
            <a:r>
              <a:rPr sz="1400" spc="15" dirty="0">
                <a:latin typeface="Times New Roman"/>
                <a:cs typeface="Times New Roman"/>
              </a:rPr>
              <a:t>F</a:t>
            </a:r>
            <a:r>
              <a:rPr sz="1400" spc="-95" dirty="0">
                <a:latin typeface="Times New Roman"/>
                <a:cs typeface="Times New Roman"/>
              </a:rPr>
              <a:t> </a:t>
            </a:r>
            <a:r>
              <a:rPr lang="en-IN" sz="1400" spc="-35" dirty="0" smtClean="0">
                <a:latin typeface="Times New Roman"/>
                <a:cs typeface="Times New Roman"/>
              </a:rPr>
              <a:t>COMPUTER SCIENCE </a:t>
            </a:r>
            <a:r>
              <a:rPr lang="en-IN" sz="1400" dirty="0">
                <a:latin typeface="Times New Roman"/>
                <a:cs typeface="Times New Roman"/>
              </a:rPr>
              <a:t> </a:t>
            </a:r>
            <a:r>
              <a:rPr sz="1400" spc="-20" dirty="0" smtClean="0">
                <a:latin typeface="Times New Roman"/>
                <a:cs typeface="Times New Roman"/>
              </a:rPr>
              <a:t>AND</a:t>
            </a:r>
            <a:r>
              <a:rPr sz="1400" spc="-5" dirty="0" smtClean="0">
                <a:latin typeface="Times New Roman"/>
                <a:cs typeface="Times New Roman"/>
              </a:rPr>
              <a:t> </a:t>
            </a:r>
            <a:r>
              <a:rPr lang="en-IN" sz="1400" spc="-15" dirty="0" smtClean="0">
                <a:latin typeface="Times New Roman"/>
                <a:cs typeface="Times New Roman"/>
              </a:rPr>
              <a:t>ENGINEERING</a:t>
            </a:r>
            <a:endParaRPr sz="140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295400"/>
            <a:ext cx="10896600" cy="3970318"/>
          </a:xfrm>
          <a:prstGeom prst="rect">
            <a:avLst/>
          </a:prstGeom>
        </p:spPr>
        <p:txBody>
          <a:bodyPr wrap="square">
            <a:spAutoFit/>
          </a:bodyPr>
          <a:lstStyle/>
          <a:p>
            <a:pPr marL="285750" indent="-285750" algn="just">
              <a:buFont typeface="Wingdings" pitchFamily="2" charset="2"/>
              <a:buChar char="Ø"/>
            </a:pPr>
            <a:r>
              <a:rPr lang="en-US" dirty="0"/>
              <a:t>When any button of the IR Remote is pressed, the remote sends a code in form of train of encoded pulses using 38Khz modulating frequency. </a:t>
            </a:r>
            <a:endParaRPr lang="en-US" dirty="0" smtClean="0"/>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These </a:t>
            </a:r>
            <a:r>
              <a:rPr lang="en-US" dirty="0"/>
              <a:t>pulses are received by TSOP1838 sensor and read by </a:t>
            </a:r>
            <a:r>
              <a:rPr lang="en-US" dirty="0" err="1"/>
              <a:t>Arduino</a:t>
            </a:r>
            <a:r>
              <a:rPr lang="en-US" dirty="0"/>
              <a:t> and </a:t>
            </a:r>
            <a:r>
              <a:rPr lang="en-US" dirty="0"/>
              <a:t> </a:t>
            </a:r>
            <a:r>
              <a:rPr lang="en-US" dirty="0" smtClean="0"/>
              <a:t>it decodes </a:t>
            </a:r>
            <a:r>
              <a:rPr lang="en-US" dirty="0"/>
              <a:t>received train of pulse into a hex/bin value and in turn will display it on the serial monitor.</a:t>
            </a:r>
            <a:endParaRPr lang="en-IN" dirty="0"/>
          </a:p>
          <a:p>
            <a:pPr algn="just"/>
            <a:endParaRPr lang="en-IN" dirty="0"/>
          </a:p>
          <a:p>
            <a:pPr marL="285750" indent="-285750" algn="just">
              <a:buFont typeface="Wingdings" pitchFamily="2" charset="2"/>
              <a:buChar char="Ø"/>
            </a:pPr>
            <a:r>
              <a:rPr lang="en-US" dirty="0"/>
              <a:t>Once you run the Python program a GUI application designed using </a:t>
            </a:r>
            <a:r>
              <a:rPr lang="en-US" dirty="0" err="1"/>
              <a:t>tkinter</a:t>
            </a:r>
            <a:r>
              <a:rPr lang="en-US" dirty="0"/>
              <a:t> opens prompting for the serial port through which it communicates to </a:t>
            </a:r>
            <a:r>
              <a:rPr lang="en-US" dirty="0" err="1"/>
              <a:t>Arduino</a:t>
            </a:r>
            <a:r>
              <a:rPr lang="en-US" dirty="0"/>
              <a:t>. Once </a:t>
            </a:r>
            <a:r>
              <a:rPr lang="en-US" dirty="0" smtClean="0"/>
              <a:t>the connection is established.</a:t>
            </a:r>
          </a:p>
          <a:p>
            <a:pPr marL="285750" indent="-285750" algn="just">
              <a:buFont typeface="Wingdings" pitchFamily="2" charset="2"/>
              <a:buChar char="Ø"/>
            </a:pPr>
            <a:endParaRPr lang="en-IN" dirty="0"/>
          </a:p>
          <a:p>
            <a:pPr marL="285750" indent="-285750" algn="just">
              <a:buFont typeface="Wingdings" pitchFamily="2" charset="2"/>
              <a:buChar char="Ø"/>
            </a:pPr>
            <a:r>
              <a:rPr lang="en-US" dirty="0" err="1" smtClean="0"/>
              <a:t>Arduino</a:t>
            </a:r>
            <a:r>
              <a:rPr lang="en-US" dirty="0" smtClean="0"/>
              <a:t> </a:t>
            </a:r>
            <a:r>
              <a:rPr lang="en-US" dirty="0"/>
              <a:t>continuously monitors the infrared receivers. Once the signal from remote is received by </a:t>
            </a:r>
            <a:r>
              <a:rPr lang="en-US" dirty="0" err="1" smtClean="0"/>
              <a:t>Arduino</a:t>
            </a:r>
            <a:r>
              <a:rPr lang="en-US" dirty="0" smtClean="0"/>
              <a:t>,</a:t>
            </a:r>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The </a:t>
            </a:r>
            <a:r>
              <a:rPr lang="en-US" dirty="0"/>
              <a:t>python program fetches these codes through serial communication using serial module and assigns specific functions which will be simulate  events like mouse click , </a:t>
            </a:r>
            <a:r>
              <a:rPr lang="en-US" dirty="0" err="1"/>
              <a:t>keypress</a:t>
            </a:r>
            <a:r>
              <a:rPr lang="en-US" dirty="0"/>
              <a:t> etc. using the </a:t>
            </a:r>
            <a:r>
              <a:rPr lang="en-US" dirty="0" err="1"/>
              <a:t>pyautogui</a:t>
            </a:r>
            <a:r>
              <a:rPr lang="en-US" dirty="0"/>
              <a:t> module that performs particular task like controlling volume , play/pause, presentation etc.</a:t>
            </a:r>
            <a:endParaRPr lang="en-IN" dirty="0"/>
          </a:p>
        </p:txBody>
      </p:sp>
      <p:sp>
        <p:nvSpPr>
          <p:cNvPr id="5" name="Rectangle 4"/>
          <p:cNvSpPr/>
          <p:nvPr/>
        </p:nvSpPr>
        <p:spPr>
          <a:xfrm>
            <a:off x="914400" y="541428"/>
            <a:ext cx="1488934" cy="461665"/>
          </a:xfrm>
          <a:prstGeom prst="rect">
            <a:avLst/>
          </a:prstGeom>
        </p:spPr>
        <p:txBody>
          <a:bodyPr wrap="none">
            <a:spAutoFit/>
          </a:bodyPr>
          <a:lstStyle/>
          <a:p>
            <a:r>
              <a:rPr lang="en-US" sz="2400" b="1" dirty="0" smtClean="0"/>
              <a:t>WORKING</a:t>
            </a:r>
            <a:endParaRPr lang="en-IN" sz="2400" b="1" dirty="0"/>
          </a:p>
        </p:txBody>
      </p:sp>
    </p:spTree>
    <p:extLst>
      <p:ext uri="{BB962C8B-B14F-4D97-AF65-F5344CB8AC3E}">
        <p14:creationId xmlns:p14="http://schemas.microsoft.com/office/powerpoint/2010/main" val="1404943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2889" y="428321"/>
            <a:ext cx="5919506" cy="461665"/>
          </a:xfrm>
          <a:prstGeom prst="rect">
            <a:avLst/>
          </a:prstGeom>
        </p:spPr>
        <p:txBody>
          <a:bodyPr wrap="none">
            <a:spAutoFit/>
          </a:bodyPr>
          <a:lstStyle/>
          <a:p>
            <a:r>
              <a:rPr lang="en-US" sz="2400" b="1" dirty="0" smtClean="0"/>
              <a:t>Decoding &amp; Mapping of TV buttons to events</a:t>
            </a:r>
            <a:endParaRPr lang="en-IN"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659154"/>
            <a:ext cx="4772025"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1371600"/>
            <a:ext cx="5715000" cy="4524315"/>
          </a:xfrm>
          <a:prstGeom prst="rect">
            <a:avLst/>
          </a:prstGeom>
        </p:spPr>
        <p:txBody>
          <a:bodyPr wrap="square">
            <a:spAutoFit/>
          </a:bodyPr>
          <a:lstStyle/>
          <a:p>
            <a:pPr algn="just"/>
            <a:r>
              <a:rPr lang="en-IN" dirty="0"/>
              <a:t>For decoding IR codes programmatically an </a:t>
            </a:r>
            <a:r>
              <a:rPr lang="en-IN" dirty="0" err="1"/>
              <a:t>Arduino</a:t>
            </a:r>
            <a:r>
              <a:rPr lang="en-IN" dirty="0"/>
              <a:t> program is written using IR remote library which runs repeatedly and constantly monitors the IR receiver pin for incoming signals. </a:t>
            </a:r>
            <a:endParaRPr lang="en-IN" dirty="0" smtClean="0"/>
          </a:p>
          <a:p>
            <a:pPr algn="just"/>
            <a:endParaRPr lang="en-IN" dirty="0"/>
          </a:p>
          <a:p>
            <a:pPr algn="just"/>
            <a:r>
              <a:rPr lang="en-IN" dirty="0" smtClean="0"/>
              <a:t>Once </a:t>
            </a:r>
            <a:r>
              <a:rPr lang="en-IN" dirty="0"/>
              <a:t>it detects the IR signal it decodes it into hexadecimal (HEX) code and sends the data through the serial communication (COM) port. </a:t>
            </a:r>
            <a:endParaRPr lang="en-IN" dirty="0" smtClean="0"/>
          </a:p>
          <a:p>
            <a:pPr algn="just"/>
            <a:endParaRPr lang="en-IN" dirty="0"/>
          </a:p>
          <a:p>
            <a:pPr algn="just"/>
            <a:r>
              <a:rPr lang="en-IN" dirty="0" smtClean="0"/>
              <a:t>This </a:t>
            </a:r>
            <a:r>
              <a:rPr lang="en-IN" dirty="0"/>
              <a:t>data can be accessed by other applications through the use of </a:t>
            </a:r>
            <a:r>
              <a:rPr lang="en-IN" dirty="0" err="1"/>
              <a:t>builtin</a:t>
            </a:r>
            <a:r>
              <a:rPr lang="en-IN" dirty="0"/>
              <a:t> libraries like </a:t>
            </a:r>
            <a:r>
              <a:rPr lang="en-IN" dirty="0" err="1"/>
              <a:t>pyserial</a:t>
            </a:r>
            <a:r>
              <a:rPr lang="en-IN" dirty="0"/>
              <a:t> in python which further can be processed for obtaining useful insights and other applications. </a:t>
            </a:r>
            <a:endParaRPr lang="en-IN" dirty="0" smtClean="0"/>
          </a:p>
          <a:p>
            <a:pPr algn="just"/>
            <a:endParaRPr lang="en-IN" dirty="0"/>
          </a:p>
          <a:p>
            <a:pPr algn="just"/>
            <a:r>
              <a:rPr lang="en-IN" dirty="0" smtClean="0"/>
              <a:t>The </a:t>
            </a:r>
            <a:r>
              <a:rPr lang="en-IN" dirty="0"/>
              <a:t>mapping of IR Codes of TV remote </a:t>
            </a:r>
            <a:r>
              <a:rPr lang="en-IN" dirty="0" smtClean="0"/>
              <a:t>to events that need to performed is shown in the figure</a:t>
            </a:r>
            <a:endParaRPr lang="en-IN" dirty="0"/>
          </a:p>
        </p:txBody>
      </p:sp>
    </p:spTree>
    <p:extLst>
      <p:ext uri="{BB962C8B-B14F-4D97-AF65-F5344CB8AC3E}">
        <p14:creationId xmlns:p14="http://schemas.microsoft.com/office/powerpoint/2010/main" val="1980919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p:nvPr/>
        </p:nvPicPr>
        <p:blipFill rotWithShape="1">
          <a:blip r:embed="rId3"/>
          <a:srcRect t="1200" b="5177"/>
          <a:stretch/>
        </p:blipFill>
        <p:spPr bwMode="auto">
          <a:xfrm>
            <a:off x="6781800" y="1371600"/>
            <a:ext cx="5257800" cy="3657600"/>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457200" y="739224"/>
            <a:ext cx="2747291" cy="461665"/>
          </a:xfrm>
          <a:prstGeom prst="rect">
            <a:avLst/>
          </a:prstGeom>
        </p:spPr>
        <p:txBody>
          <a:bodyPr wrap="none">
            <a:spAutoFit/>
          </a:bodyPr>
          <a:lstStyle/>
          <a:p>
            <a:r>
              <a:rPr lang="en-US" sz="2400" b="1" dirty="0"/>
              <a:t>USE CASE DIAGRAM</a:t>
            </a:r>
            <a:endParaRPr lang="en-IN" sz="2400" b="1" dirty="0"/>
          </a:p>
        </p:txBody>
      </p:sp>
      <p:sp>
        <p:nvSpPr>
          <p:cNvPr id="3" name="Rectangle 2"/>
          <p:cNvSpPr/>
          <p:nvPr/>
        </p:nvSpPr>
        <p:spPr>
          <a:xfrm>
            <a:off x="457200" y="1371600"/>
            <a:ext cx="6096000" cy="3970318"/>
          </a:xfrm>
          <a:prstGeom prst="rect">
            <a:avLst/>
          </a:prstGeom>
        </p:spPr>
        <p:txBody>
          <a:bodyPr>
            <a:spAutoFit/>
          </a:bodyPr>
          <a:lstStyle/>
          <a:p>
            <a:pPr algn="just"/>
            <a:r>
              <a:rPr lang="en-IN" dirty="0"/>
              <a:t>A use case diagram is a dynamic or </a:t>
            </a:r>
            <a:r>
              <a:rPr lang="en-IN" dirty="0" smtClean="0"/>
              <a:t>behaviour </a:t>
            </a:r>
            <a:r>
              <a:rPr lang="en-IN" dirty="0"/>
              <a:t>diagram in UML (Unified Modelling Language</a:t>
            </a:r>
            <a:r>
              <a:rPr lang="en-IN" dirty="0" smtClean="0"/>
              <a:t>).</a:t>
            </a:r>
          </a:p>
          <a:p>
            <a:pPr algn="just"/>
            <a:endParaRPr lang="en-IN" dirty="0"/>
          </a:p>
          <a:p>
            <a:pPr algn="just"/>
            <a:r>
              <a:rPr lang="en-IN" dirty="0" smtClean="0"/>
              <a:t>Use </a:t>
            </a:r>
            <a:r>
              <a:rPr lang="en-IN" dirty="0"/>
              <a:t>case diagrams model the functionality of a system using actors and use cases. </a:t>
            </a:r>
            <a:endParaRPr lang="en-IN" dirty="0" smtClean="0"/>
          </a:p>
          <a:p>
            <a:pPr algn="just"/>
            <a:endParaRPr lang="en-IN" dirty="0"/>
          </a:p>
          <a:p>
            <a:pPr algn="just"/>
            <a:r>
              <a:rPr lang="en-IN" dirty="0" smtClean="0"/>
              <a:t>Use </a:t>
            </a:r>
            <a:r>
              <a:rPr lang="en-IN" dirty="0"/>
              <a:t>cases are a set of actions, services, and functions that the system needs to perform. </a:t>
            </a:r>
            <a:endParaRPr lang="en-IN" dirty="0" smtClean="0"/>
          </a:p>
          <a:p>
            <a:pPr algn="just"/>
            <a:endParaRPr lang="en-IN" dirty="0"/>
          </a:p>
          <a:p>
            <a:pPr algn="just"/>
            <a:r>
              <a:rPr lang="en-IN" dirty="0" smtClean="0"/>
              <a:t>In </a:t>
            </a:r>
            <a:r>
              <a:rPr lang="en-IN" dirty="0"/>
              <a:t>this context, a "system" is something being developed or operated, such as a </a:t>
            </a:r>
            <a:r>
              <a:rPr lang="en-IN" dirty="0" smtClean="0"/>
              <a:t>web site. </a:t>
            </a:r>
          </a:p>
          <a:p>
            <a:pPr algn="just"/>
            <a:endParaRPr lang="en-IN" dirty="0"/>
          </a:p>
          <a:p>
            <a:pPr algn="just"/>
            <a:r>
              <a:rPr lang="en-IN" dirty="0" smtClean="0"/>
              <a:t>The </a:t>
            </a:r>
            <a:r>
              <a:rPr lang="en-IN" dirty="0"/>
              <a:t>"actors" are people or entities operating under defined roles within the system. </a:t>
            </a:r>
          </a:p>
        </p:txBody>
      </p:sp>
      <p:sp>
        <p:nvSpPr>
          <p:cNvPr id="51" name="TextBox 50"/>
          <p:cNvSpPr txBox="1"/>
          <p:nvPr/>
        </p:nvSpPr>
        <p:spPr>
          <a:xfrm>
            <a:off x="8362950" y="4952144"/>
            <a:ext cx="2095500" cy="369332"/>
          </a:xfrm>
          <a:prstGeom prst="rect">
            <a:avLst/>
          </a:prstGeom>
          <a:noFill/>
        </p:spPr>
        <p:txBody>
          <a:bodyPr wrap="square" rtlCol="0">
            <a:spAutoFit/>
          </a:bodyPr>
          <a:lstStyle/>
          <a:p>
            <a:r>
              <a:rPr lang="en-IN" dirty="0" smtClean="0"/>
              <a:t>Proposed System</a:t>
            </a:r>
            <a:endParaRPr lang="en-IN" dirty="0"/>
          </a:p>
        </p:txBody>
      </p:sp>
    </p:spTree>
    <p:extLst>
      <p:ext uri="{BB962C8B-B14F-4D97-AF65-F5344CB8AC3E}">
        <p14:creationId xmlns:p14="http://schemas.microsoft.com/office/powerpoint/2010/main" val="1667586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792CAF-B01E-4672-A588-3F8CE3F3B7E1}"/>
              </a:ext>
            </a:extLst>
          </p:cNvPr>
          <p:cNvSpPr>
            <a:spLocks noGrp="1"/>
          </p:cNvSpPr>
          <p:nvPr>
            <p:ph type="title"/>
          </p:nvPr>
        </p:nvSpPr>
        <p:spPr>
          <a:xfrm>
            <a:off x="609600" y="533400"/>
            <a:ext cx="5113020" cy="369332"/>
          </a:xfrm>
        </p:spPr>
        <p:txBody>
          <a:bodyPr/>
          <a:lstStyle/>
          <a:p>
            <a:r>
              <a:rPr lang="en-US" sz="2400" dirty="0"/>
              <a:t>Circuit Diagram of Proposed system:</a:t>
            </a:r>
          </a:p>
        </p:txBody>
      </p:sp>
      <p:pic>
        <p:nvPicPr>
          <p:cNvPr id="4" name="Picture 3"/>
          <p:cNvPicPr/>
          <p:nvPr/>
        </p:nvPicPr>
        <p:blipFill rotWithShape="1">
          <a:blip r:embed="rId2"/>
          <a:srcRect t="29068" b="5298"/>
          <a:stretch/>
        </p:blipFill>
        <p:spPr>
          <a:xfrm>
            <a:off x="1032198" y="2256470"/>
            <a:ext cx="5257800" cy="2520000"/>
          </a:xfrm>
          <a:prstGeom prst="rect">
            <a:avLst/>
          </a:prstGeom>
        </p:spPr>
      </p:pic>
      <p:pic>
        <p:nvPicPr>
          <p:cNvPr id="6" name="Picture 5" descr="C:\Users\Owner\AppData\Local\Microsoft\Windows\INetCache\Content.Word\IMG_20220704_19161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9600" y="1600200"/>
            <a:ext cx="3071495" cy="3176270"/>
          </a:xfrm>
          <a:prstGeom prst="rect">
            <a:avLst/>
          </a:prstGeom>
          <a:noFill/>
          <a:ln>
            <a:noFill/>
          </a:ln>
        </p:spPr>
      </p:pic>
      <p:sp>
        <p:nvSpPr>
          <p:cNvPr id="3" name="Rectangle 2"/>
          <p:cNvSpPr/>
          <p:nvPr/>
        </p:nvSpPr>
        <p:spPr>
          <a:xfrm>
            <a:off x="1447800" y="4803042"/>
            <a:ext cx="4426596" cy="369332"/>
          </a:xfrm>
          <a:prstGeom prst="rect">
            <a:avLst/>
          </a:prstGeom>
        </p:spPr>
        <p:txBody>
          <a:bodyPr wrap="none">
            <a:spAutoFit/>
          </a:bodyPr>
          <a:lstStyle/>
          <a:p>
            <a:r>
              <a:rPr lang="en-IN" dirty="0" smtClean="0">
                <a:solidFill>
                  <a:srgbClr val="C00000"/>
                </a:solidFill>
              </a:rPr>
              <a:t>TSOP </a:t>
            </a:r>
            <a:r>
              <a:rPr lang="en-IN" dirty="0">
                <a:solidFill>
                  <a:srgbClr val="C00000"/>
                </a:solidFill>
              </a:rPr>
              <a:t>1838 IR Receiver connected to </a:t>
            </a:r>
            <a:r>
              <a:rPr lang="en-IN" dirty="0" err="1">
                <a:solidFill>
                  <a:srgbClr val="C00000"/>
                </a:solidFill>
              </a:rPr>
              <a:t>Arduino</a:t>
            </a:r>
            <a:r>
              <a:rPr lang="en-IN" dirty="0">
                <a:solidFill>
                  <a:srgbClr val="C00000"/>
                </a:solidFill>
              </a:rPr>
              <a:t> </a:t>
            </a:r>
          </a:p>
        </p:txBody>
      </p:sp>
      <p:sp>
        <p:nvSpPr>
          <p:cNvPr id="7" name="Rectangle 6"/>
          <p:cNvSpPr/>
          <p:nvPr/>
        </p:nvSpPr>
        <p:spPr>
          <a:xfrm>
            <a:off x="6477000" y="4967306"/>
            <a:ext cx="5123069" cy="369332"/>
          </a:xfrm>
          <a:prstGeom prst="rect">
            <a:avLst/>
          </a:prstGeom>
        </p:spPr>
        <p:txBody>
          <a:bodyPr wrap="none">
            <a:spAutoFit/>
          </a:bodyPr>
          <a:lstStyle/>
          <a:p>
            <a:r>
              <a:rPr lang="en-IN" dirty="0" err="1">
                <a:solidFill>
                  <a:srgbClr val="C00000"/>
                </a:solidFill>
              </a:rPr>
              <a:t>Arduino</a:t>
            </a:r>
            <a:r>
              <a:rPr lang="en-IN" dirty="0">
                <a:solidFill>
                  <a:srgbClr val="C00000"/>
                </a:solidFill>
              </a:rPr>
              <a:t> UNO ready to receive signal from IR remote </a:t>
            </a:r>
          </a:p>
        </p:txBody>
      </p:sp>
      <p:pic>
        <p:nvPicPr>
          <p:cNvPr id="8" name="Picture 7"/>
          <p:cNvPicPr/>
          <p:nvPr/>
        </p:nvPicPr>
        <p:blipFill rotWithShape="1">
          <a:blip r:embed="rId2"/>
          <a:srcRect l="69706" t="5499" r="2223" b="68501"/>
          <a:stretch/>
        </p:blipFill>
        <p:spPr>
          <a:xfrm>
            <a:off x="3934200" y="1295400"/>
            <a:ext cx="1476000" cy="1066800"/>
          </a:xfrm>
          <a:prstGeom prst="rect">
            <a:avLst/>
          </a:prstGeom>
        </p:spPr>
      </p:pic>
    </p:spTree>
    <p:extLst>
      <p:ext uri="{BB962C8B-B14F-4D97-AF65-F5344CB8AC3E}">
        <p14:creationId xmlns:p14="http://schemas.microsoft.com/office/powerpoint/2010/main" val="3164993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Owner\AppData\Local\Microsoft\Windows\INetCache\Content.Word\Screenshot (139).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33609"/>
            <a:ext cx="2834423" cy="1752600"/>
          </a:xfrm>
          <a:prstGeom prst="rect">
            <a:avLst/>
          </a:prstGeom>
          <a:noFill/>
          <a:ln>
            <a:noFill/>
          </a:ln>
        </p:spPr>
      </p:pic>
      <p:pic>
        <p:nvPicPr>
          <p:cNvPr id="1026" name="Picture 2" descr="IMG_20220705_0812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1502297"/>
            <a:ext cx="2834423" cy="175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Users\Owner\AppData\Local\Microsoft\Windows\INetCache\Content.Word\IMG_20220705_08151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4114800"/>
            <a:ext cx="2834423" cy="1742954"/>
          </a:xfrm>
          <a:prstGeom prst="rect">
            <a:avLst/>
          </a:prstGeom>
          <a:noFill/>
          <a:ln>
            <a:noFill/>
          </a:ln>
        </p:spPr>
      </p:pic>
      <p:pic>
        <p:nvPicPr>
          <p:cNvPr id="7" name="Picture 6" descr="Screenshot (137)"/>
          <p:cNvPicPr/>
          <p:nvPr/>
        </p:nvPicPr>
        <p:blipFill rotWithShape="1">
          <a:blip r:embed="rId5">
            <a:extLst>
              <a:ext uri="{28A0092B-C50C-407E-A947-70E740481C1C}">
                <a14:useLocalDpi xmlns:a14="http://schemas.microsoft.com/office/drawing/2010/main" val="0"/>
              </a:ext>
            </a:extLst>
          </a:blip>
          <a:srcRect r="1298"/>
          <a:stretch/>
        </p:blipFill>
        <p:spPr bwMode="auto">
          <a:xfrm>
            <a:off x="779362" y="1371600"/>
            <a:ext cx="2834423" cy="1752600"/>
          </a:xfrm>
          <a:prstGeom prst="rect">
            <a:avLst/>
          </a:prstGeom>
          <a:noFill/>
          <a:ln>
            <a:noFill/>
          </a:ln>
          <a:extLst>
            <a:ext uri="{53640926-AAD7-44D8-BBD7-CCE9431645EC}">
              <a14:shadowObscured xmlns:a14="http://schemas.microsoft.com/office/drawing/2010/main"/>
            </a:ext>
          </a:extLst>
        </p:spPr>
      </p:pic>
      <p:sp>
        <p:nvSpPr>
          <p:cNvPr id="8" name="object 2"/>
          <p:cNvSpPr txBox="1">
            <a:spLocks/>
          </p:cNvSpPr>
          <p:nvPr/>
        </p:nvSpPr>
        <p:spPr>
          <a:xfrm>
            <a:off x="3596423" y="381000"/>
            <a:ext cx="5836811" cy="44371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2800" b="1" spc="-15" dirty="0" smtClean="0">
                <a:solidFill>
                  <a:srgbClr val="C00000"/>
                </a:solidFill>
                <a:uFill>
                  <a:solidFill>
                    <a:srgbClr val="C00000"/>
                  </a:solidFill>
                </a:uFill>
                <a:latin typeface="Times New Roman" pitchFamily="18" charset="0"/>
                <a:cs typeface="Times New Roman" pitchFamily="18" charset="0"/>
              </a:rPr>
              <a:t>RESULTS AND DISCUSSION</a:t>
            </a:r>
            <a:endParaRPr lang="en-IN" sz="2800" b="1" dirty="0">
              <a:latin typeface="Times New Roman" pitchFamily="18" charset="0"/>
              <a:cs typeface="Times New Roman" pitchFamily="18" charset="0"/>
            </a:endParaRPr>
          </a:p>
        </p:txBody>
      </p:sp>
      <p:sp>
        <p:nvSpPr>
          <p:cNvPr id="10" name="Rectangle 9"/>
          <p:cNvSpPr/>
          <p:nvPr/>
        </p:nvSpPr>
        <p:spPr>
          <a:xfrm>
            <a:off x="779361" y="3254896"/>
            <a:ext cx="3710246" cy="369332"/>
          </a:xfrm>
          <a:prstGeom prst="rect">
            <a:avLst/>
          </a:prstGeom>
        </p:spPr>
        <p:txBody>
          <a:bodyPr wrap="none">
            <a:spAutoFit/>
          </a:bodyPr>
          <a:lstStyle/>
          <a:p>
            <a:r>
              <a:rPr lang="en-IN" dirty="0" smtClean="0">
                <a:solidFill>
                  <a:srgbClr val="C00000"/>
                </a:solidFill>
              </a:rPr>
              <a:t>Application not connected to </a:t>
            </a:r>
            <a:r>
              <a:rPr lang="en-IN" dirty="0" err="1" smtClean="0">
                <a:solidFill>
                  <a:srgbClr val="C00000"/>
                </a:solidFill>
              </a:rPr>
              <a:t>Arduino</a:t>
            </a:r>
            <a:endParaRPr lang="en-IN" dirty="0">
              <a:solidFill>
                <a:srgbClr val="C00000"/>
              </a:solidFill>
            </a:endParaRPr>
          </a:p>
        </p:txBody>
      </p:sp>
      <p:sp>
        <p:nvSpPr>
          <p:cNvPr id="11" name="Rectangle 10"/>
          <p:cNvSpPr/>
          <p:nvPr/>
        </p:nvSpPr>
        <p:spPr>
          <a:xfrm>
            <a:off x="381000" y="5867400"/>
            <a:ext cx="4373890" cy="646331"/>
          </a:xfrm>
          <a:prstGeom prst="rect">
            <a:avLst/>
          </a:prstGeom>
        </p:spPr>
        <p:txBody>
          <a:bodyPr wrap="none">
            <a:spAutoFit/>
          </a:bodyPr>
          <a:lstStyle/>
          <a:p>
            <a:pPr algn="ctr"/>
            <a:r>
              <a:rPr lang="en-IN" dirty="0" smtClean="0">
                <a:solidFill>
                  <a:srgbClr val="C00000"/>
                </a:solidFill>
              </a:rPr>
              <a:t>Application connected to </a:t>
            </a:r>
            <a:r>
              <a:rPr lang="en-IN" dirty="0" err="1" smtClean="0">
                <a:solidFill>
                  <a:srgbClr val="C00000"/>
                </a:solidFill>
              </a:rPr>
              <a:t>Arduino</a:t>
            </a:r>
            <a:r>
              <a:rPr lang="en-IN" dirty="0" smtClean="0">
                <a:solidFill>
                  <a:srgbClr val="C00000"/>
                </a:solidFill>
              </a:rPr>
              <a:t> on port 13</a:t>
            </a:r>
          </a:p>
          <a:p>
            <a:pPr algn="ctr"/>
            <a:r>
              <a:rPr lang="en-IN" dirty="0" smtClean="0">
                <a:solidFill>
                  <a:srgbClr val="C00000"/>
                </a:solidFill>
              </a:rPr>
              <a:t>And ready to receive commands</a:t>
            </a:r>
            <a:endParaRPr lang="en-IN" dirty="0">
              <a:solidFill>
                <a:srgbClr val="C00000"/>
              </a:solidFill>
            </a:endParaRPr>
          </a:p>
        </p:txBody>
      </p:sp>
      <p:sp>
        <p:nvSpPr>
          <p:cNvPr id="12" name="Rectangle 11"/>
          <p:cNvSpPr/>
          <p:nvPr/>
        </p:nvSpPr>
        <p:spPr>
          <a:xfrm>
            <a:off x="7037101" y="3313184"/>
            <a:ext cx="4838248" cy="369332"/>
          </a:xfrm>
          <a:prstGeom prst="rect">
            <a:avLst/>
          </a:prstGeom>
        </p:spPr>
        <p:txBody>
          <a:bodyPr wrap="none">
            <a:spAutoFit/>
          </a:bodyPr>
          <a:lstStyle/>
          <a:p>
            <a:r>
              <a:rPr lang="en-IN" dirty="0" smtClean="0">
                <a:solidFill>
                  <a:srgbClr val="C00000"/>
                </a:solidFill>
              </a:rPr>
              <a:t>Controlling volume up and down using TV remote</a:t>
            </a:r>
            <a:endParaRPr lang="en-IN" dirty="0">
              <a:solidFill>
                <a:srgbClr val="C00000"/>
              </a:solidFill>
            </a:endParaRPr>
          </a:p>
        </p:txBody>
      </p:sp>
      <p:sp>
        <p:nvSpPr>
          <p:cNvPr id="13" name="Rectangle 12"/>
          <p:cNvSpPr/>
          <p:nvPr/>
        </p:nvSpPr>
        <p:spPr>
          <a:xfrm>
            <a:off x="8183320" y="6027743"/>
            <a:ext cx="2408480" cy="369332"/>
          </a:xfrm>
          <a:prstGeom prst="rect">
            <a:avLst/>
          </a:prstGeom>
        </p:spPr>
        <p:txBody>
          <a:bodyPr wrap="none">
            <a:spAutoFit/>
          </a:bodyPr>
          <a:lstStyle/>
          <a:p>
            <a:r>
              <a:rPr lang="en-IN" dirty="0" smtClean="0">
                <a:solidFill>
                  <a:srgbClr val="C00000"/>
                </a:solidFill>
              </a:rPr>
              <a:t>Navigating through files</a:t>
            </a:r>
            <a:endParaRPr lang="en-IN" dirty="0">
              <a:solidFill>
                <a:srgbClr val="C00000"/>
              </a:solidFill>
            </a:endParaRPr>
          </a:p>
        </p:txBody>
      </p:sp>
    </p:spTree>
    <p:extLst>
      <p:ext uri="{BB962C8B-B14F-4D97-AF65-F5344CB8AC3E}">
        <p14:creationId xmlns:p14="http://schemas.microsoft.com/office/powerpoint/2010/main" val="4255623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10919750" cy="5909310"/>
          </a:xfrm>
          <a:prstGeom prst="rect">
            <a:avLst/>
          </a:prstGeom>
        </p:spPr>
        <p:txBody>
          <a:bodyPr wrap="square">
            <a:spAutoFit/>
          </a:bodyPr>
          <a:lstStyle/>
          <a:p>
            <a:pPr marL="285750" indent="-285750" algn="just">
              <a:buFont typeface="Arial" pitchFamily="34" charset="0"/>
              <a:buChar char="•"/>
            </a:pPr>
            <a:r>
              <a:rPr lang="en-IN" dirty="0"/>
              <a:t>The objectives presented in Chapter 2 created a solid base for the project. </a:t>
            </a:r>
            <a:r>
              <a:rPr lang="en-IN" dirty="0" smtClean="0"/>
              <a:t>We </a:t>
            </a:r>
            <a:r>
              <a:rPr lang="en-IN" dirty="0"/>
              <a:t>were able </a:t>
            </a:r>
            <a:r>
              <a:rPr lang="en-IN" dirty="0" smtClean="0"/>
              <a:t>to: </a:t>
            </a:r>
          </a:p>
          <a:p>
            <a:pPr algn="just"/>
            <a:endParaRPr lang="en-IN" dirty="0"/>
          </a:p>
          <a:p>
            <a:pPr marL="285750" indent="-285750" algn="just">
              <a:buFont typeface="Wingdings" pitchFamily="2" charset="2"/>
              <a:buChar char="ü"/>
            </a:pPr>
            <a:r>
              <a:rPr lang="en-IN" dirty="0" smtClean="0"/>
              <a:t>control </a:t>
            </a:r>
            <a:r>
              <a:rPr lang="en-IN" dirty="0"/>
              <a:t>the </a:t>
            </a:r>
            <a:r>
              <a:rPr lang="en-IN" dirty="0" smtClean="0"/>
              <a:t>volume and playback </a:t>
            </a:r>
            <a:r>
              <a:rPr lang="en-IN" dirty="0"/>
              <a:t>of songs like increasing or decreasing volume, play/pause the song and changing the </a:t>
            </a:r>
            <a:r>
              <a:rPr lang="en-IN" dirty="0" smtClean="0"/>
              <a:t>songs.</a:t>
            </a:r>
          </a:p>
          <a:p>
            <a:pPr marL="285750" indent="-285750" algn="just">
              <a:buFont typeface="Wingdings" pitchFamily="2" charset="2"/>
              <a:buChar char="ü"/>
            </a:pPr>
            <a:endParaRPr lang="en-IN" dirty="0"/>
          </a:p>
          <a:p>
            <a:pPr marL="285750" indent="-285750" algn="just">
              <a:buFont typeface="Wingdings" pitchFamily="2" charset="2"/>
              <a:buChar char="ü"/>
            </a:pPr>
            <a:r>
              <a:rPr lang="en-IN" dirty="0" smtClean="0"/>
              <a:t>open </a:t>
            </a:r>
            <a:r>
              <a:rPr lang="en-IN" dirty="0"/>
              <a:t>file explorer automatically by pressing button one on the remote. </a:t>
            </a:r>
            <a:endParaRPr lang="en-IN" dirty="0" smtClean="0"/>
          </a:p>
          <a:p>
            <a:pPr marL="285750" indent="-285750" algn="just">
              <a:buFont typeface="Wingdings" pitchFamily="2" charset="2"/>
              <a:buChar char="ü"/>
            </a:pPr>
            <a:endParaRPr lang="en-IN" dirty="0"/>
          </a:p>
          <a:p>
            <a:pPr marL="285750" indent="-285750" algn="just">
              <a:buFont typeface="Wingdings" pitchFamily="2" charset="2"/>
              <a:buChar char="ü"/>
            </a:pPr>
            <a:r>
              <a:rPr lang="en-IN" dirty="0" smtClean="0"/>
              <a:t>navigate </a:t>
            </a:r>
            <a:r>
              <a:rPr lang="en-IN" dirty="0"/>
              <a:t>through files and </a:t>
            </a:r>
            <a:r>
              <a:rPr lang="en-IN" dirty="0" smtClean="0"/>
              <a:t>folders.</a:t>
            </a:r>
          </a:p>
          <a:p>
            <a:pPr marL="285750" indent="-285750" algn="just">
              <a:buFont typeface="Wingdings" pitchFamily="2" charset="2"/>
              <a:buChar char="ü"/>
            </a:pPr>
            <a:endParaRPr lang="en-IN" dirty="0"/>
          </a:p>
          <a:p>
            <a:pPr marL="285750" indent="-285750" algn="just">
              <a:buFont typeface="Wingdings" pitchFamily="2" charset="2"/>
              <a:buChar char="ü"/>
            </a:pPr>
            <a:r>
              <a:rPr lang="en-IN" dirty="0" smtClean="0"/>
              <a:t>switch between multiple applications. </a:t>
            </a:r>
          </a:p>
          <a:p>
            <a:pPr marL="285750" indent="-285750" algn="just">
              <a:buFont typeface="Wingdings" pitchFamily="2" charset="2"/>
              <a:buChar char="ü"/>
            </a:pPr>
            <a:endParaRPr lang="en-IN" dirty="0"/>
          </a:p>
          <a:p>
            <a:pPr marL="285750" indent="-285750" algn="just">
              <a:buFont typeface="Wingdings" pitchFamily="2" charset="2"/>
              <a:buChar char="ü"/>
            </a:pPr>
            <a:r>
              <a:rPr lang="en-IN" dirty="0" smtClean="0"/>
              <a:t>open </a:t>
            </a:r>
            <a:r>
              <a:rPr lang="en-IN" dirty="0"/>
              <a:t>power point presentation automatically and moving through slides was easier through handheld TV </a:t>
            </a:r>
            <a:r>
              <a:rPr lang="en-IN" dirty="0" smtClean="0"/>
              <a:t>remote.</a:t>
            </a:r>
          </a:p>
          <a:p>
            <a:pPr marL="285750" indent="-285750" algn="just">
              <a:buFont typeface="Wingdings" pitchFamily="2" charset="2"/>
              <a:buChar char="ü"/>
            </a:pPr>
            <a:endParaRPr lang="en-IN" dirty="0"/>
          </a:p>
          <a:p>
            <a:pPr marL="285750" indent="-285750" algn="just">
              <a:buFont typeface="Arial" pitchFamily="34" charset="0"/>
              <a:buChar char="•"/>
            </a:pPr>
            <a:r>
              <a:rPr lang="en-IN" dirty="0"/>
              <a:t>Examination of the code revealed that major time in processing the IR codes was consumed by the GUI application since it has to update the window constantly to display the necessary IR codes. Also due to environmental and other physical factors we observed that there were random IR codes generated and this increased latency when a button is pressed and when the particular event mapped to that button triggers. However, we were able to reduce the latency by making the time taken to update GUI to lesser values around zero to two. This reduced the latency and IR codes were interpreted and processed fast.</a:t>
            </a:r>
          </a:p>
          <a:p>
            <a:pPr algn="just"/>
            <a:endParaRPr lang="en-IN" dirty="0"/>
          </a:p>
        </p:txBody>
      </p:sp>
    </p:spTree>
    <p:extLst>
      <p:ext uri="{BB962C8B-B14F-4D97-AF65-F5344CB8AC3E}">
        <p14:creationId xmlns:p14="http://schemas.microsoft.com/office/powerpoint/2010/main" val="3329522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228600"/>
            <a:ext cx="10820400" cy="3633687"/>
          </a:xfrm>
          <a:prstGeom prst="rect">
            <a:avLst/>
          </a:prstGeom>
        </p:spPr>
        <p:txBody>
          <a:bodyPr vert="horz" wrap="square" lIns="0" tIns="52705" rIns="0" bIns="0" rtlCol="0">
            <a:spAutoFit/>
          </a:bodyPr>
          <a:lstStyle/>
          <a:p>
            <a:pPr marL="12700" algn="just">
              <a:lnSpc>
                <a:spcPct val="100000"/>
              </a:lnSpc>
              <a:spcBef>
                <a:spcPts val="765"/>
              </a:spcBef>
              <a:tabLst>
                <a:tab pos="240665" algn="l"/>
                <a:tab pos="241300" algn="l"/>
              </a:tabLst>
            </a:pPr>
            <a:r>
              <a:rPr lang="en-IN" sz="2800" b="1" spc="-65" dirty="0" smtClean="0">
                <a:solidFill>
                  <a:srgbClr val="C00000"/>
                </a:solidFill>
                <a:uFill>
                  <a:solidFill>
                    <a:srgbClr val="C00000"/>
                  </a:solidFill>
                </a:uFill>
                <a:latin typeface="Times New Roman"/>
                <a:cs typeface="Times New Roman"/>
              </a:rPr>
              <a:t>						   APPLICATIONS</a:t>
            </a:r>
            <a:endParaRPr lang="en-IN" sz="2800" b="1" spc="-65" dirty="0" smtClean="0">
              <a:solidFill>
                <a:srgbClr val="C00000"/>
              </a:solidFill>
              <a:uFill>
                <a:solidFill>
                  <a:srgbClr val="C00000"/>
                </a:solidFill>
              </a:uFill>
              <a:latin typeface="Times New Roman"/>
              <a:cs typeface="Times New Roman"/>
            </a:endParaRPr>
          </a:p>
          <a:p>
            <a:pPr marL="12700" algn="just">
              <a:lnSpc>
                <a:spcPct val="100000"/>
              </a:lnSpc>
              <a:spcBef>
                <a:spcPts val="765"/>
              </a:spcBef>
              <a:tabLst>
                <a:tab pos="240665" algn="l"/>
                <a:tab pos="241300" algn="l"/>
              </a:tabLst>
            </a:pPr>
            <a:endParaRPr lang="en-US" sz="1800" b="1" u="sng" spc="-65" dirty="0">
              <a:solidFill>
                <a:srgbClr val="C00000"/>
              </a:solidFill>
              <a:uFill>
                <a:solidFill>
                  <a:srgbClr val="C00000"/>
                </a:solidFill>
              </a:uFill>
              <a:latin typeface="Times New Roman"/>
              <a:cs typeface="Times New Roman"/>
            </a:endParaRPr>
          </a:p>
          <a:p>
            <a:pPr marL="285750" lvl="0" indent="-285750" algn="just">
              <a:buFont typeface="Arial" pitchFamily="34" charset="0"/>
              <a:buChar char="•"/>
            </a:pPr>
            <a:r>
              <a:rPr lang="en-US" b="1" dirty="0"/>
              <a:t>Home Automation </a:t>
            </a:r>
            <a:r>
              <a:rPr lang="en-US" b="1" dirty="0" smtClean="0"/>
              <a:t>projects </a:t>
            </a:r>
            <a:r>
              <a:rPr lang="en-US" dirty="0" smtClean="0"/>
              <a:t>: Infrared Remote  can control AC’s , TV’s  and lights.</a:t>
            </a:r>
          </a:p>
          <a:p>
            <a:pPr lvl="0" algn="just"/>
            <a:endParaRPr lang="en-IN" dirty="0"/>
          </a:p>
          <a:p>
            <a:pPr marL="285750" lvl="0" indent="-285750" algn="just">
              <a:buFont typeface="Arial" pitchFamily="34" charset="0"/>
              <a:buChar char="•"/>
            </a:pPr>
            <a:r>
              <a:rPr lang="en-US" b="1" dirty="0"/>
              <a:t>Home security </a:t>
            </a:r>
            <a:r>
              <a:rPr lang="en-US" b="1" dirty="0" smtClean="0"/>
              <a:t>systems</a:t>
            </a:r>
            <a:r>
              <a:rPr lang="en-US" dirty="0" smtClean="0"/>
              <a:t>: Infrared Night Vision Cameras with remote</a:t>
            </a:r>
          </a:p>
          <a:p>
            <a:pPr lvl="0" algn="just"/>
            <a:endParaRPr lang="en-IN" dirty="0"/>
          </a:p>
          <a:p>
            <a:pPr marL="285750" lvl="0" indent="-285750" algn="just">
              <a:buFont typeface="Arial" pitchFamily="34" charset="0"/>
              <a:buChar char="•"/>
            </a:pPr>
            <a:r>
              <a:rPr lang="en-IN" b="1" dirty="0"/>
              <a:t>Infrared remote controlled toys</a:t>
            </a:r>
            <a:r>
              <a:rPr lang="en-IN" dirty="0"/>
              <a:t>: Just like how we control TV’s we have IR remotes that control toys.</a:t>
            </a:r>
            <a:endParaRPr lang="en-IN" sz="2800" dirty="0">
              <a:latin typeface="Times New Roman"/>
              <a:cs typeface="Times New Roman"/>
            </a:endParaRPr>
          </a:p>
          <a:p>
            <a:pPr lvl="0" algn="just"/>
            <a:endParaRPr lang="en-IN" dirty="0"/>
          </a:p>
          <a:p>
            <a:pPr marL="285750" lvl="0" indent="-285750" algn="just">
              <a:buFont typeface="Arial" pitchFamily="34" charset="0"/>
              <a:buChar char="•"/>
            </a:pPr>
            <a:r>
              <a:rPr lang="en-US" b="1" dirty="0"/>
              <a:t>Fire </a:t>
            </a:r>
            <a:r>
              <a:rPr lang="en-US" b="1" dirty="0" smtClean="0"/>
              <a:t>detection</a:t>
            </a:r>
            <a:r>
              <a:rPr lang="en-US" dirty="0" smtClean="0"/>
              <a:t>: Infrared Flame detectors and IR cameras can detect hot regions as well as flames.</a:t>
            </a:r>
          </a:p>
          <a:p>
            <a:pPr lvl="0" algn="just"/>
            <a:endParaRPr lang="en-IN" dirty="0"/>
          </a:p>
          <a:p>
            <a:pPr marL="285750" lvl="0" indent="-285750" algn="just">
              <a:buFont typeface="Arial" pitchFamily="34" charset="0"/>
              <a:buChar char="•"/>
            </a:pPr>
            <a:r>
              <a:rPr lang="en-US" b="1" dirty="0"/>
              <a:t>Distance measurement </a:t>
            </a:r>
            <a:r>
              <a:rPr lang="en-US" b="1" dirty="0" smtClean="0"/>
              <a:t> / Proximity sensors</a:t>
            </a:r>
            <a:r>
              <a:rPr lang="en-US" dirty="0" smtClean="0"/>
              <a:t>: IR receiver detects reflected light from an object to measure distance usually used in phones to prevent uneven touch during call or in pocket.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38740"/>
            <a:ext cx="11049000" cy="4955203"/>
          </a:xfrm>
          <a:prstGeom prst="rect">
            <a:avLst/>
          </a:prstGeom>
        </p:spPr>
        <p:txBody>
          <a:bodyPr wrap="square">
            <a:spAutoFit/>
          </a:bodyPr>
          <a:lstStyle/>
          <a:p>
            <a:pPr algn="just"/>
            <a:r>
              <a:rPr lang="en-US" sz="2800" b="1" dirty="0" smtClean="0">
                <a:solidFill>
                  <a:schemeClr val="accent2"/>
                </a:solidFill>
              </a:rPr>
              <a:t>	    </a:t>
            </a:r>
            <a:r>
              <a:rPr lang="en-US" sz="2800" b="1" dirty="0" smtClean="0">
                <a:solidFill>
                  <a:schemeClr val="accent2"/>
                </a:solidFill>
                <a:latin typeface="Times New Roman" pitchFamily="18" charset="0"/>
                <a:cs typeface="Times New Roman" pitchFamily="18" charset="0"/>
              </a:rPr>
              <a:t>CONCLUSIONS </a:t>
            </a:r>
            <a:r>
              <a:rPr lang="en-US" sz="2800" b="1" dirty="0">
                <a:solidFill>
                  <a:schemeClr val="accent2"/>
                </a:solidFill>
                <a:latin typeface="Times New Roman" pitchFamily="18" charset="0"/>
                <a:cs typeface="Times New Roman" pitchFamily="18" charset="0"/>
              </a:rPr>
              <a:t>AND </a:t>
            </a:r>
            <a:r>
              <a:rPr lang="en-US" sz="2800" b="1" dirty="0" smtClean="0">
                <a:solidFill>
                  <a:schemeClr val="accent2"/>
                </a:solidFill>
                <a:latin typeface="Times New Roman" pitchFamily="18" charset="0"/>
                <a:cs typeface="Times New Roman" pitchFamily="18" charset="0"/>
              </a:rPr>
              <a:t>FUTURE ENHANCEMENTS</a:t>
            </a:r>
            <a:endParaRPr lang="en-IN" sz="2800" b="1" dirty="0">
              <a:solidFill>
                <a:schemeClr val="accent2"/>
              </a:solidFill>
              <a:latin typeface="Times New Roman" pitchFamily="18" charset="0"/>
              <a:cs typeface="Times New Roman" pitchFamily="18" charset="0"/>
            </a:endParaRPr>
          </a:p>
          <a:p>
            <a:pPr algn="just"/>
            <a:r>
              <a:rPr lang="en-US" dirty="0"/>
              <a:t>			</a:t>
            </a:r>
            <a:endParaRPr lang="en-IN" dirty="0"/>
          </a:p>
          <a:p>
            <a:pPr marL="285750" indent="-285750" algn="just">
              <a:buFont typeface="Wingdings" pitchFamily="2" charset="2"/>
              <a:buChar char="Ø"/>
            </a:pPr>
            <a:r>
              <a:rPr lang="en-US" dirty="0"/>
              <a:t>It can be concluded that the project has met all the expectations that we had, and has been working successfully as intended. The application can perform many user actions like controlling audio/video and presentations, navigating to folders and files, opening and using favorite applications etc. </a:t>
            </a:r>
            <a:endParaRPr lang="en-US" dirty="0" smtClean="0"/>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And </a:t>
            </a:r>
            <a:r>
              <a:rPr lang="en-US" dirty="0"/>
              <a:t>all of this can be done wirelessly via any IR remote from 10-20m distance easily giving a traditional feel of TV. Also this project can reuse old remotes that are not in use by decoding their codes and assigning user functions to these codes.</a:t>
            </a:r>
            <a:endParaRPr lang="en-IN" dirty="0"/>
          </a:p>
          <a:p>
            <a:pPr marL="285750" indent="-285750" algn="just">
              <a:buFont typeface="Wingdings" pitchFamily="2" charset="2"/>
              <a:buChar char="Ø"/>
            </a:pPr>
            <a:endParaRPr lang="en-IN" dirty="0"/>
          </a:p>
          <a:p>
            <a:pPr marL="285750" indent="-285750" algn="just">
              <a:buFont typeface="Wingdings" pitchFamily="2" charset="2"/>
              <a:buChar char="Ø"/>
            </a:pPr>
            <a:r>
              <a:rPr lang="en-US" dirty="0"/>
              <a:t>Future enhancements and improvements can be made to the project to make it even more flexible and more responsive. Cross platform support can be added to work on multiple operating systems effectively. </a:t>
            </a:r>
            <a:endParaRPr lang="en-US" dirty="0" smtClean="0"/>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New </a:t>
            </a:r>
            <a:r>
              <a:rPr lang="en-US" dirty="0"/>
              <a:t>features can be added to the existing project where users can themselves map remote buttons to which ever keystrokes and shortcuts they need making it user friendly. </a:t>
            </a:r>
            <a:endParaRPr lang="en-US" dirty="0" smtClean="0"/>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Multi </a:t>
            </a:r>
            <a:r>
              <a:rPr lang="en-US" dirty="0"/>
              <a:t>Remote support can be added where the application can support remotes from different vendors. </a:t>
            </a:r>
            <a:endParaRPr lang="en-IN" dirty="0"/>
          </a:p>
        </p:txBody>
      </p:sp>
    </p:spTree>
    <p:extLst>
      <p:ext uri="{BB962C8B-B14F-4D97-AF65-F5344CB8AC3E}">
        <p14:creationId xmlns:p14="http://schemas.microsoft.com/office/powerpoint/2010/main" val="1785117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4114800" y="231539"/>
            <a:ext cx="4648200" cy="44371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2800" b="1" spc="-15" dirty="0" smtClean="0">
                <a:solidFill>
                  <a:srgbClr val="C00000"/>
                </a:solidFill>
                <a:uFill>
                  <a:solidFill>
                    <a:srgbClr val="C00000"/>
                  </a:solidFill>
                </a:uFill>
                <a:latin typeface="Times New Roman" pitchFamily="18" charset="0"/>
                <a:cs typeface="Times New Roman" pitchFamily="18" charset="0"/>
              </a:rPr>
              <a:t>PROJECT TIMELINE   </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304302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304800"/>
            <a:ext cx="2590800" cy="457200"/>
          </a:xfrm>
          <a:prstGeom prst="rect">
            <a:avLst/>
          </a:prstGeom>
        </p:spPr>
        <p:txBody>
          <a:bodyPr vert="horz" wrap="square" lIns="0" tIns="12700" rIns="0" bIns="0" rtlCol="0">
            <a:spAutoFit/>
          </a:bodyPr>
          <a:lstStyle/>
          <a:p>
            <a:pPr marL="12700">
              <a:lnSpc>
                <a:spcPct val="100000"/>
              </a:lnSpc>
              <a:spcBef>
                <a:spcPts val="100"/>
              </a:spcBef>
            </a:pPr>
            <a:r>
              <a:rPr sz="2800" spc="-15" dirty="0" smtClean="0">
                <a:solidFill>
                  <a:srgbClr val="C00000"/>
                </a:solidFill>
                <a:uFill>
                  <a:solidFill>
                    <a:srgbClr val="C00000"/>
                  </a:solidFill>
                </a:uFill>
              </a:rPr>
              <a:t>REFERENCES</a:t>
            </a:r>
            <a:endParaRPr sz="2800" dirty="0"/>
          </a:p>
        </p:txBody>
      </p:sp>
      <p:sp>
        <p:nvSpPr>
          <p:cNvPr id="5" name="TextBox 4">
            <a:extLst>
              <a:ext uri="{FF2B5EF4-FFF2-40B4-BE49-F238E27FC236}">
                <a16:creationId xmlns="" xmlns:a16="http://schemas.microsoft.com/office/drawing/2014/main" id="{39282F5D-C18A-473B-9C43-2F60AEA49D72}"/>
              </a:ext>
            </a:extLst>
          </p:cNvPr>
          <p:cNvSpPr txBox="1"/>
          <p:nvPr/>
        </p:nvSpPr>
        <p:spPr>
          <a:xfrm>
            <a:off x="304800" y="1273779"/>
            <a:ext cx="10880408" cy="3785652"/>
          </a:xfrm>
          <a:prstGeom prst="rect">
            <a:avLst/>
          </a:prstGeom>
          <a:noFill/>
        </p:spPr>
        <p:txBody>
          <a:bodyPr wrap="square">
            <a:spAutoFit/>
          </a:bodyPr>
          <a:lstStyle/>
          <a:p>
            <a:r>
              <a:rPr lang="en-IN" sz="2000" dirty="0"/>
              <a:t>[1] </a:t>
            </a:r>
            <a:r>
              <a:rPr lang="en-IN" sz="2000" dirty="0" err="1"/>
              <a:t>Samiran</a:t>
            </a:r>
            <a:r>
              <a:rPr lang="en-IN" sz="2000" dirty="0"/>
              <a:t> </a:t>
            </a:r>
            <a:r>
              <a:rPr lang="en-IN" sz="2000" dirty="0" err="1"/>
              <a:t>Maiti</a:t>
            </a:r>
            <a:r>
              <a:rPr lang="en-IN" sz="2000" dirty="0"/>
              <a:t> and </a:t>
            </a:r>
            <a:r>
              <a:rPr lang="en-IN" sz="2000" dirty="0" err="1"/>
              <a:t>Pabitra</a:t>
            </a:r>
            <a:r>
              <a:rPr lang="en-IN" sz="2000" dirty="0"/>
              <a:t> Kumar Nandi, “IR  Remote  Control  Signal  Decoder  For  Home  Automation”, IJESIT, Vol3, Issue 3, 2014.</a:t>
            </a:r>
          </a:p>
          <a:p>
            <a:r>
              <a:rPr lang="en-IN" sz="2000" dirty="0"/>
              <a:t> </a:t>
            </a:r>
          </a:p>
          <a:p>
            <a:r>
              <a:rPr lang="en-IN" sz="2000" dirty="0"/>
              <a:t>[2] </a:t>
            </a:r>
            <a:r>
              <a:rPr lang="en-IN" sz="2000" dirty="0" err="1"/>
              <a:t>Ukachi</a:t>
            </a:r>
            <a:r>
              <a:rPr lang="en-IN" sz="2000" dirty="0"/>
              <a:t> </a:t>
            </a:r>
            <a:r>
              <a:rPr lang="en-IN" sz="2000" dirty="0" err="1"/>
              <a:t>Osisiogu</a:t>
            </a:r>
            <a:r>
              <a:rPr lang="en-IN" sz="2000" dirty="0"/>
              <a:t>, “Utilization of Serial Communication in </a:t>
            </a:r>
            <a:r>
              <a:rPr lang="en-IN" sz="2000" dirty="0" err="1"/>
              <a:t>Arduino</a:t>
            </a:r>
            <a:r>
              <a:rPr lang="en-IN" sz="2000" dirty="0"/>
              <a:t>”, Research Gate, </a:t>
            </a:r>
            <a:r>
              <a:rPr lang="en-IN" sz="2000" dirty="0" err="1"/>
              <a:t>Awka</a:t>
            </a:r>
            <a:r>
              <a:rPr lang="en-IN" sz="2000" dirty="0"/>
              <a:t>, 2015.</a:t>
            </a:r>
          </a:p>
          <a:p>
            <a:r>
              <a:rPr lang="en-IN" sz="2000" dirty="0"/>
              <a:t> </a:t>
            </a:r>
          </a:p>
          <a:p>
            <a:r>
              <a:rPr lang="en-IN" sz="2000" dirty="0"/>
              <a:t>[3] Leo Louis, “Working Principle of </a:t>
            </a:r>
            <a:r>
              <a:rPr lang="en-IN" sz="2000" dirty="0" err="1"/>
              <a:t>Arduino</a:t>
            </a:r>
            <a:r>
              <a:rPr lang="en-IN" sz="2000" dirty="0"/>
              <a:t> and Using it as a Tool for Study and Research”, International Journal of Control, Automation, Communication and Systems (IJCACS), Vol.1, No.2, 2016.</a:t>
            </a:r>
          </a:p>
          <a:p>
            <a:r>
              <a:rPr lang="en-IN" sz="2000" dirty="0"/>
              <a:t> </a:t>
            </a:r>
          </a:p>
          <a:p>
            <a:r>
              <a:rPr lang="en-IN" sz="2000" dirty="0"/>
              <a:t>[4] Krishna </a:t>
            </a:r>
            <a:r>
              <a:rPr lang="en-IN" sz="2000" dirty="0" err="1"/>
              <a:t>Kattabiranam</a:t>
            </a:r>
            <a:r>
              <a:rPr lang="en-IN" sz="2000" dirty="0"/>
              <a:t>, “How to set up an IR remote and receiver on an </a:t>
            </a:r>
            <a:r>
              <a:rPr lang="en-IN" sz="2000" dirty="0" err="1"/>
              <a:t>Arduino</a:t>
            </a:r>
            <a:r>
              <a:rPr lang="en-IN" sz="2000" dirty="0"/>
              <a:t>”, Circuit Basisc.com, 2020.</a:t>
            </a:r>
          </a:p>
          <a:p>
            <a:r>
              <a:rPr lang="en-IN" sz="2000" dirty="0"/>
              <a:t> </a:t>
            </a:r>
          </a:p>
          <a:p>
            <a:r>
              <a:rPr lang="en-US" sz="2000" dirty="0"/>
              <a:t>[5] David </a:t>
            </a:r>
            <a:r>
              <a:rPr lang="en-US" sz="2000" dirty="0" err="1"/>
              <a:t>Anmos</a:t>
            </a:r>
            <a:r>
              <a:rPr lang="en-US" sz="2000" dirty="0"/>
              <a:t>, ”Python GUI Programming with </a:t>
            </a:r>
            <a:r>
              <a:rPr lang="en-US" sz="2000" dirty="0" err="1"/>
              <a:t>Tkinter</a:t>
            </a:r>
            <a:r>
              <a:rPr lang="en-US" sz="2000" dirty="0"/>
              <a:t>”, realpython.com, 2022</a:t>
            </a:r>
            <a:r>
              <a:rPr lang="en-US" sz="2000" dirty="0" smtClean="0"/>
              <a:t>.</a:t>
            </a:r>
            <a:endParaRPr lang="en-I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5113020" cy="430887"/>
          </a:xfrm>
        </p:spPr>
        <p:txBody>
          <a:bodyPr/>
          <a:lstStyle/>
          <a:p>
            <a:r>
              <a:rPr lang="en-IN" sz="2800" dirty="0" smtClean="0"/>
              <a:t>Table of Contents</a:t>
            </a:r>
            <a:endParaRPr lang="en-IN" sz="2800" dirty="0"/>
          </a:p>
        </p:txBody>
      </p:sp>
      <p:sp>
        <p:nvSpPr>
          <p:cNvPr id="3" name="Text Placeholder 2"/>
          <p:cNvSpPr>
            <a:spLocks noGrp="1"/>
          </p:cNvSpPr>
          <p:nvPr>
            <p:ph type="body" idx="1"/>
          </p:nvPr>
        </p:nvSpPr>
        <p:spPr>
          <a:xfrm>
            <a:off x="838200" y="1118075"/>
            <a:ext cx="7058659" cy="4570482"/>
          </a:xfrm>
        </p:spPr>
        <p:txBody>
          <a:bodyPr/>
          <a:lstStyle/>
          <a:p>
            <a:pPr marL="285750" indent="-285750">
              <a:lnSpc>
                <a:spcPct val="150000"/>
              </a:lnSpc>
              <a:buFont typeface="Wingdings" pitchFamily="2" charset="2"/>
              <a:buChar char="ü"/>
            </a:pPr>
            <a:r>
              <a:rPr lang="en-IN" dirty="0" smtClean="0"/>
              <a:t>Introduction</a:t>
            </a:r>
          </a:p>
          <a:p>
            <a:pPr marL="285750" indent="-285750">
              <a:lnSpc>
                <a:spcPct val="150000"/>
              </a:lnSpc>
              <a:buFont typeface="Wingdings" pitchFamily="2" charset="2"/>
              <a:buChar char="ü"/>
            </a:pPr>
            <a:r>
              <a:rPr lang="en-IN" dirty="0" smtClean="0"/>
              <a:t>Problem Statement</a:t>
            </a:r>
          </a:p>
          <a:p>
            <a:pPr marL="285750" indent="-285750">
              <a:lnSpc>
                <a:spcPct val="150000"/>
              </a:lnSpc>
              <a:buFont typeface="Wingdings" pitchFamily="2" charset="2"/>
              <a:buChar char="ü"/>
            </a:pPr>
            <a:r>
              <a:rPr lang="en-IN" dirty="0" smtClean="0"/>
              <a:t>Objectives</a:t>
            </a:r>
          </a:p>
          <a:p>
            <a:pPr marL="285750" indent="-285750">
              <a:lnSpc>
                <a:spcPct val="150000"/>
              </a:lnSpc>
              <a:buFont typeface="Wingdings" pitchFamily="2" charset="2"/>
              <a:buChar char="ü"/>
            </a:pPr>
            <a:r>
              <a:rPr lang="en-IN" dirty="0" smtClean="0"/>
              <a:t>Requirements Specification</a:t>
            </a:r>
          </a:p>
          <a:p>
            <a:pPr marL="285750" indent="-285750">
              <a:lnSpc>
                <a:spcPct val="150000"/>
              </a:lnSpc>
              <a:buFont typeface="Wingdings" pitchFamily="2" charset="2"/>
              <a:buChar char="ü"/>
            </a:pPr>
            <a:r>
              <a:rPr lang="en-IN" dirty="0" smtClean="0"/>
              <a:t>Components Used</a:t>
            </a:r>
          </a:p>
          <a:p>
            <a:pPr marL="285750" indent="-285750">
              <a:lnSpc>
                <a:spcPct val="150000"/>
              </a:lnSpc>
              <a:buFont typeface="Wingdings" pitchFamily="2" charset="2"/>
              <a:buChar char="ü"/>
            </a:pPr>
            <a:r>
              <a:rPr lang="en-IN" dirty="0" smtClean="0"/>
              <a:t>Methodology</a:t>
            </a:r>
          </a:p>
          <a:p>
            <a:pPr marL="285750" indent="-285750">
              <a:lnSpc>
                <a:spcPct val="150000"/>
              </a:lnSpc>
              <a:buFont typeface="Wingdings" pitchFamily="2" charset="2"/>
              <a:buChar char="ü"/>
            </a:pPr>
            <a:r>
              <a:rPr lang="en-IN" dirty="0" smtClean="0"/>
              <a:t>Results and Discussions</a:t>
            </a:r>
          </a:p>
          <a:p>
            <a:pPr marL="285750" indent="-285750">
              <a:lnSpc>
                <a:spcPct val="150000"/>
              </a:lnSpc>
              <a:buFont typeface="Wingdings" pitchFamily="2" charset="2"/>
              <a:buChar char="ü"/>
            </a:pPr>
            <a:r>
              <a:rPr lang="en-IN" dirty="0" smtClean="0"/>
              <a:t>Applications </a:t>
            </a:r>
          </a:p>
          <a:p>
            <a:pPr marL="285750" indent="-285750">
              <a:lnSpc>
                <a:spcPct val="150000"/>
              </a:lnSpc>
              <a:buFont typeface="Wingdings" pitchFamily="2" charset="2"/>
              <a:buChar char="ü"/>
            </a:pPr>
            <a:r>
              <a:rPr lang="en-IN" dirty="0" smtClean="0"/>
              <a:t>Conclusion and Future Enhancement</a:t>
            </a:r>
          </a:p>
          <a:p>
            <a:pPr marL="285750" indent="-285750">
              <a:lnSpc>
                <a:spcPct val="150000"/>
              </a:lnSpc>
              <a:buFont typeface="Wingdings" pitchFamily="2" charset="2"/>
              <a:buChar char="ü"/>
            </a:pPr>
            <a:r>
              <a:rPr lang="en-IN" dirty="0" smtClean="0"/>
              <a:t>Project Timeline</a:t>
            </a:r>
          </a:p>
          <a:p>
            <a:pPr marL="285750" indent="-285750">
              <a:lnSpc>
                <a:spcPct val="150000"/>
              </a:lnSpc>
              <a:buFont typeface="Wingdings" pitchFamily="2" charset="2"/>
              <a:buChar char="ü"/>
            </a:pPr>
            <a:r>
              <a:rPr lang="en-IN" dirty="0" smtClean="0"/>
              <a:t>References</a:t>
            </a:r>
            <a:endParaRPr lang="en-IN" dirty="0"/>
          </a:p>
        </p:txBody>
      </p:sp>
    </p:spTree>
    <p:extLst>
      <p:ext uri="{BB962C8B-B14F-4D97-AF65-F5344CB8AC3E}">
        <p14:creationId xmlns:p14="http://schemas.microsoft.com/office/powerpoint/2010/main" val="4194663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descr="Thank You Design For Presentation Template">
            <a:extLst>
              <a:ext uri="{FF2B5EF4-FFF2-40B4-BE49-F238E27FC236}">
                <a16:creationId xmlns="" xmlns:a16="http://schemas.microsoft.com/office/drawing/2014/main" id="{1794E781-CCFB-4099-8566-9B5C3EC250DF}"/>
              </a:ext>
            </a:extLst>
          </p:cNvPr>
          <p:cNvSpPr>
            <a:spLocks noChangeAspect="1" noChangeArrowheads="1"/>
          </p:cNvSpPr>
          <p:nvPr/>
        </p:nvSpPr>
        <p:spPr bwMode="auto">
          <a:xfrm>
            <a:off x="5943600" y="3276600"/>
            <a:ext cx="1371600" cy="137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object 2"/>
          <p:cNvSpPr txBox="1">
            <a:spLocks/>
          </p:cNvSpPr>
          <p:nvPr/>
        </p:nvSpPr>
        <p:spPr>
          <a:xfrm>
            <a:off x="4611547" y="2931634"/>
            <a:ext cx="4035706" cy="689932"/>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4400" spc="-15" dirty="0" smtClean="0">
                <a:solidFill>
                  <a:srgbClr val="C00000"/>
                </a:solidFill>
                <a:uFill>
                  <a:solidFill>
                    <a:srgbClr val="C00000"/>
                  </a:solidFill>
                </a:uFill>
              </a:rPr>
              <a:t>THANK YOU</a:t>
            </a:r>
            <a:endParaRPr lang="en-IN" sz="4400" dirty="0"/>
          </a:p>
        </p:txBody>
      </p:sp>
    </p:spTree>
    <p:extLst>
      <p:ext uri="{BB962C8B-B14F-4D97-AF65-F5344CB8AC3E}">
        <p14:creationId xmlns:p14="http://schemas.microsoft.com/office/powerpoint/2010/main" val="2145936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304800"/>
            <a:ext cx="10920730" cy="6242734"/>
          </a:xfrm>
          <a:prstGeom prst="rect">
            <a:avLst/>
          </a:prstGeom>
        </p:spPr>
        <p:txBody>
          <a:bodyPr vert="horz" wrap="square" lIns="0" tIns="129539" rIns="0" bIns="0" rtlCol="0">
            <a:spAutoFit/>
          </a:bodyPr>
          <a:lstStyle/>
          <a:p>
            <a:pPr marL="12700">
              <a:spcBef>
                <a:spcPts val="1019"/>
              </a:spcBef>
            </a:pPr>
            <a:r>
              <a:rPr lang="en-US" b="1" spc="-25" dirty="0" smtClean="0">
                <a:solidFill>
                  <a:srgbClr val="C00000"/>
                </a:solidFill>
                <a:uFill>
                  <a:solidFill>
                    <a:srgbClr val="C00000"/>
                  </a:solidFill>
                </a:uFill>
                <a:latin typeface="Times New Roman"/>
                <a:cs typeface="Times New Roman"/>
              </a:rPr>
              <a:t>				          </a:t>
            </a:r>
            <a:r>
              <a:rPr lang="en-US" sz="2800" b="1" spc="-25" dirty="0" smtClean="0">
                <a:solidFill>
                  <a:srgbClr val="C00000"/>
                </a:solidFill>
                <a:uFill>
                  <a:solidFill>
                    <a:srgbClr val="C00000"/>
                  </a:solidFill>
                </a:uFill>
                <a:latin typeface="Times New Roman"/>
                <a:cs typeface="Times New Roman"/>
              </a:rPr>
              <a:t>INTRODUCTION</a:t>
            </a:r>
            <a:r>
              <a:rPr lang="en-US" sz="2800" b="1" u="sng" spc="-25" dirty="0" smtClean="0">
                <a:solidFill>
                  <a:srgbClr val="C00000"/>
                </a:solidFill>
                <a:uFill>
                  <a:solidFill>
                    <a:srgbClr val="C00000"/>
                  </a:solidFill>
                </a:uFill>
                <a:latin typeface="Times New Roman"/>
                <a:cs typeface="Times New Roman"/>
              </a:rPr>
              <a:t> </a:t>
            </a:r>
            <a:endParaRPr sz="2800" u="sng" dirty="0">
              <a:latin typeface="Times New Roman"/>
              <a:cs typeface="Times New Roman"/>
            </a:endParaRPr>
          </a:p>
          <a:p>
            <a:pPr marL="355600" indent="-285750">
              <a:spcBef>
                <a:spcPts val="1695"/>
              </a:spcBef>
              <a:buFont typeface="Wingdings" pitchFamily="2" charset="2"/>
              <a:buChar char="Ø"/>
            </a:pPr>
            <a:r>
              <a:rPr lang="en-IN" dirty="0"/>
              <a:t>In today's world need of automation is become necessary not only to reduce human effort but also to utilize maximum use of the technology and to do everything smartly and efficiently in order to reduce both energy and time consumption. </a:t>
            </a:r>
          </a:p>
          <a:p>
            <a:pPr marL="355600" indent="-285750">
              <a:spcBef>
                <a:spcPts val="1695"/>
              </a:spcBef>
              <a:buFont typeface="Wingdings" pitchFamily="2" charset="2"/>
              <a:buChar char="Ø"/>
            </a:pPr>
            <a:r>
              <a:rPr lang="en-IN" dirty="0"/>
              <a:t>The idea of PC automation basically deals with controlling the computer and applications in it through Infrared remote just like a TV which helps users to perform their tasks comfortably without any hassle. </a:t>
            </a:r>
            <a:endParaRPr lang="en-IN" dirty="0" smtClean="0"/>
          </a:p>
          <a:p>
            <a:pPr marL="355600" indent="-285750">
              <a:spcBef>
                <a:spcPts val="1695"/>
              </a:spcBef>
              <a:buFont typeface="Wingdings" pitchFamily="2" charset="2"/>
              <a:buChar char="Ø"/>
            </a:pPr>
            <a:r>
              <a:rPr lang="en-IN" dirty="0" smtClean="0"/>
              <a:t>The use of TV remote is common everywhere. In home electronics, a remote control can be used to operate devices such as a TV set, DVD player, or any other home appliance. The same remote can be used to control personal computers also. </a:t>
            </a:r>
          </a:p>
          <a:p>
            <a:pPr marL="355600" indent="-285750">
              <a:spcBef>
                <a:spcPts val="1695"/>
              </a:spcBef>
              <a:buFont typeface="Wingdings" pitchFamily="2" charset="2"/>
              <a:buChar char="Ø"/>
            </a:pPr>
            <a:r>
              <a:rPr lang="en-IN" dirty="0" smtClean="0"/>
              <a:t>The main objective of this project is to develop a PC Automation system using an </a:t>
            </a:r>
            <a:r>
              <a:rPr lang="en-IN" dirty="0" err="1" smtClean="0"/>
              <a:t>Arduino</a:t>
            </a:r>
            <a:r>
              <a:rPr lang="en-IN" dirty="0" smtClean="0"/>
              <a:t> and IR sensor that is commonly used in an TV to automate and control applications on PC. </a:t>
            </a:r>
          </a:p>
          <a:p>
            <a:pPr marL="355600" indent="-285750">
              <a:spcBef>
                <a:spcPts val="1695"/>
              </a:spcBef>
              <a:buFont typeface="Wingdings" pitchFamily="2" charset="2"/>
              <a:buChar char="Ø"/>
            </a:pPr>
            <a:r>
              <a:rPr lang="en-IN" dirty="0" smtClean="0"/>
              <a:t>Although conventional way of using keyboards and mouse is easy but the functions of them are limited by the number of keys and the functions they perform. </a:t>
            </a:r>
          </a:p>
          <a:p>
            <a:pPr marL="355600" indent="-285750">
              <a:spcBef>
                <a:spcPts val="1695"/>
              </a:spcBef>
              <a:buFont typeface="Wingdings" pitchFamily="2" charset="2"/>
              <a:buChar char="Ø"/>
            </a:pPr>
            <a:r>
              <a:rPr lang="en-IN" dirty="0" smtClean="0"/>
              <a:t>Remote controlled PC Automation system provides the user the flexibility to assign whatever functions and shortcuts he needs to use the PC. It also gives the user the traditional feel of interacting with TV. </a:t>
            </a:r>
          </a:p>
          <a:p>
            <a:pPr marL="355600" indent="-285750">
              <a:spcBef>
                <a:spcPts val="1695"/>
              </a:spcBef>
              <a:buFont typeface="Wingdings" pitchFamily="2" charset="2"/>
              <a:buChar char="Ø"/>
            </a:pPr>
            <a:r>
              <a:rPr lang="en-IN" dirty="0" smtClean="0"/>
              <a:t>The result of this project shows that the IR remote has the potential to control PC also. </a:t>
            </a:r>
            <a:endParaRPr dirty="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457200"/>
            <a:ext cx="11049000" cy="4328364"/>
          </a:xfrm>
          <a:prstGeom prst="rect">
            <a:avLst/>
          </a:prstGeom>
        </p:spPr>
        <p:txBody>
          <a:bodyPr vert="horz" wrap="square" lIns="0" tIns="12700" rIns="0" bIns="0" rtlCol="0">
            <a:spAutoFit/>
          </a:bodyPr>
          <a:lstStyle/>
          <a:p>
            <a:pPr marL="12700">
              <a:lnSpc>
                <a:spcPct val="100000"/>
              </a:lnSpc>
              <a:spcBef>
                <a:spcPts val="100"/>
              </a:spcBef>
            </a:pPr>
            <a:r>
              <a:rPr lang="en-IN" b="1" dirty="0" smtClean="0">
                <a:solidFill>
                  <a:srgbClr val="C00000"/>
                </a:solidFill>
                <a:uFill>
                  <a:solidFill>
                    <a:srgbClr val="C00000"/>
                  </a:solidFill>
                </a:uFill>
                <a:latin typeface="Times New Roman"/>
                <a:cs typeface="Times New Roman"/>
              </a:rPr>
              <a:t>				</a:t>
            </a:r>
            <a:r>
              <a:rPr sz="2800" b="1" dirty="0" smtClean="0">
                <a:solidFill>
                  <a:srgbClr val="C00000"/>
                </a:solidFill>
                <a:uFill>
                  <a:solidFill>
                    <a:srgbClr val="C00000"/>
                  </a:solidFill>
                </a:uFill>
                <a:latin typeface="Times New Roman"/>
                <a:cs typeface="Times New Roman"/>
              </a:rPr>
              <a:t>PROBLEM</a:t>
            </a:r>
            <a:r>
              <a:rPr sz="2800" b="1" spc="-85" dirty="0" smtClean="0">
                <a:solidFill>
                  <a:srgbClr val="C00000"/>
                </a:solidFill>
                <a:uFill>
                  <a:solidFill>
                    <a:srgbClr val="C00000"/>
                  </a:solidFill>
                </a:uFill>
                <a:latin typeface="Times New Roman"/>
                <a:cs typeface="Times New Roman"/>
              </a:rPr>
              <a:t> </a:t>
            </a:r>
            <a:r>
              <a:rPr sz="2800" b="1" spc="-75" dirty="0" smtClean="0">
                <a:solidFill>
                  <a:srgbClr val="C00000"/>
                </a:solidFill>
                <a:uFill>
                  <a:solidFill>
                    <a:srgbClr val="C00000"/>
                  </a:solidFill>
                </a:uFill>
                <a:latin typeface="Times New Roman"/>
                <a:cs typeface="Times New Roman"/>
              </a:rPr>
              <a:t>STATEMENT</a:t>
            </a:r>
            <a:endParaRPr sz="2800" dirty="0">
              <a:latin typeface="Times New Roman"/>
              <a:cs typeface="Times New Roman"/>
            </a:endParaRPr>
          </a:p>
          <a:p>
            <a:pPr marL="297815" marR="5080" indent="-285750" algn="just">
              <a:lnSpc>
                <a:spcPct val="151300"/>
              </a:lnSpc>
              <a:spcBef>
                <a:spcPts val="1390"/>
              </a:spcBef>
              <a:buFont typeface="Wingdings" pitchFamily="2" charset="2"/>
              <a:buChar char="Ø"/>
              <a:tabLst>
                <a:tab pos="241935" algn="l"/>
              </a:tabLst>
            </a:pPr>
            <a:r>
              <a:rPr lang="en-IN" dirty="0"/>
              <a:t>Although we have wireless mouse and keyboard for controlling the computer it is sometimes inconvenient and uncomfortable to use them for purposes like controlling audio/video while watching movies, controlling PowerPoint presentations etc. </a:t>
            </a:r>
            <a:endParaRPr lang="en-IN" dirty="0" smtClean="0"/>
          </a:p>
          <a:p>
            <a:pPr marL="297815" marR="5080" indent="-285750" algn="just">
              <a:lnSpc>
                <a:spcPct val="151300"/>
              </a:lnSpc>
              <a:spcBef>
                <a:spcPts val="1390"/>
              </a:spcBef>
              <a:buFont typeface="Wingdings" pitchFamily="2" charset="2"/>
              <a:buChar char="Ø"/>
              <a:tabLst>
                <a:tab pos="241935" algn="l"/>
              </a:tabLst>
            </a:pPr>
            <a:r>
              <a:rPr lang="en-IN" dirty="0" smtClean="0"/>
              <a:t>We </a:t>
            </a:r>
            <a:r>
              <a:rPr lang="en-IN" dirty="0"/>
              <a:t>need a system where user need not remember shortcuts to operate applications and can perform operations like opening, closing, moving through files etc. </a:t>
            </a:r>
            <a:endParaRPr lang="en-IN" dirty="0" smtClean="0"/>
          </a:p>
          <a:p>
            <a:pPr marL="297815" marR="5080" indent="-285750" algn="just">
              <a:lnSpc>
                <a:spcPct val="151300"/>
              </a:lnSpc>
              <a:spcBef>
                <a:spcPts val="1390"/>
              </a:spcBef>
              <a:buFont typeface="Wingdings" pitchFamily="2" charset="2"/>
              <a:buChar char="Ø"/>
              <a:tabLst>
                <a:tab pos="241935" algn="l"/>
              </a:tabLst>
            </a:pPr>
            <a:r>
              <a:rPr lang="en-IN" dirty="0" smtClean="0"/>
              <a:t>In </a:t>
            </a:r>
            <a:r>
              <a:rPr lang="en-IN" dirty="0"/>
              <a:t>the proposed project users can reuse their old IR remotes by mapping buttons to key strokes/functions that they require to perform. Thus using a remote to control PC is more convenient and offers more freedom of movement and comfort. </a:t>
            </a:r>
            <a:endParaRPr dirty="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 xmlns:a16="http://schemas.microsoft.com/office/drawing/2014/main" id="{FB4AB9C3-6401-4955-8F8E-02EC2097EE41}"/>
              </a:ext>
            </a:extLst>
          </p:cNvPr>
          <p:cNvSpPr txBox="1"/>
          <p:nvPr/>
        </p:nvSpPr>
        <p:spPr>
          <a:xfrm>
            <a:off x="647700" y="304800"/>
            <a:ext cx="10896600" cy="3926716"/>
          </a:xfrm>
          <a:prstGeom prst="rect">
            <a:avLst/>
          </a:prstGeom>
        </p:spPr>
        <p:txBody>
          <a:bodyPr vert="horz" wrap="square" lIns="0" tIns="12700" rIns="0" bIns="0" rtlCol="0">
            <a:spAutoFit/>
          </a:bodyPr>
          <a:lstStyle/>
          <a:p>
            <a:pPr marL="12700">
              <a:lnSpc>
                <a:spcPct val="100000"/>
              </a:lnSpc>
              <a:spcBef>
                <a:spcPts val="100"/>
              </a:spcBef>
            </a:pPr>
            <a:r>
              <a:rPr lang="en-IN" sz="2800" b="1" spc="-15" dirty="0" smtClean="0">
                <a:solidFill>
                  <a:srgbClr val="C00000"/>
                </a:solidFill>
                <a:uFill>
                  <a:solidFill>
                    <a:srgbClr val="C00000"/>
                  </a:solidFill>
                </a:uFill>
                <a:latin typeface="Times New Roman"/>
                <a:cs typeface="Times New Roman"/>
              </a:rPr>
              <a:t>				      </a:t>
            </a:r>
            <a:r>
              <a:rPr sz="2800" b="1" spc="-15" dirty="0" smtClean="0">
                <a:solidFill>
                  <a:srgbClr val="C00000"/>
                </a:solidFill>
                <a:uFill>
                  <a:solidFill>
                    <a:srgbClr val="C00000"/>
                  </a:solidFill>
                </a:uFill>
                <a:latin typeface="Times New Roman"/>
                <a:cs typeface="Times New Roman"/>
              </a:rPr>
              <a:t>OBJECTIVES</a:t>
            </a:r>
            <a:endParaRPr lang="en-IN" sz="2800" b="1" spc="-15" dirty="0" smtClean="0">
              <a:solidFill>
                <a:srgbClr val="C00000"/>
              </a:solidFill>
              <a:uFill>
                <a:solidFill>
                  <a:srgbClr val="C00000"/>
                </a:solidFill>
              </a:uFill>
              <a:latin typeface="Times New Roman"/>
              <a:cs typeface="Times New Roman"/>
            </a:endParaRPr>
          </a:p>
          <a:p>
            <a:pPr marL="12700">
              <a:lnSpc>
                <a:spcPct val="100000"/>
              </a:lnSpc>
              <a:spcBef>
                <a:spcPts val="100"/>
              </a:spcBef>
            </a:pPr>
            <a:endParaRPr sz="2800" u="sng" dirty="0">
              <a:latin typeface="Times New Roman"/>
              <a:cs typeface="Times New Roman"/>
            </a:endParaRPr>
          </a:p>
          <a:p>
            <a:pPr marL="298450" indent="-286385">
              <a:lnSpc>
                <a:spcPct val="150000"/>
              </a:lnSpc>
              <a:spcBef>
                <a:spcPts val="1520"/>
              </a:spcBef>
              <a:buFont typeface="Wingdings" pitchFamily="2" charset="2"/>
              <a:buChar char="Ø"/>
              <a:tabLst>
                <a:tab pos="298450" algn="l"/>
                <a:tab pos="299085" algn="l"/>
              </a:tabLst>
            </a:pPr>
            <a:r>
              <a:rPr lang="en-IN" dirty="0" smtClean="0"/>
              <a:t>To </a:t>
            </a:r>
            <a:r>
              <a:rPr lang="en-IN" dirty="0"/>
              <a:t>study and understand the working of IR remote control and its applications. </a:t>
            </a:r>
            <a:endParaRPr lang="en-IN" dirty="0" smtClean="0"/>
          </a:p>
          <a:p>
            <a:pPr marL="298450" indent="-286385">
              <a:lnSpc>
                <a:spcPct val="150000"/>
              </a:lnSpc>
              <a:spcBef>
                <a:spcPts val="1520"/>
              </a:spcBef>
              <a:buFont typeface="Wingdings" pitchFamily="2" charset="2"/>
              <a:buChar char="Ø"/>
              <a:tabLst>
                <a:tab pos="298450" algn="l"/>
                <a:tab pos="299085" algn="l"/>
              </a:tabLst>
            </a:pPr>
            <a:r>
              <a:rPr lang="en-IN" dirty="0" smtClean="0"/>
              <a:t>To </a:t>
            </a:r>
            <a:r>
              <a:rPr lang="en-IN" dirty="0"/>
              <a:t>design and implement IR Remote control to control computer programs. </a:t>
            </a:r>
            <a:endParaRPr lang="en-IN" dirty="0" smtClean="0"/>
          </a:p>
          <a:p>
            <a:pPr marL="298450" indent="-286385">
              <a:lnSpc>
                <a:spcPct val="150000"/>
              </a:lnSpc>
              <a:spcBef>
                <a:spcPts val="1520"/>
              </a:spcBef>
              <a:buFont typeface="Wingdings" pitchFamily="2" charset="2"/>
              <a:buChar char="Ø"/>
              <a:tabLst>
                <a:tab pos="298450" algn="l"/>
                <a:tab pos="299085" algn="l"/>
              </a:tabLst>
            </a:pPr>
            <a:r>
              <a:rPr lang="en-IN" dirty="0" smtClean="0"/>
              <a:t>To </a:t>
            </a:r>
            <a:r>
              <a:rPr lang="en-IN" dirty="0"/>
              <a:t>automate user tasks that requires more than one key combination. </a:t>
            </a:r>
            <a:endParaRPr lang="en-IN" dirty="0" smtClean="0"/>
          </a:p>
          <a:p>
            <a:pPr marL="298450" indent="-286385">
              <a:lnSpc>
                <a:spcPct val="150000"/>
              </a:lnSpc>
              <a:spcBef>
                <a:spcPts val="1520"/>
              </a:spcBef>
              <a:buFont typeface="Wingdings" pitchFamily="2" charset="2"/>
              <a:buChar char="Ø"/>
              <a:tabLst>
                <a:tab pos="298450" algn="l"/>
                <a:tab pos="299085" algn="l"/>
              </a:tabLst>
            </a:pPr>
            <a:r>
              <a:rPr lang="en-IN" dirty="0" smtClean="0"/>
              <a:t>To </a:t>
            </a:r>
            <a:r>
              <a:rPr lang="en-IN" dirty="0"/>
              <a:t>effectively reuse and utilize old IR remotes. </a:t>
            </a:r>
            <a:endParaRPr lang="en-IN" dirty="0" smtClean="0"/>
          </a:p>
          <a:p>
            <a:pPr marL="298450" indent="-286385">
              <a:lnSpc>
                <a:spcPct val="150000"/>
              </a:lnSpc>
              <a:spcBef>
                <a:spcPts val="1520"/>
              </a:spcBef>
              <a:buFont typeface="Wingdings" pitchFamily="2" charset="2"/>
              <a:buChar char="Ø"/>
              <a:tabLst>
                <a:tab pos="298450" algn="l"/>
                <a:tab pos="299085" algn="l"/>
              </a:tabLst>
            </a:pPr>
            <a:r>
              <a:rPr lang="en-IN" dirty="0" smtClean="0"/>
              <a:t>To </a:t>
            </a:r>
            <a:r>
              <a:rPr lang="en-IN" dirty="0"/>
              <a:t>control computer applications with ease. </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565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EACF24-3C72-45EC-976F-9D23841C0848}"/>
              </a:ext>
            </a:extLst>
          </p:cNvPr>
          <p:cNvSpPr>
            <a:spLocks noGrp="1"/>
          </p:cNvSpPr>
          <p:nvPr>
            <p:ph type="ctrTitle"/>
          </p:nvPr>
        </p:nvSpPr>
        <p:spPr>
          <a:xfrm>
            <a:off x="533400" y="4267200"/>
            <a:ext cx="6934200" cy="281789"/>
          </a:xfrm>
        </p:spPr>
        <p:txBody>
          <a:bodyPr/>
          <a:lstStyle/>
          <a:p>
            <a:r>
              <a:rPr lang="en-US" u="sng" dirty="0">
                <a:solidFill>
                  <a:srgbClr val="C00000"/>
                </a:solidFill>
              </a:rPr>
              <a:t>SOFTWARE REQUIREMENTS:</a:t>
            </a:r>
            <a:endParaRPr lang="en-US" dirty="0"/>
          </a:p>
        </p:txBody>
      </p:sp>
      <p:sp>
        <p:nvSpPr>
          <p:cNvPr id="3" name="Text Placeholder 2">
            <a:extLst>
              <a:ext uri="{FF2B5EF4-FFF2-40B4-BE49-F238E27FC236}">
                <a16:creationId xmlns="" xmlns:a16="http://schemas.microsoft.com/office/drawing/2014/main" id="{DAE93BD3-DE89-40C6-865A-CBD3EE42A915}"/>
              </a:ext>
            </a:extLst>
          </p:cNvPr>
          <p:cNvSpPr>
            <a:spLocks noGrp="1"/>
          </p:cNvSpPr>
          <p:nvPr>
            <p:ph type="subTitle" idx="4"/>
          </p:nvPr>
        </p:nvSpPr>
        <p:spPr>
          <a:xfrm>
            <a:off x="762000" y="4724400"/>
            <a:ext cx="8534400" cy="1661993"/>
          </a:xfrm>
        </p:spPr>
        <p:txBody>
          <a:bodyPr/>
          <a:lstStyle/>
          <a:p>
            <a:pPr marL="285750" indent="-285750">
              <a:lnSpc>
                <a:spcPct val="150000"/>
              </a:lnSpc>
              <a:buFont typeface="Arial" panose="020B0604020202020204" pitchFamily="34" charset="0"/>
              <a:buChar char="•"/>
            </a:pPr>
            <a:r>
              <a:rPr lang="en-IN" dirty="0"/>
              <a:t>Operating System: Windows 7/8/10/11 </a:t>
            </a:r>
          </a:p>
          <a:p>
            <a:pPr marL="285750" indent="-285750">
              <a:lnSpc>
                <a:spcPct val="150000"/>
              </a:lnSpc>
              <a:buFont typeface="Arial" panose="020B0604020202020204" pitchFamily="34" charset="0"/>
              <a:buChar char="•"/>
            </a:pPr>
            <a:r>
              <a:rPr lang="en-IN" dirty="0" smtClean="0"/>
              <a:t>Integrated </a:t>
            </a:r>
            <a:r>
              <a:rPr lang="en-IN" dirty="0"/>
              <a:t>Development Environment: Visual Studio Code, </a:t>
            </a:r>
            <a:r>
              <a:rPr lang="en-IN" dirty="0" err="1"/>
              <a:t>Arduino</a:t>
            </a:r>
            <a:r>
              <a:rPr lang="en-IN" dirty="0"/>
              <a:t> IDE </a:t>
            </a:r>
            <a:endParaRPr lang="en-IN" dirty="0" smtClean="0"/>
          </a:p>
          <a:p>
            <a:pPr marL="285750" indent="-285750">
              <a:lnSpc>
                <a:spcPct val="150000"/>
              </a:lnSpc>
              <a:buFont typeface="Arial" panose="020B0604020202020204" pitchFamily="34" charset="0"/>
              <a:buChar char="•"/>
            </a:pPr>
            <a:r>
              <a:rPr lang="en-IN" dirty="0" smtClean="0"/>
              <a:t>Language</a:t>
            </a:r>
            <a:r>
              <a:rPr lang="en-IN" dirty="0"/>
              <a:t>: </a:t>
            </a:r>
            <a:r>
              <a:rPr lang="en-IN" dirty="0" err="1"/>
              <a:t>Arduino</a:t>
            </a:r>
            <a:r>
              <a:rPr lang="en-IN" dirty="0"/>
              <a:t> C/C++ with IR Remote Library, Python </a:t>
            </a:r>
            <a:endParaRPr lang="en-IN" dirty="0" smtClean="0"/>
          </a:p>
          <a:p>
            <a:pPr marL="285750" indent="-285750">
              <a:lnSpc>
                <a:spcPct val="150000"/>
              </a:lnSpc>
              <a:buFont typeface="Arial" panose="020B0604020202020204" pitchFamily="34" charset="0"/>
              <a:buChar char="•"/>
            </a:pPr>
            <a:r>
              <a:rPr lang="en-IN" dirty="0" smtClean="0"/>
              <a:t>Python </a:t>
            </a:r>
            <a:r>
              <a:rPr lang="en-IN" dirty="0"/>
              <a:t>Libraries: </a:t>
            </a:r>
            <a:r>
              <a:rPr lang="en-IN" dirty="0" err="1" smtClean="0"/>
              <a:t>tkinter</a:t>
            </a:r>
            <a:r>
              <a:rPr lang="en-IN" dirty="0" smtClean="0"/>
              <a:t> (For Frontend), serial</a:t>
            </a:r>
            <a:r>
              <a:rPr lang="en-IN" dirty="0"/>
              <a:t>, </a:t>
            </a:r>
            <a:r>
              <a:rPr lang="en-IN" dirty="0" err="1" smtClean="0"/>
              <a:t>pyautogui</a:t>
            </a:r>
            <a:r>
              <a:rPr lang="en-IN" dirty="0"/>
              <a:t>, threading </a:t>
            </a:r>
            <a:r>
              <a:rPr lang="en-IN" dirty="0" smtClean="0"/>
              <a:t>(</a:t>
            </a:r>
            <a:r>
              <a:rPr lang="en-IN" dirty="0"/>
              <a:t>F</a:t>
            </a:r>
            <a:r>
              <a:rPr lang="en-IN" dirty="0" smtClean="0"/>
              <a:t>or Backend)</a:t>
            </a:r>
            <a:endParaRPr lang="en-US" dirty="0"/>
          </a:p>
        </p:txBody>
      </p:sp>
      <p:sp>
        <p:nvSpPr>
          <p:cNvPr id="7" name="TextBox 6">
            <a:extLst>
              <a:ext uri="{FF2B5EF4-FFF2-40B4-BE49-F238E27FC236}">
                <a16:creationId xmlns="" xmlns:a16="http://schemas.microsoft.com/office/drawing/2014/main" id="{47387C30-2A75-4E2B-BCFB-4BF31E986E02}"/>
              </a:ext>
            </a:extLst>
          </p:cNvPr>
          <p:cNvSpPr txBox="1"/>
          <p:nvPr/>
        </p:nvSpPr>
        <p:spPr>
          <a:xfrm>
            <a:off x="416169" y="1219200"/>
            <a:ext cx="6098344" cy="229326"/>
          </a:xfrm>
          <a:prstGeom prst="rect">
            <a:avLst/>
          </a:prstGeom>
          <a:noFill/>
        </p:spPr>
        <p:txBody>
          <a:bodyPr wrap="square">
            <a:spAutoFit/>
          </a:bodyPr>
          <a:lstStyle/>
          <a:p>
            <a:r>
              <a:rPr lang="en-US" b="1" u="sng" dirty="0">
                <a:solidFill>
                  <a:srgbClr val="C00000"/>
                </a:solidFill>
                <a:latin typeface="Times New Roman" panose="02020603050405020304" pitchFamily="18" charset="0"/>
                <a:cs typeface="Times New Roman" panose="02020603050405020304" pitchFamily="18" charset="0"/>
              </a:rPr>
              <a:t>HARDWARE  REQUIREMENTS:</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E8754FE7-562D-49D4-A6E1-DCEB6342F248}"/>
              </a:ext>
            </a:extLst>
          </p:cNvPr>
          <p:cNvSpPr txBox="1"/>
          <p:nvPr/>
        </p:nvSpPr>
        <p:spPr>
          <a:xfrm>
            <a:off x="652975" y="1756567"/>
            <a:ext cx="6098344" cy="134729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smtClean="0"/>
              <a:t>Processor: Intel i7 10th Gen</a:t>
            </a:r>
          </a:p>
          <a:p>
            <a:pPr marL="285750" indent="-285750">
              <a:lnSpc>
                <a:spcPct val="150000"/>
              </a:lnSpc>
              <a:buFont typeface="Arial" panose="020B0604020202020204" pitchFamily="34" charset="0"/>
              <a:buChar char="•"/>
            </a:pPr>
            <a:r>
              <a:rPr lang="en-IN" dirty="0" smtClean="0"/>
              <a:t>Processor Speed: 2.4 GHz </a:t>
            </a:r>
          </a:p>
          <a:p>
            <a:pPr marL="285750" indent="-285750">
              <a:lnSpc>
                <a:spcPct val="150000"/>
              </a:lnSpc>
              <a:buFont typeface="Arial" panose="020B0604020202020204" pitchFamily="34" charset="0"/>
              <a:buChar char="•"/>
            </a:pPr>
            <a:r>
              <a:rPr lang="en-IN" dirty="0" smtClean="0"/>
              <a:t>Ram: 8 Gb </a:t>
            </a:r>
          </a:p>
          <a:p>
            <a:pPr marL="285750" indent="-285750">
              <a:lnSpc>
                <a:spcPct val="150000"/>
              </a:lnSpc>
              <a:buFont typeface="Arial" panose="020B0604020202020204" pitchFamily="34" charset="0"/>
              <a:buChar char="•"/>
            </a:pPr>
            <a:r>
              <a:rPr lang="en-IN" dirty="0" smtClean="0"/>
              <a:t>Hard Disk: 10 Gb </a:t>
            </a:r>
          </a:p>
          <a:p>
            <a:pPr marL="285750" indent="-285750">
              <a:lnSpc>
                <a:spcPct val="150000"/>
              </a:lnSpc>
              <a:buFont typeface="Arial" panose="020B0604020202020204" pitchFamily="34" charset="0"/>
              <a:buChar char="•"/>
            </a:pPr>
            <a:r>
              <a:rPr lang="en-IN" dirty="0" smtClean="0"/>
              <a:t>Others: </a:t>
            </a:r>
            <a:r>
              <a:rPr lang="en-IN" dirty="0" err="1" smtClean="0"/>
              <a:t>Arduino</a:t>
            </a:r>
            <a:r>
              <a:rPr lang="en-IN" dirty="0" smtClean="0"/>
              <a:t> UNO, IR Remote, TSOP 1838 Receiver</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47387C30-2A75-4E2B-BCFB-4BF31E986E02}"/>
              </a:ext>
            </a:extLst>
          </p:cNvPr>
          <p:cNvSpPr txBox="1"/>
          <p:nvPr/>
        </p:nvSpPr>
        <p:spPr>
          <a:xfrm>
            <a:off x="3124200" y="271790"/>
            <a:ext cx="6098344" cy="523220"/>
          </a:xfrm>
          <a:prstGeom prst="rect">
            <a:avLst/>
          </a:prstGeom>
          <a:noFill/>
        </p:spPr>
        <p:txBody>
          <a:bodyPr wrap="square">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REQUIREMENTS SPECIFICATION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227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p:nvPr/>
        </p:nvPicPr>
        <p:blipFill rotWithShape="1">
          <a:blip r:embed="rId2">
            <a:extLst>
              <a:ext uri="{28A0092B-C50C-407E-A947-70E740481C1C}">
                <a14:useLocalDpi xmlns:a14="http://schemas.microsoft.com/office/drawing/2010/main" val="0"/>
              </a:ext>
            </a:extLst>
          </a:blip>
          <a:srcRect l="498" t="1440" r="498" b="1294"/>
          <a:stretch/>
        </p:blipFill>
        <p:spPr bwMode="auto">
          <a:xfrm>
            <a:off x="6553200" y="554922"/>
            <a:ext cx="5181600" cy="3201204"/>
          </a:xfrm>
          <a:prstGeom prst="rect">
            <a:avLst/>
          </a:prstGeom>
          <a:ln>
            <a:noFill/>
          </a:ln>
          <a:extLst>
            <a:ext uri="{53640926-AAD7-44D8-BBD7-CCE9431645EC}">
              <a14:shadowObscured xmlns:a14="http://schemas.microsoft.com/office/drawing/2010/main"/>
            </a:ext>
          </a:extLst>
        </p:spPr>
      </p:pic>
      <p:sp>
        <p:nvSpPr>
          <p:cNvPr id="10" name="Title 9">
            <a:extLst>
              <a:ext uri="{FF2B5EF4-FFF2-40B4-BE49-F238E27FC236}">
                <a16:creationId xmlns="" xmlns:a16="http://schemas.microsoft.com/office/drawing/2014/main" id="{71222607-A2CE-412D-A977-1212FA1546B7}"/>
              </a:ext>
            </a:extLst>
          </p:cNvPr>
          <p:cNvSpPr>
            <a:spLocks noGrp="1"/>
          </p:cNvSpPr>
          <p:nvPr>
            <p:ph type="title"/>
          </p:nvPr>
        </p:nvSpPr>
        <p:spPr>
          <a:xfrm>
            <a:off x="3352800" y="357426"/>
            <a:ext cx="3886200" cy="861774"/>
          </a:xfrm>
        </p:spPr>
        <p:txBody>
          <a:bodyPr/>
          <a:lstStyle/>
          <a:p>
            <a:pPr>
              <a:lnSpc>
                <a:spcPct val="100000"/>
              </a:lnSpc>
            </a:pPr>
            <a:r>
              <a:rPr lang="en-US" sz="2800" b="1" dirty="0" smtClean="0">
                <a:solidFill>
                  <a:srgbClr val="C00000"/>
                </a:solidFill>
              </a:rPr>
              <a:t>COMPONENTS  </a:t>
            </a:r>
            <a:r>
              <a:rPr lang="en-US" sz="2800" dirty="0" smtClean="0">
                <a:solidFill>
                  <a:srgbClr val="C00000"/>
                </a:solidFill>
              </a:rPr>
              <a:t>USED</a:t>
            </a:r>
            <a:endParaRPr lang="en-US" sz="2800" b="1" dirty="0">
              <a:solidFill>
                <a:srgbClr val="C00000"/>
              </a:solidFill>
            </a:endParaRPr>
          </a:p>
        </p:txBody>
      </p:sp>
      <p:sp>
        <p:nvSpPr>
          <p:cNvPr id="2" name="Rectangle 1"/>
          <p:cNvSpPr/>
          <p:nvPr/>
        </p:nvSpPr>
        <p:spPr>
          <a:xfrm>
            <a:off x="304800" y="1219200"/>
            <a:ext cx="6096000" cy="1477328"/>
          </a:xfrm>
          <a:prstGeom prst="rect">
            <a:avLst/>
          </a:prstGeom>
        </p:spPr>
        <p:txBody>
          <a:bodyPr>
            <a:spAutoFit/>
          </a:bodyPr>
          <a:lstStyle/>
          <a:p>
            <a:pPr marL="285750" indent="-285750">
              <a:buFont typeface="Arial" pitchFamily="34" charset="0"/>
              <a:buChar char="•"/>
            </a:pPr>
            <a:r>
              <a:rPr lang="en-IN" b="1" dirty="0"/>
              <a:t>ARDUINO UNO </a:t>
            </a:r>
            <a:endParaRPr lang="en-IN" b="1" dirty="0" smtClean="0"/>
          </a:p>
          <a:p>
            <a:endParaRPr lang="en-IN" dirty="0"/>
          </a:p>
          <a:p>
            <a:pPr algn="just"/>
            <a:r>
              <a:rPr lang="en-IN" dirty="0" smtClean="0"/>
              <a:t>The </a:t>
            </a:r>
            <a:r>
              <a:rPr lang="en-IN" dirty="0" err="1"/>
              <a:t>Arduino</a:t>
            </a:r>
            <a:r>
              <a:rPr lang="en-IN" dirty="0"/>
              <a:t> Uno is an open source microcontroller board based on the Microchip ATmega328P microcontroller and developed by </a:t>
            </a:r>
            <a:r>
              <a:rPr lang="en-IN" dirty="0" err="1"/>
              <a:t>Arduino</a:t>
            </a:r>
            <a:r>
              <a:rPr lang="en-IN" dirty="0"/>
              <a:t> Company. </a:t>
            </a:r>
          </a:p>
        </p:txBody>
      </p:sp>
      <p:sp>
        <p:nvSpPr>
          <p:cNvPr id="5" name="Rectangle 4"/>
          <p:cNvSpPr/>
          <p:nvPr/>
        </p:nvSpPr>
        <p:spPr>
          <a:xfrm>
            <a:off x="457200" y="3200400"/>
            <a:ext cx="6096000" cy="1754326"/>
          </a:xfrm>
          <a:prstGeom prst="rect">
            <a:avLst/>
          </a:prstGeom>
        </p:spPr>
        <p:txBody>
          <a:bodyPr>
            <a:spAutoFit/>
          </a:bodyPr>
          <a:lstStyle/>
          <a:p>
            <a:pPr marL="285750" indent="-285750">
              <a:buFont typeface="Arial" pitchFamily="34" charset="0"/>
              <a:buChar char="•"/>
            </a:pPr>
            <a:r>
              <a:rPr lang="en-IN" b="1" dirty="0"/>
              <a:t>IR REMOTE </a:t>
            </a:r>
          </a:p>
          <a:p>
            <a:endParaRPr lang="en-IN" dirty="0"/>
          </a:p>
          <a:p>
            <a:pPr algn="just"/>
            <a:r>
              <a:rPr lang="en-IN" dirty="0"/>
              <a:t>The IR remote is generally used in home theatres and is based on the principle of using infrared light as the medium of communication. Today’s modern remote controls work by modulating the output from an infra-red LED. </a:t>
            </a:r>
          </a:p>
        </p:txBody>
      </p:sp>
      <p:pic>
        <p:nvPicPr>
          <p:cNvPr id="11" name="Picture 10" descr="C:\Users\Owner\AppData\Local\Microsoft\Windows\INetCache\Content.Word\IMG_20220704_191814.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3200" y="3756126"/>
            <a:ext cx="886460" cy="2861945"/>
          </a:xfrm>
          <a:prstGeom prst="rect">
            <a:avLst/>
          </a:prstGeom>
          <a:noFill/>
          <a:ln>
            <a:noFill/>
          </a:ln>
        </p:spPr>
      </p:pic>
      <p:pic>
        <p:nvPicPr>
          <p:cNvPr id="12" name="Picture 11" descr="How TV Remote Works"/>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267200"/>
            <a:ext cx="3261360" cy="202057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3400" y="533400"/>
            <a:ext cx="7162800" cy="2585323"/>
          </a:xfrm>
          <a:prstGeom prst="rect">
            <a:avLst/>
          </a:prstGeom>
        </p:spPr>
        <p:txBody>
          <a:bodyPr wrap="square">
            <a:spAutoFit/>
          </a:bodyPr>
          <a:lstStyle/>
          <a:p>
            <a:pPr marL="285750" indent="-285750">
              <a:buFont typeface="Wingdings" pitchFamily="2" charset="2"/>
              <a:buChar char="§"/>
            </a:pPr>
            <a:r>
              <a:rPr lang="en-IN" b="1" dirty="0"/>
              <a:t>IR RECEIVER </a:t>
            </a:r>
            <a:endParaRPr lang="en-IN" b="1" dirty="0" smtClean="0"/>
          </a:p>
          <a:p>
            <a:endParaRPr lang="en-IN" dirty="0"/>
          </a:p>
          <a:p>
            <a:pPr algn="just"/>
            <a:r>
              <a:rPr lang="en-IN" dirty="0" smtClean="0"/>
              <a:t>TSOP1738 </a:t>
            </a:r>
            <a:r>
              <a:rPr lang="en-IN" dirty="0"/>
              <a:t>is an IR receiver with an amplifier that acts as a switch and converter within a circuit. The basic purpose of TSOP1738 is to convert the IR signal to electric signals. </a:t>
            </a:r>
            <a:r>
              <a:rPr lang="en-IN" dirty="0" smtClean="0"/>
              <a:t>TSOP1738 </a:t>
            </a:r>
            <a:r>
              <a:rPr lang="en-IN" dirty="0"/>
              <a:t>operates on 38KHz IR frequency. </a:t>
            </a:r>
          </a:p>
          <a:p>
            <a:pPr algn="just"/>
            <a:r>
              <a:rPr lang="en-IN" dirty="0" smtClean="0"/>
              <a:t>It </a:t>
            </a:r>
            <a:r>
              <a:rPr lang="en-IN" dirty="0"/>
              <a:t>uses silicon-based technology, which works at the </a:t>
            </a:r>
            <a:r>
              <a:rPr lang="en-IN" dirty="0" smtClean="0"/>
              <a:t>micro level </a:t>
            </a:r>
            <a:r>
              <a:rPr lang="en-IN" dirty="0"/>
              <a:t>and very sensitive and efficient to its functions. </a:t>
            </a:r>
            <a:r>
              <a:rPr lang="en-IN" dirty="0" smtClean="0"/>
              <a:t>In </a:t>
            </a:r>
            <a:r>
              <a:rPr lang="en-IN" dirty="0"/>
              <a:t>summary, TSOP may be smaller in size but its usage with microcontroller and microprocessors makes it smart and secure. TSOP1838 is an improved version of TSOP1738. </a:t>
            </a: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8153400" y="533400"/>
            <a:ext cx="3276600" cy="1676400"/>
          </a:xfrm>
          <a:prstGeom prst="rect">
            <a:avLst/>
          </a:prstGeom>
        </p:spPr>
      </p:pic>
      <p:pic>
        <p:nvPicPr>
          <p:cNvPr id="12" name="Picture 11" descr="C:\Users\Owner\Desktop\mini-project\ir-e152558714124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6400" y="2514600"/>
            <a:ext cx="1957705" cy="1548767"/>
          </a:xfrm>
          <a:prstGeom prst="rect">
            <a:avLst/>
          </a:prstGeom>
          <a:noFill/>
          <a:ln>
            <a:noFill/>
          </a:ln>
        </p:spPr>
      </p:pic>
      <p:sp>
        <p:nvSpPr>
          <p:cNvPr id="13" name="Rectangle 12"/>
          <p:cNvSpPr/>
          <p:nvPr/>
        </p:nvSpPr>
        <p:spPr>
          <a:xfrm>
            <a:off x="457200" y="3962400"/>
            <a:ext cx="6096000" cy="2585323"/>
          </a:xfrm>
          <a:prstGeom prst="rect">
            <a:avLst/>
          </a:prstGeom>
        </p:spPr>
        <p:txBody>
          <a:bodyPr>
            <a:spAutoFit/>
          </a:bodyPr>
          <a:lstStyle/>
          <a:p>
            <a:pPr marL="285750" indent="-285750">
              <a:buFont typeface="Arial" pitchFamily="34" charset="0"/>
              <a:buChar char="•"/>
            </a:pPr>
            <a:r>
              <a:rPr lang="en-IN" b="1" dirty="0"/>
              <a:t>PERSONAL COMPUTER </a:t>
            </a:r>
            <a:endParaRPr lang="en-IN" b="1" dirty="0" smtClean="0"/>
          </a:p>
          <a:p>
            <a:endParaRPr lang="en-IN" dirty="0"/>
          </a:p>
          <a:p>
            <a:pPr algn="just"/>
            <a:r>
              <a:rPr lang="en-IN" dirty="0" smtClean="0"/>
              <a:t>A </a:t>
            </a:r>
            <a:r>
              <a:rPr lang="en-IN" dirty="0"/>
              <a:t>personal computer (PC) is a multi-purpose microcomputer whose size, capabilities, and price make it feasible for individual use. Personal computers are intended to be operated directly by an end user. Personal computer can be either a desktop or laptop. It contains system software and application software that are used by the end users. Applications like MS Word, MS PowerPoint, camera, music </a:t>
            </a:r>
          </a:p>
        </p:txBody>
      </p:sp>
      <p:pic>
        <p:nvPicPr>
          <p:cNvPr id="14" name="Picture 13" descr="Windows 10 Home vs. Windows 10 Pro: What's the Difference, and Which One Is  for You? | NDTV Gadgets 360"/>
          <p:cNvPicPr/>
          <p:nvPr/>
        </p:nvPicPr>
        <p:blipFill>
          <a:blip r:embed="rId4">
            <a:extLst>
              <a:ext uri="{28A0092B-C50C-407E-A947-70E740481C1C}">
                <a14:useLocalDpi xmlns:a14="http://schemas.microsoft.com/office/drawing/2010/main" val="0"/>
              </a:ext>
            </a:extLst>
          </a:blip>
          <a:srcRect/>
          <a:stretch>
            <a:fillRect/>
          </a:stretch>
        </p:blipFill>
        <p:spPr bwMode="auto">
          <a:xfrm>
            <a:off x="6780810" y="4860851"/>
            <a:ext cx="2515590" cy="1601612"/>
          </a:xfrm>
          <a:prstGeom prst="rect">
            <a:avLst/>
          </a:prstGeom>
          <a:noFill/>
          <a:ln>
            <a:noFill/>
          </a:ln>
        </p:spPr>
      </p:pic>
      <p:pic>
        <p:nvPicPr>
          <p:cNvPr id="15" name="Picture 14" descr="Modern Office Business Desktop Computer Pc Stock Illustration 148831151 |  Shutterstock"/>
          <p:cNvPicPr/>
          <p:nvPr/>
        </p:nvPicPr>
        <p:blipFill rotWithShape="1">
          <a:blip r:embed="rId5">
            <a:extLst>
              <a:ext uri="{28A0092B-C50C-407E-A947-70E740481C1C}">
                <a14:useLocalDpi xmlns:a14="http://schemas.microsoft.com/office/drawing/2010/main" val="0"/>
              </a:ext>
            </a:extLst>
          </a:blip>
          <a:srcRect t="-1334" b="6869"/>
          <a:stretch/>
        </p:blipFill>
        <p:spPr bwMode="auto">
          <a:xfrm>
            <a:off x="9296400" y="4876800"/>
            <a:ext cx="2362200" cy="1447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617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0" y="227552"/>
            <a:ext cx="3096255" cy="443711"/>
          </a:xfrm>
          <a:prstGeom prst="rect">
            <a:avLst/>
          </a:prstGeom>
        </p:spPr>
        <p:txBody>
          <a:bodyPr vert="horz" wrap="square" lIns="0" tIns="12700" rIns="0" bIns="0" rtlCol="0">
            <a:spAutoFit/>
          </a:bodyPr>
          <a:lstStyle/>
          <a:p>
            <a:pPr marL="12700" algn="ctr">
              <a:lnSpc>
                <a:spcPct val="100000"/>
              </a:lnSpc>
              <a:spcBef>
                <a:spcPts val="100"/>
              </a:spcBef>
            </a:pPr>
            <a:r>
              <a:rPr sz="2800" spc="-30" dirty="0" smtClean="0">
                <a:solidFill>
                  <a:srgbClr val="C00000"/>
                </a:solidFill>
                <a:uFill>
                  <a:solidFill>
                    <a:srgbClr val="C00000"/>
                  </a:solidFill>
                </a:uFill>
              </a:rPr>
              <a:t>METHODOLOGY</a:t>
            </a:r>
            <a:endParaRPr sz="2400" dirty="0"/>
          </a:p>
        </p:txBody>
      </p:sp>
      <p:sp>
        <p:nvSpPr>
          <p:cNvPr id="71" name="object 3">
            <a:extLst>
              <a:ext uri="{FF2B5EF4-FFF2-40B4-BE49-F238E27FC236}">
                <a16:creationId xmlns="" xmlns:a16="http://schemas.microsoft.com/office/drawing/2014/main" id="{F932C2E5-D9ED-4D08-89E8-9AE21026477E}"/>
              </a:ext>
            </a:extLst>
          </p:cNvPr>
          <p:cNvSpPr txBox="1"/>
          <p:nvPr/>
        </p:nvSpPr>
        <p:spPr>
          <a:xfrm>
            <a:off x="5680765" y="759805"/>
            <a:ext cx="4081779" cy="334645"/>
          </a:xfrm>
          <a:prstGeom prst="rect">
            <a:avLst/>
          </a:prstGeom>
        </p:spPr>
        <p:txBody>
          <a:bodyPr vert="horz" wrap="square" lIns="0" tIns="15875" rIns="0" bIns="0" rtlCol="0">
            <a:spAutoFit/>
          </a:bodyPr>
          <a:lstStyle/>
          <a:p>
            <a:pPr marL="12700">
              <a:lnSpc>
                <a:spcPct val="100000"/>
              </a:lnSpc>
              <a:spcBef>
                <a:spcPts val="125"/>
              </a:spcBef>
              <a:tabLst>
                <a:tab pos="355600" algn="l"/>
              </a:tabLst>
            </a:pPr>
            <a:endParaRPr sz="2000" b="1" u="sng" dirty="0">
              <a:latin typeface="Times New Roman"/>
              <a:cs typeface="Times New Roman"/>
            </a:endParaRPr>
          </a:p>
        </p:txBody>
      </p:sp>
      <p:sp>
        <p:nvSpPr>
          <p:cNvPr id="23" name="Rectangle 22"/>
          <p:cNvSpPr/>
          <p:nvPr/>
        </p:nvSpPr>
        <p:spPr>
          <a:xfrm>
            <a:off x="4028458" y="1249199"/>
            <a:ext cx="180020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TSOP 1838</a:t>
            </a:r>
          </a:p>
          <a:p>
            <a:pPr algn="ctr"/>
            <a:r>
              <a:rPr lang="en-IN" dirty="0" smtClean="0">
                <a:solidFill>
                  <a:schemeClr val="tx1"/>
                </a:solidFill>
              </a:rPr>
              <a:t>IR Receiver</a:t>
            </a:r>
            <a:endParaRPr lang="en-IN" dirty="0">
              <a:solidFill>
                <a:schemeClr val="tx1"/>
              </a:solidFill>
            </a:endParaRPr>
          </a:p>
        </p:txBody>
      </p:sp>
      <p:sp>
        <p:nvSpPr>
          <p:cNvPr id="24" name="Rectangle 23"/>
          <p:cNvSpPr/>
          <p:nvPr/>
        </p:nvSpPr>
        <p:spPr>
          <a:xfrm>
            <a:off x="6692753" y="1257118"/>
            <a:ext cx="1683188"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Arduino</a:t>
            </a:r>
          </a:p>
          <a:p>
            <a:pPr algn="ctr"/>
            <a:r>
              <a:rPr lang="en-IN" dirty="0" smtClean="0">
                <a:solidFill>
                  <a:schemeClr val="tx1"/>
                </a:solidFill>
              </a:rPr>
              <a:t>MicroController</a:t>
            </a:r>
            <a:endParaRPr lang="en-IN" dirty="0">
              <a:solidFill>
                <a:schemeClr val="tx1"/>
              </a:solidFill>
            </a:endParaRPr>
          </a:p>
        </p:txBody>
      </p:sp>
      <p:sp>
        <p:nvSpPr>
          <p:cNvPr id="25" name="Rectangle 24"/>
          <p:cNvSpPr/>
          <p:nvPr/>
        </p:nvSpPr>
        <p:spPr>
          <a:xfrm>
            <a:off x="4317091" y="2977391"/>
            <a:ext cx="1222937"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IR LED</a:t>
            </a:r>
            <a:endParaRPr lang="en-IN" dirty="0">
              <a:solidFill>
                <a:schemeClr val="tx1"/>
              </a:solidFill>
            </a:endParaRPr>
          </a:p>
        </p:txBody>
      </p:sp>
      <p:sp>
        <p:nvSpPr>
          <p:cNvPr id="26" name="Rectangle 25"/>
          <p:cNvSpPr/>
          <p:nvPr/>
        </p:nvSpPr>
        <p:spPr>
          <a:xfrm>
            <a:off x="4317088" y="4271858"/>
            <a:ext cx="1222937"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Encoder</a:t>
            </a:r>
            <a:endParaRPr lang="en-IN" dirty="0">
              <a:solidFill>
                <a:schemeClr val="tx1"/>
              </a:solidFill>
            </a:endParaRPr>
          </a:p>
        </p:txBody>
      </p:sp>
      <p:sp>
        <p:nvSpPr>
          <p:cNvPr id="27" name="Rectangle 26"/>
          <p:cNvSpPr/>
          <p:nvPr/>
        </p:nvSpPr>
        <p:spPr>
          <a:xfrm>
            <a:off x="4028458" y="2689359"/>
            <a:ext cx="1800200" cy="2448272"/>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b"/>
          <a:lstStyle/>
          <a:p>
            <a:pPr algn="ctr"/>
            <a:r>
              <a:rPr lang="en-IN" dirty="0" smtClean="0">
                <a:solidFill>
                  <a:schemeClr val="tx1"/>
                </a:solidFill>
              </a:rPr>
              <a:t>Remote Control</a:t>
            </a:r>
            <a:endParaRPr lang="en-IN" dirty="0">
              <a:solidFill>
                <a:schemeClr val="tx1"/>
              </a:solidFill>
            </a:endParaRPr>
          </a:p>
        </p:txBody>
      </p:sp>
      <p:sp>
        <p:nvSpPr>
          <p:cNvPr id="28" name="Rectangle 27"/>
          <p:cNvSpPr/>
          <p:nvPr/>
        </p:nvSpPr>
        <p:spPr>
          <a:xfrm>
            <a:off x="9390348" y="1152787"/>
            <a:ext cx="1800200" cy="2016224"/>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b"/>
          <a:lstStyle/>
          <a:p>
            <a:pPr algn="ctr"/>
            <a:r>
              <a:rPr lang="en-IN" dirty="0" smtClean="0">
                <a:solidFill>
                  <a:schemeClr val="tx1"/>
                </a:solidFill>
              </a:rPr>
              <a:t>Python Tkinter</a:t>
            </a:r>
          </a:p>
          <a:p>
            <a:pPr algn="ctr"/>
            <a:r>
              <a:rPr lang="en-IN" dirty="0" smtClean="0">
                <a:solidFill>
                  <a:schemeClr val="tx1"/>
                </a:solidFill>
              </a:rPr>
              <a:t>Application</a:t>
            </a:r>
            <a:endParaRPr lang="en-IN" dirty="0">
              <a:solidFill>
                <a:schemeClr val="tx1"/>
              </a:solidFill>
            </a:endParaRPr>
          </a:p>
        </p:txBody>
      </p:sp>
      <p:sp>
        <p:nvSpPr>
          <p:cNvPr id="29" name="Rectangle 28"/>
          <p:cNvSpPr/>
          <p:nvPr/>
        </p:nvSpPr>
        <p:spPr>
          <a:xfrm>
            <a:off x="8922296" y="792747"/>
            <a:ext cx="2736304" cy="5760640"/>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b"/>
          <a:lstStyle/>
          <a:p>
            <a:pPr algn="ctr"/>
            <a:r>
              <a:rPr lang="en-IN" dirty="0" smtClean="0">
                <a:solidFill>
                  <a:schemeClr val="tx1"/>
                </a:solidFill>
              </a:rPr>
              <a:t>Personal Computer (PC)</a:t>
            </a:r>
            <a:endParaRPr lang="en-IN" dirty="0">
              <a:solidFill>
                <a:schemeClr val="tx1"/>
              </a:solidFill>
            </a:endParaRPr>
          </a:p>
        </p:txBody>
      </p:sp>
      <p:sp>
        <p:nvSpPr>
          <p:cNvPr id="30" name="Rectangle 29"/>
          <p:cNvSpPr/>
          <p:nvPr/>
        </p:nvSpPr>
        <p:spPr>
          <a:xfrm>
            <a:off x="9390348" y="3745075"/>
            <a:ext cx="1800200"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Events (click , keyPress etc.)</a:t>
            </a:r>
            <a:endParaRPr lang="en-IN" dirty="0">
              <a:solidFill>
                <a:schemeClr val="tx1"/>
              </a:solidFill>
            </a:endParaRPr>
          </a:p>
        </p:txBody>
      </p:sp>
      <p:sp>
        <p:nvSpPr>
          <p:cNvPr id="31" name="Rectangle 30"/>
          <p:cNvSpPr/>
          <p:nvPr/>
        </p:nvSpPr>
        <p:spPr>
          <a:xfrm>
            <a:off x="9678981" y="1296803"/>
            <a:ext cx="1222937"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Serial</a:t>
            </a:r>
            <a:endParaRPr lang="en-IN" dirty="0">
              <a:solidFill>
                <a:schemeClr val="tx1"/>
              </a:solidFill>
            </a:endParaRPr>
          </a:p>
        </p:txBody>
      </p:sp>
      <p:sp>
        <p:nvSpPr>
          <p:cNvPr id="32" name="Rectangle 31"/>
          <p:cNvSpPr/>
          <p:nvPr/>
        </p:nvSpPr>
        <p:spPr>
          <a:xfrm>
            <a:off x="9678981" y="1944875"/>
            <a:ext cx="1222937"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Pyautogui</a:t>
            </a:r>
            <a:endParaRPr lang="en-IN" dirty="0">
              <a:solidFill>
                <a:schemeClr val="tx1"/>
              </a:solidFill>
            </a:endParaRPr>
          </a:p>
        </p:txBody>
      </p:sp>
      <p:sp>
        <p:nvSpPr>
          <p:cNvPr id="33" name="Rectangle 32"/>
          <p:cNvSpPr/>
          <p:nvPr/>
        </p:nvSpPr>
        <p:spPr>
          <a:xfrm>
            <a:off x="9224882" y="4969211"/>
            <a:ext cx="2131132" cy="1152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User Tasks (play/pause, presentation control etc. )</a:t>
            </a:r>
            <a:endParaRPr lang="en-IN" dirty="0">
              <a:solidFill>
                <a:schemeClr val="tx1"/>
              </a:solidFill>
            </a:endParaRPr>
          </a:p>
        </p:txBody>
      </p:sp>
      <p:cxnSp>
        <p:nvCxnSpPr>
          <p:cNvPr id="34" name="Straight Arrow Connector 33"/>
          <p:cNvCxnSpPr>
            <a:endCxn id="27" idx="2"/>
          </p:cNvCxnSpPr>
          <p:nvPr/>
        </p:nvCxnSpPr>
        <p:spPr>
          <a:xfrm flipV="1">
            <a:off x="4928558" y="5137631"/>
            <a:ext cx="0" cy="504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a:endCxn id="24" idx="1"/>
          </p:cNvCxnSpPr>
          <p:nvPr/>
        </p:nvCxnSpPr>
        <p:spPr>
          <a:xfrm>
            <a:off x="5828658" y="1645243"/>
            <a:ext cx="864095" cy="79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4" idx="3"/>
            <a:endCxn id="31" idx="1"/>
          </p:cNvCxnSpPr>
          <p:nvPr/>
        </p:nvCxnSpPr>
        <p:spPr>
          <a:xfrm flipV="1">
            <a:off x="8375941" y="1512827"/>
            <a:ext cx="1303040" cy="140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0"/>
            <a:endCxn id="23" idx="2"/>
          </p:cNvCxnSpPr>
          <p:nvPr/>
        </p:nvCxnSpPr>
        <p:spPr>
          <a:xfrm flipV="1">
            <a:off x="4928558" y="2041287"/>
            <a:ext cx="0"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2"/>
            <a:endCxn id="32" idx="0"/>
          </p:cNvCxnSpPr>
          <p:nvPr/>
        </p:nvCxnSpPr>
        <p:spPr>
          <a:xfrm>
            <a:off x="10290450" y="1728851"/>
            <a:ext cx="0" cy="2160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8" idx="2"/>
            <a:endCxn id="30" idx="0"/>
          </p:cNvCxnSpPr>
          <p:nvPr/>
        </p:nvCxnSpPr>
        <p:spPr>
          <a:xfrm>
            <a:off x="10290448" y="3169011"/>
            <a:ext cx="0" cy="5760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0" idx="2"/>
            <a:endCxn id="33" idx="0"/>
          </p:cNvCxnSpPr>
          <p:nvPr/>
        </p:nvCxnSpPr>
        <p:spPr>
          <a:xfrm>
            <a:off x="10290448" y="4537163"/>
            <a:ext cx="0" cy="4320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0"/>
            <a:endCxn id="25" idx="2"/>
          </p:cNvCxnSpPr>
          <p:nvPr/>
        </p:nvCxnSpPr>
        <p:spPr>
          <a:xfrm flipV="1">
            <a:off x="4928557" y="3409439"/>
            <a:ext cx="3" cy="8624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37559" y="3481447"/>
            <a:ext cx="1062118" cy="646331"/>
          </a:xfrm>
          <a:prstGeom prst="rect">
            <a:avLst/>
          </a:prstGeom>
          <a:noFill/>
        </p:spPr>
        <p:txBody>
          <a:bodyPr wrap="square" rtlCol="0">
            <a:spAutoFit/>
          </a:bodyPr>
          <a:lstStyle/>
          <a:p>
            <a:r>
              <a:rPr lang="en-IN" sz="1200" b="1" dirty="0" smtClean="0"/>
              <a:t>Modulated </a:t>
            </a:r>
          </a:p>
          <a:p>
            <a:r>
              <a:rPr lang="en-IN" sz="1200" b="1" dirty="0" smtClean="0"/>
              <a:t>Voltage </a:t>
            </a:r>
          </a:p>
          <a:p>
            <a:r>
              <a:rPr lang="en-IN" sz="1200" b="1" dirty="0" smtClean="0"/>
              <a:t>Signal</a:t>
            </a:r>
            <a:endParaRPr lang="en-IN" sz="1200" b="1" dirty="0"/>
          </a:p>
        </p:txBody>
      </p:sp>
      <p:sp>
        <p:nvSpPr>
          <p:cNvPr id="43" name="TextBox 42"/>
          <p:cNvSpPr txBox="1"/>
          <p:nvPr/>
        </p:nvSpPr>
        <p:spPr>
          <a:xfrm>
            <a:off x="4964562" y="2155686"/>
            <a:ext cx="1062118" cy="461665"/>
          </a:xfrm>
          <a:prstGeom prst="rect">
            <a:avLst/>
          </a:prstGeom>
          <a:noFill/>
        </p:spPr>
        <p:txBody>
          <a:bodyPr wrap="square" rtlCol="0">
            <a:spAutoFit/>
          </a:bodyPr>
          <a:lstStyle/>
          <a:p>
            <a:r>
              <a:rPr lang="en-IN" sz="1200" b="1" dirty="0" smtClean="0"/>
              <a:t>Modulated </a:t>
            </a:r>
          </a:p>
          <a:p>
            <a:r>
              <a:rPr lang="en-IN" sz="1200" b="1" dirty="0" smtClean="0"/>
              <a:t>IR Signal</a:t>
            </a:r>
            <a:endParaRPr lang="en-IN" sz="1200" b="1" dirty="0"/>
          </a:p>
        </p:txBody>
      </p:sp>
      <p:sp>
        <p:nvSpPr>
          <p:cNvPr id="44" name="TextBox 43"/>
          <p:cNvSpPr txBox="1"/>
          <p:nvPr/>
        </p:nvSpPr>
        <p:spPr>
          <a:xfrm>
            <a:off x="5918668" y="1105183"/>
            <a:ext cx="1062118" cy="461665"/>
          </a:xfrm>
          <a:prstGeom prst="rect">
            <a:avLst/>
          </a:prstGeom>
          <a:noFill/>
        </p:spPr>
        <p:txBody>
          <a:bodyPr wrap="square" rtlCol="0">
            <a:spAutoFit/>
          </a:bodyPr>
          <a:lstStyle/>
          <a:p>
            <a:r>
              <a:rPr lang="en-IN" sz="1200" b="1" dirty="0" smtClean="0"/>
              <a:t>Binary </a:t>
            </a:r>
          </a:p>
          <a:p>
            <a:r>
              <a:rPr lang="en-IN" sz="1200" b="1" dirty="0" smtClean="0"/>
              <a:t>Signal</a:t>
            </a:r>
            <a:endParaRPr lang="en-IN" sz="1200" b="1" dirty="0"/>
          </a:p>
        </p:txBody>
      </p:sp>
      <p:sp>
        <p:nvSpPr>
          <p:cNvPr id="45" name="TextBox 44"/>
          <p:cNvSpPr txBox="1"/>
          <p:nvPr/>
        </p:nvSpPr>
        <p:spPr>
          <a:xfrm>
            <a:off x="8328230" y="1224795"/>
            <a:ext cx="1062118" cy="461665"/>
          </a:xfrm>
          <a:prstGeom prst="rect">
            <a:avLst/>
          </a:prstGeom>
          <a:noFill/>
        </p:spPr>
        <p:txBody>
          <a:bodyPr wrap="square" rtlCol="0">
            <a:spAutoFit/>
          </a:bodyPr>
          <a:lstStyle/>
          <a:p>
            <a:r>
              <a:rPr lang="en-IN" sz="1200" b="1" dirty="0" smtClean="0"/>
              <a:t>Serial </a:t>
            </a:r>
          </a:p>
          <a:p>
            <a:r>
              <a:rPr lang="en-IN" sz="1200" b="1" dirty="0" smtClean="0"/>
              <a:t>Data</a:t>
            </a:r>
            <a:endParaRPr lang="en-IN" sz="1200" b="1" dirty="0"/>
          </a:p>
        </p:txBody>
      </p:sp>
      <p:sp>
        <p:nvSpPr>
          <p:cNvPr id="46" name="TextBox 45"/>
          <p:cNvSpPr txBox="1"/>
          <p:nvPr/>
        </p:nvSpPr>
        <p:spPr>
          <a:xfrm>
            <a:off x="10337558" y="3324060"/>
            <a:ext cx="1062118" cy="276999"/>
          </a:xfrm>
          <a:prstGeom prst="rect">
            <a:avLst/>
          </a:prstGeom>
          <a:noFill/>
        </p:spPr>
        <p:txBody>
          <a:bodyPr wrap="square" rtlCol="0">
            <a:spAutoFit/>
          </a:bodyPr>
          <a:lstStyle/>
          <a:p>
            <a:r>
              <a:rPr lang="en-IN" sz="1200" b="1" dirty="0" smtClean="0"/>
              <a:t>Triggers</a:t>
            </a:r>
            <a:endParaRPr lang="en-IN" sz="1200" b="1" dirty="0"/>
          </a:p>
        </p:txBody>
      </p:sp>
      <p:sp>
        <p:nvSpPr>
          <p:cNvPr id="47" name="TextBox 46"/>
          <p:cNvSpPr txBox="1"/>
          <p:nvPr/>
        </p:nvSpPr>
        <p:spPr>
          <a:xfrm>
            <a:off x="10319556" y="4620204"/>
            <a:ext cx="1062118" cy="276999"/>
          </a:xfrm>
          <a:prstGeom prst="rect">
            <a:avLst/>
          </a:prstGeom>
          <a:noFill/>
        </p:spPr>
        <p:txBody>
          <a:bodyPr wrap="square" rtlCol="0">
            <a:spAutoFit/>
          </a:bodyPr>
          <a:lstStyle/>
          <a:p>
            <a:r>
              <a:rPr lang="en-IN" sz="1200" b="1" dirty="0" smtClean="0"/>
              <a:t>Performs</a:t>
            </a:r>
            <a:endParaRPr lang="en-IN" sz="1200" b="1" dirty="0"/>
          </a:p>
        </p:txBody>
      </p:sp>
      <p:sp>
        <p:nvSpPr>
          <p:cNvPr id="3" name="Rectangle 2"/>
          <p:cNvSpPr/>
          <p:nvPr/>
        </p:nvSpPr>
        <p:spPr>
          <a:xfrm>
            <a:off x="3226802" y="5690436"/>
            <a:ext cx="3421513" cy="369332"/>
          </a:xfrm>
          <a:prstGeom prst="rect">
            <a:avLst/>
          </a:prstGeom>
        </p:spPr>
        <p:txBody>
          <a:bodyPr wrap="none">
            <a:spAutoFit/>
          </a:bodyPr>
          <a:lstStyle/>
          <a:p>
            <a:pPr algn="ctr"/>
            <a:r>
              <a:rPr lang="en-IN" dirty="0"/>
              <a:t>User presses buttons on IR remote</a:t>
            </a:r>
            <a:endParaRPr lang="en-IN" dirty="0"/>
          </a:p>
        </p:txBody>
      </p:sp>
      <p:pic>
        <p:nvPicPr>
          <p:cNvPr id="49" name="Picture 48" descr="How to Set Up an IR Remote and Receiver on an Arduino - Circuit Basics"/>
          <p:cNvPicPr/>
          <p:nvPr/>
        </p:nvPicPr>
        <p:blipFill>
          <a:blip r:embed="rId2">
            <a:extLst>
              <a:ext uri="{28A0092B-C50C-407E-A947-70E740481C1C}">
                <a14:useLocalDpi xmlns:a14="http://schemas.microsoft.com/office/drawing/2010/main" val="0"/>
              </a:ext>
            </a:extLst>
          </a:blip>
          <a:srcRect/>
          <a:stretch>
            <a:fillRect/>
          </a:stretch>
        </p:blipFill>
        <p:spPr bwMode="auto">
          <a:xfrm>
            <a:off x="236414" y="2772688"/>
            <a:ext cx="3710553" cy="1656741"/>
          </a:xfrm>
          <a:prstGeom prst="rect">
            <a:avLst/>
          </a:prstGeom>
          <a:noFill/>
        </p:spPr>
      </p:pic>
      <p:sp>
        <p:nvSpPr>
          <p:cNvPr id="5" name="Rectangle 4"/>
          <p:cNvSpPr/>
          <p:nvPr/>
        </p:nvSpPr>
        <p:spPr>
          <a:xfrm>
            <a:off x="4900424" y="6185386"/>
            <a:ext cx="1484124" cy="369332"/>
          </a:xfrm>
          <a:prstGeom prst="rect">
            <a:avLst/>
          </a:prstGeom>
        </p:spPr>
        <p:txBody>
          <a:bodyPr wrap="none">
            <a:spAutoFit/>
          </a:bodyPr>
          <a:lstStyle/>
          <a:p>
            <a:r>
              <a:rPr lang="en-US" spc="-30" dirty="0">
                <a:solidFill>
                  <a:srgbClr val="C00000"/>
                </a:solidFill>
                <a:uFill>
                  <a:solidFill>
                    <a:srgbClr val="C00000"/>
                  </a:solidFill>
                </a:uFill>
              </a:rPr>
              <a:t>Block diagram</a:t>
            </a:r>
            <a:endParaRPr lang="en-IN" dirty="0"/>
          </a:p>
        </p:txBody>
      </p:sp>
      <p:sp>
        <p:nvSpPr>
          <p:cNvPr id="52" name="Rectangle 51"/>
          <p:cNvSpPr/>
          <p:nvPr/>
        </p:nvSpPr>
        <p:spPr>
          <a:xfrm>
            <a:off x="609600" y="4545140"/>
            <a:ext cx="3123548" cy="369332"/>
          </a:xfrm>
          <a:prstGeom prst="rect">
            <a:avLst/>
          </a:prstGeom>
        </p:spPr>
        <p:txBody>
          <a:bodyPr wrap="none">
            <a:spAutoFit/>
          </a:bodyPr>
          <a:lstStyle/>
          <a:p>
            <a:pPr algn="ctr"/>
            <a:r>
              <a:rPr lang="en-IN" dirty="0" smtClean="0">
                <a:solidFill>
                  <a:srgbClr val="C00000"/>
                </a:solidFill>
              </a:rPr>
              <a:t>IR Modulation &amp; Demodulation</a:t>
            </a:r>
            <a:endParaRPr lang="en-IN" dirty="0">
              <a:solidFill>
                <a:srgbClr val="C00000"/>
              </a:solidFill>
            </a:endParaRPr>
          </a:p>
        </p:txBody>
      </p:sp>
      <p:sp>
        <p:nvSpPr>
          <p:cNvPr id="73" name="Rectangle 72"/>
          <p:cNvSpPr/>
          <p:nvPr/>
        </p:nvSpPr>
        <p:spPr>
          <a:xfrm>
            <a:off x="7236281" y="2126357"/>
            <a:ext cx="1623008" cy="646331"/>
          </a:xfrm>
          <a:prstGeom prst="rect">
            <a:avLst/>
          </a:prstGeom>
        </p:spPr>
        <p:txBody>
          <a:bodyPr wrap="none">
            <a:spAutoFit/>
          </a:bodyPr>
          <a:lstStyle/>
          <a:p>
            <a:r>
              <a:rPr lang="en-US" spc="-30" dirty="0" smtClean="0">
                <a:solidFill>
                  <a:srgbClr val="C00000"/>
                </a:solidFill>
                <a:uFill>
                  <a:solidFill>
                    <a:srgbClr val="C00000"/>
                  </a:solidFill>
                </a:uFill>
              </a:rPr>
              <a:t>Serial </a:t>
            </a:r>
          </a:p>
          <a:p>
            <a:r>
              <a:rPr lang="en-US" spc="-30" dirty="0" smtClean="0">
                <a:solidFill>
                  <a:srgbClr val="C00000"/>
                </a:solidFill>
                <a:uFill>
                  <a:solidFill>
                    <a:srgbClr val="C00000"/>
                  </a:solidFill>
                </a:uFill>
              </a:rPr>
              <a:t>Communication</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882</TotalTime>
  <Words>1114</Words>
  <Application>Microsoft Office PowerPoint</Application>
  <PresentationFormat>Custom</PresentationFormat>
  <Paragraphs>190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Dr. AMBEDKAR INSTITUTE  OF TECHNOLOGY</vt:lpstr>
      <vt:lpstr>Table of Contents</vt:lpstr>
      <vt:lpstr>PowerPoint Presentation</vt:lpstr>
      <vt:lpstr>PowerPoint Presentation</vt:lpstr>
      <vt:lpstr>PowerPoint Presentation</vt:lpstr>
      <vt:lpstr>SOFTWARE REQUIREMENTS:</vt:lpstr>
      <vt:lpstr>COMPONENTS  USED</vt:lpstr>
      <vt:lpstr>PowerPoint Presentation</vt:lpstr>
      <vt:lpstr>METHODOLOGY</vt:lpstr>
      <vt:lpstr>PowerPoint Presentation</vt:lpstr>
      <vt:lpstr>PowerPoint Presentation</vt:lpstr>
      <vt:lpstr>PowerPoint Presentation</vt:lpstr>
      <vt:lpstr>Circuit Diagram of Proposed system:</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AMBEDKAR INSTITUTE  OF TECHNOLOGY</dc:title>
  <dc:creator>sachin VH</dc:creator>
  <cp:lastModifiedBy>Admin</cp:lastModifiedBy>
  <cp:revision>87</cp:revision>
  <dcterms:created xsi:type="dcterms:W3CDTF">2022-05-27T13:11:42Z</dcterms:created>
  <dcterms:modified xsi:type="dcterms:W3CDTF">2022-08-07T13:47:25Z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2022-05-24T00:00:00Z</vt:filetime>
  </property>
  <property fmtid="{D5CDD505-2E9C-101B-9397-08002B2CF9AE}" pid="3" name="LastSaved">
    <vt:filetime>2022-05-27T00:00:00Z</vt:filetime>
  </property>
</Properties>
</file>