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371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02816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60573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83471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7851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6/11/2020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47261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6/11/2020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19079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6/11/2020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93609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586B75A-687E-405C-8A0B-8D00578BA2C3}" type="datetimeFigureOut">
              <a:rPr lang="en-US" smtClean="0"/>
              <a:pPr/>
              <a:t>6/11/2020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95425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586B75A-687E-405C-8A0B-8D00578BA2C3}" type="datetimeFigureOut">
              <a:rPr lang="en-US" smtClean="0"/>
              <a:pPr/>
              <a:t>6/11/2020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94402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6/11/2020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30512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586B75A-687E-405C-8A0B-8D00578BA2C3}" type="datetimeFigureOut">
              <a:rPr lang="en-US" smtClean="0"/>
              <a:pPr/>
              <a:t>6/11/2020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5754846"/>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680574"/>
            <a:ext cx="10058400" cy="3011860"/>
          </a:xfrm>
        </p:spPr>
        <p:txBody>
          <a:bodyPr>
            <a:normAutofit fontScale="90000"/>
          </a:bodyPr>
          <a:lstStyle/>
          <a:p>
            <a:pPr algn="ctr"/>
            <a:r>
              <a:rPr lang="en-IN" dirty="0"/>
              <a:t/>
            </a:r>
            <a:br>
              <a:rPr lang="en-IN" dirty="0"/>
            </a:br>
            <a:r>
              <a:rPr lang="en-IN" dirty="0"/>
              <a:t> </a:t>
            </a:r>
            <a:r>
              <a:rPr lang="en-IN" sz="4900" b="1" dirty="0"/>
              <a:t>Capstone Project - The Battle of Neighbourhoods </a:t>
            </a:r>
            <a:r>
              <a:rPr lang="en-IN" dirty="0"/>
              <a:t/>
            </a:r>
            <a:br>
              <a:rPr lang="en-IN" dirty="0"/>
            </a:br>
            <a:r>
              <a:rPr lang="en-IN" sz="4400" dirty="0"/>
              <a:t> </a:t>
            </a:r>
            <a:endParaRPr lang="en-IN" sz="4400" dirty="0"/>
          </a:p>
        </p:txBody>
      </p:sp>
      <p:sp>
        <p:nvSpPr>
          <p:cNvPr id="3" name="Subtitle 2"/>
          <p:cNvSpPr>
            <a:spLocks noGrp="1"/>
          </p:cNvSpPr>
          <p:nvPr>
            <p:ph type="subTitle" idx="1"/>
          </p:nvPr>
        </p:nvSpPr>
        <p:spPr/>
        <p:txBody>
          <a:bodyPr>
            <a:normAutofit fontScale="92500" lnSpcReduction="10000"/>
          </a:bodyPr>
          <a:lstStyle/>
          <a:p>
            <a:pPr algn="ctr"/>
            <a:r>
              <a:rPr lang="en-IN" b="1" dirty="0"/>
              <a:t>Data Analysis of Geo-Location data to start-up a Cafe in Toronto City </a:t>
            </a:r>
            <a:endParaRPr lang="en-IN" b="1" dirty="0" smtClean="0"/>
          </a:p>
          <a:p>
            <a:pPr algn="ctr"/>
            <a:r>
              <a:rPr lang="en-IN" b="1" dirty="0" smtClean="0"/>
              <a:t>-Tejas </a:t>
            </a:r>
            <a:r>
              <a:rPr lang="en-IN" b="1" dirty="0" err="1" smtClean="0"/>
              <a:t>mulay</a:t>
            </a:r>
            <a:endParaRPr lang="en-IN" dirty="0"/>
          </a:p>
        </p:txBody>
      </p:sp>
    </p:spTree>
    <p:extLst>
      <p:ext uri="{BB962C8B-B14F-4D97-AF65-F5344CB8AC3E}">
        <p14:creationId xmlns:p14="http://schemas.microsoft.com/office/powerpoint/2010/main" val="1754505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33191"/>
          </a:xfrm>
        </p:spPr>
        <p:txBody>
          <a:bodyPr/>
          <a:lstStyle/>
          <a:p>
            <a:r>
              <a:rPr lang="en-IN" b="1" dirty="0"/>
              <a:t>Results</a:t>
            </a:r>
            <a:endParaRPr lang="en-IN" dirty="0"/>
          </a:p>
        </p:txBody>
      </p:sp>
      <p:sp>
        <p:nvSpPr>
          <p:cNvPr id="3" name="Content Placeholder 2"/>
          <p:cNvSpPr>
            <a:spLocks noGrp="1"/>
          </p:cNvSpPr>
          <p:nvPr>
            <p:ph idx="1"/>
          </p:nvPr>
        </p:nvSpPr>
        <p:spPr>
          <a:xfrm>
            <a:off x="1097280" y="2029096"/>
            <a:ext cx="10058400" cy="3839997"/>
          </a:xfrm>
        </p:spPr>
        <p:txBody>
          <a:bodyPr/>
          <a:lstStyle/>
          <a:p>
            <a:r>
              <a:rPr lang="en-IN" b="1" dirty="0" smtClean="0"/>
              <a:t>Cluster-1</a:t>
            </a:r>
          </a:p>
          <a:p>
            <a:endParaRPr lang="en-IN" b="1" dirty="0"/>
          </a:p>
          <a:p>
            <a:endParaRPr lang="en-IN" b="1" dirty="0" smtClean="0"/>
          </a:p>
          <a:p>
            <a:endParaRPr lang="en-IN" b="1" dirty="0"/>
          </a:p>
          <a:p>
            <a:endParaRPr lang="en-IN" b="1" dirty="0" smtClean="0"/>
          </a:p>
          <a:p>
            <a:endParaRPr lang="en-IN" b="1"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742674"/>
            <a:ext cx="10058400" cy="1850894"/>
          </a:xfrm>
          <a:prstGeom prst="rect">
            <a:avLst/>
          </a:prstGeom>
        </p:spPr>
      </p:pic>
    </p:spTree>
    <p:extLst>
      <p:ext uri="{BB962C8B-B14F-4D97-AF65-F5344CB8AC3E}">
        <p14:creationId xmlns:p14="http://schemas.microsoft.com/office/powerpoint/2010/main" val="4272078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98357"/>
          </a:xfrm>
        </p:spPr>
        <p:txBody>
          <a:bodyPr/>
          <a:lstStyle/>
          <a:p>
            <a:r>
              <a:rPr lang="en-IN" b="1" dirty="0" smtClean="0"/>
              <a:t>Data Visualization</a:t>
            </a:r>
            <a:endParaRPr lang="en-IN" b="1" dirty="0"/>
          </a:p>
        </p:txBody>
      </p:sp>
      <p:sp>
        <p:nvSpPr>
          <p:cNvPr id="3" name="Content Placeholder 2"/>
          <p:cNvSpPr>
            <a:spLocks noGrp="1"/>
          </p:cNvSpPr>
          <p:nvPr>
            <p:ph idx="1"/>
          </p:nvPr>
        </p:nvSpPr>
        <p:spPr>
          <a:xfrm>
            <a:off x="1097280" y="1845734"/>
            <a:ext cx="4537166" cy="4023360"/>
          </a:xfrm>
        </p:spPr>
        <p:txBody>
          <a:bodyPr/>
          <a:lstStyle/>
          <a:p>
            <a:r>
              <a:rPr lang="en-IN" dirty="0" smtClean="0"/>
              <a:t> </a:t>
            </a:r>
            <a:r>
              <a:rPr lang="en-IN" b="1" dirty="0"/>
              <a:t>Map: </a:t>
            </a:r>
            <a:endParaRPr lang="en-IN" b="1" dirty="0" smtClean="0"/>
          </a:p>
          <a:p>
            <a:endParaRPr lang="en-IN" sz="200" dirty="0"/>
          </a:p>
          <a:p>
            <a:r>
              <a:rPr lang="en-IN" b="1" dirty="0"/>
              <a:t>Cluster-0: </a:t>
            </a:r>
            <a:r>
              <a:rPr lang="en-IN" dirty="0"/>
              <a:t>Red - Neighbourhoods with more Cafés </a:t>
            </a:r>
            <a:endParaRPr lang="en-IN" dirty="0" smtClean="0"/>
          </a:p>
          <a:p>
            <a:endParaRPr lang="en-IN" dirty="0"/>
          </a:p>
          <a:p>
            <a:r>
              <a:rPr lang="en-IN" b="1" dirty="0"/>
              <a:t>Cluster-1: </a:t>
            </a:r>
            <a:r>
              <a:rPr lang="en-IN" dirty="0"/>
              <a:t>Purple - Neighbourhoods with more Cafés </a:t>
            </a:r>
            <a:endParaRPr lang="en-IN" dirty="0" smtClean="0"/>
          </a:p>
          <a:p>
            <a:endParaRPr lang="en-IN" dirty="0"/>
          </a:p>
          <a:p>
            <a:r>
              <a:rPr lang="en-IN" b="1" dirty="0"/>
              <a:t>Cluster-2: </a:t>
            </a:r>
            <a:r>
              <a:rPr lang="en-IN" dirty="0"/>
              <a:t>Light Green - Neighbourhoods with very few Cafés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5704" y="1985071"/>
            <a:ext cx="5259976" cy="3496574"/>
          </a:xfrm>
          <a:prstGeom prst="rect">
            <a:avLst/>
          </a:prstGeom>
        </p:spPr>
      </p:pic>
    </p:spTree>
    <p:extLst>
      <p:ext uri="{BB962C8B-B14F-4D97-AF65-F5344CB8AC3E}">
        <p14:creationId xmlns:p14="http://schemas.microsoft.com/office/powerpoint/2010/main" val="3639438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280940"/>
          </a:xfrm>
        </p:spPr>
        <p:txBody>
          <a:bodyPr>
            <a:normAutofit fontScale="90000"/>
          </a:bodyPr>
          <a:lstStyle/>
          <a:p>
            <a:r>
              <a:rPr lang="en-IN" dirty="0"/>
              <a:t/>
            </a:r>
            <a:br>
              <a:rPr lang="en-IN" dirty="0"/>
            </a:br>
            <a:r>
              <a:rPr lang="en-IN" b="1" dirty="0" smtClean="0"/>
              <a:t>Discussion </a:t>
            </a:r>
            <a:endParaRPr lang="en-IN" b="1" dirty="0"/>
          </a:p>
        </p:txBody>
      </p:sp>
      <p:sp>
        <p:nvSpPr>
          <p:cNvPr id="3" name="Content Placeholder 2"/>
          <p:cNvSpPr>
            <a:spLocks noGrp="1"/>
          </p:cNvSpPr>
          <p:nvPr>
            <p:ph idx="1"/>
          </p:nvPr>
        </p:nvSpPr>
        <p:spPr>
          <a:xfrm>
            <a:off x="1097280" y="2229394"/>
            <a:ext cx="10058400" cy="3639699"/>
          </a:xfrm>
        </p:spPr>
        <p:txBody>
          <a:bodyPr/>
          <a:lstStyle/>
          <a:p>
            <a:pPr algn="ctr"/>
            <a:r>
              <a:rPr lang="en-IN" dirty="0"/>
              <a:t>Based on the café geolocation and venue foursquare data, the visualization of clustered data can be done using folium maps. The following insights can be drawn from the clustered data. The cluster-0 and cluster-1 seem way denser I comparison to cluster-2. As a result, there are more no of existing cafés in those region leading to the recommendation of the cluster-2 </a:t>
            </a:r>
            <a:r>
              <a:rPr lang="en-IN" dirty="0" err="1"/>
              <a:t>neighborhood</a:t>
            </a:r>
            <a:r>
              <a:rPr lang="en-IN" dirty="0"/>
              <a:t> to be utilized for starting a new café. The cluster-2 region includes the following </a:t>
            </a:r>
            <a:r>
              <a:rPr lang="en-IN" dirty="0" err="1"/>
              <a:t>neighborhood</a:t>
            </a:r>
            <a:r>
              <a:rPr lang="en-IN" dirty="0"/>
              <a:t>- </a:t>
            </a:r>
            <a:r>
              <a:rPr lang="en-IN" b="1" dirty="0"/>
              <a:t>University of Toronto, </a:t>
            </a:r>
            <a:r>
              <a:rPr lang="en-IN" b="1" dirty="0" err="1"/>
              <a:t>Harbord</a:t>
            </a:r>
            <a:r>
              <a:rPr lang="en-IN" b="1" dirty="0"/>
              <a:t>, Christie, Brockton, Parkdale Village, Exhibition Place.</a:t>
            </a:r>
            <a:endParaRPr lang="en-IN" b="1" dirty="0"/>
          </a:p>
        </p:txBody>
      </p:sp>
    </p:spTree>
    <p:extLst>
      <p:ext uri="{BB962C8B-B14F-4D97-AF65-F5344CB8AC3E}">
        <p14:creationId xmlns:p14="http://schemas.microsoft.com/office/powerpoint/2010/main" val="3118578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97280" y="286603"/>
            <a:ext cx="10058400" cy="1280940"/>
          </a:xfrm>
        </p:spPr>
        <p:txBody>
          <a:bodyPr>
            <a:normAutofit fontScale="90000"/>
          </a:bodyPr>
          <a:lstStyle/>
          <a:p>
            <a:r>
              <a:rPr lang="en-IN" dirty="0"/>
              <a:t/>
            </a:r>
            <a:br>
              <a:rPr lang="en-IN" dirty="0"/>
            </a:br>
            <a:r>
              <a:rPr lang="en-IN" b="1" dirty="0" smtClean="0"/>
              <a:t>Conclusion</a:t>
            </a:r>
            <a:endParaRPr lang="en-IN" b="1" dirty="0"/>
          </a:p>
        </p:txBody>
      </p:sp>
      <p:sp>
        <p:nvSpPr>
          <p:cNvPr id="5" name="Content Placeholder 4"/>
          <p:cNvSpPr>
            <a:spLocks noGrp="1"/>
          </p:cNvSpPr>
          <p:nvPr>
            <p:ph idx="1"/>
          </p:nvPr>
        </p:nvSpPr>
        <p:spPr>
          <a:xfrm>
            <a:off x="1097280" y="2786742"/>
            <a:ext cx="10058400" cy="3082351"/>
          </a:xfrm>
        </p:spPr>
        <p:txBody>
          <a:bodyPr/>
          <a:lstStyle/>
          <a:p>
            <a:pPr algn="ctr"/>
            <a:r>
              <a:rPr lang="en-IN" dirty="0"/>
              <a:t>The project enables entrepreneurs to get a better understanding of the </a:t>
            </a:r>
            <a:r>
              <a:rPr lang="en-IN" dirty="0" err="1"/>
              <a:t>neighborhood</a:t>
            </a:r>
            <a:r>
              <a:rPr lang="en-IN" dirty="0"/>
              <a:t> for the existing Cafés. This helps them to gain knowledge of the surroundings and to chalk out a region or </a:t>
            </a:r>
            <a:r>
              <a:rPr lang="en-IN" dirty="0" err="1"/>
              <a:t>neighborhood</a:t>
            </a:r>
            <a:r>
              <a:rPr lang="en-IN" dirty="0"/>
              <a:t> to venture into a new enterprise in the form of a café. This project takes the help of technology and data to draw insights out of data to be one step ahead in the competition.</a:t>
            </a:r>
            <a:endParaRPr lang="en-IN" dirty="0"/>
          </a:p>
        </p:txBody>
      </p:sp>
    </p:spTree>
    <p:extLst>
      <p:ext uri="{BB962C8B-B14F-4D97-AF65-F5344CB8AC3E}">
        <p14:creationId xmlns:p14="http://schemas.microsoft.com/office/powerpoint/2010/main" val="1921979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96983" y="2307136"/>
            <a:ext cx="10058400" cy="1450975"/>
          </a:xfrm>
        </p:spPr>
        <p:txBody>
          <a:bodyPr/>
          <a:lstStyle/>
          <a:p>
            <a:pPr algn="ctr"/>
            <a:r>
              <a:rPr lang="en-IN" b="1" dirty="0" smtClean="0"/>
              <a:t>Thank You!</a:t>
            </a:r>
            <a:endParaRPr lang="en-IN" b="1" dirty="0"/>
          </a:p>
        </p:txBody>
      </p:sp>
    </p:spTree>
    <p:extLst>
      <p:ext uri="{BB962C8B-B14F-4D97-AF65-F5344CB8AC3E}">
        <p14:creationId xmlns:p14="http://schemas.microsoft.com/office/powerpoint/2010/main" val="1786129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254814"/>
          </a:xfrm>
        </p:spPr>
        <p:txBody>
          <a:bodyPr/>
          <a:lstStyle/>
          <a:p>
            <a:r>
              <a:rPr lang="en-IN" b="1" dirty="0" smtClean="0">
                <a:solidFill>
                  <a:schemeClr val="tx1">
                    <a:lumMod val="65000"/>
                    <a:lumOff val="35000"/>
                  </a:schemeClr>
                </a:solidFill>
              </a:rPr>
              <a:t>Introduction</a:t>
            </a:r>
            <a:endParaRPr lang="en-IN" b="1" dirty="0">
              <a:solidFill>
                <a:schemeClr val="tx1">
                  <a:lumMod val="65000"/>
                  <a:lumOff val="35000"/>
                </a:schemeClr>
              </a:solidFill>
            </a:endParaRPr>
          </a:p>
        </p:txBody>
      </p:sp>
      <p:sp>
        <p:nvSpPr>
          <p:cNvPr id="3" name="Content Placeholder 2"/>
          <p:cNvSpPr>
            <a:spLocks noGrp="1"/>
          </p:cNvSpPr>
          <p:nvPr>
            <p:ph idx="1"/>
          </p:nvPr>
        </p:nvSpPr>
        <p:spPr>
          <a:xfrm>
            <a:off x="1097280" y="2011680"/>
            <a:ext cx="6139543" cy="3857414"/>
          </a:xfrm>
        </p:spPr>
        <p:txBody>
          <a:bodyPr>
            <a:normAutofit/>
          </a:bodyPr>
          <a:lstStyle/>
          <a:p>
            <a:r>
              <a:rPr lang="en-IN" b="1" dirty="0" smtClean="0"/>
              <a:t>Background: </a:t>
            </a:r>
            <a:r>
              <a:rPr lang="en-IN" dirty="0" smtClean="0"/>
              <a:t>In </a:t>
            </a:r>
            <a:r>
              <a:rPr lang="en-IN" dirty="0"/>
              <a:t>the competitive world, it is of utmost importance to know the surroundings and take necessary steps leading to the success of a venture. </a:t>
            </a:r>
            <a:r>
              <a:rPr lang="en-IN" dirty="0" smtClean="0"/>
              <a:t>Such </a:t>
            </a:r>
            <a:r>
              <a:rPr lang="en-IN" dirty="0"/>
              <a:t>is the case with Cafés, which are currently popular among youths and profitable business for entrepreneurs. Yet, a decent location and </a:t>
            </a:r>
            <a:r>
              <a:rPr lang="en-IN" dirty="0" err="1"/>
              <a:t>favorable</a:t>
            </a:r>
            <a:r>
              <a:rPr lang="en-IN" dirty="0"/>
              <a:t> surroundings contribute heavily to the success. </a:t>
            </a:r>
            <a:endParaRPr lang="en-IN" dirty="0" smtClean="0"/>
          </a:p>
          <a:p>
            <a:pPr marL="0" indent="0">
              <a:buNone/>
            </a:pPr>
            <a:endParaRPr lang="en-IN" dirty="0" smtClean="0"/>
          </a:p>
          <a:p>
            <a:r>
              <a:rPr lang="en-IN" b="1" dirty="0" smtClean="0"/>
              <a:t>Problem: </a:t>
            </a:r>
            <a:r>
              <a:rPr lang="en-IN" dirty="0" smtClean="0"/>
              <a:t>Data </a:t>
            </a:r>
            <a:r>
              <a:rPr lang="en-IN" dirty="0"/>
              <a:t>acquisition of geo-location using foursquare and boroughs data o Wikipedia page to </a:t>
            </a:r>
            <a:r>
              <a:rPr lang="en-IN" dirty="0" err="1"/>
              <a:t>analyze</a:t>
            </a:r>
            <a:r>
              <a:rPr lang="en-IN" dirty="0"/>
              <a:t> and cluster the existing cafés and acquiring </a:t>
            </a:r>
            <a:r>
              <a:rPr lang="en-IN" dirty="0" err="1"/>
              <a:t>favorable</a:t>
            </a:r>
            <a:r>
              <a:rPr lang="en-IN" dirty="0"/>
              <a:t> locations to start-up a café. </a:t>
            </a:r>
            <a:endParaRPr lang="en-IN"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9188" y="2011680"/>
            <a:ext cx="3466492" cy="2677886"/>
          </a:xfrm>
          <a:prstGeom prst="rect">
            <a:avLst/>
          </a:prstGeom>
        </p:spPr>
      </p:pic>
    </p:spTree>
    <p:extLst>
      <p:ext uri="{BB962C8B-B14F-4D97-AF65-F5344CB8AC3E}">
        <p14:creationId xmlns:p14="http://schemas.microsoft.com/office/powerpoint/2010/main" val="4014913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307066"/>
          </a:xfrm>
        </p:spPr>
        <p:txBody>
          <a:bodyPr>
            <a:normAutofit fontScale="90000"/>
          </a:bodyPr>
          <a:lstStyle/>
          <a:p>
            <a:r>
              <a:rPr lang="en-IN" dirty="0"/>
              <a:t/>
            </a:r>
            <a:br>
              <a:rPr lang="en-IN" dirty="0"/>
            </a:br>
            <a:r>
              <a:rPr lang="en-IN" b="1" dirty="0"/>
              <a:t>Data Acquisition </a:t>
            </a:r>
            <a:endParaRPr lang="en-IN" dirty="0"/>
          </a:p>
        </p:txBody>
      </p:sp>
      <p:sp>
        <p:nvSpPr>
          <p:cNvPr id="3" name="Content Placeholder 2"/>
          <p:cNvSpPr>
            <a:spLocks noGrp="1"/>
          </p:cNvSpPr>
          <p:nvPr>
            <p:ph idx="1"/>
          </p:nvPr>
        </p:nvSpPr>
        <p:spPr>
          <a:xfrm>
            <a:off x="1097280" y="2090056"/>
            <a:ext cx="10058400" cy="3779037"/>
          </a:xfrm>
        </p:spPr>
        <p:txBody>
          <a:bodyPr/>
          <a:lstStyle/>
          <a:p>
            <a:r>
              <a:rPr lang="en-IN" dirty="0"/>
              <a:t>The data acquired for this project is a combination of two sources. The first data source being Wikipedia data on boroughs of Ontario and second, being foursquare data. </a:t>
            </a:r>
            <a:endParaRPr lang="en-IN"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2275" y="3368876"/>
            <a:ext cx="1863634" cy="212104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8455" y="3422086"/>
            <a:ext cx="1849122" cy="2067832"/>
          </a:xfrm>
          <a:prstGeom prst="rect">
            <a:avLst/>
          </a:prstGeom>
        </p:spPr>
      </p:pic>
    </p:spTree>
    <p:extLst>
      <p:ext uri="{BB962C8B-B14F-4D97-AF65-F5344CB8AC3E}">
        <p14:creationId xmlns:p14="http://schemas.microsoft.com/office/powerpoint/2010/main" val="1812407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341900"/>
          </a:xfrm>
        </p:spPr>
        <p:txBody>
          <a:bodyPr>
            <a:normAutofit/>
          </a:bodyPr>
          <a:lstStyle/>
          <a:p>
            <a:r>
              <a:rPr lang="en-IN" dirty="0"/>
              <a:t/>
            </a:r>
            <a:br>
              <a:rPr lang="en-IN" dirty="0"/>
            </a:br>
            <a:r>
              <a:rPr lang="en-IN" b="1" dirty="0"/>
              <a:t>Data </a:t>
            </a:r>
            <a:r>
              <a:rPr lang="en-IN" b="1" dirty="0" smtClean="0"/>
              <a:t>Cleaning </a:t>
            </a:r>
            <a:endParaRPr lang="en-IN" b="1" dirty="0"/>
          </a:p>
        </p:txBody>
      </p:sp>
      <p:sp>
        <p:nvSpPr>
          <p:cNvPr id="3" name="Content Placeholder 2"/>
          <p:cNvSpPr>
            <a:spLocks noGrp="1"/>
          </p:cNvSpPr>
          <p:nvPr>
            <p:ph idx="1"/>
          </p:nvPr>
        </p:nvSpPr>
        <p:spPr>
          <a:xfrm>
            <a:off x="1097280" y="1968136"/>
            <a:ext cx="10058400" cy="3900957"/>
          </a:xfrm>
        </p:spPr>
        <p:txBody>
          <a:bodyPr/>
          <a:lstStyle/>
          <a:p>
            <a:r>
              <a:rPr lang="en-IN" dirty="0"/>
              <a:t>The dataset of boroughs of Ontario can be scraped from Wikipedia page using pandas or beautiful soap library in python. The following is the screenshot of the dataset on boroughs. Later the geocoder data of longitude and latitudes are acquired for the given location of postal code. Merging the </a:t>
            </a:r>
            <a:r>
              <a:rPr lang="en-IN" dirty="0" smtClean="0"/>
              <a:t>datasets, we get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2067" y="3405052"/>
            <a:ext cx="7452396" cy="2109722"/>
          </a:xfrm>
          <a:prstGeom prst="rect">
            <a:avLst/>
          </a:prstGeom>
        </p:spPr>
      </p:pic>
    </p:spTree>
    <p:extLst>
      <p:ext uri="{BB962C8B-B14F-4D97-AF65-F5344CB8AC3E}">
        <p14:creationId xmlns:p14="http://schemas.microsoft.com/office/powerpoint/2010/main" val="2101645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315774"/>
          </a:xfrm>
        </p:spPr>
        <p:txBody>
          <a:bodyPr>
            <a:normAutofit fontScale="90000"/>
          </a:bodyPr>
          <a:lstStyle/>
          <a:p>
            <a:r>
              <a:rPr lang="en-IN" dirty="0"/>
              <a:t/>
            </a:r>
            <a:br>
              <a:rPr lang="en-IN" dirty="0"/>
            </a:br>
            <a:r>
              <a:rPr lang="en-IN" b="1" dirty="0"/>
              <a:t>Exploratory Data </a:t>
            </a:r>
            <a:r>
              <a:rPr lang="en-IN" b="1" dirty="0" smtClean="0"/>
              <a:t>Analysis</a:t>
            </a:r>
            <a:endParaRPr lang="en-IN" b="1" dirty="0"/>
          </a:p>
        </p:txBody>
      </p:sp>
      <p:sp>
        <p:nvSpPr>
          <p:cNvPr id="3" name="Content Placeholder 2"/>
          <p:cNvSpPr>
            <a:spLocks noGrp="1"/>
          </p:cNvSpPr>
          <p:nvPr>
            <p:ph idx="1"/>
          </p:nvPr>
        </p:nvSpPr>
        <p:spPr>
          <a:xfrm>
            <a:off x="1097280" y="2299063"/>
            <a:ext cx="4537166" cy="3570030"/>
          </a:xfrm>
        </p:spPr>
        <p:txBody>
          <a:bodyPr/>
          <a:lstStyle/>
          <a:p>
            <a:pPr marL="0" indent="0">
              <a:buNone/>
            </a:pPr>
            <a:r>
              <a:rPr lang="en-IN" b="1" dirty="0"/>
              <a:t> </a:t>
            </a:r>
            <a:r>
              <a:rPr lang="en-IN" b="1" dirty="0" smtClean="0"/>
              <a:t> The </a:t>
            </a:r>
            <a:r>
              <a:rPr lang="en-IN" b="1" dirty="0" err="1"/>
              <a:t>neighborhood</a:t>
            </a:r>
            <a:r>
              <a:rPr lang="en-IN" b="1" dirty="0"/>
              <a:t> of Toronto: </a:t>
            </a:r>
          </a:p>
          <a:p>
            <a:r>
              <a:rPr lang="en-IN" dirty="0"/>
              <a:t>The </a:t>
            </a:r>
            <a:r>
              <a:rPr lang="en-IN" dirty="0" err="1"/>
              <a:t>neighborhoods</a:t>
            </a:r>
            <a:r>
              <a:rPr lang="en-IN" dirty="0"/>
              <a:t> are plotted on the map using folium maps and the location of each </a:t>
            </a:r>
            <a:r>
              <a:rPr lang="en-IN" dirty="0" err="1"/>
              <a:t>neighborhood</a:t>
            </a:r>
            <a:r>
              <a:rPr lang="en-IN" dirty="0"/>
              <a:t> is observed as well as validated to get an idea of clustering to be performed further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2890" y="2299063"/>
            <a:ext cx="4202790" cy="3048000"/>
          </a:xfrm>
          <a:prstGeom prst="rect">
            <a:avLst/>
          </a:prstGeom>
        </p:spPr>
      </p:pic>
    </p:spTree>
    <p:extLst>
      <p:ext uri="{BB962C8B-B14F-4D97-AF65-F5344CB8AC3E}">
        <p14:creationId xmlns:p14="http://schemas.microsoft.com/office/powerpoint/2010/main" val="2023465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289648"/>
          </a:xfrm>
        </p:spPr>
        <p:txBody>
          <a:bodyPr/>
          <a:lstStyle/>
          <a:p>
            <a:r>
              <a:rPr lang="en-IN" b="1" dirty="0"/>
              <a:t>Exploratory Data </a:t>
            </a:r>
            <a:r>
              <a:rPr lang="en-IN" b="1" dirty="0" smtClean="0"/>
              <a:t>Analysis</a:t>
            </a:r>
            <a:endParaRPr lang="en-IN" b="1" dirty="0"/>
          </a:p>
        </p:txBody>
      </p:sp>
      <p:sp>
        <p:nvSpPr>
          <p:cNvPr id="3" name="Content Placeholder 2"/>
          <p:cNvSpPr>
            <a:spLocks noGrp="1"/>
          </p:cNvSpPr>
          <p:nvPr>
            <p:ph idx="1"/>
          </p:nvPr>
        </p:nvSpPr>
        <p:spPr>
          <a:xfrm>
            <a:off x="1097280" y="2055222"/>
            <a:ext cx="10058400" cy="3813871"/>
          </a:xfrm>
        </p:spPr>
        <p:txBody>
          <a:bodyPr/>
          <a:lstStyle/>
          <a:p>
            <a:pPr marL="0" indent="0">
              <a:buNone/>
            </a:pPr>
            <a:r>
              <a:rPr lang="en-IN" dirty="0"/>
              <a:t> </a:t>
            </a:r>
            <a:r>
              <a:rPr lang="en-IN" dirty="0" smtClean="0"/>
              <a:t> </a:t>
            </a:r>
            <a:r>
              <a:rPr lang="en-IN" b="1" dirty="0" smtClean="0"/>
              <a:t>Boroughs </a:t>
            </a:r>
            <a:r>
              <a:rPr lang="en-IN" b="1" dirty="0"/>
              <a:t>of Toronto: </a:t>
            </a:r>
          </a:p>
          <a:p>
            <a:r>
              <a:rPr lang="en-IN" dirty="0"/>
              <a:t>After acquiring foursquare data on venues around Toronto City the data was </a:t>
            </a:r>
            <a:r>
              <a:rPr lang="en-IN" dirty="0" err="1"/>
              <a:t>analyzed</a:t>
            </a:r>
            <a:r>
              <a:rPr lang="en-IN" dirty="0"/>
              <a:t> to get the category the </a:t>
            </a:r>
            <a:r>
              <a:rPr lang="en-IN" dirty="0" err="1"/>
              <a:t>neighborhood</a:t>
            </a:r>
            <a:r>
              <a:rPr lang="en-IN" dirty="0"/>
              <a:t> belongs to. The categories of all the </a:t>
            </a:r>
            <a:r>
              <a:rPr lang="en-IN" dirty="0" err="1"/>
              <a:t>neighborhoods</a:t>
            </a:r>
            <a:r>
              <a:rPr lang="en-IN" dirty="0"/>
              <a:t> being attained are observed by getting a count and the category 'Café' was selected for analysis.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080" y="3791974"/>
            <a:ext cx="9361713" cy="1668300"/>
          </a:xfrm>
          <a:prstGeom prst="rect">
            <a:avLst/>
          </a:prstGeom>
        </p:spPr>
      </p:pic>
    </p:spTree>
    <p:extLst>
      <p:ext uri="{BB962C8B-B14F-4D97-AF65-F5344CB8AC3E}">
        <p14:creationId xmlns:p14="http://schemas.microsoft.com/office/powerpoint/2010/main" val="333022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246106"/>
          </a:xfrm>
        </p:spPr>
        <p:txBody>
          <a:bodyPr>
            <a:normAutofit fontScale="90000"/>
          </a:bodyPr>
          <a:lstStyle/>
          <a:p>
            <a:r>
              <a:rPr lang="en-IN" dirty="0"/>
              <a:t/>
            </a:r>
            <a:br>
              <a:rPr lang="en-IN" dirty="0"/>
            </a:br>
            <a:r>
              <a:rPr lang="en-IN" b="1" dirty="0" smtClean="0"/>
              <a:t>Clustering</a:t>
            </a:r>
            <a:endParaRPr lang="en-IN" b="1" dirty="0"/>
          </a:p>
        </p:txBody>
      </p:sp>
      <p:sp>
        <p:nvSpPr>
          <p:cNvPr id="3" name="Content Placeholder 2"/>
          <p:cNvSpPr>
            <a:spLocks noGrp="1"/>
          </p:cNvSpPr>
          <p:nvPr>
            <p:ph idx="1"/>
          </p:nvPr>
        </p:nvSpPr>
        <p:spPr/>
        <p:txBody>
          <a:bodyPr/>
          <a:lstStyle/>
          <a:p>
            <a:r>
              <a:rPr lang="en-IN" b="1" dirty="0" smtClean="0"/>
              <a:t>K-means Algorithm:</a:t>
            </a:r>
          </a:p>
          <a:p>
            <a:r>
              <a:rPr lang="en-IN" dirty="0" smtClean="0"/>
              <a:t>The </a:t>
            </a:r>
            <a:r>
              <a:rPr lang="en-IN" dirty="0"/>
              <a:t>data is clustered for the </a:t>
            </a:r>
            <a:r>
              <a:rPr lang="en-IN" dirty="0" err="1"/>
              <a:t>neighborhoods</a:t>
            </a:r>
            <a:r>
              <a:rPr lang="en-IN" dirty="0"/>
              <a:t> with category 'Café' using the k-means algorithm with k=3. The clustered data was then </a:t>
            </a:r>
            <a:r>
              <a:rPr lang="en-IN" dirty="0" err="1"/>
              <a:t>labeled</a:t>
            </a:r>
            <a:r>
              <a:rPr lang="en-IN" dirty="0"/>
              <a:t> according to their cluster and merged up with the location data.</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7074" y="3438641"/>
            <a:ext cx="6426926" cy="2070776"/>
          </a:xfrm>
          <a:prstGeom prst="rect">
            <a:avLst/>
          </a:prstGeom>
        </p:spPr>
      </p:pic>
    </p:spTree>
    <p:extLst>
      <p:ext uri="{BB962C8B-B14F-4D97-AF65-F5344CB8AC3E}">
        <p14:creationId xmlns:p14="http://schemas.microsoft.com/office/powerpoint/2010/main" val="3531198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289648"/>
          </a:xfrm>
        </p:spPr>
        <p:txBody>
          <a:bodyPr>
            <a:normAutofit fontScale="90000"/>
          </a:bodyPr>
          <a:lstStyle/>
          <a:p>
            <a:r>
              <a:rPr lang="en-IN" dirty="0"/>
              <a:t/>
            </a:r>
            <a:br>
              <a:rPr lang="en-IN" dirty="0"/>
            </a:br>
            <a:r>
              <a:rPr lang="en-IN" b="1" dirty="0" smtClean="0"/>
              <a:t>Results </a:t>
            </a:r>
            <a:endParaRPr lang="en-IN" b="1" dirty="0"/>
          </a:p>
        </p:txBody>
      </p:sp>
      <p:sp>
        <p:nvSpPr>
          <p:cNvPr id="3" name="Content Placeholder 2"/>
          <p:cNvSpPr>
            <a:spLocks noGrp="1"/>
          </p:cNvSpPr>
          <p:nvPr>
            <p:ph idx="1"/>
          </p:nvPr>
        </p:nvSpPr>
        <p:spPr>
          <a:xfrm>
            <a:off x="1097280" y="1942010"/>
            <a:ext cx="10058400" cy="3927083"/>
          </a:xfrm>
        </p:spPr>
        <p:txBody>
          <a:bodyPr/>
          <a:lstStyle/>
          <a:p>
            <a:r>
              <a:rPr lang="en-IN" dirty="0"/>
              <a:t>After running the K-means clustering the data is clustered into 3 clusters which can be looked upon by observing the map or the datasets- </a:t>
            </a:r>
          </a:p>
          <a:p>
            <a:r>
              <a:rPr lang="en-IN" b="1" dirty="0"/>
              <a:t>Cluster-0</a:t>
            </a:r>
            <a:endParaRPr lang="en-IN"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3317893"/>
            <a:ext cx="10058400" cy="1864514"/>
          </a:xfrm>
          <a:prstGeom prst="rect">
            <a:avLst/>
          </a:prstGeom>
        </p:spPr>
      </p:pic>
    </p:spTree>
    <p:extLst>
      <p:ext uri="{BB962C8B-B14F-4D97-AF65-F5344CB8AC3E}">
        <p14:creationId xmlns:p14="http://schemas.microsoft.com/office/powerpoint/2010/main" val="2282852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254814"/>
          </a:xfrm>
        </p:spPr>
        <p:txBody>
          <a:bodyPr/>
          <a:lstStyle/>
          <a:p>
            <a:r>
              <a:rPr lang="en-IN" b="1" dirty="0"/>
              <a:t>Results</a:t>
            </a:r>
            <a:endParaRPr lang="en-IN" dirty="0"/>
          </a:p>
        </p:txBody>
      </p:sp>
      <p:sp>
        <p:nvSpPr>
          <p:cNvPr id="3" name="Content Placeholder 2"/>
          <p:cNvSpPr>
            <a:spLocks noGrp="1"/>
          </p:cNvSpPr>
          <p:nvPr>
            <p:ph idx="1"/>
          </p:nvPr>
        </p:nvSpPr>
        <p:spPr/>
        <p:txBody>
          <a:bodyPr/>
          <a:lstStyle/>
          <a:p>
            <a:r>
              <a:rPr lang="en-IN" b="1" dirty="0"/>
              <a:t>Cluster-2</a:t>
            </a: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836501"/>
            <a:ext cx="10058400" cy="1739186"/>
          </a:xfrm>
          <a:prstGeom prst="rect">
            <a:avLst/>
          </a:prstGeom>
        </p:spPr>
      </p:pic>
    </p:spTree>
    <p:extLst>
      <p:ext uri="{BB962C8B-B14F-4D97-AF65-F5344CB8AC3E}">
        <p14:creationId xmlns:p14="http://schemas.microsoft.com/office/powerpoint/2010/main" val="365120006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35</TotalTime>
  <Words>559</Words>
  <Application>Microsoft Office PowerPoint</Application>
  <PresentationFormat>Widescreen</PresentationFormat>
  <Paragraphs>43</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Calibri</vt:lpstr>
      <vt:lpstr>Calibri Light</vt:lpstr>
      <vt:lpstr>Retrospect</vt:lpstr>
      <vt:lpstr>  Capstone Project - The Battle of Neighbourhoods   </vt:lpstr>
      <vt:lpstr>Introduction</vt:lpstr>
      <vt:lpstr> Data Acquisition </vt:lpstr>
      <vt:lpstr> Data Cleaning </vt:lpstr>
      <vt:lpstr> Exploratory Data Analysis</vt:lpstr>
      <vt:lpstr>Exploratory Data Analysis</vt:lpstr>
      <vt:lpstr> Clustering</vt:lpstr>
      <vt:lpstr> Results </vt:lpstr>
      <vt:lpstr>Results</vt:lpstr>
      <vt:lpstr>Results</vt:lpstr>
      <vt:lpstr>Data Visualization</vt:lpstr>
      <vt:lpstr> Discussion </vt:lpstr>
      <vt:lpstr>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Neighbourhoods</dc:title>
  <dc:creator>Tejas Mulay</dc:creator>
  <cp:lastModifiedBy>Tejas Mulay</cp:lastModifiedBy>
  <cp:revision>4</cp:revision>
  <dcterms:created xsi:type="dcterms:W3CDTF">2020-06-10T19:07:06Z</dcterms:created>
  <dcterms:modified xsi:type="dcterms:W3CDTF">2020-06-10T19:42:50Z</dcterms:modified>
</cp:coreProperties>
</file>