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STKaiti" panose="02010600040101010101" pitchFamily="2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693494-E94C-4FA9-9D8A-9DD3CD3FBA11}">
  <a:tblStyle styleId="{3C693494-E94C-4FA9-9D8A-9DD3CD3FBA1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4B01FD-6711-4FD7-B9A0-E7FEB7278166}" styleName="Table_1"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c4458e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c4458e56_0_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b3c4458e56_0_0:notes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3c4458e5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3c4458e56_0_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b3c4458e56_0_9:notes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Google Shape;34;p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ull" TargetMode="External"/><Relationship Id="rId7" Type="http://schemas.openxmlformats.org/officeDocument/2006/relationships/hyperlink" Target="https://www.financialexpress.com/money/sbi-atm-frauds-bank-extends-otp-based-cash-withdrawals-24x7-to-check-unauthorized-transactions/2084794/%23:~:text=Now,%20Bank%20is%20extending%20OTP,debit%20card%20PIN%20each%20time.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spberrypi.org/documentation/" TargetMode="External"/><Relationship Id="rId5" Type="http://schemas.openxmlformats.org/officeDocument/2006/relationships/hyperlink" Target="https://www.geeksforgeeks.org/rsa-algorithm-cryptography/" TargetMode="External"/><Relationship Id="rId4" Type="http://schemas.openxmlformats.org/officeDocument/2006/relationships/hyperlink" Target="https://pycryptodome.readthedocs.io/en/latest/src/cipher/ae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2303124" y="2142966"/>
            <a:ext cx="75857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63696B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2400" b="0" i="0" u="none" strike="noStrike" cap="none">
              <a:solidFill>
                <a:srgbClr val="63696B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63696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63696B"/>
                </a:solidFill>
                <a:latin typeface="Verdana"/>
                <a:ea typeface="Verdana"/>
                <a:cs typeface="Verdana"/>
                <a:sym typeface="Verdana"/>
              </a:rPr>
              <a:t>Review  - II  </a:t>
            </a:r>
            <a:endParaRPr sz="2400" b="0" i="0" u="none" strike="noStrike" cap="none">
              <a:solidFill>
                <a:srgbClr val="63696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784725" y="1737831"/>
            <a:ext cx="2622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A Project On</a:t>
            </a:r>
            <a:r>
              <a:rPr lang="en-US"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0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707240" y="270553"/>
            <a:ext cx="6781800" cy="11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             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Sri Adichunchanagiri Shikshana Trust(R)</a:t>
            </a:r>
            <a:br>
              <a:rPr lang="en-US" sz="16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      </a:t>
            </a:r>
            <a:r>
              <a:rPr lang="en-US" sz="24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J B Institute of Technology</a:t>
            </a:r>
            <a:endParaRPr sz="1600" b="1" i="1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 Department of Electronics &amp; Communication Engineering</a:t>
            </a:r>
            <a:b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9" descr="C:\Users\Mahantesh\Downloads\sjbi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928" y="313363"/>
            <a:ext cx="930275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descr="C:\Users\Mahantesh\Downloads\vtu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9292" y="131246"/>
            <a:ext cx="9302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1907569" y="4518916"/>
            <a:ext cx="389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Guided By: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K.V Mahendra Prashanth,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 of Department,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Electronics &amp; Communication, SJBIT</a:t>
            </a: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207321" y="4518916"/>
            <a:ext cx="39846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 By: 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Shreyas M.O   [1JB17EC086]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Shreyas G       [1JB17EC085]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Sumanth T.P   [1JB17EC090]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Tejas Muthya   [1JB17EC095]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10943294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081907" y="488878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u="sng"/>
              <a:t>CHALLENGES</a:t>
            </a:r>
            <a:endParaRPr sz="2400" u="sng"/>
          </a:p>
        </p:txBody>
      </p:sp>
      <p:sp>
        <p:nvSpPr>
          <p:cNvPr id="248" name="Google Shape;248;p28"/>
          <p:cNvSpPr txBox="1"/>
          <p:nvPr/>
        </p:nvSpPr>
        <p:spPr>
          <a:xfrm>
            <a:off x="2070076" y="2405698"/>
            <a:ext cx="9113859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Configuring the security setup. (ENCRYPTION &amp; DECRYPTION)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TKaiti"/>
              <a:ea typeface="STKaiti"/>
              <a:cs typeface="STKaiti"/>
              <a:sym typeface="STKait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Maintaining a database on the ATM server.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 of a Flutter based Android application.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Setting up a time-based OTP verification system.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10943294" y="639796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10</a:t>
            </a:fld>
            <a:endParaRPr b="1"/>
          </a:p>
        </p:txBody>
      </p:sp>
      <p:sp>
        <p:nvSpPr>
          <p:cNvPr id="250" name="Google Shape;250;p28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4895019" y="941798"/>
            <a:ext cx="2400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1621704" y="1908483"/>
            <a:ext cx="8944801" cy="405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4344" marR="889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methodologies implemented in the project to build the system are ATM Interface, T-OTP, Fingerprint Scan and User Card authentication.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74344" marR="8890" lvl="0" indent="0" algn="l" rtl="0">
              <a:lnSpc>
                <a:spcPct val="148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74344" marR="8890" lvl="0" indent="0" algn="l" rtl="0">
              <a:lnSpc>
                <a:spcPct val="14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Flutter based Android application.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WebSockets server.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Based OTP system.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RFID Card Reader.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Raspberry Pi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0095" marR="889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sldNum" idx="12"/>
          </p:nvPr>
        </p:nvSpPr>
        <p:spPr>
          <a:xfrm>
            <a:off x="11011789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11</a:t>
            </a:fld>
            <a:endParaRPr b="1"/>
          </a:p>
        </p:txBody>
      </p:sp>
      <p:sp>
        <p:nvSpPr>
          <p:cNvPr id="259" name="Google Shape;259;p29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9734" y="1374505"/>
            <a:ext cx="8176206" cy="4884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3049505" y="993169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10943294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12</a:t>
            </a:fld>
            <a:endParaRPr b="1"/>
          </a:p>
        </p:txBody>
      </p:sp>
      <p:sp>
        <p:nvSpPr>
          <p:cNvPr id="268" name="Google Shape;268;p30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5135160" y="702067"/>
            <a:ext cx="1919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FLOWCHART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179" y="1540971"/>
            <a:ext cx="8238477" cy="467120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10951856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13</a:t>
            </a:fld>
            <a:endParaRPr b="1"/>
          </a:p>
        </p:txBody>
      </p:sp>
      <p:sp>
        <p:nvSpPr>
          <p:cNvPr id="277" name="Google Shape;277;p31"/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2016225" y="3789450"/>
            <a:ext cx="90432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Server 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Creating and Handling Concurrent Websocket Connections with client app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Handling connection with the atm machine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Backend SQL client database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Registration of new user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Generating unique customer id and 32 bit unique encryption key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016225" y="1438375"/>
            <a:ext cx="95784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Flutter App 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Registration page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Sign in page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User home page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Hive database to maintain user records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UI to display multiple registered cards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UI to display the last 10 Transaction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4294967295"/>
          </p:nvPr>
        </p:nvSpPr>
        <p:spPr>
          <a:xfrm>
            <a:off x="1081900" y="471750"/>
            <a:ext cx="10018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u="sng"/>
              <a:t>PROGRESS TILL DATE.</a:t>
            </a:r>
            <a:endParaRPr/>
          </a:p>
        </p:txBody>
      </p:sp>
      <p:sp>
        <p:nvSpPr>
          <p:cNvPr id="6" name="Google Shape;277;p31">
            <a:extLst>
              <a:ext uri="{FF2B5EF4-FFF2-40B4-BE49-F238E27FC236}">
                <a16:creationId xmlns:a16="http://schemas.microsoft.com/office/drawing/2014/main" id="{44EB4138-80B0-4E6A-8BC6-97B42607C2E5}"/>
              </a:ext>
            </a:extLst>
          </p:cNvPr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</p:txBody>
      </p:sp>
      <p:sp>
        <p:nvSpPr>
          <p:cNvPr id="7" name="Google Shape;278;p31">
            <a:extLst>
              <a:ext uri="{FF2B5EF4-FFF2-40B4-BE49-F238E27FC236}">
                <a16:creationId xmlns:a16="http://schemas.microsoft.com/office/drawing/2014/main" id="{DF724E56-7485-41C1-8514-13BEAEDBCF56}"/>
              </a:ext>
            </a:extLst>
          </p:cNvPr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 idx="4294967295"/>
          </p:nvPr>
        </p:nvSpPr>
        <p:spPr>
          <a:xfrm>
            <a:off x="1086600" y="451525"/>
            <a:ext cx="100188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u="sng"/>
              <a:t>PLAN OF ACTION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4294967295"/>
          </p:nvPr>
        </p:nvSpPr>
        <p:spPr>
          <a:xfrm>
            <a:off x="1648800" y="4616888"/>
            <a:ext cx="10018800" cy="1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ATM:(15 March- 31 March)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Building the ATM Interface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Interfacing with RFID/NFC Reader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Creating Transaction Request  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Display Current status of Clients account  </a:t>
            </a:r>
            <a:endParaRPr dirty="0"/>
          </a:p>
          <a:p>
            <a:pPr marL="28575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4294967295"/>
          </p:nvPr>
        </p:nvSpPr>
        <p:spPr>
          <a:xfrm>
            <a:off x="1648800" y="2918825"/>
            <a:ext cx="10018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Flutter App:(1 March - 14 March)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Transaction Page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Creating encryption-decryption subroutines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Option to add/remove card and view previous Transactions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Integrate Firebase API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Generate T-OTP   </a:t>
            </a:r>
            <a:endParaRPr dirty="0"/>
          </a:p>
          <a:p>
            <a:pPr marL="28575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4294967295"/>
          </p:nvPr>
        </p:nvSpPr>
        <p:spPr>
          <a:xfrm>
            <a:off x="1648800" y="1053000"/>
            <a:ext cx="10018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Server:(15 Feb- 28 Feb)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Integrating Firebase for push notifications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Creating encryption-decryption subroutines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Handling Transaction Request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Option to add/remove cards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469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Generate and verify T-OTP   </a:t>
            </a:r>
            <a:endParaRPr/>
          </a:p>
          <a:p>
            <a:pPr marL="28575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7;p31">
            <a:extLst>
              <a:ext uri="{FF2B5EF4-FFF2-40B4-BE49-F238E27FC236}">
                <a16:creationId xmlns:a16="http://schemas.microsoft.com/office/drawing/2014/main" id="{80B40BA1-D45D-4CF5-BCF1-BE4FF00DAF94}"/>
              </a:ext>
            </a:extLst>
          </p:cNvPr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</p:txBody>
      </p:sp>
      <p:sp>
        <p:nvSpPr>
          <p:cNvPr id="8" name="Google Shape;278;p31">
            <a:extLst>
              <a:ext uri="{FF2B5EF4-FFF2-40B4-BE49-F238E27FC236}">
                <a16:creationId xmlns:a16="http://schemas.microsoft.com/office/drawing/2014/main" id="{19FDE20A-2C8B-4594-8E26-DDF737CF72A4}"/>
              </a:ext>
            </a:extLst>
          </p:cNvPr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>
            <a:off x="2208944" y="667820"/>
            <a:ext cx="77765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620152" y="1377105"/>
            <a:ext cx="9513454" cy="658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www.flutter.dev/</a:t>
            </a:r>
            <a:r>
              <a:rPr lang="en-US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 </a:t>
            </a:r>
            <a:r>
              <a:rPr lang="en-US" sz="16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 [1]</a:t>
            </a:r>
            <a:endParaRPr sz="1600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https://pycryptodome.readthedocs.io/en/latest/src/cipher/aes.html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https://www.geeksforgeeks.org/rsa-algorithm-cryptography/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dev.mysql.com › doc [4]</a:t>
            </a:r>
            <a:endParaRPr sz="1600" b="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www.raspberrypi.org › documentation [5]</a:t>
            </a:r>
            <a:endParaRPr sz="1600" b="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https://www.cse.wustl.edu/~jain/cse574-06/ftp/rfid/index.html [6]</a:t>
            </a:r>
            <a:endParaRPr sz="1600" b="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SBI implementation of OTP based system to withdraw amount above 10K</a:t>
            </a:r>
            <a:r>
              <a:rPr lang="en-US" sz="1600">
                <a:solidFill>
                  <a:srgbClr val="5F6368"/>
                </a:solidFill>
                <a:latin typeface="Verdana"/>
                <a:ea typeface="Verdana"/>
                <a:cs typeface="Verdana"/>
                <a:sym typeface="Verdana"/>
              </a:rPr>
              <a:t> [7]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•"/>
            </a:pPr>
            <a:r>
              <a:rPr lang="en-US" sz="1600" i="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Flutter for Beginners: An introductory guide to building cross-platform mobile applications with Flutter and Dart 2 </a:t>
            </a:r>
            <a:r>
              <a:rPr lang="en-US" sz="1600" i="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Paperback – Import, 12 September 2019 [8]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•"/>
            </a:pPr>
            <a:r>
              <a:rPr lang="en-US" sz="1600" i="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rPr>
              <a:t>Python Made Easy: Step by Step Guide to Programming and Data Analysis using Python for Beginners and Intermediate Level [9]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0">
              <a:solidFill>
                <a:srgbClr val="11111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b="0" i="0" u="sng">
              <a:solidFill>
                <a:srgbClr val="66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10926171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16</a:t>
            </a:fld>
            <a:endParaRPr b="1"/>
          </a:p>
        </p:txBody>
      </p:sp>
      <p:sp>
        <p:nvSpPr>
          <p:cNvPr id="306" name="Google Shape;306;p34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1757079" y="1840121"/>
            <a:ext cx="85645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  <a:endParaRPr sz="2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1467397" y="3219884"/>
            <a:ext cx="47482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sng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Guided By</a:t>
            </a:r>
            <a:r>
              <a:rPr lang="en-US" sz="1600" b="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K V Mahendra Prashanth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 Of Department,</a:t>
            </a:r>
            <a:endParaRPr sz="1600" b="0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Electronics &amp; Communication, SJBIT</a:t>
            </a:r>
            <a:endParaRPr sz="1600" b="0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7032564" y="3100018"/>
            <a:ext cx="521205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Done</a:t>
            </a:r>
            <a:r>
              <a:rPr lang="en-US" sz="1600" b="0" u="sng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Shreyas MO   (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1JB17EC086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Shreyas G      (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1JB17EC085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Sumanth TP   (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1JB17EC090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Tejas Muthya  (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1JB17EC095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ldNum" idx="12"/>
          </p:nvPr>
        </p:nvSpPr>
        <p:spPr>
          <a:xfrm>
            <a:off x="10917609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17</a:t>
            </a:fld>
            <a:endParaRPr b="1"/>
          </a:p>
        </p:txBody>
      </p:sp>
      <p:sp>
        <p:nvSpPr>
          <p:cNvPr id="316" name="Google Shape;316;p35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3829080" y="886373"/>
            <a:ext cx="4525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CONTENTS</a:t>
            </a:r>
            <a:endParaRPr sz="24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434503" y="2002816"/>
            <a:ext cx="4463354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Literature Survey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7193151" y="2001105"/>
            <a:ext cx="446335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Challenges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 Progress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 of 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10994665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2</a:t>
            </a:fld>
            <a:endParaRPr b="1"/>
          </a:p>
        </p:txBody>
      </p:sp>
      <p:sp>
        <p:nvSpPr>
          <p:cNvPr id="164" name="Google Shape;164;p20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2055077" y="830493"/>
            <a:ext cx="80839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  <a:endParaRPr sz="240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780698" y="1672507"/>
            <a:ext cx="10169237" cy="423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754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idea behind this project is to embed multiple bank accounts of the user onto a single smart card.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4640" marR="0" lvl="0" indent="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3754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hardware used is, the Mifare Classic contact-less smartcard that holds a unique card number.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4640" marR="0" lvl="0" indent="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3754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mobile application is an interactive module through which the user can authenticate transactions. 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94640" marR="0" lvl="0" indent="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3754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transaction is successfully completed when the user enters the time based OTP or scans his/her fingerprint through the application, depending on how advanced their device is.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10951856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3</a:t>
            </a:fld>
            <a:endParaRPr b="1"/>
          </a:p>
        </p:txBody>
      </p:sp>
      <p:sp>
        <p:nvSpPr>
          <p:cNvPr id="173" name="Google Shape;173;p21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1727771" y="2104490"/>
            <a:ext cx="9301537" cy="330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Creating a user-friendly environment for ATM users by providing secured banking facility.​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​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defined security password which is used to generate an TOTP.  ​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Provides the system with a better security when compared to the system currently in use.  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provide a system with two staged authentication thereby ensuring better security.​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082265" y="1042827"/>
            <a:ext cx="4027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OBJECTIVES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0900485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4</a:t>
            </a:fld>
            <a:endParaRPr b="1"/>
          </a:p>
        </p:txBody>
      </p:sp>
      <p:sp>
        <p:nvSpPr>
          <p:cNvPr id="183" name="Google Shape;183;p22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2314961" y="486581"/>
            <a:ext cx="75548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LITERATURE SURVEY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2097640" y="907550"/>
          <a:ext cx="9801525" cy="5401489"/>
        </p:xfrm>
        <a:graphic>
          <a:graphicData uri="http://schemas.openxmlformats.org/drawingml/2006/table">
            <a:tbl>
              <a:tblPr firstRow="1" firstCol="1" bandRow="1">
                <a:noFill/>
                <a:tableStyleId>{3C693494-E94C-4FA9-9D8A-9DD3CD3FBA11}</a:tableStyleId>
              </a:tblPr>
              <a:tblGrid>
                <a:gridCol w="7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SL No.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Title of the paper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Year of Publication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4191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Method Proposed 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127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Limitations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OTP based Card less Transaction using ATM [1]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2019 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3746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Unique number named BPIN, which consists of 6-digit Bank Identification Number (BIN) and 4-digit Personal Identification Number (PIN) and OTP is used.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635" marR="400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There is no fingerprint-based approach for the theft detection.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475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Authentication Of Biometric System using Fingerprint Recognition with Euclidean Distance and Neural Network Classifier [2]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2019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00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Image acquisition and pre-processing for fingerprint verification algorithms.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635" marR="3746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There is no OTP based technology. Due to this reason, there is no two-level security in the proposed system.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00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Security and Accuracy of </a:t>
                      </a:r>
                      <a:endParaRPr sz="1600" u="none" strike="noStrike" cap="none"/>
                    </a:p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Fingerprint based Biometrics: A review [3]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2019 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19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Eight possible attack points to a typical biometric authentication system.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635" marR="406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When the transaction is done from different ATMs, the user has to pay extra charges. 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475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Enhanced ATM Security System using GSM, GPS </a:t>
                      </a:r>
                      <a:r>
                        <a:rPr lang="en-US" sz="1600" u="none" strike="noStrike" cap="none"/>
                        <a:t> </a:t>
                      </a:r>
                      <a:r>
                        <a:rPr lang="en-US" sz="1400" u="none" strike="noStrike" cap="none"/>
                        <a:t>and Biometrics [4]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2019 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254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 ways in which the fraudulent transactions that can occur in the ATM system.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635" marR="387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Comparisons with existing approaches show comparable performance to traditional approaches using BCS and CB techniques.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825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New </a:t>
                      </a:r>
                      <a:endParaRPr sz="1600" u="none" strike="noStrike" cap="none"/>
                    </a:p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Distribution </a:t>
                      </a:r>
                      <a:endParaRPr sz="1600" u="none" strike="noStrike" cap="none"/>
                    </a:p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Channels  in banking Services [5]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2018 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318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law enforcement agencies that are responsible to enforce laws in fraud cases.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635" marR="400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The user has to remember PINs for all the ATM cards that he has.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986103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5</a:t>
            </a:fld>
            <a:endParaRPr b="1"/>
          </a:p>
        </p:txBody>
      </p:sp>
      <p:sp>
        <p:nvSpPr>
          <p:cNvPr id="193" name="Google Shape;193;p23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1864379" y="507081"/>
            <a:ext cx="84692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LITERATURE SURVEY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1731146" y="1699125"/>
          <a:ext cx="10209300" cy="4238044"/>
        </p:xfrm>
        <a:graphic>
          <a:graphicData uri="http://schemas.openxmlformats.org/drawingml/2006/table">
            <a:tbl>
              <a:tblPr firstRow="1" firstCol="1" bandRow="1">
                <a:noFill/>
                <a:tableStyleId>{A14B01FD-6711-4FD7-B9A0-E7FEB7278166}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9075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F3F3F"/>
                          </a:solidFill>
                        </a:rPr>
                        <a:t>Highly secure multiple account bank affinity Card-A successor for ATM card [6] 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F3F3F"/>
                          </a:solidFill>
                        </a:rPr>
                        <a:t>2018 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0" marR="39370" lvl="0" indent="0" algn="ctr" rtl="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F3F3F"/>
                          </a:solidFill>
                        </a:rPr>
                        <a:t>Arduino Mega, RFID tag, RF Reader, RS232, Fingerprint scanner is used for the smart ATM card transaction. </a:t>
                      </a:r>
                      <a:endParaRPr sz="1600" u="none" strike="noStrike" cap="none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F3F3F"/>
                          </a:solidFill>
                        </a:rPr>
                        <a:t> 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635" marR="4000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F3F3F"/>
                          </a:solidFill>
                        </a:rPr>
                        <a:t>Materials like metal and liquid can impact the signal when there is usage of RFID tags. 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Prevention 	of ATM Robbery Using Advance Security [7]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2018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0" marR="40640" lvl="0" indent="0" algn="ctr" rtl="0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Usage of fingerprint as biometric to prevent the ATM robbery.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635" marR="3873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The main drawback is the false rejection of users when a fingerprint scanner is used.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25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ATM for visually challenged people [8]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2017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0" marR="4000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Assisting visually impaired people to access the ATM system with RSA algorithm implementation to encrypt and decrypt.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Requires user training in order for them to operate the system.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9000">
                <a:tc>
                  <a:txBody>
                    <a:bodyPr/>
                    <a:lstStyle/>
                    <a:p>
                      <a:pPr marL="381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Fingerprint Based Biometric ATM authentication System [9]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/>
                </a:tc>
                <a:tc>
                  <a:txBody>
                    <a:bodyPr/>
                    <a:lstStyle/>
                    <a:p>
                      <a:pPr marL="0" marR="3556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2017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0" marR="4127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Biometric Cryptosystem for VoIP Security using Key Generation technique.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tc>
                  <a:txBody>
                    <a:bodyPr/>
                    <a:lstStyle/>
                    <a:p>
                      <a:pPr marL="635" marR="3746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The newly proposed approach involves key extraction, which is a resource consuming task.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4225" marR="23800" marT="304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Google Shape;200;p24"/>
          <p:cNvGraphicFramePr/>
          <p:nvPr/>
        </p:nvGraphicFramePr>
        <p:xfrm>
          <a:off x="1731147" y="1007706"/>
          <a:ext cx="10209325" cy="691425"/>
        </p:xfrm>
        <a:graphic>
          <a:graphicData uri="http://schemas.openxmlformats.org/drawingml/2006/table">
            <a:tbl>
              <a:tblPr firstRow="1" firstCol="1" bandRow="1">
                <a:noFill/>
                <a:tableStyleId>{3C693494-E94C-4FA9-9D8A-9DD3CD3FBA11}</a:tableStyleId>
              </a:tblPr>
              <a:tblGrid>
                <a:gridCol w="70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SL No.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2F2F2"/>
                          </a:solidFill>
                        </a:rPr>
                        <a:t>Title of the paper </a:t>
                      </a:r>
                      <a:endParaRPr sz="1600" u="none" strike="noStrike" cap="non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Year of Publication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/>
                </a:tc>
                <a:tc>
                  <a:txBody>
                    <a:bodyPr/>
                    <a:lstStyle/>
                    <a:p>
                      <a:pPr marL="0" marR="4191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Method Proposed 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tc>
                  <a:txBody>
                    <a:bodyPr/>
                    <a:lstStyle/>
                    <a:p>
                      <a:pPr marL="0" marR="41275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Limitations 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825" marR="17475" marT="22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10951856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6</a:t>
            </a:fld>
            <a:endParaRPr b="1"/>
          </a:p>
        </p:txBody>
      </p:sp>
      <p:sp>
        <p:nvSpPr>
          <p:cNvPr id="202" name="Google Shape;202;p24"/>
          <p:cNvSpPr txBox="1"/>
          <p:nvPr/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081907" y="40326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u="sng">
                <a:latin typeface="Corbel"/>
                <a:ea typeface="Corbel"/>
                <a:cs typeface="Corbel"/>
                <a:sym typeface="Corbel"/>
              </a:rPr>
              <a:t>MOTIVATION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886714" y="1536842"/>
            <a:ext cx="9350893" cy="439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The motivation for doing this project was primarily undertaking a challenging project and solve an existing problem.</a:t>
            </a:r>
            <a:endParaRPr/>
          </a:p>
          <a:p>
            <a:pPr marL="285750" lvl="0" indent="-138430" algn="l" rtl="0">
              <a:spcBef>
                <a:spcPts val="920"/>
              </a:spcBef>
              <a:spcAft>
                <a:spcPts val="0"/>
              </a:spcAft>
              <a:buClr>
                <a:srgbClr val="1287C3"/>
              </a:buClr>
              <a:buSzPts val="2320"/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 algn="l" rtl="0">
              <a:spcBef>
                <a:spcPts val="920"/>
              </a:spcBef>
              <a:spcAft>
                <a:spcPts val="0"/>
              </a:spcAft>
              <a:buClr>
                <a:srgbClr val="1287C3"/>
              </a:buClr>
              <a:buSzPts val="2320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The recent technological advancements that are focusing on the development of smart systems to improve user experience has been a major motivating factor for us to undertake this project.</a:t>
            </a:r>
            <a:endParaRPr/>
          </a:p>
          <a:p>
            <a:pPr marL="285750" lvl="0" indent="-138430" algn="l" rtl="0">
              <a:spcBef>
                <a:spcPts val="920"/>
              </a:spcBef>
              <a:spcAft>
                <a:spcPts val="0"/>
              </a:spcAft>
              <a:buClr>
                <a:srgbClr val="1287C3"/>
              </a:buClr>
              <a:buSzPts val="2320"/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 algn="l" rtl="0">
              <a:spcBef>
                <a:spcPts val="920"/>
              </a:spcBef>
              <a:spcAft>
                <a:spcPts val="0"/>
              </a:spcAft>
              <a:buClr>
                <a:srgbClr val="1287C3"/>
              </a:buClr>
              <a:buSzPts val="2320"/>
              <a:buChar char="•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With India moving at a rapid pace towards digitization, smartphones will soon be a necessity for every citizen. Such developments in the years coming will definitely make way for authentication through smartphones.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10986103" y="639796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7</a:t>
            </a:fld>
            <a:endParaRPr b="1"/>
          </a:p>
        </p:txBody>
      </p:sp>
      <p:sp>
        <p:nvSpPr>
          <p:cNvPr id="212" name="Google Shape;212;p25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3545673" y="539393"/>
            <a:ext cx="52453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PROCEDURE</a:t>
            </a:r>
            <a:endParaRPr sz="2400" b="0" u="sng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715341" y="5562754"/>
            <a:ext cx="62024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Fingerprint or Verify T-OTP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0" name="Google Shape;220;p26" descr="How to Use a Debit Card at an AT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791" y="1248214"/>
            <a:ext cx="1787395" cy="168711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1787044" y="2952369"/>
            <a:ext cx="29159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Card</a:t>
            </a:r>
            <a:endParaRPr sz="1600" b="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2" name="Google Shape;222;p26" descr="How Biometrics on Smartphones is Changing our Lives"/>
          <p:cNvPicPr preferRelativeResize="0"/>
          <p:nvPr/>
        </p:nvPicPr>
        <p:blipFill rotWithShape="1">
          <a:blip r:embed="rId4">
            <a:alphaModFix/>
          </a:blip>
          <a:srcRect l="17643" r="24027"/>
          <a:stretch/>
        </p:blipFill>
        <p:spPr>
          <a:xfrm>
            <a:off x="3833947" y="3555572"/>
            <a:ext cx="1730431" cy="17869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3" name="Google Shape;223;p26" descr="PayPal | Acoustic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722676">
            <a:off x="7887447" y="3540329"/>
            <a:ext cx="1873622" cy="175995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6249669" y="5543275"/>
            <a:ext cx="515791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Transaction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4815890" y="2975164"/>
            <a:ext cx="27004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Amount</a:t>
            </a:r>
            <a:endParaRPr sz="16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 descr="A picture containing electronics, blue, holding, monito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6495" y="1285875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descr="Graphical user interface, applicati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7789" y="1358222"/>
            <a:ext cx="1666767" cy="166676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/>
          <p:nvPr/>
        </p:nvSpPr>
        <p:spPr>
          <a:xfrm>
            <a:off x="7469298" y="2974201"/>
            <a:ext cx="27004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Card</a:t>
            </a:r>
            <a:endParaRPr sz="16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10943294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8</a:t>
            </a:fld>
            <a:endParaRPr b="1"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2384469" y="933236"/>
            <a:ext cx="74309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EXISTING TECHNOLOGY 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IMPLEMENTATION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37" name="Google Shape;237;p27"/>
          <p:cNvCxnSpPr/>
          <p:nvPr/>
        </p:nvCxnSpPr>
        <p:spPr>
          <a:xfrm>
            <a:off x="6143947" y="2826249"/>
            <a:ext cx="8563" cy="2688404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27"/>
          <p:cNvSpPr txBox="1"/>
          <p:nvPr/>
        </p:nvSpPr>
        <p:spPr>
          <a:xfrm>
            <a:off x="1273997" y="3029164"/>
            <a:ext cx="490077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a less secure 4-digit PIN.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stage verification.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card can only be linked to a single bank account.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existing proposal requires every ATM to include fingerprint scanners.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274087" y="3029163"/>
            <a:ext cx="507200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a unique time-based OTP.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Gives an option of fingerprint scan.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smartcard can be linked to all of the user's accounts.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dedicated application and a server is set up to facilitate transactions.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10960418" y="639698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9</a:t>
            </a:fld>
            <a:endParaRPr b="1"/>
          </a:p>
        </p:txBody>
      </p:sp>
      <p:sp>
        <p:nvSpPr>
          <p:cNvPr id="241" name="Google Shape;241;p27"/>
          <p:cNvSpPr txBox="1">
            <a:spLocks noGrp="1"/>
          </p:cNvSpPr>
          <p:nvPr>
            <p:ph type="ftr" idx="11"/>
          </p:nvPr>
        </p:nvSpPr>
        <p:spPr>
          <a:xfrm>
            <a:off x="2623650" y="6396983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Dept of ECE, SJBIT, 2020-21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1659277" y="92468"/>
            <a:ext cx="64162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Remote Authorization for ATM Transactions using Fingerprint and T-OTP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1619</Words>
  <Application>Microsoft Office PowerPoint</Application>
  <PresentationFormat>Widescreen</PresentationFormat>
  <Paragraphs>291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Verdana</vt:lpstr>
      <vt:lpstr>STKaiti</vt:lpstr>
      <vt:lpstr>Corbel</vt:lpstr>
      <vt:lpstr>Arial</vt:lpstr>
      <vt:lpstr>Times New Roman</vt:lpstr>
      <vt:lpstr>Calibri</vt:lpstr>
      <vt:lpstr>Roboto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PowerPoint Presentation</vt:lpstr>
      <vt:lpstr>CHALLENGES</vt:lpstr>
      <vt:lpstr>PowerPoint Presentation</vt:lpstr>
      <vt:lpstr>PowerPoint Presentation</vt:lpstr>
      <vt:lpstr>PowerPoint Presentation</vt:lpstr>
      <vt:lpstr>PROGRESS TILL DATE.</vt:lpstr>
      <vt:lpstr>PLAN OF 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Muthya Jr.</cp:lastModifiedBy>
  <cp:revision>2</cp:revision>
  <dcterms:modified xsi:type="dcterms:W3CDTF">2021-01-08T08:23:15Z</dcterms:modified>
</cp:coreProperties>
</file>