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6"/>
  </p:notesMasterIdLst>
  <p:sldIdLst>
    <p:sldId id="279" r:id="rId2"/>
    <p:sldId id="258" r:id="rId3"/>
    <p:sldId id="292" r:id="rId4"/>
    <p:sldId id="318" r:id="rId5"/>
    <p:sldId id="320" r:id="rId6"/>
    <p:sldId id="304" r:id="rId7"/>
    <p:sldId id="317" r:id="rId8"/>
    <p:sldId id="343" r:id="rId9"/>
    <p:sldId id="344" r:id="rId10"/>
    <p:sldId id="284" r:id="rId11"/>
    <p:sldId id="319" r:id="rId12"/>
    <p:sldId id="321" r:id="rId13"/>
    <p:sldId id="312" r:id="rId14"/>
    <p:sldId id="322" r:id="rId15"/>
    <p:sldId id="306" r:id="rId16"/>
    <p:sldId id="261" r:id="rId17"/>
    <p:sldId id="262" r:id="rId18"/>
    <p:sldId id="259" r:id="rId19"/>
    <p:sldId id="271" r:id="rId20"/>
    <p:sldId id="281" r:id="rId21"/>
    <p:sldId id="341" r:id="rId22"/>
    <p:sldId id="342" r:id="rId23"/>
    <p:sldId id="340"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13" autoAdjust="0"/>
    <p:restoredTop sz="88530" autoAdjust="0"/>
  </p:normalViewPr>
  <p:slideViewPr>
    <p:cSldViewPr snapToGrid="0">
      <p:cViewPr varScale="1">
        <p:scale>
          <a:sx n="74" d="100"/>
          <a:sy n="74" d="100"/>
        </p:scale>
        <p:origin x="-80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5A7FF-C1C8-4109-8D1D-7BD95150F480}" type="datetimeFigureOut">
              <a:rPr lang="en-IN" smtClean="0"/>
              <a:pPr/>
              <a:t>25-04-2024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5EED2A-476B-450D-B6DF-5A743F268CFA}" type="slidenum">
              <a:rPr lang="en-IN" smtClean="0"/>
              <a:pPr/>
              <a:t>‹#›</a:t>
            </a:fld>
            <a:endParaRPr lang="en-IN"/>
          </a:p>
        </p:txBody>
      </p:sp>
    </p:spTree>
    <p:extLst>
      <p:ext uri="{BB962C8B-B14F-4D97-AF65-F5344CB8AC3E}">
        <p14:creationId xmlns:p14="http://schemas.microsoft.com/office/powerpoint/2010/main" val="211336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4E4CEF06-074C-4379-AD02-59FBC5E0E1CE}" type="datetimeFigureOut">
              <a:rPr lang="en-IN" smtClean="0"/>
              <a:pPr/>
              <a:t>25-04-2024</a:t>
            </a:fld>
            <a:endParaRPr lang="en-IN"/>
          </a:p>
        </p:txBody>
      </p:sp>
      <p:sp>
        <p:nvSpPr>
          <p:cNvPr id="17" name="Footer Placeholder 16"/>
          <p:cNvSpPr>
            <a:spLocks noGrp="1"/>
          </p:cNvSpPr>
          <p:nvPr>
            <p:ph type="ftr" sz="quarter" idx="11"/>
          </p:nvPr>
        </p:nvSpPr>
        <p:spPr>
          <a:xfrm>
            <a:off x="3864864" y="6355080"/>
            <a:ext cx="4632960" cy="365760"/>
          </a:xfrm>
        </p:spPr>
        <p:txBody>
          <a:bodyPr/>
          <a:lstStyle/>
          <a:p>
            <a:endParaRPr lang="en-IN"/>
          </a:p>
        </p:txBody>
      </p:sp>
      <p:sp>
        <p:nvSpPr>
          <p:cNvPr id="29" name="Slide Number Placeholder 28"/>
          <p:cNvSpPr>
            <a:spLocks noGrp="1"/>
          </p:cNvSpPr>
          <p:nvPr>
            <p:ph type="sldNum" sz="quarter" idx="12"/>
          </p:nvPr>
        </p:nvSpPr>
        <p:spPr>
          <a:xfrm>
            <a:off x="1621536" y="6355080"/>
            <a:ext cx="1625600" cy="365760"/>
          </a:xfrm>
        </p:spPr>
        <p:txBody>
          <a:bodyPr/>
          <a:lstStyle/>
          <a:p>
            <a:fld id="{33DC9BEB-E196-4C6D-BE0E-76621475E679}" type="slidenum">
              <a:rPr lang="en-IN" smtClean="0"/>
              <a:pPr/>
              <a:t>‹#›</a:t>
            </a:fld>
            <a:endParaRPr lang="en-IN"/>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C9BEB-E196-4C6D-BE0E-76621475E6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C9BEB-E196-4C6D-BE0E-76621475E679}" type="slidenum">
              <a:rPr lang="en-IN" smtClean="0"/>
              <a:pPr/>
              <a:t>‹#›</a:t>
            </a:fld>
            <a:endParaRPr lang="en-IN"/>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C9BEB-E196-4C6D-BE0E-76621475E679}" type="slidenum">
              <a:rPr lang="en-IN" smtClean="0"/>
              <a:pPr/>
              <a:t>‹#›</a:t>
            </a:fld>
            <a:endParaRPr lang="en-IN"/>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4E4CEF06-074C-4379-AD02-59FBC5E0E1CE}" type="datetimeFigureOut">
              <a:rPr lang="en-IN" smtClean="0"/>
              <a:pPr/>
              <a:t>25-04-2024</a:t>
            </a:fld>
            <a:endParaRPr lang="en-IN"/>
          </a:p>
        </p:txBody>
      </p:sp>
      <p:sp>
        <p:nvSpPr>
          <p:cNvPr id="5" name="Footer Placeholder 4"/>
          <p:cNvSpPr>
            <a:spLocks noGrp="1"/>
          </p:cNvSpPr>
          <p:nvPr>
            <p:ph type="ftr" sz="quarter" idx="11"/>
          </p:nvPr>
        </p:nvSpPr>
        <p:spPr>
          <a:xfrm>
            <a:off x="3864864" y="6355080"/>
            <a:ext cx="4632960" cy="365760"/>
          </a:xfrm>
        </p:spPr>
        <p:txBody>
          <a:bodyPr/>
          <a:lstStyle/>
          <a:p>
            <a:endParaRPr lang="en-IN"/>
          </a:p>
        </p:txBody>
      </p:sp>
      <p:sp>
        <p:nvSpPr>
          <p:cNvPr id="6" name="Slide Number Placeholder 5"/>
          <p:cNvSpPr>
            <a:spLocks noGrp="1"/>
          </p:cNvSpPr>
          <p:nvPr>
            <p:ph type="sldNum" sz="quarter" idx="12"/>
          </p:nvPr>
        </p:nvSpPr>
        <p:spPr>
          <a:xfrm>
            <a:off x="1426464" y="6355080"/>
            <a:ext cx="2027936" cy="365760"/>
          </a:xfrm>
        </p:spPr>
        <p:txBody>
          <a:bodyPr/>
          <a:lstStyle/>
          <a:p>
            <a:fld id="{33DC9BEB-E196-4C6D-BE0E-76621475E679}" type="slidenum">
              <a:rPr lang="en-IN" smtClean="0"/>
              <a:pPr/>
              <a:t>‹#›</a:t>
            </a:fld>
            <a:endParaRPr lang="en-IN"/>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C9BEB-E196-4C6D-BE0E-76621475E679}" type="slidenum">
              <a:rPr lang="en-IN" smtClean="0"/>
              <a:pPr/>
              <a:t>‹#›</a:t>
            </a:fld>
            <a:endParaRPr lang="en-IN"/>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DC9BEB-E196-4C6D-BE0E-76621475E679}" type="slidenum">
              <a:rPr lang="en-IN" smtClean="0"/>
              <a:pPr/>
              <a:t>‹#›</a:t>
            </a:fld>
            <a:endParaRPr lang="en-IN"/>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DC9BEB-E196-4C6D-BE0E-76621475E679}" type="slidenum">
              <a:rPr lang="en-IN" smtClean="0"/>
              <a:pPr/>
              <a:t>‹#›</a:t>
            </a:fld>
            <a:endParaRPr lang="en-IN"/>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DC9BEB-E196-4C6D-BE0E-76621475E679}" type="slidenum">
              <a:rPr lang="en-IN" smtClean="0"/>
              <a:pPr/>
              <a:t>‹#›</a:t>
            </a:fld>
            <a:endParaRPr lang="en-IN"/>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C9BEB-E196-4C6D-BE0E-76621475E679}" type="slidenum">
              <a:rPr lang="en-IN" smtClean="0"/>
              <a:pPr/>
              <a:t>‹#›</a:t>
            </a:fld>
            <a:endParaRPr lang="en-IN"/>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4CEF06-074C-4379-AD02-59FBC5E0E1CE}"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C9BEB-E196-4C6D-BE0E-76621475E679}" type="slidenum">
              <a:rPr lang="en-IN" smtClean="0"/>
              <a:pPr/>
              <a:t>‹#›</a:t>
            </a:fld>
            <a:endParaRPr lang="en-IN"/>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4E4CEF06-074C-4379-AD02-59FBC5E0E1CE}" type="datetimeFigureOut">
              <a:rPr lang="en-IN" smtClean="0"/>
              <a:pPr/>
              <a:t>25-04-2024</a:t>
            </a:fld>
            <a:endParaRPr lang="en-IN"/>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3DC9BEB-E196-4C6D-BE0E-76621475E679}" type="slidenum">
              <a:rPr lang="en-IN" smtClean="0"/>
              <a:pPr/>
              <a:t>‹#›</a:t>
            </a:fld>
            <a:endParaRPr lang="en-IN"/>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10151" y="383167"/>
            <a:ext cx="10363200" cy="1958181"/>
          </a:xfrm>
        </p:spPr>
        <p:txBody>
          <a:bodyPr>
            <a:normAutofit/>
          </a:bodyPr>
          <a:lstStyle/>
          <a:p>
            <a:pPr algn="ctr"/>
            <a:r>
              <a:rPr lang="en-US" sz="3600" b="1" dirty="0"/>
              <a:t>Fake Product Detection Using Image Processing In Blockchain</a:t>
            </a:r>
            <a:endParaRPr lang="en-US" sz="3600" dirty="0"/>
          </a:p>
        </p:txBody>
      </p:sp>
      <p:sp>
        <p:nvSpPr>
          <p:cNvPr id="2" name="Content Placeholder 1"/>
          <p:cNvSpPr>
            <a:spLocks noGrp="1"/>
          </p:cNvSpPr>
          <p:nvPr>
            <p:ph sz="quarter" idx="1"/>
          </p:nvPr>
        </p:nvSpPr>
        <p:spPr>
          <a:xfrm>
            <a:off x="633862" y="3320521"/>
            <a:ext cx="9308423" cy="2875381"/>
          </a:xfrm>
        </p:spPr>
        <p:txBody>
          <a:bodyPr>
            <a:normAutofit/>
          </a:bodyPr>
          <a:lstStyle/>
          <a:p>
            <a:pPr marL="68580" indent="0">
              <a:buNone/>
            </a:pPr>
            <a:r>
              <a:rPr lang="en-IN" dirty="0">
                <a:latin typeface="Times New Roman" pitchFamily="18" charset="0"/>
                <a:cs typeface="Times New Roman" pitchFamily="18" charset="0"/>
              </a:rPr>
              <a:t>          </a:t>
            </a:r>
            <a:r>
              <a:rPr lang="en-IN" b="1" u="sng" dirty="0">
                <a:latin typeface="Times New Roman" pitchFamily="18" charset="0"/>
                <a:cs typeface="Times New Roman" pitchFamily="18" charset="0"/>
              </a:rPr>
              <a:t>Project By-</a:t>
            </a:r>
            <a:r>
              <a:rPr lang="en-IN" b="1" dirty="0">
                <a:latin typeface="Times New Roman" pitchFamily="18" charset="0"/>
                <a:cs typeface="Times New Roman" pitchFamily="18" charset="0"/>
              </a:rPr>
              <a:t> </a:t>
            </a:r>
          </a:p>
          <a:p>
            <a:pPr marL="525780" indent="-457200">
              <a:buFont typeface="Wingdings" pitchFamily="2" charset="2"/>
              <a:buChar char="v"/>
            </a:pPr>
            <a:r>
              <a:rPr lang="en-IN" b="1" dirty="0">
                <a:latin typeface="Times New Roman" pitchFamily="18" charset="0"/>
                <a:cs typeface="Times New Roman" pitchFamily="18" charset="0"/>
              </a:rPr>
              <a:t> </a:t>
            </a:r>
          </a:p>
        </p:txBody>
      </p:sp>
      <p:sp>
        <p:nvSpPr>
          <p:cNvPr id="3" name="Rectangle 2"/>
          <p:cNvSpPr/>
          <p:nvPr/>
        </p:nvSpPr>
        <p:spPr>
          <a:xfrm>
            <a:off x="8569234" y="3963794"/>
            <a:ext cx="2390543" cy="400110"/>
          </a:xfrm>
          <a:prstGeom prst="rect">
            <a:avLst/>
          </a:prstGeom>
        </p:spPr>
        <p:txBody>
          <a:bodyPr wrap="square">
            <a:spAutoFit/>
          </a:bodyPr>
          <a:lstStyle/>
          <a:p>
            <a:r>
              <a:rPr lang="en-IN" sz="2000" b="1" dirty="0">
                <a:latin typeface="Times New Roman" pitchFamily="18" charset="0"/>
                <a:cs typeface="Times New Roman" pitchFamily="18" charset="0"/>
              </a:rPr>
              <a:t>***************</a:t>
            </a:r>
            <a:endParaRPr lang="en-IN" sz="2000" dirty="0"/>
          </a:p>
        </p:txBody>
      </p:sp>
      <p:sp>
        <p:nvSpPr>
          <p:cNvPr id="5" name="Rectangle 4"/>
          <p:cNvSpPr/>
          <p:nvPr/>
        </p:nvSpPr>
        <p:spPr>
          <a:xfrm>
            <a:off x="8548926" y="3487056"/>
            <a:ext cx="1978747" cy="492443"/>
          </a:xfrm>
          <a:prstGeom prst="rect">
            <a:avLst/>
          </a:prstGeom>
        </p:spPr>
        <p:txBody>
          <a:bodyPr wrap="none">
            <a:spAutoFit/>
          </a:bodyPr>
          <a:lstStyle/>
          <a:p>
            <a:pPr marL="68580" indent="0">
              <a:buNone/>
            </a:pPr>
            <a:r>
              <a:rPr lang="en-IN" sz="2600" b="1" u="sng" dirty="0">
                <a:latin typeface="Times New Roman" pitchFamily="18" charset="0"/>
                <a:cs typeface="Times New Roman" pitchFamily="18" charset="0"/>
              </a:rPr>
              <a:t>Guided By -</a:t>
            </a:r>
            <a:endParaRPr lang="en-IN" sz="2600" b="1" dirty="0">
              <a:latin typeface="Times New Roman" pitchFamily="18" charset="0"/>
              <a:cs typeface="Times New Roman" pitchFamily="18" charset="0"/>
            </a:endParaRPr>
          </a:p>
        </p:txBody>
      </p:sp>
      <p:sp>
        <p:nvSpPr>
          <p:cNvPr id="6" name="Rectangle 5"/>
          <p:cNvSpPr/>
          <p:nvPr/>
        </p:nvSpPr>
        <p:spPr>
          <a:xfrm>
            <a:off x="5065489" y="4298290"/>
            <a:ext cx="6096000" cy="1015663"/>
          </a:xfrm>
          <a:prstGeom prst="rect">
            <a:avLst/>
          </a:prstGeom>
        </p:spPr>
        <p:txBody>
          <a:bodyPr>
            <a:spAutoFit/>
          </a:bodyPr>
          <a:lstStyle/>
          <a:p>
            <a:pPr marL="68580"/>
            <a:r>
              <a:rPr lang="en-IN" sz="2000" b="1" dirty="0">
                <a:latin typeface="Times New Roman" pitchFamily="18" charset="0"/>
                <a:cs typeface="Times New Roman" pitchFamily="18" charset="0"/>
              </a:rPr>
              <a:t>                                                       Department of</a:t>
            </a:r>
          </a:p>
          <a:p>
            <a:pPr marL="68580"/>
            <a:r>
              <a:rPr lang="en-IN" sz="2000" b="1" dirty="0">
                <a:latin typeface="Times New Roman" pitchFamily="18" charset="0"/>
                <a:cs typeface="Times New Roman" pitchFamily="18" charset="0"/>
              </a:rPr>
              <a:t>                                                Computer Engineering</a:t>
            </a:r>
          </a:p>
          <a:p>
            <a:pPr marL="68580" indent="0">
              <a:buNone/>
            </a:pPr>
            <a:r>
              <a:rPr lang="en-IN" sz="2000" b="1"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0456"/>
            <a:ext cx="10972800" cy="990600"/>
          </a:xfrm>
        </p:spPr>
        <p:txBody>
          <a:bodyPr>
            <a:normAutofit/>
          </a:bodyPr>
          <a:lstStyle/>
          <a:p>
            <a:pPr algn="ctr"/>
            <a:r>
              <a:rPr lang="en-US" sz="4000" b="1" u="sng" dirty="0">
                <a:latin typeface="Times New Roman" pitchFamily="18" charset="0"/>
                <a:cs typeface="Times New Roman" pitchFamily="18" charset="0"/>
              </a:rPr>
              <a:t>Proposed System</a:t>
            </a:r>
          </a:p>
        </p:txBody>
      </p:sp>
      <p:sp>
        <p:nvSpPr>
          <p:cNvPr id="3" name="Content Placeholder 2"/>
          <p:cNvSpPr>
            <a:spLocks noGrp="1"/>
          </p:cNvSpPr>
          <p:nvPr>
            <p:ph sz="quarter" idx="1"/>
          </p:nvPr>
        </p:nvSpPr>
        <p:spPr>
          <a:xfrm>
            <a:off x="677334" y="1339403"/>
            <a:ext cx="10582849" cy="4701960"/>
          </a:xfrm>
        </p:spPr>
        <p:txBody>
          <a:bodyPr>
            <a:noAutofit/>
          </a:bodyPr>
          <a:lstStyle/>
          <a:p>
            <a:pPr algn="just"/>
            <a:r>
              <a:rPr lang="en-IN" sz="2400" dirty="0">
                <a:latin typeface="Times New Roman" pitchFamily="18" charset="0"/>
                <a:cs typeface="Times New Roman" pitchFamily="18" charset="0"/>
              </a:rPr>
              <a:t>The system contains following modules:</a:t>
            </a:r>
            <a:endParaRPr lang="en-US" sz="2400" dirty="0">
              <a:latin typeface="Times New Roman" pitchFamily="18" charset="0"/>
              <a:cs typeface="Times New Roman" pitchFamily="18" charset="0"/>
            </a:endParaRPr>
          </a:p>
          <a:p>
            <a:pPr lvl="0" algn="just"/>
            <a:r>
              <a:rPr lang="en-IN" sz="2400" b="1" dirty="0">
                <a:latin typeface="Times New Roman" pitchFamily="18" charset="0"/>
                <a:cs typeface="Times New Roman" pitchFamily="18" charset="0"/>
              </a:rPr>
              <a:t>Admin</a:t>
            </a:r>
            <a:endParaRPr lang="en-US" sz="2400" dirty="0">
              <a:latin typeface="Times New Roman" pitchFamily="18" charset="0"/>
              <a:cs typeface="Times New Roman" pitchFamily="18" charset="0"/>
            </a:endParaRPr>
          </a:p>
          <a:p>
            <a:pPr lvl="0" algn="just"/>
            <a:r>
              <a:rPr lang="en-IN" sz="2400" b="1" dirty="0">
                <a:latin typeface="Times New Roman" pitchFamily="18" charset="0"/>
                <a:cs typeface="Times New Roman" pitchFamily="18" charset="0"/>
              </a:rPr>
              <a:t>Make transaction</a:t>
            </a:r>
            <a:endParaRPr lang="en-US" sz="2400" dirty="0">
              <a:latin typeface="Times New Roman" pitchFamily="18" charset="0"/>
              <a:cs typeface="Times New Roman" pitchFamily="18" charset="0"/>
            </a:endParaRPr>
          </a:p>
          <a:p>
            <a:pPr lvl="0" algn="just"/>
            <a:r>
              <a:rPr lang="en-IN" sz="2400" b="1" dirty="0">
                <a:latin typeface="Times New Roman" pitchFamily="18" charset="0"/>
                <a:cs typeface="Times New Roman" pitchFamily="18" charset="0"/>
              </a:rPr>
              <a:t>Block Generation and blockchain validation</a:t>
            </a:r>
            <a:endParaRPr lang="en-US" sz="2400" dirty="0">
              <a:latin typeface="Times New Roman" pitchFamily="18" charset="0"/>
              <a:cs typeface="Times New Roman" pitchFamily="18" charset="0"/>
            </a:endParaRPr>
          </a:p>
          <a:p>
            <a:pPr lvl="0" algn="just"/>
            <a:r>
              <a:rPr lang="en-IN" sz="2400" b="1" dirty="0">
                <a:latin typeface="Times New Roman" pitchFamily="18" charset="0"/>
                <a:cs typeface="Times New Roman" pitchFamily="18" charset="0"/>
              </a:rPr>
              <a:t>Consensus Algorithm validation and block chain recovery</a:t>
            </a:r>
            <a:endParaRPr lang="en-US" sz="2400"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Results Generation</a:t>
            </a:r>
          </a:p>
          <a:p>
            <a:pPr lvl="0" algn="just"/>
            <a:r>
              <a:rPr lang="en-US" sz="2400" dirty="0">
                <a:latin typeface="Times New Roman" pitchFamily="18" charset="0"/>
                <a:cs typeface="Times New Roman" pitchFamily="18" charset="0"/>
              </a:rPr>
              <a:t>This system highlights the implementation of e-transaction system using blockchain for such a proposal from a practical point view in both development/deployment and usage contexts.</a:t>
            </a:r>
          </a:p>
          <a:p>
            <a:pPr lvl="0" algn="just"/>
            <a:r>
              <a:rPr lang="en-US" sz="2400" dirty="0">
                <a:latin typeface="Times New Roman" pitchFamily="18" charset="0"/>
                <a:cs typeface="Times New Roman" pitchFamily="18" charset="0"/>
              </a:rPr>
              <a:t>Concluding this work is a potential roadmap for blockchain technology to be able to support complex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0456"/>
            <a:ext cx="10972800" cy="990600"/>
          </a:xfrm>
        </p:spPr>
        <p:txBody>
          <a:bodyPr>
            <a:normAutofit/>
          </a:bodyPr>
          <a:lstStyle/>
          <a:p>
            <a:pPr algn="ctr"/>
            <a:r>
              <a:rPr lang="en-US" sz="4000" b="1" u="sng" dirty="0">
                <a:latin typeface="Times New Roman" pitchFamily="18" charset="0"/>
                <a:cs typeface="Times New Roman" pitchFamily="18" charset="0"/>
              </a:rPr>
              <a:t>Continue..</a:t>
            </a:r>
          </a:p>
        </p:txBody>
      </p:sp>
      <p:sp>
        <p:nvSpPr>
          <p:cNvPr id="3" name="Content Placeholder 2"/>
          <p:cNvSpPr>
            <a:spLocks noGrp="1"/>
          </p:cNvSpPr>
          <p:nvPr>
            <p:ph sz="quarter" idx="1"/>
          </p:nvPr>
        </p:nvSpPr>
        <p:spPr>
          <a:xfrm>
            <a:off x="677334" y="1287887"/>
            <a:ext cx="10582849" cy="4753476"/>
          </a:xfrm>
        </p:spPr>
        <p:txBody>
          <a:bodyPr>
            <a:noAutofit/>
          </a:bodyPr>
          <a:lstStyle/>
          <a:p>
            <a:pPr lvl="0" algn="just"/>
            <a:r>
              <a:rPr lang="en-US" sz="2400" dirty="0">
                <a:latin typeface="Times New Roman" pitchFamily="18" charset="0"/>
                <a:cs typeface="Times New Roman" pitchFamily="18" charset="0"/>
              </a:rPr>
              <a:t> In the system carried out transaction system for online user, where end user easily access the system and make the transaction without using any third party validation .</a:t>
            </a:r>
          </a:p>
          <a:p>
            <a:pPr algn="just"/>
            <a:r>
              <a:rPr lang="en-IN" sz="2400" dirty="0">
                <a:latin typeface="Times New Roman" pitchFamily="18" charset="0"/>
                <a:cs typeface="Times New Roman" pitchFamily="18" charset="0"/>
              </a:rPr>
              <a:t>The system can’t be generating any high level hardware configuration requirement, it possible to make vote using traditional configuration.</a:t>
            </a:r>
          </a:p>
          <a:p>
            <a:pPr lvl="0" algn="just"/>
            <a:r>
              <a:rPr lang="en-US" sz="2400" dirty="0">
                <a:latin typeface="Times New Roman" pitchFamily="18" charset="0"/>
                <a:cs typeface="Times New Roman" pitchFamily="18" charset="0"/>
              </a:rPr>
              <a:t>The able to perform the transaction without any hardware device with drastic security manner.</a:t>
            </a:r>
          </a:p>
          <a:p>
            <a:pPr lvl="0" algn="just"/>
            <a:r>
              <a:rPr lang="en-US" sz="2400" dirty="0">
                <a:latin typeface="Times New Roman" pitchFamily="18" charset="0"/>
                <a:cs typeface="Times New Roman" pitchFamily="18" charset="0"/>
              </a:rPr>
              <a:t>In this data is processed in multiple servers so the transactions are processed in sequencing P2P distributed network. This illuminates the quality of service issue and time limits.</a:t>
            </a:r>
          </a:p>
          <a:p>
            <a:pPr algn="just"/>
            <a:r>
              <a:rPr lang="en-IN" sz="2400" dirty="0">
                <a:latin typeface="Times New Roman" pitchFamily="18" charset="0"/>
                <a:cs typeface="Times New Roman" pitchFamily="18" charset="0"/>
              </a:rPr>
              <a:t>This is a middleware system in which the processing environment in which the load will be balanced using threads.</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0456"/>
            <a:ext cx="10972800" cy="990600"/>
          </a:xfrm>
        </p:spPr>
        <p:txBody>
          <a:bodyPr>
            <a:normAutofit/>
          </a:bodyPr>
          <a:lstStyle/>
          <a:p>
            <a:pPr algn="ctr"/>
            <a:r>
              <a:rPr lang="en-US" sz="4000" b="1" u="sng" dirty="0">
                <a:latin typeface="Times New Roman" pitchFamily="18" charset="0"/>
                <a:cs typeface="Times New Roman" pitchFamily="18" charset="0"/>
              </a:rPr>
              <a:t>Continue..</a:t>
            </a:r>
          </a:p>
        </p:txBody>
      </p:sp>
      <p:sp>
        <p:nvSpPr>
          <p:cNvPr id="3" name="Content Placeholder 2"/>
          <p:cNvSpPr>
            <a:spLocks noGrp="1"/>
          </p:cNvSpPr>
          <p:nvPr>
            <p:ph sz="quarter" idx="1"/>
          </p:nvPr>
        </p:nvSpPr>
        <p:spPr>
          <a:xfrm>
            <a:off x="677334" y="1287887"/>
            <a:ext cx="10582849" cy="4753476"/>
          </a:xfrm>
        </p:spPr>
        <p:txBody>
          <a:bodyPr>
            <a:noAutofit/>
          </a:bodyPr>
          <a:lstStyle/>
          <a:p>
            <a:pPr lvl="0" algn="just"/>
            <a:r>
              <a:rPr lang="en-US" sz="2400" dirty="0">
                <a:latin typeface="Times New Roman" pitchFamily="18" charset="0"/>
                <a:cs typeface="Times New Roman" pitchFamily="18" charset="0"/>
              </a:rPr>
              <a:t>The request generated will be parallels saved on all nodes in a Blockchain manner</a:t>
            </a:r>
          </a:p>
          <a:p>
            <a:pPr lvl="0" algn="just"/>
            <a:r>
              <a:rPr lang="en-US" sz="2400" dirty="0">
                <a:latin typeface="Times New Roman" pitchFamily="18" charset="0"/>
                <a:cs typeface="Times New Roman" pitchFamily="18" charset="0"/>
              </a:rPr>
              <a:t>We use the Hash generation algorithm and the Hash will be generated for the given string.</a:t>
            </a:r>
          </a:p>
          <a:p>
            <a:pPr lvl="0" algn="just"/>
            <a:r>
              <a:rPr lang="en-US" sz="2400" dirty="0">
                <a:latin typeface="Times New Roman" pitchFamily="18" charset="0"/>
                <a:cs typeface="Times New Roman" pitchFamily="18" charset="0"/>
              </a:rPr>
              <a:t>Before executing any transaction, we use peer to peer verification to validate the data.</a:t>
            </a:r>
          </a:p>
          <a:p>
            <a:pPr lvl="0" algn="just"/>
            <a:r>
              <a:rPr lang="en-US" sz="2400" dirty="0">
                <a:latin typeface="Times New Roman" pitchFamily="18" charset="0"/>
                <a:cs typeface="Times New Roman" pitchFamily="18" charset="0"/>
              </a:rPr>
              <a:t>If any chain is invalid then it will recover or update the current server blockchain.</a:t>
            </a:r>
          </a:p>
          <a:p>
            <a:pPr lvl="0" algn="just"/>
            <a:r>
              <a:rPr lang="en-US" sz="2400" dirty="0">
                <a:latin typeface="Times New Roman" pitchFamily="18" charset="0"/>
                <a:cs typeface="Times New Roman" pitchFamily="18" charset="0"/>
              </a:rPr>
              <a:t>This will validate till the all nodes are verified and commit the query.</a:t>
            </a:r>
          </a:p>
          <a:p>
            <a:pPr lvl="0" algn="just"/>
            <a:r>
              <a:rPr lang="en-US" sz="2400" dirty="0">
                <a:latin typeface="Times New Roman" pitchFamily="18" charset="0"/>
                <a:cs typeface="Times New Roman" pitchFamily="18" charset="0"/>
              </a:rPr>
              <a:t>Mining algorithm is used for checking the hash generated for the query till the valid hash is generated.</a:t>
            </a:r>
          </a:p>
        </p:txBody>
      </p:sp>
    </p:spTree>
    <p:extLst>
      <p:ext uri="{BB962C8B-B14F-4D97-AF65-F5344CB8AC3E}">
        <p14:creationId xmlns:p14="http://schemas.microsoft.com/office/powerpoint/2010/main" val="294824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System Architecture</a:t>
            </a:r>
          </a:p>
        </p:txBody>
      </p:sp>
      <p:pic>
        <p:nvPicPr>
          <p:cNvPr id="5" name="image2.jpeg">
            <a:extLst>
              <a:ext uri="{FF2B5EF4-FFF2-40B4-BE49-F238E27FC236}">
                <a16:creationId xmlns:a16="http://schemas.microsoft.com/office/drawing/2014/main" xmlns="" id="{459FB6EB-EEB2-43E1-BFDC-0E5741B1FD18}"/>
              </a:ext>
            </a:extLst>
          </p:cNvPr>
          <p:cNvPicPr>
            <a:picLocks noChangeAspect="1"/>
          </p:cNvPicPr>
          <p:nvPr/>
        </p:nvPicPr>
        <p:blipFill>
          <a:blip r:embed="rId2" cstate="print"/>
          <a:stretch>
            <a:fillRect/>
          </a:stretch>
        </p:blipFill>
        <p:spPr>
          <a:xfrm>
            <a:off x="1537251" y="1411687"/>
            <a:ext cx="8618897" cy="4887219"/>
          </a:xfrm>
          <a:prstGeom prst="rect">
            <a:avLst/>
          </a:prstGeom>
        </p:spPr>
      </p:pic>
    </p:spTree>
    <p:extLst>
      <p:ext uri="{BB962C8B-B14F-4D97-AF65-F5344CB8AC3E}">
        <p14:creationId xmlns:p14="http://schemas.microsoft.com/office/powerpoint/2010/main" val="304759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05" y="109182"/>
            <a:ext cx="10972800" cy="1080989"/>
          </a:xfrm>
        </p:spPr>
        <p:txBody>
          <a:bodyPr>
            <a:normAutofit/>
          </a:bodyPr>
          <a:lstStyle/>
          <a:p>
            <a:pPr algn="ctr"/>
            <a:r>
              <a:rPr lang="en-IN" sz="4000" b="1" dirty="0"/>
              <a:t>Methodology</a:t>
            </a:r>
            <a:endParaRPr lang="en-IN" sz="4000" b="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64191" y="1504665"/>
            <a:ext cx="10972800" cy="4709160"/>
          </a:xfrm>
        </p:spPr>
        <p:txBody>
          <a:bodyPr>
            <a:normAutofit fontScale="92500"/>
          </a:bodyPr>
          <a:lstStyle/>
          <a:p>
            <a:pPr lvl="0" algn="just"/>
            <a:r>
              <a:rPr lang="en-IN" dirty="0">
                <a:latin typeface="Times New Roman" pitchFamily="18" charset="0"/>
                <a:cs typeface="Times New Roman" pitchFamily="18" charset="0"/>
              </a:rPr>
              <a:t>The central outline of the proposed algorithm is the implementation of ration distribution data storage using block chain. </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System creates the trustworthy communication between multiple parties without using any third party interface. </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We use the Hash generation algorithm and the Hash will be generated for the given string.</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Before executing any transaction, we use peer to peer verification to validate the data.</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If any chain is invalid then it will recover or update the current server blockchain.</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This will validate till the all nodes are verified and commit the query.</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 Mining algorithm is used for checking the hash generated for the query till the valid hash is generated.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2999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05" y="109182"/>
            <a:ext cx="10972800" cy="1080989"/>
          </a:xfrm>
        </p:spPr>
        <p:txBody>
          <a:bodyPr>
            <a:normAutofit/>
          </a:bodyPr>
          <a:lstStyle/>
          <a:p>
            <a:pPr algn="ctr"/>
            <a:r>
              <a:rPr lang="en-IN" sz="4000" b="1" u="sng" dirty="0">
                <a:latin typeface="Times New Roman" pitchFamily="18" charset="0"/>
                <a:cs typeface="Times New Roman" pitchFamily="18" charset="0"/>
              </a:rPr>
              <a:t>Hardware &amp; Software Requirements</a:t>
            </a:r>
          </a:p>
        </p:txBody>
      </p:sp>
      <p:sp>
        <p:nvSpPr>
          <p:cNvPr id="3" name="Content Placeholder 2"/>
          <p:cNvSpPr>
            <a:spLocks noGrp="1"/>
          </p:cNvSpPr>
          <p:nvPr>
            <p:ph sz="quarter" idx="1"/>
          </p:nvPr>
        </p:nvSpPr>
        <p:spPr>
          <a:xfrm>
            <a:off x="664191" y="1504665"/>
            <a:ext cx="10972800" cy="4709160"/>
          </a:xfrm>
        </p:spPr>
        <p:txBody>
          <a:bodyPr>
            <a:normAutofit lnSpcReduction="10000"/>
          </a:bodyPr>
          <a:lstStyle/>
          <a:p>
            <a:pPr marL="137160" indent="0">
              <a:buNone/>
            </a:pPr>
            <a:r>
              <a:rPr lang="en-IN" dirty="0">
                <a:latin typeface="Times New Roman" pitchFamily="18" charset="0"/>
                <a:cs typeface="Times New Roman" pitchFamily="18" charset="0"/>
              </a:rPr>
              <a:t> 1)Hardware interfaces:</a:t>
            </a:r>
          </a:p>
          <a:p>
            <a:pPr marL="137160" indent="0">
              <a:buNone/>
            </a:pPr>
            <a:r>
              <a:rPr lang="en-IN" sz="2000" dirty="0">
                <a:latin typeface="Times New Roman" pitchFamily="18" charset="0"/>
                <a:cs typeface="Times New Roman" pitchFamily="18" charset="0"/>
              </a:rPr>
              <a:t>     = Processor: Intel Pentium 4 or above                   = Coding Language: Java</a:t>
            </a:r>
          </a:p>
          <a:p>
            <a:pPr marL="137160" indent="0">
              <a:buNone/>
            </a:pPr>
            <a:r>
              <a:rPr lang="en-IN" sz="2000" dirty="0">
                <a:latin typeface="Times New Roman" pitchFamily="18" charset="0"/>
                <a:cs typeface="Times New Roman" pitchFamily="18" charset="0"/>
              </a:rPr>
              <a:t>     = Memory: 2 GB or above                                     = Database: MySQL</a:t>
            </a:r>
          </a:p>
          <a:p>
            <a:pPr marL="137160" indent="0">
              <a:buNone/>
            </a:pPr>
            <a:r>
              <a:rPr lang="en-IN" sz="2000" dirty="0">
                <a:latin typeface="Times New Roman" pitchFamily="18" charset="0"/>
                <a:cs typeface="Times New Roman" pitchFamily="18" charset="0"/>
              </a:rPr>
              <a:t>     = Printer                                                                 = Services: Web Based</a:t>
            </a:r>
          </a:p>
          <a:p>
            <a:pPr marL="137160" indent="0">
              <a:buNone/>
            </a:pPr>
            <a:r>
              <a:rPr lang="en-IN" sz="2000" dirty="0">
                <a:latin typeface="Times New Roman" pitchFamily="18" charset="0"/>
                <a:cs typeface="Times New Roman" pitchFamily="18" charset="0"/>
              </a:rPr>
              <a:t>     = Hard Disk: 10GB                                                = IDE: Eclipse Juno</a:t>
            </a:r>
          </a:p>
          <a:p>
            <a:pPr marL="137160" indent="0">
              <a:buNone/>
            </a:pPr>
            <a:r>
              <a:rPr lang="en-IN" sz="2000" dirty="0">
                <a:latin typeface="Times New Roman" pitchFamily="18" charset="0"/>
                <a:cs typeface="Times New Roman" pitchFamily="18" charset="0"/>
              </a:rPr>
              <a:t>     =  OS: Windows 7                                                 = Front end JSP/</a:t>
            </a:r>
            <a:r>
              <a:rPr lang="en-IN" sz="2000" dirty="0" err="1">
                <a:latin typeface="Times New Roman" pitchFamily="18" charset="0"/>
                <a:cs typeface="Times New Roman" pitchFamily="18" charset="0"/>
              </a:rPr>
              <a:t>Servlet</a:t>
            </a:r>
            <a:endParaRPr lang="en-IN" sz="2000" dirty="0">
              <a:latin typeface="Times New Roman" pitchFamily="18" charset="0"/>
              <a:cs typeface="Times New Roman" pitchFamily="18" charset="0"/>
            </a:endParaRPr>
          </a:p>
          <a:p>
            <a:pPr marL="137160" indent="0">
              <a:buNone/>
            </a:pPr>
            <a:r>
              <a:rPr lang="en-IN" sz="2000" dirty="0">
                <a:latin typeface="Times New Roman" pitchFamily="18" charset="0"/>
                <a:cs typeface="Times New Roman" pitchFamily="18" charset="0"/>
              </a:rPr>
              <a:t> </a:t>
            </a:r>
            <a:r>
              <a:rPr lang="en-IN" dirty="0">
                <a:latin typeface="Times New Roman" pitchFamily="18" charset="0"/>
                <a:cs typeface="Times New Roman" pitchFamily="18" charset="0"/>
              </a:rPr>
              <a:t> 2) Software interfaces:</a:t>
            </a:r>
          </a:p>
          <a:p>
            <a:pPr marL="137160" indent="0">
              <a:buNone/>
            </a:pPr>
            <a:r>
              <a:rPr lang="en-IN" dirty="0">
                <a:latin typeface="Times New Roman" pitchFamily="18" charset="0"/>
                <a:cs typeface="Times New Roman" pitchFamily="18" charset="0"/>
              </a:rPr>
              <a:t>    </a:t>
            </a:r>
            <a:r>
              <a:rPr lang="en-IN" sz="2000" dirty="0">
                <a:latin typeface="Times New Roman" pitchFamily="18" charset="0"/>
                <a:cs typeface="Times New Roman" pitchFamily="18" charset="0"/>
              </a:rPr>
              <a:t>*Front End-                                                             * Back End-</a:t>
            </a:r>
          </a:p>
          <a:p>
            <a:pPr marL="137160" indent="0">
              <a:buNone/>
            </a:pPr>
            <a:r>
              <a:rPr lang="en-IN" sz="2000" dirty="0">
                <a:latin typeface="Times New Roman" pitchFamily="18" charset="0"/>
                <a:cs typeface="Times New Roman" pitchFamily="18" charset="0"/>
              </a:rPr>
              <a:t>        = JDK 1.7.0                                                               = MySQL 5.1</a:t>
            </a:r>
          </a:p>
          <a:p>
            <a:pPr marL="137160" indent="0">
              <a:buNone/>
            </a:pPr>
            <a:r>
              <a:rPr lang="en-IN" sz="2000" dirty="0">
                <a:latin typeface="Times New Roman" pitchFamily="18" charset="0"/>
                <a:cs typeface="Times New Roman" pitchFamily="18" charset="0"/>
              </a:rPr>
              <a:t>        = Eclipse 7.4.1</a:t>
            </a:r>
          </a:p>
          <a:p>
            <a:pPr marL="137160" indent="0">
              <a:buNone/>
            </a:pPr>
            <a:r>
              <a:rPr lang="en-IN" sz="2000" dirty="0">
                <a:latin typeface="Times New Roman" pitchFamily="18" charset="0"/>
                <a:cs typeface="Times New Roman" pitchFamily="18" charset="0"/>
              </a:rPr>
              <a:t>        = Internet Explorer 7.0 or above</a:t>
            </a:r>
          </a:p>
          <a:p>
            <a:pPr marL="137160" indent="0">
              <a:buNone/>
            </a:pPr>
            <a:r>
              <a:rPr lang="en-IN" sz="2000" dirty="0">
                <a:latin typeface="Times New Roman" pitchFamily="18" charset="0"/>
                <a:cs typeface="Times New Roman" pitchFamily="18" charset="0"/>
              </a:rPr>
              <a:t>          </a:t>
            </a:r>
          </a:p>
          <a:p>
            <a:pPr marL="13716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875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latin typeface="Times New Roman" pitchFamily="18" charset="0"/>
                <a:cs typeface="Times New Roman" pitchFamily="18" charset="0"/>
              </a:rPr>
              <a:t>Entity Relationship Diagram</a:t>
            </a:r>
          </a:p>
        </p:txBody>
      </p:sp>
      <p:pic>
        <p:nvPicPr>
          <p:cNvPr id="5" name="Picture 4" descr="F:\BE2019-2020\nayan\erd (1).png"/>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04730"/>
            <a:ext cx="8305800" cy="4760320"/>
          </a:xfrm>
          <a:prstGeom prst="rect">
            <a:avLst/>
          </a:prstGeom>
          <a:noFill/>
          <a:ln>
            <a:noFill/>
          </a:ln>
        </p:spPr>
      </p:pic>
    </p:spTree>
    <p:extLst>
      <p:ext uri="{BB962C8B-B14F-4D97-AF65-F5344CB8AC3E}">
        <p14:creationId xmlns:p14="http://schemas.microsoft.com/office/powerpoint/2010/main" val="68070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8229600" cy="334962"/>
          </a:xfrm>
        </p:spPr>
        <p:txBody>
          <a:bodyPr>
            <a:normAutofit fontScale="90000"/>
          </a:bodyPr>
          <a:lstStyle/>
          <a:p>
            <a:r>
              <a:rPr lang="en-US" dirty="0">
                <a:latin typeface="Times New Roman" pitchFamily="18" charset="0"/>
                <a:cs typeface="Times New Roman" pitchFamily="18" charset="0"/>
              </a:rPr>
              <a:t>Data Flow Diagrams</a:t>
            </a:r>
          </a:p>
        </p:txBody>
      </p:sp>
      <p:sp>
        <p:nvSpPr>
          <p:cNvPr id="3" name="Content Placeholder 2"/>
          <p:cNvSpPr>
            <a:spLocks noGrp="1"/>
          </p:cNvSpPr>
          <p:nvPr>
            <p:ph idx="1"/>
          </p:nvPr>
        </p:nvSpPr>
        <p:spPr>
          <a:xfrm>
            <a:off x="1600200" y="533400"/>
            <a:ext cx="8839200" cy="457200"/>
          </a:xfrm>
        </p:spPr>
        <p:txBody>
          <a:bodyPr>
            <a:noAutofit/>
          </a:bodyPr>
          <a:lstStyle/>
          <a:p>
            <a:pPr marL="0" indent="0" algn="just">
              <a:buNone/>
            </a:pPr>
            <a:r>
              <a:rPr lang="en-US" sz="2400" dirty="0">
                <a:latin typeface="Times New Roman" pitchFamily="18" charset="0"/>
                <a:cs typeface="Times New Roman" pitchFamily="18" charset="0"/>
              </a:rPr>
              <a:t>DFD Zero</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8534400" cy="3581400"/>
          </a:xfrm>
          <a:prstGeom prst="rect">
            <a:avLst/>
          </a:prstGeom>
          <a:noFill/>
          <a:ln>
            <a:noFill/>
          </a:ln>
        </p:spPr>
      </p:pic>
    </p:spTree>
    <p:extLst>
      <p:ext uri="{BB962C8B-B14F-4D97-AF65-F5344CB8AC3E}">
        <p14:creationId xmlns:p14="http://schemas.microsoft.com/office/powerpoint/2010/main" val="404917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84" y="0"/>
            <a:ext cx="8229600" cy="563562"/>
          </a:xfrm>
        </p:spPr>
        <p:txBody>
          <a:bodyPr>
            <a:normAutofit/>
          </a:bodyPr>
          <a:lstStyle/>
          <a:p>
            <a:pPr algn="l"/>
            <a:r>
              <a:rPr lang="en-US" sz="2000" dirty="0">
                <a:latin typeface="Times New Roman" pitchFamily="18" charset="0"/>
                <a:cs typeface="Times New Roman" pitchFamily="18" charset="0"/>
              </a:rPr>
              <a:t>DFD Multilevel</a:t>
            </a:r>
            <a:endParaRPr lang="en-IN" sz="2000" dirty="0">
              <a:latin typeface="Times New Roman" pitchFamily="18" charset="0"/>
              <a:cs typeface="Times New Roman" pitchFamily="18" charset="0"/>
            </a:endParaRPr>
          </a:p>
        </p:txBody>
      </p:sp>
      <p:pic>
        <p:nvPicPr>
          <p:cNvPr id="5" name="Picture 4" descr="F:\BE2019-2020\LatextReport100%\VIIT\Images\dfd1.pn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37050"/>
            <a:ext cx="8534400" cy="5326698"/>
          </a:xfrm>
          <a:prstGeom prst="rect">
            <a:avLst/>
          </a:prstGeom>
          <a:noFill/>
          <a:ln>
            <a:noFill/>
          </a:ln>
        </p:spPr>
      </p:pic>
    </p:spTree>
    <p:extLst>
      <p:ext uri="{BB962C8B-B14F-4D97-AF65-F5344CB8AC3E}">
        <p14:creationId xmlns:p14="http://schemas.microsoft.com/office/powerpoint/2010/main" val="725917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rmAutofit fontScale="90000"/>
          </a:bodyPr>
          <a:lstStyle/>
          <a:p>
            <a:r>
              <a:rPr lang="en-US" dirty="0"/>
              <a:t>UML Diagram</a:t>
            </a:r>
            <a:endParaRPr lang="en-IN" dirty="0"/>
          </a:p>
        </p:txBody>
      </p:sp>
      <p:sp>
        <p:nvSpPr>
          <p:cNvPr id="4" name="Content Placeholder 3"/>
          <p:cNvSpPr>
            <a:spLocks noGrp="1"/>
          </p:cNvSpPr>
          <p:nvPr>
            <p:ph idx="1"/>
          </p:nvPr>
        </p:nvSpPr>
        <p:spPr>
          <a:xfrm>
            <a:off x="1676400" y="609600"/>
            <a:ext cx="8229600" cy="457200"/>
          </a:xfrm>
        </p:spPr>
        <p:txBody>
          <a:bodyPr>
            <a:normAutofit lnSpcReduction="10000"/>
          </a:bodyPr>
          <a:lstStyle/>
          <a:p>
            <a:pPr marL="0" indent="0">
              <a:buNone/>
            </a:pPr>
            <a:r>
              <a:rPr lang="en-US" dirty="0"/>
              <a:t>Class Diagram</a:t>
            </a:r>
          </a:p>
        </p:txBody>
      </p:sp>
      <p:pic>
        <p:nvPicPr>
          <p:cNvPr id="5" name="Picture 4" descr="F:\BE2019-2020\LatextReport100%\VIIT\Images\c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219200"/>
            <a:ext cx="8153400" cy="5638800"/>
          </a:xfrm>
          <a:prstGeom prst="rect">
            <a:avLst/>
          </a:prstGeom>
          <a:noFill/>
          <a:ln>
            <a:noFill/>
          </a:ln>
        </p:spPr>
      </p:pic>
    </p:spTree>
    <p:extLst>
      <p:ext uri="{BB962C8B-B14F-4D97-AF65-F5344CB8AC3E}">
        <p14:creationId xmlns:p14="http://schemas.microsoft.com/office/powerpoint/2010/main" val="41278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835" y="334643"/>
            <a:ext cx="10363200" cy="914400"/>
          </a:xfrm>
        </p:spPr>
        <p:txBody>
          <a:bodyPr/>
          <a:lstStyle/>
          <a:p>
            <a:pPr algn="ctr"/>
            <a:r>
              <a:rPr lang="en-US" altLang="zh-CN" b="1" u="sng" dirty="0">
                <a:latin typeface="Times New Roman" pitchFamily="18" charset="0"/>
                <a:cs typeface="Times New Roman" pitchFamily="18" charset="0"/>
                <a:sym typeface="Times New Roman" panose="02020603050405020304" pitchFamily="18" charset="0"/>
              </a:rPr>
              <a:t>INDEX</a:t>
            </a:r>
            <a:endParaRPr lang="en-IN" b="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029073" y="1523281"/>
            <a:ext cx="9967708" cy="4485635"/>
          </a:xfrm>
        </p:spPr>
        <p:txBody>
          <a:bodyPr>
            <a:normAutofit fontScale="70000" lnSpcReduction="20000"/>
          </a:bodyPr>
          <a:lstStyle/>
          <a:p>
            <a:pPr algn="just"/>
            <a:r>
              <a:rPr lang="en-US" dirty="0">
                <a:latin typeface="Times New Roman" pitchFamily="18" charset="0"/>
                <a:cs typeface="Times New Roman" pitchFamily="18" charset="0"/>
              </a:rPr>
              <a:t>Introduction</a:t>
            </a:r>
          </a:p>
          <a:p>
            <a:pPr algn="just"/>
            <a:r>
              <a:rPr lang="en-US" dirty="0">
                <a:latin typeface="Times New Roman" pitchFamily="18" charset="0"/>
                <a:cs typeface="Times New Roman" pitchFamily="18" charset="0"/>
              </a:rPr>
              <a:t>Problem Statement</a:t>
            </a:r>
          </a:p>
          <a:p>
            <a:pPr algn="just"/>
            <a:r>
              <a:rPr lang="en-US" dirty="0">
                <a:latin typeface="Times New Roman" pitchFamily="18" charset="0"/>
                <a:cs typeface="Times New Roman" pitchFamily="18" charset="0"/>
              </a:rPr>
              <a:t>Project Goal </a:t>
            </a:r>
          </a:p>
          <a:p>
            <a:pPr algn="just"/>
            <a:r>
              <a:rPr lang="en-US" dirty="0">
                <a:latin typeface="Times New Roman" pitchFamily="18" charset="0"/>
                <a:cs typeface="Times New Roman" pitchFamily="18" charset="0"/>
              </a:rPr>
              <a:t>Objectives</a:t>
            </a:r>
          </a:p>
          <a:p>
            <a:pPr algn="just"/>
            <a:r>
              <a:rPr lang="en-US" dirty="0">
                <a:latin typeface="Times New Roman" pitchFamily="18" charset="0"/>
                <a:cs typeface="Times New Roman" pitchFamily="18" charset="0"/>
              </a:rPr>
              <a:t>Literature Survey</a:t>
            </a:r>
          </a:p>
          <a:p>
            <a:pPr algn="just"/>
            <a:r>
              <a:rPr lang="en-US" dirty="0">
                <a:latin typeface="Times New Roman" pitchFamily="18" charset="0"/>
                <a:cs typeface="Times New Roman" pitchFamily="18" charset="0"/>
              </a:rPr>
              <a:t>Scope of the Project </a:t>
            </a:r>
          </a:p>
          <a:p>
            <a:pPr algn="just"/>
            <a:r>
              <a:rPr lang="en-US" dirty="0">
                <a:latin typeface="Times New Roman" pitchFamily="18" charset="0"/>
                <a:cs typeface="Times New Roman" pitchFamily="18" charset="0"/>
              </a:rPr>
              <a:t>Proposed System</a:t>
            </a:r>
          </a:p>
          <a:p>
            <a:pPr algn="just"/>
            <a:r>
              <a:rPr lang="en-US" dirty="0">
                <a:latin typeface="Times New Roman" pitchFamily="18" charset="0"/>
                <a:cs typeface="Times New Roman" pitchFamily="18" charset="0"/>
              </a:rPr>
              <a:t>System Architecture</a:t>
            </a:r>
          </a:p>
          <a:p>
            <a:pPr algn="just"/>
            <a:r>
              <a:rPr lang="en-US" dirty="0">
                <a:latin typeface="Times New Roman" pitchFamily="18" charset="0"/>
                <a:cs typeface="Times New Roman" pitchFamily="18" charset="0"/>
              </a:rPr>
              <a:t>Hardware &amp; Software Requirements</a:t>
            </a:r>
          </a:p>
          <a:p>
            <a:pPr algn="just"/>
            <a:r>
              <a:rPr lang="en-US" dirty="0">
                <a:latin typeface="Times New Roman" pitchFamily="18" charset="0"/>
                <a:cs typeface="Times New Roman" pitchFamily="18" charset="0"/>
              </a:rPr>
              <a:t>Methodology</a:t>
            </a:r>
          </a:p>
          <a:p>
            <a:pPr algn="just"/>
            <a:r>
              <a:rPr lang="en-US" dirty="0">
                <a:latin typeface="Times New Roman" pitchFamily="18" charset="0"/>
                <a:cs typeface="Times New Roman" pitchFamily="18" charset="0"/>
              </a:rPr>
              <a:t>DFD Diagram</a:t>
            </a:r>
          </a:p>
          <a:p>
            <a:pPr algn="just"/>
            <a:r>
              <a:rPr lang="en-US" dirty="0">
                <a:latin typeface="Times New Roman" pitchFamily="18" charset="0"/>
                <a:cs typeface="Times New Roman" pitchFamily="18" charset="0"/>
              </a:rPr>
              <a:t>UML Diagram</a:t>
            </a:r>
          </a:p>
          <a:p>
            <a:pPr algn="just"/>
            <a:r>
              <a:rPr lang="en-US" dirty="0">
                <a:latin typeface="Times New Roman" pitchFamily="18" charset="0"/>
                <a:cs typeface="Times New Roman" pitchFamily="18" charset="0"/>
              </a:rPr>
              <a:t>Conclusion</a:t>
            </a:r>
          </a:p>
          <a:p>
            <a:pPr algn="just"/>
            <a:r>
              <a:rPr lang="en-US" dirty="0">
                <a:latin typeface="Times New Roman" pitchFamily="18" charset="0"/>
                <a:cs typeface="Times New Roman" pitchFamily="18" charset="0"/>
              </a:rPr>
              <a:t>References</a:t>
            </a:r>
          </a:p>
        </p:txBody>
      </p:sp>
    </p:spTree>
    <p:extLst>
      <p:ext uri="{BB962C8B-B14F-4D97-AF65-F5344CB8AC3E}">
        <p14:creationId xmlns:p14="http://schemas.microsoft.com/office/powerpoint/2010/main" val="3794740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921" y="2088"/>
            <a:ext cx="8229600" cy="487362"/>
          </a:xfrm>
        </p:spPr>
        <p:txBody>
          <a:bodyPr>
            <a:normAutofit/>
          </a:bodyPr>
          <a:lstStyle/>
          <a:p>
            <a:pPr algn="l"/>
            <a:r>
              <a:rPr lang="en-US" sz="2400" dirty="0">
                <a:latin typeface="Times New Roman" pitchFamily="18" charset="0"/>
                <a:cs typeface="Times New Roman" pitchFamily="18" charset="0"/>
              </a:rPr>
              <a:t>Activity Diagram</a:t>
            </a:r>
            <a:endParaRPr lang="en-IN" sz="2400" dirty="0">
              <a:latin typeface="Times New Roman" pitchFamily="18" charset="0"/>
              <a:cs typeface="Times New Roman" pitchFamily="18" charset="0"/>
            </a:endParaRPr>
          </a:p>
        </p:txBody>
      </p:sp>
      <p:pic>
        <p:nvPicPr>
          <p:cNvPr id="7" name="Picture 6" descr="C:\Users\JP\Downloads\av.png"/>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8712"/>
            <a:ext cx="7924799" cy="5557199"/>
          </a:xfrm>
          <a:prstGeom prst="rect">
            <a:avLst/>
          </a:prstGeom>
          <a:noFill/>
          <a:ln>
            <a:noFill/>
          </a:ln>
        </p:spPr>
      </p:pic>
    </p:spTree>
    <p:extLst>
      <p:ext uri="{BB962C8B-B14F-4D97-AF65-F5344CB8AC3E}">
        <p14:creationId xmlns:p14="http://schemas.microsoft.com/office/powerpoint/2010/main" val="1296935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a:bodyPr>
          <a:lstStyle/>
          <a:p>
            <a:pPr algn="l"/>
            <a:r>
              <a:rPr lang="en-US" sz="2800" dirty="0">
                <a:latin typeface="Times New Roman" pitchFamily="18" charset="0"/>
                <a:cs typeface="Times New Roman" pitchFamily="18" charset="0"/>
              </a:rPr>
              <a:t>Sequence Diagrams</a:t>
            </a:r>
          </a:p>
        </p:txBody>
      </p:sp>
      <p:pic>
        <p:nvPicPr>
          <p:cNvPr id="5" name="Picture 4" descr="F:\BE2019-2020\LatextReport100%\VIIT\Images\sq.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374456"/>
            <a:ext cx="8534400" cy="5208906"/>
          </a:xfrm>
          <a:prstGeom prst="rect">
            <a:avLst/>
          </a:prstGeom>
          <a:noFill/>
          <a:ln>
            <a:noFill/>
          </a:ln>
        </p:spPr>
      </p:pic>
    </p:spTree>
    <p:extLst>
      <p:ext uri="{BB962C8B-B14F-4D97-AF65-F5344CB8AC3E}">
        <p14:creationId xmlns:p14="http://schemas.microsoft.com/office/powerpoint/2010/main" val="564938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10456"/>
            <a:ext cx="8534400" cy="399144"/>
          </a:xfrm>
        </p:spPr>
        <p:txBody>
          <a:bodyPr>
            <a:noAutofit/>
          </a:bodyPr>
          <a:lstStyle/>
          <a:p>
            <a:pPr algn="l"/>
            <a:r>
              <a:rPr lang="en-US" sz="2800" dirty="0">
                <a:latin typeface="Times New Roman" pitchFamily="18" charset="0"/>
                <a:cs typeface="Times New Roman" pitchFamily="18" charset="0"/>
              </a:rPr>
              <a:t>Use Case Diagrams</a:t>
            </a:r>
          </a:p>
        </p:txBody>
      </p:sp>
      <p:pic>
        <p:nvPicPr>
          <p:cNvPr id="6" name="Picture 5" descr="F:\BE2019-2020\LatextReport100%\VIIT\Images\us.pn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79443"/>
            <a:ext cx="8458200" cy="5468101"/>
          </a:xfrm>
          <a:prstGeom prst="rect">
            <a:avLst/>
          </a:prstGeom>
          <a:noFill/>
          <a:ln>
            <a:noFill/>
          </a:ln>
        </p:spPr>
      </p:pic>
    </p:spTree>
    <p:extLst>
      <p:ext uri="{BB962C8B-B14F-4D97-AF65-F5344CB8AC3E}">
        <p14:creationId xmlns:p14="http://schemas.microsoft.com/office/powerpoint/2010/main" val="2226070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Conclusion</a:t>
            </a:r>
          </a:p>
        </p:txBody>
      </p:sp>
      <p:sp>
        <p:nvSpPr>
          <p:cNvPr id="3" name="Content Placeholder 2"/>
          <p:cNvSpPr>
            <a:spLocks noGrp="1"/>
          </p:cNvSpPr>
          <p:nvPr>
            <p:ph sz="quarter" idx="1"/>
          </p:nvPr>
        </p:nvSpPr>
        <p:spPr/>
        <p:txBody>
          <a:bodyPr>
            <a:normAutofit fontScale="92500" lnSpcReduction="10000"/>
          </a:bodyPr>
          <a:lstStyle/>
          <a:p>
            <a:pPr algn="just"/>
            <a:r>
              <a:rPr lang="en-IN" dirty="0">
                <a:latin typeface="Times New Roman" pitchFamily="18" charset="0"/>
                <a:cs typeface="Times New Roman" pitchFamily="18" charset="0"/>
              </a:rPr>
              <a:t>Because of the complexities of this area and the need for more stable and efficient information management frameworks, there are several research directions to apply Blockchain technology to the transaction industry. In several cases of transaction usage that face similar data exchange and communication problems, an interoperable architecture will certainly play a significant role. Further research on safe and efficient software practise for the use of Blockchain technology in transactions is also required to educate software engineers and domain experts on the potential and also limitations of this new technology, whether to build a decentralised application using an established Blockchain. The algorithm has chosen the acceptable complexity, efficiency and complexity of implementation to operate the system. Through empirical studies, we have a better understanding of the pace of knowledge creation in the supply chain. There are several important hurdles to getting on the blockchain reaching its full potential and applying it to health is the most important issue technology scalability and data controls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7515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7714"/>
            <a:ext cx="10972800" cy="1291772"/>
          </a:xfrm>
        </p:spPr>
        <p:txBody>
          <a:bodyPr>
            <a:noAutofit/>
          </a:bodyPr>
          <a:lstStyle/>
          <a:p>
            <a:pPr algn="ctr"/>
            <a:r>
              <a:rPr lang="en-US" altLang="zh-CN" sz="4000" b="1" u="sng" dirty="0">
                <a:latin typeface="Times New Roman" pitchFamily="18" charset="0"/>
                <a:cs typeface="Times New Roman" pitchFamily="18" charset="0"/>
                <a:sym typeface="Times New Roman" panose="02020603050405020304" pitchFamily="18" charset="0"/>
              </a:rPr>
              <a:t>References</a:t>
            </a:r>
            <a:br>
              <a:rPr lang="en-US" altLang="zh-CN" sz="4000" b="1" u="sng" dirty="0">
                <a:latin typeface="Times New Roman" pitchFamily="18" charset="0"/>
                <a:cs typeface="Times New Roman" pitchFamily="18" charset="0"/>
                <a:sym typeface="Times New Roman" panose="02020603050405020304" pitchFamily="18" charset="0"/>
              </a:rPr>
            </a:br>
            <a:endParaRPr lang="en-US" sz="4000" b="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35444" y="1403845"/>
            <a:ext cx="11417069" cy="4696704"/>
          </a:xfrm>
        </p:spPr>
        <p:txBody>
          <a:bodyPr>
            <a:noAutofit/>
          </a:bodyPr>
          <a:lstStyle/>
          <a:p>
            <a:pPr marL="0" indent="0" algn="just">
              <a:buNone/>
            </a:pPr>
            <a:r>
              <a:rPr lang="en-IN" altLang="en-US" sz="2400" dirty="0">
                <a:solidFill>
                  <a:schemeClr val="tx1"/>
                </a:solidFill>
                <a:latin typeface="Times New Roman" pitchFamily="18" charset="0"/>
                <a:cs typeface="Times New Roman" pitchFamily="18" charset="0"/>
              </a:rPr>
              <a:t>[1] </a:t>
            </a:r>
            <a:r>
              <a:rPr lang="en-IN" altLang="en-US" sz="2400" dirty="0" err="1">
                <a:solidFill>
                  <a:schemeClr val="tx1"/>
                </a:solidFill>
                <a:latin typeface="Times New Roman" pitchFamily="18" charset="0"/>
                <a:cs typeface="Times New Roman" pitchFamily="18" charset="0"/>
              </a:rPr>
              <a:t>Madine</a:t>
            </a:r>
            <a:r>
              <a:rPr lang="en-IN" altLang="en-US" sz="2400" dirty="0">
                <a:solidFill>
                  <a:schemeClr val="tx1"/>
                </a:solidFill>
                <a:latin typeface="Times New Roman" pitchFamily="18" charset="0"/>
                <a:cs typeface="Times New Roman" pitchFamily="18" charset="0"/>
              </a:rPr>
              <a:t>, Mohammad Moussa, et al. "Blockchain for giving patients control over their medical records." IEEE Access 8 (2020): 193102-193115.</a:t>
            </a:r>
          </a:p>
          <a:p>
            <a:pPr marL="0" indent="0" algn="just">
              <a:buNone/>
            </a:pPr>
            <a:r>
              <a:rPr lang="en-IN" altLang="en-US" sz="2400" dirty="0">
                <a:solidFill>
                  <a:schemeClr val="tx1"/>
                </a:solidFill>
                <a:latin typeface="Times New Roman" pitchFamily="18" charset="0"/>
                <a:cs typeface="Times New Roman" pitchFamily="18" charset="0"/>
              </a:rPr>
              <a:t>[2]Sun, </a:t>
            </a:r>
            <a:r>
              <a:rPr lang="en-IN" altLang="en-US" sz="2400" dirty="0" err="1">
                <a:solidFill>
                  <a:schemeClr val="tx1"/>
                </a:solidFill>
                <a:latin typeface="Times New Roman" pitchFamily="18" charset="0"/>
                <a:cs typeface="Times New Roman" pitchFamily="18" charset="0"/>
              </a:rPr>
              <a:t>Jin</a:t>
            </a:r>
            <a:r>
              <a:rPr lang="en-IN" altLang="en-US" sz="2400" dirty="0">
                <a:solidFill>
                  <a:schemeClr val="tx1"/>
                </a:solidFill>
                <a:latin typeface="Times New Roman" pitchFamily="18" charset="0"/>
                <a:cs typeface="Times New Roman" pitchFamily="18" charset="0"/>
              </a:rPr>
              <a:t>, et al. "Blockchain-based secure storage and access scheme for electronic medical records in IPFS." IEEE Access 8 (2020): 59389-59401.</a:t>
            </a:r>
          </a:p>
          <a:p>
            <a:pPr marL="0" indent="0" algn="just">
              <a:buNone/>
            </a:pPr>
            <a:r>
              <a:rPr lang="en-IN" altLang="en-US" sz="2400" dirty="0">
                <a:solidFill>
                  <a:schemeClr val="tx1"/>
                </a:solidFill>
                <a:latin typeface="Times New Roman" pitchFamily="18" charset="0"/>
                <a:cs typeface="Times New Roman" pitchFamily="18" charset="0"/>
              </a:rPr>
              <a:t>[3]</a:t>
            </a:r>
            <a:r>
              <a:rPr lang="en-IN" altLang="en-US" sz="2400" dirty="0" err="1">
                <a:solidFill>
                  <a:schemeClr val="tx1"/>
                </a:solidFill>
                <a:latin typeface="Times New Roman" pitchFamily="18" charset="0"/>
                <a:cs typeface="Times New Roman" pitchFamily="18" charset="0"/>
              </a:rPr>
              <a:t>Harshini</a:t>
            </a:r>
            <a:r>
              <a:rPr lang="en-IN" altLang="en-US" sz="2400" dirty="0">
                <a:solidFill>
                  <a:schemeClr val="tx1"/>
                </a:solidFill>
                <a:latin typeface="Times New Roman" pitchFamily="18" charset="0"/>
                <a:cs typeface="Times New Roman" pitchFamily="18" charset="0"/>
              </a:rPr>
              <a:t>, V. M., et al. "Health record management through blockchain technology." 2019 3rd International Conference on Trends in Electronics and Informatics (ICOEI). IEEE, 2019.</a:t>
            </a:r>
          </a:p>
          <a:p>
            <a:pPr marL="0" indent="0" algn="just">
              <a:buNone/>
            </a:pPr>
            <a:r>
              <a:rPr lang="en-IN" altLang="en-US" sz="2400" dirty="0">
                <a:solidFill>
                  <a:schemeClr val="tx1"/>
                </a:solidFill>
                <a:latin typeface="Times New Roman" pitchFamily="18" charset="0"/>
                <a:cs typeface="Times New Roman" pitchFamily="18" charset="0"/>
              </a:rPr>
              <a:t>[4]</a:t>
            </a:r>
            <a:r>
              <a:rPr lang="en-US" sz="2400" dirty="0">
                <a:solidFill>
                  <a:schemeClr val="tx1"/>
                </a:solidFill>
                <a:latin typeface="Times New Roman" pitchFamily="18" charset="0"/>
                <a:cs typeface="Times New Roman" pitchFamily="18" charset="0"/>
              </a:rPr>
              <a:t> Liu, Xiaoguang, et al. "A blockchain-based medical data sharing and protection scheme." </a:t>
            </a:r>
            <a:r>
              <a:rPr lang="en-US" sz="2400" i="1" dirty="0">
                <a:solidFill>
                  <a:schemeClr val="tx1"/>
                </a:solidFill>
                <a:latin typeface="Times New Roman" pitchFamily="18" charset="0"/>
                <a:cs typeface="Times New Roman" pitchFamily="18" charset="0"/>
              </a:rPr>
              <a:t>IEEE Access</a:t>
            </a:r>
            <a:r>
              <a:rPr lang="en-US" sz="2400" dirty="0">
                <a:solidFill>
                  <a:schemeClr val="tx1"/>
                </a:solidFill>
                <a:latin typeface="Times New Roman" pitchFamily="18" charset="0"/>
                <a:cs typeface="Times New Roman" pitchFamily="18" charset="0"/>
              </a:rPr>
              <a:t> 7 (2019): 118943-118953.</a:t>
            </a:r>
          </a:p>
          <a:p>
            <a:pPr marL="0" indent="0" algn="just">
              <a:buNone/>
            </a:pPr>
            <a:r>
              <a:rPr lang="en-US" altLang="en-US" sz="2400" dirty="0">
                <a:solidFill>
                  <a:schemeClr val="tx1"/>
                </a:solidFill>
                <a:latin typeface="Times New Roman" pitchFamily="18" charset="0"/>
                <a:cs typeface="Times New Roman" pitchFamily="18" charset="0"/>
              </a:rPr>
              <a:t>[5]</a:t>
            </a:r>
            <a:r>
              <a:rPr lang="en-US" sz="2400" dirty="0">
                <a:solidFill>
                  <a:schemeClr val="tx1"/>
                </a:solidFill>
                <a:latin typeface="Times New Roman" pitchFamily="18" charset="0"/>
                <a:cs typeface="Times New Roman" pitchFamily="18" charset="0"/>
              </a:rPr>
              <a:t> Gutiérrez, Omar, et al. "</a:t>
            </a:r>
            <a:r>
              <a:rPr lang="en-US" sz="2400" dirty="0" err="1">
                <a:solidFill>
                  <a:schemeClr val="tx1"/>
                </a:solidFill>
                <a:latin typeface="Times New Roman" pitchFamily="18" charset="0"/>
                <a:cs typeface="Times New Roman" pitchFamily="18" charset="0"/>
              </a:rPr>
              <a:t>HealthyBlock</a:t>
            </a:r>
            <a:r>
              <a:rPr lang="en-US" sz="2400" dirty="0">
                <a:solidFill>
                  <a:schemeClr val="tx1"/>
                </a:solidFill>
                <a:latin typeface="Times New Roman" pitchFamily="18" charset="0"/>
                <a:cs typeface="Times New Roman" pitchFamily="18" charset="0"/>
              </a:rPr>
              <a:t>: Blockchain-Based IT Architecture for Electronic Medical Records Resilient to Connectivity Failures." </a:t>
            </a:r>
            <a:r>
              <a:rPr lang="en-US" sz="2400" i="1" dirty="0">
                <a:solidFill>
                  <a:schemeClr val="tx1"/>
                </a:solidFill>
                <a:latin typeface="Times New Roman" pitchFamily="18" charset="0"/>
                <a:cs typeface="Times New Roman" pitchFamily="18" charset="0"/>
              </a:rPr>
              <a:t>International Journal of Environmental Research and Public Health</a:t>
            </a:r>
            <a:r>
              <a:rPr lang="en-US" sz="2400" dirty="0">
                <a:solidFill>
                  <a:schemeClr val="tx1"/>
                </a:solidFill>
                <a:latin typeface="Times New Roman" pitchFamily="18" charset="0"/>
                <a:cs typeface="Times New Roman" pitchFamily="18" charset="0"/>
              </a:rPr>
              <a:t> 17.19 (2020): 7132.</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609600" y="1422400"/>
            <a:ext cx="10972800" cy="4734560"/>
          </a:xfrm>
        </p:spPr>
        <p:txBody>
          <a:bodyPr>
            <a:normAutofit fontScale="85000" lnSpcReduction="20000"/>
          </a:bodyPr>
          <a:lstStyle/>
          <a:p>
            <a:pPr algn="just" hangingPunct="0"/>
            <a:r>
              <a:rPr lang="en-IN" sz="2800" dirty="0">
                <a:latin typeface="Times New Roman" pitchFamily="18" charset="0"/>
                <a:cs typeface="Times New Roman" pitchFamily="18" charset="0"/>
              </a:rPr>
              <a:t>Blockchain technology or the distributed, secure ledger technology has gained much attention in recent years. </a:t>
            </a:r>
          </a:p>
          <a:p>
            <a:pPr algn="just" hangingPunct="0"/>
            <a:r>
              <a:rPr lang="en-IN" sz="2800" dirty="0">
                <a:latin typeface="Times New Roman" pitchFamily="18" charset="0"/>
                <a:cs typeface="Times New Roman" pitchFamily="18" charset="0"/>
              </a:rPr>
              <a:t>This paper presents a detailed survey of blockchain technology literature and its applications. </a:t>
            </a:r>
          </a:p>
          <a:p>
            <a:pPr algn="just" hangingPunct="0"/>
            <a:r>
              <a:rPr lang="en-IN" sz="2800" dirty="0">
                <a:latin typeface="Times New Roman" pitchFamily="18" charset="0"/>
                <a:cs typeface="Times New Roman" pitchFamily="18" charset="0"/>
              </a:rPr>
              <a:t>The sources of blockchain literature examined for this survey include research papers, books and book chapters, journal papers, specific cryptocurrency sites and wikis, conference papers, company ‘Point of View’s (</a:t>
            </a:r>
            <a:r>
              <a:rPr lang="en-IN" sz="2800" dirty="0" err="1">
                <a:latin typeface="Times New Roman" pitchFamily="18" charset="0"/>
                <a:cs typeface="Times New Roman" pitchFamily="18" charset="0"/>
              </a:rPr>
              <a:t>PoVs</a:t>
            </a:r>
            <a:r>
              <a:rPr lang="en-IN" sz="2800" dirty="0">
                <a:latin typeface="Times New Roman" pitchFamily="18" charset="0"/>
                <a:cs typeface="Times New Roman" pitchFamily="18" charset="0"/>
              </a:rPr>
              <a:t>), whitepapers published by various organizations implementing and experimenting in Blockchain. </a:t>
            </a:r>
          </a:p>
          <a:p>
            <a:pPr algn="just" hangingPunct="0"/>
            <a:r>
              <a:rPr lang="en-IN" sz="2800" dirty="0">
                <a:latin typeface="Times New Roman" pitchFamily="18" charset="0"/>
                <a:cs typeface="Times New Roman" pitchFamily="18" charset="0"/>
              </a:rPr>
              <a:t>Blockchain being a much hyped and experimented technology a lot of literature is found in content hosted on proprietary forums such as company websites, web articles, etc. </a:t>
            </a:r>
          </a:p>
          <a:p>
            <a:pPr algn="just" hangingPunct="0"/>
            <a:r>
              <a:rPr lang="en-IN" sz="2800" dirty="0">
                <a:latin typeface="Times New Roman" pitchFamily="18" charset="0"/>
                <a:cs typeface="Times New Roman" pitchFamily="18" charset="0"/>
              </a:rPr>
              <a:t>This survey is extensive and covers the various aspects of blockchain including consensus algorithms and their variations as well as currently implemented and possible future applications.</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Problem Statement</a:t>
            </a:r>
            <a:endParaRPr lang="en-US" b="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422400"/>
            <a:ext cx="10972800" cy="4734560"/>
          </a:xfrm>
        </p:spPr>
        <p:txBody>
          <a:bodyPr>
            <a:normAutofit/>
          </a:bodyPr>
          <a:lstStyle/>
          <a:p>
            <a:pPr algn="just" hangingPunct="0">
              <a:lnSpc>
                <a:spcPct val="150000"/>
              </a:lnSpc>
            </a:pPr>
            <a:r>
              <a:rPr lang="en-IN" sz="2800" dirty="0">
                <a:latin typeface="Times New Roman" pitchFamily="18" charset="0"/>
                <a:cs typeface="Times New Roman" pitchFamily="18" charset="0"/>
              </a:rPr>
              <a:t>To design and developed a system for supply chain management using blockchain technology, in this work system carried out three different modules like suppler, vendor and admin as well. Each transaction has stored into the blockchain which eliminate all network data attacks in P2P environment for health care systems.</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8161"/>
            <a:ext cx="10972800" cy="776240"/>
          </a:xfrm>
        </p:spPr>
        <p:txBody>
          <a:bodyPr>
            <a:normAutofit/>
          </a:bodyPr>
          <a:lstStyle/>
          <a:p>
            <a:pPr algn="ctr"/>
            <a:r>
              <a:rPr lang="en-IN" sz="4000" b="1" dirty="0"/>
              <a:t>Objectives</a:t>
            </a:r>
            <a:endParaRPr lang="en-US" sz="4000" b="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52698" y="1097477"/>
            <a:ext cx="11612879" cy="5499266"/>
          </a:xfrm>
        </p:spPr>
        <p:txBody>
          <a:bodyPr>
            <a:noAutofit/>
          </a:bodyPr>
          <a:lstStyle/>
          <a:p>
            <a:pPr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To study and analysis the basic execution of blockchain in distributed databases environment</a:t>
            </a:r>
          </a:p>
          <a:p>
            <a:pPr lvl="0" algn="just"/>
            <a:r>
              <a:rPr lang="en-US" sz="2400" dirty="0">
                <a:latin typeface="Times New Roman" pitchFamily="18" charset="0"/>
                <a:cs typeface="Times New Roman" pitchFamily="18" charset="0"/>
              </a:rPr>
              <a:t>To develop system for supply chain management for medicine using custom blockchain.</a:t>
            </a:r>
          </a:p>
          <a:p>
            <a:pPr lvl="0" algn="just"/>
            <a:r>
              <a:rPr lang="en-US" sz="2400" dirty="0">
                <a:latin typeface="Times New Roman" pitchFamily="18" charset="0"/>
                <a:cs typeface="Times New Roman" pitchFamily="18" charset="0"/>
              </a:rPr>
              <a:t>To design new hash generation, smart contract and mining approach for proposed blockchain.</a:t>
            </a:r>
          </a:p>
          <a:p>
            <a:pPr lvl="0" algn="just"/>
            <a:r>
              <a:rPr lang="en-US" sz="2400" dirty="0">
                <a:latin typeface="Times New Roman" pitchFamily="18" charset="0"/>
                <a:cs typeface="Times New Roman" pitchFamily="18" charset="0"/>
              </a:rPr>
              <a:t>To validate the system with various consensus algorithm in Peer to Peer (P2P) environment.</a:t>
            </a:r>
          </a:p>
        </p:txBody>
      </p:sp>
    </p:spTree>
    <p:extLst>
      <p:ext uri="{BB962C8B-B14F-4D97-AF65-F5344CB8AC3E}">
        <p14:creationId xmlns:p14="http://schemas.microsoft.com/office/powerpoint/2010/main" val="24829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6754"/>
            <a:ext cx="10972800" cy="536028"/>
          </a:xfrm>
        </p:spPr>
        <p:txBody>
          <a:bodyPr>
            <a:normAutofit/>
          </a:bodyPr>
          <a:lstStyle/>
          <a:p>
            <a:r>
              <a:rPr lang="en-US" sz="2800" dirty="0">
                <a:latin typeface="Arial" pitchFamily="34" charset="0"/>
                <a:cs typeface="Arial" pitchFamily="34" charset="0"/>
              </a:rPr>
              <a:t>Literature review</a:t>
            </a:r>
          </a:p>
        </p:txBody>
      </p:sp>
      <p:sp>
        <p:nvSpPr>
          <p:cNvPr id="8" name="Slide Number Placeholder 7">
            <a:extLst>
              <a:ext uri="{FF2B5EF4-FFF2-40B4-BE49-F238E27FC236}">
                <a16:creationId xmlns:a16="http://schemas.microsoft.com/office/drawing/2014/main" xmlns="" id="{CE2D486C-93D5-4412-AB2E-F4034C13CB53}"/>
              </a:ext>
            </a:extLst>
          </p:cNvPr>
          <p:cNvSpPr>
            <a:spLocks noGrp="1"/>
          </p:cNvSpPr>
          <p:nvPr>
            <p:ph type="sldNum" sz="quarter" idx="12"/>
          </p:nvPr>
        </p:nvSpPr>
        <p:spPr/>
        <p:txBody>
          <a:bodyPr/>
          <a:lstStyle/>
          <a:p>
            <a:fld id="{5B3446ED-7345-4710-BE8F-DB5776201B42}" type="slidenum">
              <a:rPr lang="en-IN" smtClean="0"/>
              <a:pPr/>
              <a:t>6</a:t>
            </a:fld>
            <a:endParaRPr lang="en-IN"/>
          </a:p>
        </p:txBody>
      </p:sp>
      <p:graphicFrame>
        <p:nvGraphicFramePr>
          <p:cNvPr id="4" name="Content Placeholder 4"/>
          <p:cNvGraphicFramePr>
            <a:graphicFrameLocks/>
          </p:cNvGraphicFramePr>
          <p:nvPr>
            <p:extLst>
              <p:ext uri="{D42A27DB-BD31-4B8C-83A1-F6EECF244321}">
                <p14:modId xmlns:p14="http://schemas.microsoft.com/office/powerpoint/2010/main" val="1071762392"/>
              </p:ext>
            </p:extLst>
          </p:nvPr>
        </p:nvGraphicFramePr>
        <p:xfrm>
          <a:off x="0" y="543171"/>
          <a:ext cx="12191999" cy="6156960"/>
        </p:xfrm>
        <a:graphic>
          <a:graphicData uri="http://schemas.openxmlformats.org/drawingml/2006/table">
            <a:tbl>
              <a:tblPr firstRow="1" bandRow="1">
                <a:tableStyleId>{0E3FDE45-AF77-4B5C-9715-49D594BDF05E}</a:tableStyleId>
              </a:tblPr>
              <a:tblGrid>
                <a:gridCol w="713292">
                  <a:extLst>
                    <a:ext uri="{9D8B030D-6E8A-4147-A177-3AD203B41FA5}">
                      <a16:colId xmlns:a16="http://schemas.microsoft.com/office/drawing/2014/main" xmlns="" val="20000"/>
                    </a:ext>
                  </a:extLst>
                </a:gridCol>
                <a:gridCol w="1935315">
                  <a:extLst>
                    <a:ext uri="{9D8B030D-6E8A-4147-A177-3AD203B41FA5}">
                      <a16:colId xmlns:a16="http://schemas.microsoft.com/office/drawing/2014/main" xmlns="" val="20001"/>
                    </a:ext>
                  </a:extLst>
                </a:gridCol>
                <a:gridCol w="1813034">
                  <a:extLst>
                    <a:ext uri="{9D8B030D-6E8A-4147-A177-3AD203B41FA5}">
                      <a16:colId xmlns:a16="http://schemas.microsoft.com/office/drawing/2014/main" xmlns="" val="20002"/>
                    </a:ext>
                  </a:extLst>
                </a:gridCol>
                <a:gridCol w="3452649">
                  <a:extLst>
                    <a:ext uri="{9D8B030D-6E8A-4147-A177-3AD203B41FA5}">
                      <a16:colId xmlns:a16="http://schemas.microsoft.com/office/drawing/2014/main" xmlns="" val="20003"/>
                    </a:ext>
                  </a:extLst>
                </a:gridCol>
                <a:gridCol w="4277709">
                  <a:extLst>
                    <a:ext uri="{9D8B030D-6E8A-4147-A177-3AD203B41FA5}">
                      <a16:colId xmlns:a16="http://schemas.microsoft.com/office/drawing/2014/main" xmlns="" val="20004"/>
                    </a:ext>
                  </a:extLst>
                </a:gridCol>
              </a:tblGrid>
              <a:tr h="11356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Sr. No</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Title and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Authors</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Conference</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Name and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Publication</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Year</a:t>
                      </a:r>
                      <a:endParaRPr lang="en-US" sz="2000" b="1" kern="1200" dirty="0">
                        <a:solidFill>
                          <a:schemeClr val="tx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Topic Reviewed/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Algorithms or</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methodology used</a:t>
                      </a:r>
                      <a:endParaRPr lang="en-US" sz="2000" b="1" kern="1200" dirty="0">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Future Scope</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980806">
                <a:tc>
                  <a:txBody>
                    <a:bodyPr/>
                    <a:lstStyle/>
                    <a:p>
                      <a:pPr algn="just"/>
                      <a:r>
                        <a:rPr lang="en-US" sz="2000" dirty="0">
                          <a:latin typeface="Times New Roman" pitchFamily="18" charset="0"/>
                          <a:cs typeface="Times New Roman" pitchFamily="18" charset="0"/>
                        </a:rPr>
                        <a:t>1</a:t>
                      </a:r>
                      <a:endParaRPr lang="en-US" sz="2000"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Times New Roman" pitchFamily="18" charset="0"/>
                          <a:ea typeface="+mn-ea"/>
                          <a:cs typeface="Times New Roman" pitchFamily="18" charset="0"/>
                        </a:rPr>
                        <a:t>“Blockchain for Giving Patients Control Over</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Their Medical Records” </a:t>
                      </a:r>
                      <a:r>
                        <a:rPr kumimoji="0" lang="da-DK" b="0" i="0" kern="1200" dirty="0">
                          <a:solidFill>
                            <a:schemeClr val="tx1"/>
                          </a:solidFill>
                          <a:effectLst/>
                          <a:latin typeface="Times New Roman" pitchFamily="18" charset="0"/>
                          <a:ea typeface="+mn-ea"/>
                          <a:cs typeface="Times New Roman" pitchFamily="18" charset="0"/>
                        </a:rPr>
                        <a:t>Madine, Mohammad Moussa, et al</a:t>
                      </a:r>
                      <a:endParaRPr kumimoji="0" lang="en-US" sz="1800" b="0" i="0" u="none" strike="noStrike" kern="1200" baseline="0" dirty="0">
                        <a:solidFill>
                          <a:schemeClr val="tx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err="1">
                          <a:solidFill>
                            <a:schemeClr val="tx1"/>
                          </a:solidFill>
                          <a:latin typeface="Times New Roman" pitchFamily="18" charset="0"/>
                          <a:ea typeface="+mn-ea"/>
                          <a:cs typeface="Times New Roman" pitchFamily="18" charset="0"/>
                        </a:rPr>
                        <a:t>Khalifa</a:t>
                      </a:r>
                      <a:endParaRPr kumimoji="0" lang="en-US" sz="1800" b="0" i="0" u="none" strike="noStrike" kern="1200" baseline="0" dirty="0">
                        <a:solidFill>
                          <a:schemeClr val="tx1"/>
                        </a:solidFill>
                        <a:latin typeface="Times New Roman" pitchFamily="18" charset="0"/>
                        <a:ea typeface="+mn-ea"/>
                        <a:cs typeface="Times New Roman" pitchFamily="18" charset="0"/>
                      </a:endParaRPr>
                    </a:p>
                    <a:p>
                      <a:pPr algn="just"/>
                      <a:r>
                        <a:rPr kumimoji="0" lang="en-US" sz="1800" b="0" i="0" u="none" strike="noStrike" kern="1200" baseline="0" dirty="0">
                          <a:solidFill>
                            <a:schemeClr val="tx1"/>
                          </a:solidFill>
                          <a:latin typeface="Times New Roman" pitchFamily="18" charset="0"/>
                          <a:ea typeface="+mn-ea"/>
                          <a:cs typeface="Times New Roman" pitchFamily="18" charset="0"/>
                        </a:rPr>
                        <a:t>University of</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Science and</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Technology,</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Vol. 8, pp.</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193102 –</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193115, 2020</a:t>
                      </a:r>
                      <a:endParaRPr kumimoji="0" lang="en-US" sz="2000" kern="1200" dirty="0">
                        <a:solidFill>
                          <a:schemeClr val="tx1"/>
                        </a:solidFill>
                        <a:effectLst/>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Times New Roman" pitchFamily="18" charset="0"/>
                          <a:ea typeface="+mn-ea"/>
                          <a:cs typeface="Times New Roman" pitchFamily="18" charset="0"/>
                        </a:rPr>
                        <a:t>A blockchain-based</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architecture to manage</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access control of PHR</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systems. Our proposed</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approach decentralizes all</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the patient-doctor</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interactions.</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Times New Roman" pitchFamily="18" charset="0"/>
                          <a:ea typeface="+mn-ea"/>
                          <a:cs typeface="Times New Roman" pitchFamily="18" charset="0"/>
                        </a:rPr>
                        <a:t>By lowering the cost of  monitoring, configuration and maintaining a</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central server for the data and the administration</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maintaining the medical</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data. The use of blockchains in clinical settings  will dramatically cut down on processing time.</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218502">
                <a:tc>
                  <a:txBody>
                    <a:bodyPr/>
                    <a:lstStyle/>
                    <a:p>
                      <a:pPr algn="just"/>
                      <a:r>
                        <a:rPr lang="en-US" sz="2000" dirty="0">
                          <a:solidFill>
                            <a:schemeClr val="tx1"/>
                          </a:solidFill>
                          <a:latin typeface="Times New Roman" pitchFamily="18" charset="0"/>
                          <a:cs typeface="Times New Roman" pitchFamily="18" charset="0"/>
                        </a:rPr>
                        <a:t>2</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b="0" i="0" kern="1200" dirty="0">
                          <a:solidFill>
                            <a:schemeClr val="tx1"/>
                          </a:solidFill>
                          <a:effectLst/>
                          <a:latin typeface="Times New Roman" pitchFamily="18" charset="0"/>
                          <a:ea typeface="+mn-ea"/>
                          <a:cs typeface="Times New Roman" pitchFamily="18" charset="0"/>
                        </a:rPr>
                        <a:t>"Blockchain-based secure storage and access scheme for electronic medical records in IPFS.“ Sun, Jin, et al. </a:t>
                      </a:r>
                      <a:endParaRPr lang="en-US" sz="2000" dirty="0">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Times New Roman" pitchFamily="18" charset="0"/>
                          <a:ea typeface="+mn-ea"/>
                          <a:cs typeface="Times New Roman" pitchFamily="18" charset="0"/>
                        </a:rPr>
                        <a:t>IEEE Access,</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Volume: 8,</a:t>
                      </a:r>
                    </a:p>
                    <a:p>
                      <a:pPr algn="just"/>
                      <a:r>
                        <a:rPr kumimoji="0" lang="en-US" sz="1800" b="0" i="0" u="none" strike="noStrike" kern="1200" baseline="0" dirty="0" err="1">
                          <a:solidFill>
                            <a:schemeClr val="tx1"/>
                          </a:solidFill>
                          <a:latin typeface="Times New Roman" pitchFamily="18" charset="0"/>
                          <a:ea typeface="+mn-ea"/>
                          <a:cs typeface="Times New Roman" pitchFamily="18" charset="0"/>
                        </a:rPr>
                        <a:t>pp</a:t>
                      </a:r>
                      <a:r>
                        <a:rPr kumimoji="0" lang="en-US" sz="1800" b="0" i="0" u="none" strike="noStrike" kern="1200" baseline="0" dirty="0">
                          <a:solidFill>
                            <a:schemeClr val="tx1"/>
                          </a:solidFill>
                          <a:latin typeface="Times New Roman" pitchFamily="18" charset="0"/>
                          <a:ea typeface="+mn-ea"/>
                          <a:cs typeface="Times New Roman" pitchFamily="18" charset="0"/>
                        </a:rPr>
                        <a:t> 59389 –</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59401,</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24 March 2020</a:t>
                      </a:r>
                      <a:endParaRPr kumimoji="0" lang="en-US" sz="2000" kern="1200" dirty="0">
                        <a:solidFill>
                          <a:schemeClr val="tx1"/>
                        </a:solidFill>
                        <a:effectLst/>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Times New Roman" pitchFamily="18" charset="0"/>
                          <a:ea typeface="+mn-ea"/>
                          <a:cs typeface="Times New Roman" pitchFamily="18" charset="0"/>
                        </a:rPr>
                        <a:t>In this system it propose a</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new encryption scheme for</a:t>
                      </a:r>
                    </a:p>
                    <a:p>
                      <a:pPr algn="just"/>
                      <a:r>
                        <a:rPr kumimoji="0" lang="en-US" sz="1800" b="0" i="0" u="none" strike="noStrike" kern="1200" baseline="0" dirty="0">
                          <a:solidFill>
                            <a:schemeClr val="tx1"/>
                          </a:solidFill>
                          <a:latin typeface="Times New Roman" pitchFamily="18" charset="0"/>
                          <a:ea typeface="+mn-ea"/>
                          <a:cs typeface="Times New Roman" pitchFamily="18" charset="0"/>
                        </a:rPr>
                        <a:t>secure storage and efficient sharing of electronic medical records based on the attribute based encryption system, blockchain technology, and the Inter Planetary File System (IPFS) storage platform.</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Times New Roman" pitchFamily="18" charset="0"/>
                          <a:ea typeface="+mn-ea"/>
                          <a:cs typeface="Times New Roman" pitchFamily="18" charset="0"/>
                        </a:rPr>
                        <a:t>Future study aimed to look at developing a more ideal and Diverse Blockchain Smart Healthcare Governance framework that takes into mind diverse culture and technical backgrounds.</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76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10972800" cy="536028"/>
          </a:xfrm>
        </p:spPr>
        <p:txBody>
          <a:bodyPr>
            <a:normAutofit/>
          </a:bodyPr>
          <a:lstStyle/>
          <a:p>
            <a:r>
              <a:rPr lang="en-US" sz="2800" dirty="0">
                <a:latin typeface="Arial" pitchFamily="34" charset="0"/>
                <a:cs typeface="Arial" pitchFamily="34" charset="0"/>
              </a:rPr>
              <a:t>Literature review</a:t>
            </a:r>
          </a:p>
        </p:txBody>
      </p:sp>
      <p:sp>
        <p:nvSpPr>
          <p:cNvPr id="2" name="Date Placeholder 1">
            <a:extLst>
              <a:ext uri="{FF2B5EF4-FFF2-40B4-BE49-F238E27FC236}">
                <a16:creationId xmlns:a16="http://schemas.microsoft.com/office/drawing/2014/main" xmlns="" id="{58265232-AEDC-4106-A9FB-1310C70343BF}"/>
              </a:ext>
            </a:extLst>
          </p:cNvPr>
          <p:cNvSpPr>
            <a:spLocks noGrp="1"/>
          </p:cNvSpPr>
          <p:nvPr>
            <p:ph type="dt" sz="half" idx="10"/>
          </p:nvPr>
        </p:nvSpPr>
        <p:spPr/>
        <p:txBody>
          <a:bodyPr/>
          <a:lstStyle/>
          <a:p>
            <a:fld id="{2A1FA703-A90C-44EE-BBA1-02C928BADEA9}" type="datetime1">
              <a:rPr lang="en-IN" smtClean="0"/>
              <a:t>25-04-2024</a:t>
            </a:fld>
            <a:endParaRPr lang="en-IN"/>
          </a:p>
        </p:txBody>
      </p:sp>
      <p:sp>
        <p:nvSpPr>
          <p:cNvPr id="8" name="Slide Number Placeholder 7">
            <a:extLst>
              <a:ext uri="{FF2B5EF4-FFF2-40B4-BE49-F238E27FC236}">
                <a16:creationId xmlns:a16="http://schemas.microsoft.com/office/drawing/2014/main" xmlns="" id="{B6791BDB-FBC3-4671-B9DD-C06061B525A9}"/>
              </a:ext>
            </a:extLst>
          </p:cNvPr>
          <p:cNvSpPr>
            <a:spLocks noGrp="1"/>
          </p:cNvSpPr>
          <p:nvPr>
            <p:ph type="sldNum" sz="quarter" idx="12"/>
          </p:nvPr>
        </p:nvSpPr>
        <p:spPr/>
        <p:txBody>
          <a:bodyPr/>
          <a:lstStyle/>
          <a:p>
            <a:fld id="{5B3446ED-7345-4710-BE8F-DB5776201B42}" type="slidenum">
              <a:rPr lang="en-IN" smtClean="0"/>
              <a:pPr/>
              <a:t>7</a:t>
            </a:fld>
            <a:endParaRPr lang="en-IN"/>
          </a:p>
        </p:txBody>
      </p:sp>
      <p:graphicFrame>
        <p:nvGraphicFramePr>
          <p:cNvPr id="4" name="Content Placeholder 4"/>
          <p:cNvGraphicFramePr>
            <a:graphicFrameLocks/>
          </p:cNvGraphicFramePr>
          <p:nvPr/>
        </p:nvGraphicFramePr>
        <p:xfrm>
          <a:off x="0" y="444137"/>
          <a:ext cx="12076385" cy="4450080"/>
        </p:xfrm>
        <a:graphic>
          <a:graphicData uri="http://schemas.openxmlformats.org/drawingml/2006/table">
            <a:tbl>
              <a:tblPr firstRow="1" bandRow="1">
                <a:tableStyleId>{0E3FDE45-AF77-4B5C-9715-49D594BDF05E}</a:tableStyleId>
              </a:tblPr>
              <a:tblGrid>
                <a:gridCol w="706528">
                  <a:extLst>
                    <a:ext uri="{9D8B030D-6E8A-4147-A177-3AD203B41FA5}">
                      <a16:colId xmlns:a16="http://schemas.microsoft.com/office/drawing/2014/main" xmlns="" val="20000"/>
                    </a:ext>
                  </a:extLst>
                </a:gridCol>
                <a:gridCol w="1721362">
                  <a:extLst>
                    <a:ext uri="{9D8B030D-6E8A-4147-A177-3AD203B41FA5}">
                      <a16:colId xmlns:a16="http://schemas.microsoft.com/office/drawing/2014/main" xmlns="" val="20001"/>
                    </a:ext>
                  </a:extLst>
                </a:gridCol>
                <a:gridCol w="1813034">
                  <a:extLst>
                    <a:ext uri="{9D8B030D-6E8A-4147-A177-3AD203B41FA5}">
                      <a16:colId xmlns:a16="http://schemas.microsoft.com/office/drawing/2014/main" xmlns="" val="20002"/>
                    </a:ext>
                  </a:extLst>
                </a:gridCol>
                <a:gridCol w="4981904">
                  <a:extLst>
                    <a:ext uri="{9D8B030D-6E8A-4147-A177-3AD203B41FA5}">
                      <a16:colId xmlns:a16="http://schemas.microsoft.com/office/drawing/2014/main" xmlns="" val="20003"/>
                    </a:ext>
                  </a:extLst>
                </a:gridCol>
                <a:gridCol w="2853557">
                  <a:extLst>
                    <a:ext uri="{9D8B030D-6E8A-4147-A177-3AD203B41FA5}">
                      <a16:colId xmlns:a16="http://schemas.microsoft.com/office/drawing/2014/main" xmlns="" val="20004"/>
                    </a:ext>
                  </a:extLst>
                </a:gridCol>
              </a:tblGrid>
              <a:tr h="6662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Sr. No</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Title and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Authors</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Conference</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Name and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Publication</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Year</a:t>
                      </a:r>
                      <a:endParaRPr lang="en-US" sz="2000" b="1" kern="1200" dirty="0">
                        <a:solidFill>
                          <a:schemeClr val="tx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Topic Reviewed/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Algorithms or</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methodology used</a:t>
                      </a:r>
                      <a:endParaRPr lang="en-US" sz="2000" b="1" kern="1200" dirty="0">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Future Scope</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73657">
                <a:tc>
                  <a:txBody>
                    <a:bodyPr/>
                    <a:lstStyle/>
                    <a:p>
                      <a:pPr algn="just"/>
                      <a:r>
                        <a:rPr lang="en-US" sz="2000" dirty="0">
                          <a:solidFill>
                            <a:schemeClr val="tx1"/>
                          </a:solidFill>
                          <a:latin typeface="Times New Roman" pitchFamily="18" charset="0"/>
                          <a:cs typeface="Times New Roman" pitchFamily="18" charset="0"/>
                        </a:rPr>
                        <a:t>3</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mn-lt"/>
                          <a:ea typeface="+mn-ea"/>
                          <a:cs typeface="+mn-cs"/>
                        </a:rPr>
                        <a:t>Health Record</a:t>
                      </a:r>
                    </a:p>
                    <a:p>
                      <a:pPr algn="just"/>
                      <a:r>
                        <a:rPr kumimoji="0" lang="en-US" sz="1800" b="0" i="0" u="none" strike="noStrike" kern="1200" baseline="0" dirty="0">
                          <a:solidFill>
                            <a:schemeClr val="tx1"/>
                          </a:solidFill>
                          <a:latin typeface="+mn-lt"/>
                          <a:ea typeface="+mn-ea"/>
                          <a:cs typeface="+mn-cs"/>
                        </a:rPr>
                        <a:t>Management through</a:t>
                      </a:r>
                    </a:p>
                    <a:p>
                      <a:pPr algn="just"/>
                      <a:r>
                        <a:rPr kumimoji="0" lang="en-US" sz="1800" b="0" i="0" u="none" strike="noStrike" kern="1200" baseline="0" dirty="0">
                          <a:solidFill>
                            <a:schemeClr val="tx1"/>
                          </a:solidFill>
                          <a:latin typeface="+mn-lt"/>
                          <a:ea typeface="+mn-ea"/>
                          <a:cs typeface="+mn-cs"/>
                        </a:rPr>
                        <a:t>Blockchain Technology</a:t>
                      </a:r>
                    </a:p>
                    <a:p>
                      <a:pPr algn="just"/>
                      <a:r>
                        <a:rPr kumimoji="0" lang="en-US" sz="1800" b="0" i="0" u="none" strike="noStrike" kern="1200" baseline="0" dirty="0" err="1">
                          <a:solidFill>
                            <a:schemeClr val="tx1"/>
                          </a:solidFill>
                          <a:latin typeface="+mn-lt"/>
                          <a:ea typeface="+mn-ea"/>
                          <a:cs typeface="+mn-cs"/>
                        </a:rPr>
                        <a:t>Harshini</a:t>
                      </a:r>
                      <a:r>
                        <a:rPr kumimoji="0" lang="en-US" sz="1800" b="0" i="0" u="none" strike="noStrike" kern="1200" baseline="0" dirty="0">
                          <a:solidFill>
                            <a:schemeClr val="tx1"/>
                          </a:solidFill>
                          <a:latin typeface="+mn-lt"/>
                          <a:ea typeface="+mn-ea"/>
                          <a:cs typeface="+mn-cs"/>
                        </a:rPr>
                        <a:t> V M, </a:t>
                      </a:r>
                      <a:r>
                        <a:rPr kumimoji="0" lang="en-US" sz="1800" b="0" i="0" u="none" strike="noStrike" kern="1200" baseline="0" dirty="0" err="1">
                          <a:solidFill>
                            <a:schemeClr val="tx1"/>
                          </a:solidFill>
                          <a:latin typeface="+mn-lt"/>
                          <a:ea typeface="+mn-ea"/>
                          <a:cs typeface="+mn-cs"/>
                        </a:rPr>
                        <a:t>Shreevani</a:t>
                      </a:r>
                      <a:r>
                        <a:rPr kumimoji="0" lang="en-US" sz="1800" b="0" i="0" u="none" strike="noStrike" kern="1200" baseline="0" dirty="0">
                          <a:solidFill>
                            <a:schemeClr val="tx1"/>
                          </a:solidFill>
                          <a:latin typeface="+mn-lt"/>
                          <a:ea typeface="+mn-ea"/>
                          <a:cs typeface="+mn-cs"/>
                        </a:rPr>
                        <a:t> </a:t>
                      </a:r>
                      <a:r>
                        <a:rPr kumimoji="0" lang="en-US" sz="1800" b="0" i="0" u="none" strike="noStrike" kern="1200" baseline="0" dirty="0" err="1">
                          <a:solidFill>
                            <a:schemeClr val="tx1"/>
                          </a:solidFill>
                          <a:latin typeface="+mn-lt"/>
                          <a:ea typeface="+mn-ea"/>
                          <a:cs typeface="+mn-cs"/>
                        </a:rPr>
                        <a:t>Danai</a:t>
                      </a:r>
                      <a:r>
                        <a:rPr kumimoji="0" lang="en-US" sz="1800" b="0" i="0" u="none" strike="noStrike" kern="1200" baseline="0" dirty="0">
                          <a:solidFill>
                            <a:schemeClr val="tx1"/>
                          </a:solidFill>
                          <a:latin typeface="+mn-lt"/>
                          <a:ea typeface="+mn-ea"/>
                          <a:cs typeface="+mn-cs"/>
                        </a:rPr>
                        <a:t>,</a:t>
                      </a:r>
                    </a:p>
                    <a:p>
                      <a:pPr algn="just"/>
                      <a:r>
                        <a:rPr kumimoji="0" lang="en-US" sz="1800" b="0" i="0" u="none" strike="noStrike" kern="1200" baseline="0" dirty="0" err="1">
                          <a:solidFill>
                            <a:schemeClr val="tx1"/>
                          </a:solidFill>
                          <a:latin typeface="+mn-lt"/>
                          <a:ea typeface="+mn-ea"/>
                          <a:cs typeface="+mn-cs"/>
                        </a:rPr>
                        <a:t>Usha</a:t>
                      </a:r>
                      <a:r>
                        <a:rPr kumimoji="0" lang="en-US" sz="1800" b="0" i="0" u="none" strike="noStrike" kern="1200" baseline="0" dirty="0">
                          <a:solidFill>
                            <a:schemeClr val="tx1"/>
                          </a:solidFill>
                          <a:latin typeface="+mn-lt"/>
                          <a:ea typeface="+mn-ea"/>
                          <a:cs typeface="+mn-cs"/>
                        </a:rPr>
                        <a:t> H R, </a:t>
                      </a:r>
                      <a:r>
                        <a:rPr kumimoji="0" lang="en-US" sz="1800" b="0" i="0" u="none" strike="noStrike" kern="1200" baseline="0" dirty="0" err="1">
                          <a:solidFill>
                            <a:schemeClr val="tx1"/>
                          </a:solidFill>
                          <a:latin typeface="+mn-lt"/>
                          <a:ea typeface="+mn-ea"/>
                          <a:cs typeface="+mn-cs"/>
                        </a:rPr>
                        <a:t>Manjunath</a:t>
                      </a:r>
                      <a:r>
                        <a:rPr kumimoji="0" lang="en-US" sz="1800" b="0" i="0" u="none" strike="noStrike" kern="1200" baseline="0" dirty="0">
                          <a:solidFill>
                            <a:schemeClr val="tx1"/>
                          </a:solidFill>
                          <a:latin typeface="+mn-lt"/>
                          <a:ea typeface="+mn-ea"/>
                          <a:cs typeface="+mn-cs"/>
                        </a:rPr>
                        <a:t> R K</a:t>
                      </a:r>
                      <a:endParaRPr lang="en-US" sz="2000" dirty="0">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mn-lt"/>
                          <a:ea typeface="+mn-ea"/>
                          <a:cs typeface="+mn-cs"/>
                        </a:rPr>
                        <a:t>Proceedings of</a:t>
                      </a:r>
                    </a:p>
                    <a:p>
                      <a:pPr algn="just"/>
                      <a:r>
                        <a:rPr kumimoji="0" lang="en-US" sz="1800" b="0" i="0" u="none" strike="noStrike" kern="1200" baseline="0" dirty="0">
                          <a:solidFill>
                            <a:schemeClr val="tx1"/>
                          </a:solidFill>
                          <a:latin typeface="+mn-lt"/>
                          <a:ea typeface="+mn-ea"/>
                          <a:cs typeface="+mn-cs"/>
                        </a:rPr>
                        <a:t>the Third</a:t>
                      </a:r>
                    </a:p>
                    <a:p>
                      <a:pPr algn="just"/>
                      <a:r>
                        <a:rPr kumimoji="0" lang="en-US" sz="1800" b="0" i="0" u="none" strike="noStrike" kern="1200" baseline="0" dirty="0">
                          <a:solidFill>
                            <a:schemeClr val="tx1"/>
                          </a:solidFill>
                          <a:latin typeface="+mn-lt"/>
                          <a:ea typeface="+mn-ea"/>
                          <a:cs typeface="+mn-cs"/>
                        </a:rPr>
                        <a:t>International</a:t>
                      </a:r>
                    </a:p>
                    <a:p>
                      <a:pPr algn="just"/>
                      <a:r>
                        <a:rPr kumimoji="0" lang="en-US" sz="1800" b="0" i="0" u="none" strike="noStrike" kern="1200" baseline="0" dirty="0">
                          <a:solidFill>
                            <a:schemeClr val="tx1"/>
                          </a:solidFill>
                          <a:latin typeface="+mn-lt"/>
                          <a:ea typeface="+mn-ea"/>
                          <a:cs typeface="+mn-cs"/>
                        </a:rPr>
                        <a:t>Conference on</a:t>
                      </a:r>
                    </a:p>
                    <a:p>
                      <a:pPr algn="just"/>
                      <a:r>
                        <a:rPr kumimoji="0" lang="en-US" sz="1800" b="0" i="0" u="none" strike="noStrike" kern="1200" baseline="0" dirty="0">
                          <a:solidFill>
                            <a:schemeClr val="tx1"/>
                          </a:solidFill>
                          <a:latin typeface="+mn-lt"/>
                          <a:ea typeface="+mn-ea"/>
                          <a:cs typeface="+mn-cs"/>
                        </a:rPr>
                        <a:t>Trends in Electronics and</a:t>
                      </a:r>
                    </a:p>
                    <a:p>
                      <a:pPr algn="just"/>
                      <a:r>
                        <a:rPr kumimoji="0" lang="en-US" sz="1800" b="0" i="0" u="none" strike="noStrike" kern="1200" baseline="0" dirty="0">
                          <a:solidFill>
                            <a:schemeClr val="tx1"/>
                          </a:solidFill>
                          <a:latin typeface="+mn-lt"/>
                          <a:ea typeface="+mn-ea"/>
                          <a:cs typeface="+mn-cs"/>
                        </a:rPr>
                        <a:t>Informatics ,</a:t>
                      </a:r>
                    </a:p>
                    <a:p>
                      <a:pPr algn="just"/>
                      <a:r>
                        <a:rPr kumimoji="0" lang="en-US" sz="1800" b="0" i="0" u="none" strike="noStrike" kern="1200" baseline="0" dirty="0">
                          <a:solidFill>
                            <a:schemeClr val="tx1"/>
                          </a:solidFill>
                          <a:latin typeface="+mn-lt"/>
                          <a:ea typeface="+mn-ea"/>
                          <a:cs typeface="+mn-cs"/>
                        </a:rPr>
                        <a:t>23-25 April</a:t>
                      </a:r>
                    </a:p>
                    <a:p>
                      <a:pPr algn="just"/>
                      <a:r>
                        <a:rPr kumimoji="0" lang="en-US" sz="1800" b="0" i="0" u="none" strike="noStrike" kern="1200" baseline="0" dirty="0">
                          <a:solidFill>
                            <a:schemeClr val="tx1"/>
                          </a:solidFill>
                          <a:latin typeface="+mn-lt"/>
                          <a:ea typeface="+mn-ea"/>
                          <a:cs typeface="+mn-cs"/>
                        </a:rPr>
                        <a:t>2019</a:t>
                      </a:r>
                      <a:endParaRPr kumimoji="0" lang="en-US" sz="2000" kern="1200" dirty="0">
                        <a:solidFill>
                          <a:schemeClr val="tx1"/>
                        </a:solidFill>
                        <a:effectLst/>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1800" b="0" i="0" u="none" strike="noStrike" kern="1200" baseline="0" dirty="0">
                          <a:solidFill>
                            <a:schemeClr val="tx1"/>
                          </a:solidFill>
                          <a:latin typeface="+mn-lt"/>
                          <a:ea typeface="+mn-ea"/>
                          <a:cs typeface="+mn-cs"/>
                        </a:rPr>
                        <a:t>Hospital admin as one end user and the patient as another party. There are three steps of executing the smart contract namely, Invoking, Record creation, and Validation. This paper suggests Blockchain technology as one of the possible solutions for the efficient maintenance of health records. implementation of Blockchain in all domains</a:t>
                      </a:r>
                    </a:p>
                    <a:p>
                      <a:pPr algn="just"/>
                      <a:r>
                        <a:rPr kumimoji="0" lang="en-US" sz="1800" b="0" i="0" u="none" strike="noStrike" kern="1200" baseline="0" dirty="0">
                          <a:solidFill>
                            <a:schemeClr val="tx1"/>
                          </a:solidFill>
                          <a:latin typeface="+mn-lt"/>
                          <a:ea typeface="+mn-ea"/>
                          <a:cs typeface="+mn-cs"/>
                        </a:rPr>
                        <a:t>making the lives easier.</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kern="1200" dirty="0">
                          <a:solidFill>
                            <a:schemeClr val="dk1"/>
                          </a:solidFill>
                          <a:latin typeface="Times New Roman" pitchFamily="18" charset="0"/>
                          <a:ea typeface="+mn-ea"/>
                          <a:cs typeface="Times New Roman" pitchFamily="18" charset="0"/>
                        </a:rPr>
                        <a:t>Future Blockchain</a:t>
                      </a:r>
                      <a:r>
                        <a:rPr kumimoji="0" lang="en-US" sz="2000" kern="1200" baseline="0" dirty="0">
                          <a:solidFill>
                            <a:schemeClr val="dk1"/>
                          </a:solidFill>
                          <a:latin typeface="Times New Roman" pitchFamily="18" charset="0"/>
                          <a:ea typeface="+mn-ea"/>
                          <a:cs typeface="Times New Roman" pitchFamily="18" charset="0"/>
                        </a:rPr>
                        <a:t> </a:t>
                      </a:r>
                      <a:r>
                        <a:rPr kumimoji="0" lang="en-US" sz="2000" kern="1200" dirty="0">
                          <a:solidFill>
                            <a:schemeClr val="dk1"/>
                          </a:solidFill>
                          <a:latin typeface="Times New Roman" pitchFamily="18" charset="0"/>
                          <a:ea typeface="+mn-ea"/>
                          <a:cs typeface="Times New Roman" pitchFamily="18" charset="0"/>
                        </a:rPr>
                        <a:t>studies not only aids in decentralizing data, but also provides real-time</a:t>
                      </a:r>
                    </a:p>
                    <a:p>
                      <a:pPr algn="just"/>
                      <a:r>
                        <a:rPr kumimoji="0" lang="en-US" sz="2000" kern="1200" dirty="0">
                          <a:solidFill>
                            <a:schemeClr val="dk1"/>
                          </a:solidFill>
                          <a:latin typeface="Times New Roman" pitchFamily="18" charset="0"/>
                          <a:ea typeface="+mn-ea"/>
                          <a:cs typeface="Times New Roman" pitchFamily="18" charset="0"/>
                        </a:rPr>
                        <a:t>data access, maintains data confidentiality, efficiently</a:t>
                      </a:r>
                      <a:r>
                        <a:rPr kumimoji="0" lang="en-US" sz="2000" kern="1200" baseline="0" dirty="0">
                          <a:solidFill>
                            <a:schemeClr val="dk1"/>
                          </a:solidFill>
                          <a:latin typeface="Times New Roman" pitchFamily="18" charset="0"/>
                          <a:ea typeface="+mn-ea"/>
                          <a:cs typeface="Times New Roman" pitchFamily="18" charset="0"/>
                        </a:rPr>
                        <a:t> </a:t>
                      </a:r>
                      <a:r>
                        <a:rPr kumimoji="0" lang="en-US" sz="2000" kern="1200" dirty="0">
                          <a:solidFill>
                            <a:schemeClr val="dk1"/>
                          </a:solidFill>
                          <a:latin typeface="Times New Roman" pitchFamily="18" charset="0"/>
                          <a:ea typeface="+mn-ea"/>
                          <a:cs typeface="Times New Roman" pitchFamily="18" charset="0"/>
                        </a:rPr>
                        <a:t>processes large volumes of data, and authenticates and authorizes data.</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7461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10972800" cy="599090"/>
          </a:xfrm>
        </p:spPr>
        <p:txBody>
          <a:bodyPr>
            <a:normAutofit/>
          </a:bodyPr>
          <a:lstStyle/>
          <a:p>
            <a:r>
              <a:rPr lang="en-US" sz="2800" dirty="0">
                <a:latin typeface="Arial" pitchFamily="34" charset="0"/>
                <a:cs typeface="Arial" pitchFamily="34" charset="0"/>
              </a:rPr>
              <a:t>Literature review</a:t>
            </a:r>
          </a:p>
        </p:txBody>
      </p:sp>
      <p:sp>
        <p:nvSpPr>
          <p:cNvPr id="2" name="Date Placeholder 1">
            <a:extLst>
              <a:ext uri="{FF2B5EF4-FFF2-40B4-BE49-F238E27FC236}">
                <a16:creationId xmlns:a16="http://schemas.microsoft.com/office/drawing/2014/main" xmlns="" id="{0273D17E-C3EC-4015-9142-DDC52B6B6EA2}"/>
              </a:ext>
            </a:extLst>
          </p:cNvPr>
          <p:cNvSpPr>
            <a:spLocks noGrp="1"/>
          </p:cNvSpPr>
          <p:nvPr>
            <p:ph type="dt" sz="half" idx="10"/>
          </p:nvPr>
        </p:nvSpPr>
        <p:spPr/>
        <p:txBody>
          <a:bodyPr/>
          <a:lstStyle/>
          <a:p>
            <a:fld id="{E587F616-45B9-4963-8384-44A0C4703F6F}" type="datetime1">
              <a:rPr lang="en-IN" smtClean="0"/>
              <a:t>25-04-2024</a:t>
            </a:fld>
            <a:endParaRPr lang="en-IN"/>
          </a:p>
        </p:txBody>
      </p:sp>
      <p:sp>
        <p:nvSpPr>
          <p:cNvPr id="8" name="Slide Number Placeholder 7">
            <a:extLst>
              <a:ext uri="{FF2B5EF4-FFF2-40B4-BE49-F238E27FC236}">
                <a16:creationId xmlns:a16="http://schemas.microsoft.com/office/drawing/2014/main" xmlns="" id="{05EAF541-CF74-4DE0-B23F-C3189637B6D2}"/>
              </a:ext>
            </a:extLst>
          </p:cNvPr>
          <p:cNvSpPr>
            <a:spLocks noGrp="1"/>
          </p:cNvSpPr>
          <p:nvPr>
            <p:ph type="sldNum" sz="quarter" idx="12"/>
          </p:nvPr>
        </p:nvSpPr>
        <p:spPr/>
        <p:txBody>
          <a:bodyPr/>
          <a:lstStyle/>
          <a:p>
            <a:fld id="{5B3446ED-7345-4710-BE8F-DB5776201B42}" type="slidenum">
              <a:rPr lang="en-IN" smtClean="0"/>
              <a:pPr/>
              <a:t>8</a:t>
            </a:fld>
            <a:endParaRPr lang="en-IN"/>
          </a:p>
        </p:txBody>
      </p:sp>
      <p:graphicFrame>
        <p:nvGraphicFramePr>
          <p:cNvPr id="4" name="Content Placeholder 4"/>
          <p:cNvGraphicFramePr>
            <a:graphicFrameLocks/>
          </p:cNvGraphicFramePr>
          <p:nvPr/>
        </p:nvGraphicFramePr>
        <p:xfrm>
          <a:off x="0" y="554496"/>
          <a:ext cx="12192000" cy="5059680"/>
        </p:xfrm>
        <a:graphic>
          <a:graphicData uri="http://schemas.openxmlformats.org/drawingml/2006/table">
            <a:tbl>
              <a:tblPr firstRow="1" bandRow="1">
                <a:tableStyleId>{0E3FDE45-AF77-4B5C-9715-49D594BDF05E}</a:tableStyleId>
              </a:tblPr>
              <a:tblGrid>
                <a:gridCol w="713292">
                  <a:extLst>
                    <a:ext uri="{9D8B030D-6E8A-4147-A177-3AD203B41FA5}">
                      <a16:colId xmlns:a16="http://schemas.microsoft.com/office/drawing/2014/main" xmlns="" val="20000"/>
                    </a:ext>
                  </a:extLst>
                </a:gridCol>
                <a:gridCol w="2129688">
                  <a:extLst>
                    <a:ext uri="{9D8B030D-6E8A-4147-A177-3AD203B41FA5}">
                      <a16:colId xmlns:a16="http://schemas.microsoft.com/office/drawing/2014/main" xmlns="" val="20001"/>
                    </a:ext>
                  </a:extLst>
                </a:gridCol>
                <a:gridCol w="1602896">
                  <a:extLst>
                    <a:ext uri="{9D8B030D-6E8A-4147-A177-3AD203B41FA5}">
                      <a16:colId xmlns:a16="http://schemas.microsoft.com/office/drawing/2014/main" xmlns="" val="20002"/>
                    </a:ext>
                  </a:extLst>
                </a:gridCol>
                <a:gridCol w="4391014">
                  <a:extLst>
                    <a:ext uri="{9D8B030D-6E8A-4147-A177-3AD203B41FA5}">
                      <a16:colId xmlns:a16="http://schemas.microsoft.com/office/drawing/2014/main" xmlns="" val="20003"/>
                    </a:ext>
                  </a:extLst>
                </a:gridCol>
                <a:gridCol w="3355110">
                  <a:extLst>
                    <a:ext uri="{9D8B030D-6E8A-4147-A177-3AD203B41FA5}">
                      <a16:colId xmlns:a16="http://schemas.microsoft.com/office/drawing/2014/main" xmlns="" val="20004"/>
                    </a:ext>
                  </a:extLst>
                </a:gridCol>
              </a:tblGrid>
              <a:tr h="6662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Sr. No</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Title and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Authors</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Conference</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Name and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Publication</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Year</a:t>
                      </a:r>
                      <a:endParaRPr lang="en-US" sz="2000" b="1" kern="1200" dirty="0">
                        <a:solidFill>
                          <a:schemeClr val="tx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Topic Reviewed/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Algorithms or</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methodology used</a:t>
                      </a:r>
                      <a:endParaRPr lang="en-US" sz="2000" b="1" kern="1200" dirty="0">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Future Scope</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73657">
                <a:tc>
                  <a:txBody>
                    <a:bodyPr/>
                    <a:lstStyle/>
                    <a:p>
                      <a:pPr algn="just"/>
                      <a:r>
                        <a:rPr lang="en-US" sz="2000" dirty="0">
                          <a:solidFill>
                            <a:schemeClr val="tx1"/>
                          </a:solidFill>
                          <a:latin typeface="Times New Roman" pitchFamily="18" charset="0"/>
                          <a:cs typeface="Times New Roman" pitchFamily="18" charset="0"/>
                        </a:rPr>
                        <a:t>4</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latin typeface="Times New Roman" pitchFamily="18" charset="0"/>
                          <a:cs typeface="Times New Roman" pitchFamily="18" charset="0"/>
                        </a:rPr>
                        <a:t>A Blockchain-</a:t>
                      </a:r>
                    </a:p>
                    <a:p>
                      <a:pPr algn="just"/>
                      <a:r>
                        <a:rPr lang="en-US" sz="2000" dirty="0">
                          <a:latin typeface="Times New Roman" pitchFamily="18" charset="0"/>
                          <a:cs typeface="Times New Roman" pitchFamily="18" charset="0"/>
                        </a:rPr>
                        <a:t>Based Medical</a:t>
                      </a:r>
                    </a:p>
                    <a:p>
                      <a:pPr algn="just"/>
                      <a:r>
                        <a:rPr lang="en-US" sz="2000" dirty="0">
                          <a:latin typeface="Times New Roman" pitchFamily="18" charset="0"/>
                          <a:cs typeface="Times New Roman" pitchFamily="18" charset="0"/>
                        </a:rPr>
                        <a:t>Data Sharing And</a:t>
                      </a:r>
                    </a:p>
                    <a:p>
                      <a:pPr algn="just"/>
                      <a:r>
                        <a:rPr lang="en-US" sz="2000" dirty="0">
                          <a:latin typeface="Times New Roman" pitchFamily="18" charset="0"/>
                          <a:cs typeface="Times New Roman" pitchFamily="18" charset="0"/>
                        </a:rPr>
                        <a:t>Protection Scheme</a:t>
                      </a:r>
                    </a:p>
                    <a:p>
                      <a:pPr algn="just"/>
                      <a:r>
                        <a:rPr lang="en-US" sz="2000" dirty="0" err="1">
                          <a:latin typeface="Times New Roman" pitchFamily="18" charset="0"/>
                          <a:cs typeface="Times New Roman" pitchFamily="18" charset="0"/>
                        </a:rPr>
                        <a:t>Xiaoguang</a:t>
                      </a:r>
                      <a:r>
                        <a:rPr lang="en-US" sz="2000" dirty="0">
                          <a:latin typeface="Times New Roman" pitchFamily="18" charset="0"/>
                          <a:cs typeface="Times New Roman" pitchFamily="18" charset="0"/>
                        </a:rPr>
                        <a:t> Liu,</a:t>
                      </a:r>
                    </a:p>
                    <a:p>
                      <a:pPr algn="just"/>
                      <a:r>
                        <a:rPr lang="en-US" sz="2000" dirty="0" err="1">
                          <a:latin typeface="Times New Roman" pitchFamily="18" charset="0"/>
                          <a:cs typeface="Times New Roman" pitchFamily="18" charset="0"/>
                        </a:rPr>
                        <a:t>Ziqing</a:t>
                      </a:r>
                      <a:r>
                        <a:rPr lang="en-US" sz="2000" dirty="0">
                          <a:latin typeface="Times New Roman" pitchFamily="18" charset="0"/>
                          <a:cs typeface="Times New Roman" pitchFamily="18" charset="0"/>
                        </a:rPr>
                        <a:t> Wang ,</a:t>
                      </a:r>
                    </a:p>
                    <a:p>
                      <a:pPr algn="just"/>
                      <a:r>
                        <a:rPr lang="en-US" sz="2000" dirty="0" err="1">
                          <a:latin typeface="Times New Roman" pitchFamily="18" charset="0"/>
                          <a:cs typeface="Times New Roman" pitchFamily="18" charset="0"/>
                        </a:rPr>
                        <a:t>Chunhua</a:t>
                      </a:r>
                      <a:r>
                        <a:rPr lang="en-US" sz="2000" dirty="0">
                          <a:latin typeface="Times New Roman" pitchFamily="18" charset="0"/>
                          <a:cs typeface="Times New Roman" pitchFamily="18" charset="0"/>
                        </a:rPr>
                        <a:t> Jin ,</a:t>
                      </a:r>
                    </a:p>
                    <a:p>
                      <a:pPr algn="just"/>
                      <a:r>
                        <a:rPr lang="en-US" sz="2000" dirty="0" err="1">
                          <a:latin typeface="Times New Roman" pitchFamily="18" charset="0"/>
                          <a:cs typeface="Times New Roman" pitchFamily="18" charset="0"/>
                        </a:rPr>
                        <a:t>Fagen</a:t>
                      </a:r>
                      <a:r>
                        <a:rPr lang="en-US" sz="2000" dirty="0">
                          <a:latin typeface="Times New Roman" pitchFamily="18" charset="0"/>
                          <a:cs typeface="Times New Roman" pitchFamily="18" charset="0"/>
                        </a:rPr>
                        <a:t> Li , And</a:t>
                      </a:r>
                    </a:p>
                    <a:p>
                      <a:pPr algn="just"/>
                      <a:r>
                        <a:rPr lang="en-US" sz="2000" dirty="0" err="1">
                          <a:latin typeface="Times New Roman" pitchFamily="18" charset="0"/>
                          <a:cs typeface="Times New Roman" pitchFamily="18" charset="0"/>
                        </a:rPr>
                        <a:t>Gaoping</a:t>
                      </a:r>
                      <a:r>
                        <a:rPr lang="en-US" sz="2000" dirty="0">
                          <a:latin typeface="Times New Roman" pitchFamily="18" charset="0"/>
                          <a:cs typeface="Times New Roman" pitchFamily="18" charset="0"/>
                        </a:rPr>
                        <a:t> Li</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kern="1200" dirty="0">
                          <a:solidFill>
                            <a:schemeClr val="tx1"/>
                          </a:solidFill>
                          <a:effectLst/>
                          <a:latin typeface="Times New Roman" pitchFamily="18" charset="0"/>
                          <a:ea typeface="+mn-ea"/>
                          <a:cs typeface="Times New Roman" pitchFamily="18" charset="0"/>
                        </a:rPr>
                        <a:t>IEEE</a:t>
                      </a:r>
                    </a:p>
                    <a:p>
                      <a:pPr algn="just"/>
                      <a:r>
                        <a:rPr kumimoji="0" lang="en-US" sz="2000" kern="1200" dirty="0">
                          <a:solidFill>
                            <a:schemeClr val="tx1"/>
                          </a:solidFill>
                          <a:effectLst/>
                          <a:latin typeface="Times New Roman" pitchFamily="18" charset="0"/>
                          <a:ea typeface="+mn-ea"/>
                          <a:cs typeface="Times New Roman" pitchFamily="18" charset="0"/>
                        </a:rPr>
                        <a:t>Bombay</a:t>
                      </a:r>
                    </a:p>
                    <a:p>
                      <a:pPr algn="just"/>
                      <a:r>
                        <a:rPr kumimoji="0" lang="en-US" sz="2000" kern="1200" dirty="0">
                          <a:solidFill>
                            <a:schemeClr val="tx1"/>
                          </a:solidFill>
                          <a:effectLst/>
                          <a:latin typeface="Times New Roman" pitchFamily="18" charset="0"/>
                          <a:ea typeface="+mn-ea"/>
                          <a:cs typeface="Times New Roman" pitchFamily="18" charset="0"/>
                        </a:rPr>
                        <a:t>Section</a:t>
                      </a:r>
                    </a:p>
                    <a:p>
                      <a:pPr algn="just"/>
                      <a:r>
                        <a:rPr kumimoji="0" lang="en-US" sz="2000" kern="1200" dirty="0">
                          <a:solidFill>
                            <a:schemeClr val="tx1"/>
                          </a:solidFill>
                          <a:effectLst/>
                          <a:latin typeface="Times New Roman" pitchFamily="18" charset="0"/>
                          <a:ea typeface="+mn-ea"/>
                          <a:cs typeface="Times New Roman" pitchFamily="18" charset="0"/>
                        </a:rPr>
                        <a:t>Signature</a:t>
                      </a:r>
                    </a:p>
                    <a:p>
                      <a:pPr algn="just"/>
                      <a:r>
                        <a:rPr kumimoji="0" lang="en-US" sz="2000" kern="1200" dirty="0">
                          <a:solidFill>
                            <a:schemeClr val="tx1"/>
                          </a:solidFill>
                          <a:effectLst/>
                          <a:latin typeface="Times New Roman" pitchFamily="18" charset="0"/>
                          <a:ea typeface="+mn-ea"/>
                          <a:cs typeface="Times New Roman" pitchFamily="18" charset="0"/>
                        </a:rPr>
                        <a:t>Conference,</a:t>
                      </a:r>
                    </a:p>
                    <a:p>
                      <a:pPr algn="just"/>
                      <a:r>
                        <a:rPr kumimoji="0" lang="en-US" sz="2000" kern="1200" dirty="0">
                          <a:solidFill>
                            <a:schemeClr val="tx1"/>
                          </a:solidFill>
                          <a:effectLst/>
                          <a:latin typeface="Times New Roman" pitchFamily="18" charset="0"/>
                          <a:ea typeface="+mn-ea"/>
                          <a:cs typeface="Times New Roman" pitchFamily="18" charset="0"/>
                        </a:rPr>
                        <a:t>Vol. 7, pp.</a:t>
                      </a:r>
                    </a:p>
                    <a:p>
                      <a:pPr algn="just"/>
                      <a:r>
                        <a:rPr kumimoji="0" lang="en-US" sz="2000" kern="1200" dirty="0">
                          <a:solidFill>
                            <a:schemeClr val="tx1"/>
                          </a:solidFill>
                          <a:effectLst/>
                          <a:latin typeface="Times New Roman" pitchFamily="18" charset="0"/>
                          <a:ea typeface="+mn-ea"/>
                          <a:cs typeface="Times New Roman" pitchFamily="18" charset="0"/>
                        </a:rPr>
                        <a:t>118943 –</a:t>
                      </a:r>
                    </a:p>
                    <a:p>
                      <a:pPr algn="just"/>
                      <a:r>
                        <a:rPr kumimoji="0" lang="en-US" sz="2000" kern="1200" dirty="0">
                          <a:solidFill>
                            <a:schemeClr val="tx1"/>
                          </a:solidFill>
                          <a:effectLst/>
                          <a:latin typeface="Times New Roman" pitchFamily="18" charset="0"/>
                          <a:ea typeface="+mn-ea"/>
                          <a:cs typeface="Times New Roman" pitchFamily="18" charset="0"/>
                        </a:rPr>
                        <a:t>118953,</a:t>
                      </a:r>
                    </a:p>
                    <a:p>
                      <a:pPr algn="just"/>
                      <a:r>
                        <a:rPr kumimoji="0" lang="en-US" sz="2000" kern="1200" dirty="0">
                          <a:solidFill>
                            <a:schemeClr val="tx1"/>
                          </a:solidFill>
                          <a:effectLst/>
                          <a:latin typeface="Times New Roman" pitchFamily="18" charset="0"/>
                          <a:ea typeface="+mn-ea"/>
                          <a:cs typeface="Times New Roman" pitchFamily="18" charset="0"/>
                        </a:rPr>
                        <a:t>26 August</a:t>
                      </a:r>
                    </a:p>
                    <a:p>
                      <a:pPr algn="just"/>
                      <a:r>
                        <a:rPr kumimoji="0" lang="en-US" sz="2000" kern="1200" dirty="0">
                          <a:solidFill>
                            <a:schemeClr val="tx1"/>
                          </a:solidFill>
                          <a:effectLst/>
                          <a:latin typeface="Times New Roman" pitchFamily="18" charset="0"/>
                          <a:ea typeface="+mn-ea"/>
                          <a:cs typeface="Times New Roman" pitchFamily="18" charset="0"/>
                        </a:rPr>
                        <a:t>2019</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b="0" i="0" u="none" strike="noStrike" kern="1200" baseline="0" dirty="0">
                          <a:solidFill>
                            <a:schemeClr val="tx1"/>
                          </a:solidFill>
                          <a:latin typeface="Times New Roman" pitchFamily="18" charset="0"/>
                          <a:ea typeface="+mn-ea"/>
                          <a:cs typeface="Times New Roman" pitchFamily="18" charset="0"/>
                        </a:rPr>
                        <a:t>At the time of registration, the hospital or patient will be checked to ensure that all participators of the network are legitimate. After the hospital registers with SM,SM will generate a pseudo identity for the hospital. When one patient sees a doctor, doctor will also compute a pseudo identity for the patient. Thus, user privacy will be protected since the pseudo identity is used instead of true identity in the subsequent processes.</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b="0" i="0" u="none" strike="noStrike" kern="1200" baseline="0" dirty="0">
                          <a:solidFill>
                            <a:schemeClr val="tx1"/>
                          </a:solidFill>
                          <a:latin typeface="Times New Roman" pitchFamily="18" charset="0"/>
                          <a:ea typeface="+mn-ea"/>
                          <a:cs typeface="Times New Roman" pitchFamily="18" charset="0"/>
                        </a:rPr>
                        <a:t>Fine-grained access and</a:t>
                      </a:r>
                    </a:p>
                    <a:p>
                      <a:pPr algn="just"/>
                      <a:r>
                        <a:rPr kumimoji="0" lang="en-US" sz="2000" b="0" i="0" u="none" strike="noStrike" kern="1200" baseline="0" dirty="0">
                          <a:solidFill>
                            <a:schemeClr val="tx1"/>
                          </a:solidFill>
                          <a:latin typeface="Times New Roman" pitchFamily="18" charset="0"/>
                          <a:ea typeface="+mn-ea"/>
                          <a:cs typeface="Times New Roman" pitchFamily="18" charset="0"/>
                        </a:rPr>
                        <a:t>privacy control policies with rich semantics. Attribute-based encryption is a feasible solution for Medical</a:t>
                      </a:r>
                    </a:p>
                    <a:p>
                      <a:pPr algn="just"/>
                      <a:r>
                        <a:rPr kumimoji="0" lang="en-US" sz="2000" b="0" i="0" u="none" strike="noStrike" kern="1200" baseline="0" dirty="0">
                          <a:solidFill>
                            <a:schemeClr val="tx1"/>
                          </a:solidFill>
                          <a:latin typeface="Times New Roman" pitchFamily="18" charset="0"/>
                          <a:ea typeface="+mn-ea"/>
                          <a:cs typeface="Times New Roman" pitchFamily="18" charset="0"/>
                        </a:rPr>
                        <a:t>records which contain multiple fields with different sensitivity</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787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10972800" cy="457200"/>
          </a:xfrm>
        </p:spPr>
        <p:txBody>
          <a:bodyPr>
            <a:normAutofit fontScale="90000"/>
          </a:bodyPr>
          <a:lstStyle/>
          <a:p>
            <a:r>
              <a:rPr lang="en-US" sz="2800" dirty="0">
                <a:latin typeface="Arial" pitchFamily="34" charset="0"/>
                <a:cs typeface="Arial" pitchFamily="34" charset="0"/>
              </a:rPr>
              <a:t>Literature review</a:t>
            </a:r>
          </a:p>
        </p:txBody>
      </p:sp>
      <p:sp>
        <p:nvSpPr>
          <p:cNvPr id="2" name="Date Placeholder 1">
            <a:extLst>
              <a:ext uri="{FF2B5EF4-FFF2-40B4-BE49-F238E27FC236}">
                <a16:creationId xmlns:a16="http://schemas.microsoft.com/office/drawing/2014/main" xmlns="" id="{F3D960F1-D8D2-4871-B09C-AC212989EF22}"/>
              </a:ext>
            </a:extLst>
          </p:cNvPr>
          <p:cNvSpPr>
            <a:spLocks noGrp="1"/>
          </p:cNvSpPr>
          <p:nvPr>
            <p:ph type="dt" sz="half" idx="10"/>
          </p:nvPr>
        </p:nvSpPr>
        <p:spPr/>
        <p:txBody>
          <a:bodyPr/>
          <a:lstStyle/>
          <a:p>
            <a:fld id="{0D7FEA1D-03FF-4566-9988-3AB41E0F1751}" type="datetime1">
              <a:rPr lang="en-IN" smtClean="0"/>
              <a:t>25-04-2024</a:t>
            </a:fld>
            <a:endParaRPr lang="en-IN"/>
          </a:p>
        </p:txBody>
      </p:sp>
      <p:sp>
        <p:nvSpPr>
          <p:cNvPr id="8" name="Slide Number Placeholder 7">
            <a:extLst>
              <a:ext uri="{FF2B5EF4-FFF2-40B4-BE49-F238E27FC236}">
                <a16:creationId xmlns:a16="http://schemas.microsoft.com/office/drawing/2014/main" xmlns="" id="{A593C03B-0BEC-4F39-B243-A63349E6326A}"/>
              </a:ext>
            </a:extLst>
          </p:cNvPr>
          <p:cNvSpPr>
            <a:spLocks noGrp="1"/>
          </p:cNvSpPr>
          <p:nvPr>
            <p:ph type="sldNum" sz="quarter" idx="12"/>
          </p:nvPr>
        </p:nvSpPr>
        <p:spPr/>
        <p:txBody>
          <a:bodyPr/>
          <a:lstStyle/>
          <a:p>
            <a:fld id="{5B3446ED-7345-4710-BE8F-DB5776201B42}" type="slidenum">
              <a:rPr lang="en-IN" smtClean="0"/>
              <a:pPr/>
              <a:t>9</a:t>
            </a:fld>
            <a:endParaRPr lang="en-IN"/>
          </a:p>
        </p:txBody>
      </p:sp>
      <p:graphicFrame>
        <p:nvGraphicFramePr>
          <p:cNvPr id="4" name="Content Placeholder 4"/>
          <p:cNvGraphicFramePr>
            <a:graphicFrameLocks/>
          </p:cNvGraphicFramePr>
          <p:nvPr/>
        </p:nvGraphicFramePr>
        <p:xfrm>
          <a:off x="236482" y="507199"/>
          <a:ext cx="11955518" cy="4754880"/>
        </p:xfrm>
        <a:graphic>
          <a:graphicData uri="http://schemas.openxmlformats.org/drawingml/2006/table">
            <a:tbl>
              <a:tblPr firstRow="1" bandRow="1">
                <a:tableStyleId>{0E3FDE45-AF77-4B5C-9715-49D594BDF05E}</a:tableStyleId>
              </a:tblPr>
              <a:tblGrid>
                <a:gridCol w="699457">
                  <a:extLst>
                    <a:ext uri="{9D8B030D-6E8A-4147-A177-3AD203B41FA5}">
                      <a16:colId xmlns:a16="http://schemas.microsoft.com/office/drawing/2014/main" xmlns="" val="20000"/>
                    </a:ext>
                  </a:extLst>
                </a:gridCol>
                <a:gridCol w="2338569">
                  <a:extLst>
                    <a:ext uri="{9D8B030D-6E8A-4147-A177-3AD203B41FA5}">
                      <a16:colId xmlns:a16="http://schemas.microsoft.com/office/drawing/2014/main" xmlns="" val="20001"/>
                    </a:ext>
                  </a:extLst>
                </a:gridCol>
                <a:gridCol w="1894298">
                  <a:extLst>
                    <a:ext uri="{9D8B030D-6E8A-4147-A177-3AD203B41FA5}">
                      <a16:colId xmlns:a16="http://schemas.microsoft.com/office/drawing/2014/main" xmlns="" val="20002"/>
                    </a:ext>
                  </a:extLst>
                </a:gridCol>
                <a:gridCol w="3733161">
                  <a:extLst>
                    <a:ext uri="{9D8B030D-6E8A-4147-A177-3AD203B41FA5}">
                      <a16:colId xmlns:a16="http://schemas.microsoft.com/office/drawing/2014/main" xmlns="" val="20003"/>
                    </a:ext>
                  </a:extLst>
                </a:gridCol>
                <a:gridCol w="3290033">
                  <a:extLst>
                    <a:ext uri="{9D8B030D-6E8A-4147-A177-3AD203B41FA5}">
                      <a16:colId xmlns:a16="http://schemas.microsoft.com/office/drawing/2014/main" xmlns="" val="20004"/>
                    </a:ext>
                  </a:extLst>
                </a:gridCol>
              </a:tblGrid>
              <a:tr h="6662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Sr. No</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Title and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Authors</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Conference</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Name and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Publication</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Year</a:t>
                      </a:r>
                      <a:endParaRPr lang="en-US" sz="2000" b="1" kern="1200" dirty="0">
                        <a:solidFill>
                          <a:schemeClr val="tx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Topic Reviewed/</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Algorithms or</a:t>
                      </a:r>
                    </a:p>
                    <a:p>
                      <a:pPr algn="ctr"/>
                      <a:r>
                        <a:rPr kumimoji="0" lang="en-US" sz="2000" b="1" i="0" u="none" strike="noStrike" kern="1200" baseline="0" dirty="0">
                          <a:solidFill>
                            <a:schemeClr val="tx1"/>
                          </a:solidFill>
                          <a:latin typeface="Times New Roman" pitchFamily="18" charset="0"/>
                          <a:ea typeface="+mn-ea"/>
                          <a:cs typeface="Times New Roman" pitchFamily="18" charset="0"/>
                        </a:rPr>
                        <a:t>methodology used</a:t>
                      </a:r>
                      <a:endParaRPr lang="en-US" sz="2000" b="1" kern="1200" dirty="0">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b="1" i="0" u="none" strike="noStrike" kern="1200" baseline="0" dirty="0">
                          <a:solidFill>
                            <a:schemeClr val="tx1"/>
                          </a:solidFill>
                          <a:latin typeface="Times New Roman" pitchFamily="18" charset="0"/>
                          <a:ea typeface="+mn-ea"/>
                          <a:cs typeface="Times New Roman" pitchFamily="18" charset="0"/>
                        </a:rPr>
                        <a:t>Future Scope</a:t>
                      </a:r>
                      <a:endParaRPr lang="en-US" sz="2000" b="1" dirty="0">
                        <a:solidFill>
                          <a:schemeClr val="tx1"/>
                        </a:solidFill>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73657">
                <a:tc>
                  <a:txBody>
                    <a:bodyPr/>
                    <a:lstStyle/>
                    <a:p>
                      <a:pPr algn="just"/>
                      <a:r>
                        <a:rPr lang="en-US" sz="2000" dirty="0">
                          <a:solidFill>
                            <a:schemeClr val="tx1"/>
                          </a:solidFill>
                          <a:latin typeface="Times New Roman" pitchFamily="18" charset="0"/>
                          <a:cs typeface="Times New Roman" pitchFamily="18" charset="0"/>
                        </a:rPr>
                        <a:t>5</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b="0" i="0" u="none" strike="noStrike" kern="1200" baseline="0" dirty="0">
                          <a:solidFill>
                            <a:schemeClr val="tx1"/>
                          </a:solidFill>
                          <a:latin typeface="Times New Roman" pitchFamily="18" charset="0"/>
                          <a:ea typeface="+mn-ea"/>
                          <a:cs typeface="Times New Roman" pitchFamily="18" charset="0"/>
                        </a:rPr>
                        <a:t>Healthy block:</a:t>
                      </a:r>
                    </a:p>
                    <a:p>
                      <a:pPr algn="just"/>
                      <a:r>
                        <a:rPr kumimoji="0" lang="en-US" sz="2000" b="0" i="0" u="none" strike="noStrike" kern="1200" baseline="0" dirty="0">
                          <a:solidFill>
                            <a:schemeClr val="tx1"/>
                          </a:solidFill>
                          <a:latin typeface="Times New Roman" pitchFamily="18" charset="0"/>
                          <a:ea typeface="+mn-ea"/>
                          <a:cs typeface="Times New Roman" pitchFamily="18" charset="0"/>
                        </a:rPr>
                        <a:t>Blockchain Based IT Architecture for</a:t>
                      </a:r>
                    </a:p>
                    <a:p>
                      <a:pPr algn="just"/>
                      <a:r>
                        <a:rPr kumimoji="0" lang="en-US" sz="2000" b="0" i="0" u="none" strike="noStrike" kern="1200" baseline="0" dirty="0">
                          <a:solidFill>
                            <a:schemeClr val="tx1"/>
                          </a:solidFill>
                          <a:latin typeface="Times New Roman" pitchFamily="18" charset="0"/>
                          <a:ea typeface="+mn-ea"/>
                          <a:cs typeface="Times New Roman" pitchFamily="18" charset="0"/>
                        </a:rPr>
                        <a:t>Electronic  </a:t>
                      </a:r>
                      <a:r>
                        <a:rPr kumimoji="0" lang="en-US" sz="2000" b="0" i="0" u="none" strike="noStrike" kern="1200" baseline="0" dirty="0" err="1">
                          <a:solidFill>
                            <a:schemeClr val="tx1"/>
                          </a:solidFill>
                          <a:latin typeface="Times New Roman" pitchFamily="18" charset="0"/>
                          <a:ea typeface="+mn-ea"/>
                          <a:cs typeface="Times New Roman" pitchFamily="18" charset="0"/>
                        </a:rPr>
                        <a:t>edical</a:t>
                      </a:r>
                      <a:endParaRPr kumimoji="0" lang="en-US" sz="2000" b="0" i="0" u="none" strike="noStrike" kern="1200" baseline="0" dirty="0">
                        <a:solidFill>
                          <a:schemeClr val="tx1"/>
                        </a:solidFill>
                        <a:latin typeface="Times New Roman" pitchFamily="18" charset="0"/>
                        <a:ea typeface="+mn-ea"/>
                        <a:cs typeface="Times New Roman" pitchFamily="18" charset="0"/>
                      </a:endParaRPr>
                    </a:p>
                    <a:p>
                      <a:pPr algn="just"/>
                      <a:r>
                        <a:rPr kumimoji="0" lang="en-US" sz="2000" b="0" i="0" u="none" strike="noStrike" kern="1200" baseline="0" dirty="0">
                          <a:solidFill>
                            <a:schemeClr val="tx1"/>
                          </a:solidFill>
                          <a:latin typeface="Times New Roman" pitchFamily="18" charset="0"/>
                          <a:ea typeface="+mn-ea"/>
                          <a:cs typeface="Times New Roman" pitchFamily="18" charset="0"/>
                        </a:rPr>
                        <a:t>Records Resilient to Connectivity Failures Omar Gutiérrez, </a:t>
                      </a:r>
                      <a:r>
                        <a:rPr kumimoji="0" lang="en-US" sz="2000" b="0" i="0" u="none" strike="noStrike" kern="1200" baseline="0" dirty="0" err="1">
                          <a:solidFill>
                            <a:schemeClr val="tx1"/>
                          </a:solidFill>
                          <a:latin typeface="Times New Roman" pitchFamily="18" charset="0"/>
                          <a:ea typeface="+mn-ea"/>
                          <a:cs typeface="Times New Roman" pitchFamily="18" charset="0"/>
                        </a:rPr>
                        <a:t>Giordy</a:t>
                      </a:r>
                      <a:r>
                        <a:rPr kumimoji="0" lang="en-US" sz="2000" b="0" i="0" u="none" strike="noStrike" kern="1200" baseline="0" dirty="0">
                          <a:solidFill>
                            <a:schemeClr val="tx1"/>
                          </a:solidFill>
                          <a:latin typeface="Times New Roman" pitchFamily="18" charset="0"/>
                          <a:ea typeface="+mn-ea"/>
                          <a:cs typeface="Times New Roman" pitchFamily="18" charset="0"/>
                        </a:rPr>
                        <a:t> Romero, Luis Pérez,  Augusto Salazar</a:t>
                      </a:r>
                      <a:endParaRPr lang="en-US" sz="2000" dirty="0">
                        <a:latin typeface="Times New Roman" pitchFamily="18" charset="0"/>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b="0" i="0" u="none" strike="noStrike" kern="1200" baseline="0" dirty="0">
                          <a:solidFill>
                            <a:schemeClr val="tx1"/>
                          </a:solidFill>
                          <a:latin typeface="Times New Roman" pitchFamily="18" charset="0"/>
                          <a:ea typeface="+mn-ea"/>
                          <a:cs typeface="Times New Roman" pitchFamily="18" charset="0"/>
                        </a:rPr>
                        <a:t>International Journal of</a:t>
                      </a:r>
                    </a:p>
                    <a:p>
                      <a:pPr algn="just"/>
                      <a:r>
                        <a:rPr kumimoji="0" lang="en-US" sz="2000" b="0" i="0" u="none" strike="noStrike" kern="1200" baseline="0" dirty="0">
                          <a:solidFill>
                            <a:schemeClr val="tx1"/>
                          </a:solidFill>
                          <a:latin typeface="Times New Roman" pitchFamily="18" charset="0"/>
                          <a:ea typeface="+mn-ea"/>
                          <a:cs typeface="Times New Roman" pitchFamily="18" charset="0"/>
                        </a:rPr>
                        <a:t>Environmental</a:t>
                      </a:r>
                    </a:p>
                    <a:p>
                      <a:pPr algn="just"/>
                      <a:r>
                        <a:rPr kumimoji="0" lang="en-US" sz="2000" b="0" i="0" u="none" strike="noStrike" kern="1200" baseline="0" dirty="0">
                          <a:solidFill>
                            <a:schemeClr val="tx1"/>
                          </a:solidFill>
                          <a:latin typeface="Times New Roman" pitchFamily="18" charset="0"/>
                          <a:ea typeface="+mn-ea"/>
                          <a:cs typeface="Times New Roman" pitchFamily="18" charset="0"/>
                        </a:rPr>
                        <a:t>Research and Public Health,</a:t>
                      </a:r>
                    </a:p>
                    <a:p>
                      <a:pPr algn="just"/>
                      <a:r>
                        <a:rPr kumimoji="0" lang="en-US" sz="2000" b="0" i="0" u="none" strike="noStrike" kern="1200" baseline="0" dirty="0">
                          <a:solidFill>
                            <a:schemeClr val="tx1"/>
                          </a:solidFill>
                          <a:latin typeface="Times New Roman" pitchFamily="18" charset="0"/>
                          <a:ea typeface="+mn-ea"/>
                          <a:cs typeface="Times New Roman" pitchFamily="18" charset="0"/>
                        </a:rPr>
                        <a:t>Vol. 17, 2020</a:t>
                      </a:r>
                      <a:endParaRPr kumimoji="0" lang="en-US" sz="2000" kern="1200" dirty="0">
                        <a:solidFill>
                          <a:schemeClr val="tx1"/>
                        </a:solidFill>
                        <a:effectLst/>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b="0" i="0" u="none" strike="noStrike" kern="1200" baseline="0" dirty="0">
                          <a:solidFill>
                            <a:schemeClr val="tx1"/>
                          </a:solidFill>
                          <a:latin typeface="Times New Roman" pitchFamily="18" charset="0"/>
                          <a:ea typeface="+mn-ea"/>
                          <a:cs typeface="Times New Roman" pitchFamily="18" charset="0"/>
                        </a:rPr>
                        <a:t>Healthy Block is proposed as an architecture based on blockchain networks that allows the development of electronic medical record systems shared between different clinical providers, with resilience in data integrity in the event of connectivity failures and with usability, security, and privacy characteristics.</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kumimoji="0" lang="en-US" sz="2000" b="0" i="0" u="none" strike="noStrike" kern="1200" baseline="0" dirty="0">
                          <a:solidFill>
                            <a:schemeClr val="tx1"/>
                          </a:solidFill>
                          <a:latin typeface="Times New Roman" pitchFamily="18" charset="0"/>
                          <a:ea typeface="+mn-ea"/>
                          <a:cs typeface="Times New Roman" pitchFamily="18" charset="0"/>
                        </a:rPr>
                        <a:t>Since it presently functions as a common linked list with a high size projected to arrive, future work will propose the establishment of a new data structure for the blockchain, which provides not only data security but also a more efficient query. It is proposed to Continue investigating other Consensus algorithms.</a:t>
                      </a:r>
                      <a:endParaRPr kumimoji="0" lang="en-IN" sz="2000" kern="1200" dirty="0">
                        <a:solidFill>
                          <a:schemeClr val="dk1"/>
                        </a:solidFill>
                        <a:latin typeface="Times New Roman" pitchFamily="18" charset="0"/>
                        <a:ea typeface="+mn-ea"/>
                        <a:cs typeface="Times New Roman"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38561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2684</TotalTime>
  <Words>1833</Words>
  <Application>Microsoft Office PowerPoint</Application>
  <PresentationFormat>Custom</PresentationFormat>
  <Paragraphs>238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Fake Product Detection Using Image Processing In Blockchain</vt:lpstr>
      <vt:lpstr>INDEX</vt:lpstr>
      <vt:lpstr>Introduction</vt:lpstr>
      <vt:lpstr>Problem Statement</vt:lpstr>
      <vt:lpstr>Objectives</vt:lpstr>
      <vt:lpstr>Literature review</vt:lpstr>
      <vt:lpstr>Literature review</vt:lpstr>
      <vt:lpstr>Literature review</vt:lpstr>
      <vt:lpstr>Literature review</vt:lpstr>
      <vt:lpstr>Proposed System</vt:lpstr>
      <vt:lpstr>Continue..</vt:lpstr>
      <vt:lpstr>Continue..</vt:lpstr>
      <vt:lpstr>System Architecture</vt:lpstr>
      <vt:lpstr>Methodology</vt:lpstr>
      <vt:lpstr>Hardware &amp; Software Requirements</vt:lpstr>
      <vt:lpstr>Entity Relationship Diagram</vt:lpstr>
      <vt:lpstr>Data Flow Diagrams</vt:lpstr>
      <vt:lpstr>DFD Multilevel</vt:lpstr>
      <vt:lpstr>UML Diagram</vt:lpstr>
      <vt:lpstr>Activity Diagram</vt:lpstr>
      <vt:lpstr>Sequence Diagrams</vt:lpstr>
      <vt:lpstr>Use Case Diagrams</vt:lpstr>
      <vt:lpstr>Conclusion</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and Lightweight System to Secure Wireless Medical Sensor Networks</dc:title>
  <dc:creator>admin</dc:creator>
  <cp:lastModifiedBy>Jitu Patil</cp:lastModifiedBy>
  <cp:revision>262</cp:revision>
  <dcterms:created xsi:type="dcterms:W3CDTF">2016-12-27T07:36:40Z</dcterms:created>
  <dcterms:modified xsi:type="dcterms:W3CDTF">2024-04-25T06:00:58Z</dcterms:modified>
</cp:coreProperties>
</file>