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57" r:id="rId2"/>
    <p:sldId id="358" r:id="rId3"/>
    <p:sldId id="398" r:id="rId4"/>
    <p:sldId id="409" r:id="rId5"/>
    <p:sldId id="399" r:id="rId6"/>
    <p:sldId id="410" r:id="rId7"/>
    <p:sldId id="400" r:id="rId8"/>
    <p:sldId id="411" r:id="rId9"/>
    <p:sldId id="401" r:id="rId10"/>
    <p:sldId id="412" r:id="rId11"/>
    <p:sldId id="403" r:id="rId12"/>
    <p:sldId id="413" r:id="rId13"/>
    <p:sldId id="402" r:id="rId14"/>
    <p:sldId id="415" r:id="rId15"/>
    <p:sldId id="405" r:id="rId16"/>
    <p:sldId id="416" r:id="rId17"/>
    <p:sldId id="407" r:id="rId18"/>
    <p:sldId id="417" r:id="rId19"/>
    <p:sldId id="408" r:id="rId20"/>
    <p:sldId id="34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B11CE-C343-4B65-B4CF-132A4513B510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2FC80-2E66-43D9-9580-293741433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7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6" y="33715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Design and Analysis of Algorithms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Vandana M L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017898"/>
            <a:ext cx="6449301" cy="945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91" y="3167264"/>
            <a:ext cx="2555707" cy="13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solidFill>
                              <a:srgbClr val="FF0000"/>
                            </a:solidFill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Technique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/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/>
              <a:t>General approach to solving problems algorithmically that is applicable to variety of problems from different areas of computing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/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/>
              <a:t>ADT serves as heuristic for designing algorithms for new problems for which no satisfactory algorithm exists!!!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/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/>
              <a:t>Algorithm Designer’s Toolkit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IN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91" y="3395498"/>
            <a:ext cx="3299896" cy="329989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9470677">
            <a:off x="5039139" y="3740148"/>
            <a:ext cx="3498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Brute force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	Greedy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Dynamic Programming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	Divide and Conquer 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Decrease and conquer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	Branch and Bound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Backtracking……………………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solidFill>
                            <a:srgbClr val="FF0000"/>
                          </a:solidFill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8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Specifying an algorithm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Natural Language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Pseudo Code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endParaRPr lang="en-US" altLang="en-US" sz="2400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Flowchart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IN" alt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solidFill>
                          <a:srgbClr val="FF0000"/>
                        </a:solidFill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Proving Correctness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>
            <a:normAutofit/>
          </a:bodyPr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IN" altLang="en-US" sz="2400" dirty="0">
                <a:solidFill>
                  <a:schemeClr val="accent1">
                    <a:lumMod val="75000"/>
                  </a:schemeClr>
                </a:solidFill>
              </a:rPr>
              <a:t>Exact algorithms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IN" altLang="en-US" sz="2400" dirty="0" smtClean="0"/>
              <a:t>Proving that algorithm yields a correct result for legitimate input in finite amount of time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IN" altLang="en-US" sz="2400" dirty="0"/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IN" altLang="en-US" sz="2400" dirty="0">
                <a:solidFill>
                  <a:schemeClr val="accent1">
                    <a:lumMod val="75000"/>
                  </a:schemeClr>
                </a:solidFill>
              </a:rPr>
              <a:t>Approximation algorithms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IN" altLang="en-US" sz="2400" dirty="0" smtClean="0"/>
              <a:t>Error produced by algorithm does not exceed a predefined limit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1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solidFill>
                        <a:srgbClr val="FF0000"/>
                      </a:solidFill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Analyzing an algorithm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IN" altLang="en-US" sz="2400" dirty="0" smtClean="0"/>
              <a:t>Efficiency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altLang="en-US" dirty="0" smtClean="0"/>
              <a:t>Time efficiency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altLang="en-US" dirty="0" smtClean="0"/>
              <a:t>Space efficiency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IN" altLang="en-US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IN" altLang="en-US" sz="2400" dirty="0" smtClean="0"/>
              <a:t>Simplicity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endParaRPr lang="en-IN" altLang="en-US" sz="2400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IN" altLang="en-US" sz="2400" dirty="0" smtClean="0"/>
              <a:t>Generality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altLang="en-US" dirty="0" smtClean="0"/>
              <a:t>Design an algorithm for the problem posed in more general terms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altLang="en-US" dirty="0" smtClean="0"/>
              <a:t>Design an algorithm that can handle a range of inputs that is natural for the problem at hand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solidFill>
                      <a:srgbClr val="FF0000"/>
                    </a:solidFill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Coding an algorithm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15900" y="3024973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IN" altLang="en-US" dirty="0" smtClean="0"/>
              <a:t>Efficient implementation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endParaRPr lang="en-IN" altLang="en-US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IN" altLang="en-US" dirty="0" smtClean="0"/>
              <a:t>Correctness of program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altLang="en-US" dirty="0" smtClean="0">
                <a:solidFill>
                  <a:srgbClr val="FF0000"/>
                </a:solidFill>
              </a:rPr>
              <a:t>Mathematical Approach</a:t>
            </a:r>
            <a:r>
              <a:rPr lang="en-IN" altLang="en-US" dirty="0" smtClean="0"/>
              <a:t>: Formal verification for small programs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r>
              <a:rPr lang="en-IN" altLang="en-US" dirty="0" smtClean="0">
                <a:solidFill>
                  <a:srgbClr val="FF0000"/>
                </a:solidFill>
              </a:rPr>
              <a:t>Practical Methods</a:t>
            </a:r>
            <a:r>
              <a:rPr lang="en-IN" altLang="en-US" dirty="0" smtClean="0"/>
              <a:t>: Testing and Debugging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§"/>
            </a:pPr>
            <a:endParaRPr lang="en-IN" altLang="en-US" dirty="0" smtClean="0"/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IN" altLang="en-US" dirty="0" smtClean="0"/>
              <a:t>Code optimization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IN" alt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313843" y="171577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DESIGN AND ANALYSIS OF ALGORITHMS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309611" y="2900080"/>
            <a:ext cx="8895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Fundamentals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of Algorithmic Problem Solving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Vandana M L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611" y="3697795"/>
            <a:ext cx="4162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Slides courtesy of </a:t>
            </a:r>
            <a:r>
              <a:rPr lang="en-US" sz="2400" b="1" dirty="0" err="1"/>
              <a:t>Anany</a:t>
            </a:r>
            <a:r>
              <a:rPr lang="en-US" sz="2400" b="1" dirty="0"/>
              <a:t> </a:t>
            </a:r>
            <a:r>
              <a:rPr lang="en-US" sz="2400" b="1" dirty="0" err="1"/>
              <a:t>Levitin</a:t>
            </a:r>
            <a:endParaRPr lang="en-IN" sz="24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vandanamd@pes.edu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Vandana M L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4172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663" y="2318483"/>
            <a:ext cx="247438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solidFill>
                              <a:srgbClr val="FF0000"/>
                            </a:solidFill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513221"/>
            <a:ext cx="9800051" cy="4114800"/>
          </a:xfrm>
        </p:spPr>
        <p:txBody>
          <a:bodyPr/>
          <a:lstStyle/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Computational Device the algorithm is intended for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RAM 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 smtClean="0">
                <a:ea typeface="ＭＳ Ｐゴシック" panose="020B0600070205080204" pitchFamily="34" charset="-128"/>
              </a:rPr>
              <a:t>   </a:t>
            </a:r>
            <a:r>
              <a:rPr lang="en-US" altLang="en-US" sz="2400" dirty="0"/>
              <a:t>Sequential Algorithms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>
                <a:solidFill>
                  <a:schemeClr val="accent1">
                    <a:lumMod val="75000"/>
                  </a:schemeClr>
                </a:solidFill>
              </a:rPr>
              <a:t>PRAM   </a:t>
            </a:r>
            <a:r>
              <a:rPr lang="en-US" altLang="en-US" sz="2400" dirty="0" smtClean="0"/>
              <a:t>Parallel </a:t>
            </a:r>
            <a:r>
              <a:rPr lang="en-US" altLang="en-US" sz="2400" dirty="0"/>
              <a:t>Algorithms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IN" altLang="en-US" dirty="0" smtClean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Computational Means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9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solidFill>
                              <a:srgbClr val="FF0000"/>
                            </a:solidFill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6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Exact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vs approximate solution</a:t>
            </a:r>
          </a:p>
          <a:p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N" altLang="en-US" dirty="0" smtClean="0"/>
              <a:t>Travelling </a:t>
            </a:r>
            <a:r>
              <a:rPr lang="en-IN" altLang="en-US" dirty="0"/>
              <a:t>S</a:t>
            </a:r>
            <a:r>
              <a:rPr lang="en-IN" altLang="en-US" dirty="0" smtClean="0"/>
              <a:t>alesman Problem</a:t>
            </a:r>
          </a:p>
          <a:p>
            <a:pPr marL="0" indent="0" eaLnBrk="1" hangingPunct="1">
              <a:buNone/>
            </a:pPr>
            <a:r>
              <a:rPr lang="en-IN" altLang="en-US" dirty="0"/>
              <a:t> </a:t>
            </a:r>
            <a:r>
              <a:rPr lang="en-IN" altLang="en-US" dirty="0" smtClean="0"/>
              <a:t>   NP complete!!!</a:t>
            </a:r>
          </a:p>
          <a:p>
            <a:pPr marL="0" indent="0" eaLnBrk="1" hangingPunct="1">
              <a:buNone/>
            </a:pPr>
            <a:endParaRPr lang="en-IN" altLang="en-US" dirty="0" smtClean="0"/>
          </a:p>
          <a:p>
            <a:pPr marL="0" indent="0" eaLnBrk="1" hangingPunct="1">
              <a:buNone/>
            </a:pPr>
            <a:r>
              <a:rPr lang="en-IN" altLang="en-US" dirty="0" smtClean="0"/>
              <a:t>Approximate algorithm can be used to solve it</a:t>
            </a:r>
          </a:p>
          <a:p>
            <a:pPr marL="0" indent="0" eaLnBrk="1" hangingPunct="1">
              <a:buNone/>
            </a:pPr>
            <a:r>
              <a:rPr lang="en-IN" altLang="en-US" dirty="0" smtClean="0"/>
              <a:t> 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Algorithm Design and Analysis Process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48887" y="2989542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1409899" y="1412324"/>
            <a:ext cx="6690491" cy="5456982"/>
            <a:chOff x="3420" y="8143"/>
            <a:chExt cx="5580" cy="6079"/>
          </a:xfrm>
        </p:grpSpPr>
        <p:grpSp>
          <p:nvGrpSpPr>
            <p:cNvPr id="16" name="Group 5"/>
            <p:cNvGrpSpPr>
              <a:grpSpLocks/>
            </p:cNvGrpSpPr>
            <p:nvPr/>
          </p:nvGrpSpPr>
          <p:grpSpPr bwMode="auto">
            <a:xfrm>
              <a:off x="4140" y="8143"/>
              <a:ext cx="3600" cy="6079"/>
              <a:chOff x="4140" y="8143"/>
              <a:chExt cx="3600" cy="6079"/>
            </a:xfrm>
          </p:grpSpPr>
          <p:grpSp>
            <p:nvGrpSpPr>
              <p:cNvPr id="27" name="Group 6"/>
              <p:cNvGrpSpPr>
                <a:grpSpLocks/>
              </p:cNvGrpSpPr>
              <p:nvPr/>
            </p:nvGrpSpPr>
            <p:grpSpPr bwMode="auto">
              <a:xfrm>
                <a:off x="4140" y="8143"/>
                <a:ext cx="3600" cy="5177"/>
                <a:chOff x="4140" y="8143"/>
                <a:chExt cx="3600" cy="5177"/>
              </a:xfrm>
            </p:grpSpPr>
            <p:grpSp>
              <p:nvGrpSpPr>
                <p:cNvPr id="30" name="Group 7"/>
                <p:cNvGrpSpPr>
                  <a:grpSpLocks/>
                </p:cNvGrpSpPr>
                <p:nvPr/>
              </p:nvGrpSpPr>
              <p:grpSpPr bwMode="auto">
                <a:xfrm>
                  <a:off x="4140" y="8143"/>
                  <a:ext cx="3600" cy="4276"/>
                  <a:chOff x="4140" y="8143"/>
                  <a:chExt cx="3600" cy="4276"/>
                </a:xfrm>
              </p:grpSpPr>
              <p:grpSp>
                <p:nvGrpSpPr>
                  <p:cNvPr id="33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4140" y="8143"/>
                    <a:ext cx="3600" cy="3378"/>
                    <a:chOff x="4140" y="8143"/>
                    <a:chExt cx="3600" cy="3378"/>
                  </a:xfrm>
                </p:grpSpPr>
                <p:grpSp>
                  <p:nvGrpSpPr>
                    <p:cNvPr id="36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140" y="8143"/>
                      <a:ext cx="3600" cy="2475"/>
                      <a:chOff x="4140" y="8143"/>
                      <a:chExt cx="3600" cy="2475"/>
                    </a:xfrm>
                  </p:grpSpPr>
                  <p:sp>
                    <p:nvSpPr>
                      <p:cNvPr id="39" name="Rectangle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4" y="8143"/>
                        <a:ext cx="2880" cy="539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eaLnBrk="1" hangingPunct="1"/>
                        <a:r>
                          <a:rPr lang="en-US" altLang="en-US" dirty="0">
                            <a:latin typeface="+mn-lt"/>
                          </a:rPr>
                          <a:t>Understand the problem</a:t>
                        </a:r>
                      </a:p>
                    </p:txBody>
                  </p:sp>
                  <p:sp>
                    <p:nvSpPr>
                      <p:cNvPr id="40" name="Rectangle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40" y="8985"/>
                        <a:ext cx="3600" cy="163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defTabSz="4572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dirty="0">
                            <a:latin typeface="+mn-lt"/>
                          </a:rPr>
                          <a:t>Decide on computational means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Exact vs approximate solution</a:t>
                        </a:r>
                      </a:p>
                      <a:p>
                        <a:pPr algn="ctr"/>
                        <a:r>
                          <a:rPr lang="en-US" altLang="en-US" dirty="0">
                            <a:solidFill>
                              <a:srgbClr val="FF0000"/>
                            </a:solidFill>
                            <a:latin typeface="+mn-lt"/>
                          </a:rPr>
                          <a:t>Data structures</a:t>
                        </a:r>
                      </a:p>
                      <a:p>
                        <a:pPr algn="ctr"/>
                        <a:r>
                          <a:rPr lang="en-US" altLang="en-US" dirty="0">
                            <a:latin typeface="+mn-lt"/>
                          </a:rPr>
                          <a:t>Algorithm design technique</a:t>
                        </a:r>
                      </a:p>
                    </p:txBody>
                  </p:sp>
                  <p:sp>
                    <p:nvSpPr>
                      <p:cNvPr id="41" name="Line 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1" y="8625"/>
                        <a:ext cx="0" cy="36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IN"/>
                      </a:p>
                    </p:txBody>
                  </p:sp>
                </p:grpSp>
                <p:sp>
                  <p:nvSpPr>
                    <p:cNvPr id="37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80" y="10980"/>
                      <a:ext cx="2340" cy="54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r>
                        <a:rPr lang="en-US" altLang="en-US" dirty="0">
                          <a:latin typeface="+mn-lt"/>
                        </a:rPr>
                        <a:t>Design an algorithm</a:t>
                      </a:r>
                    </a:p>
                  </p:txBody>
                </p:sp>
                <p:sp>
                  <p:nvSpPr>
                    <p:cNvPr id="38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0" y="10618"/>
                      <a:ext cx="0" cy="3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3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4680" y="11880"/>
                    <a:ext cx="2340" cy="539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en-US" dirty="0">
                        <a:latin typeface="+mn-lt"/>
                      </a:rPr>
                      <a:t>Prove correctness</a:t>
                    </a:r>
                  </a:p>
                </p:txBody>
              </p:sp>
              <p:sp>
                <p:nvSpPr>
                  <p:cNvPr id="3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760" y="11520"/>
                    <a:ext cx="0" cy="3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IN"/>
                  </a:p>
                </p:txBody>
              </p:sp>
            </p:grpSp>
            <p:sp>
              <p:nvSpPr>
                <p:cNvPr id="31" name="Rectangle 17"/>
                <p:cNvSpPr>
                  <a:spLocks noChangeArrowheads="1"/>
                </p:cNvSpPr>
                <p:nvPr/>
              </p:nvSpPr>
              <p:spPr bwMode="auto">
                <a:xfrm>
                  <a:off x="4680" y="12780"/>
                  <a:ext cx="2438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+mn-lt"/>
                    </a:rPr>
                    <a:t>Analyze the algorithm</a:t>
                  </a:r>
                </a:p>
              </p:txBody>
            </p:sp>
            <p:sp>
              <p:nvSpPr>
                <p:cNvPr id="32" name="Line 18"/>
                <p:cNvSpPr>
                  <a:spLocks noChangeShapeType="1"/>
                </p:cNvSpPr>
                <p:nvPr/>
              </p:nvSpPr>
              <p:spPr bwMode="auto">
                <a:xfrm>
                  <a:off x="5760" y="12420"/>
                  <a:ext cx="0" cy="3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28" name="Text Box 19"/>
              <p:cNvSpPr txBox="1">
                <a:spLocks noChangeArrowheads="1"/>
              </p:cNvSpPr>
              <p:nvPr/>
            </p:nvSpPr>
            <p:spPr bwMode="auto">
              <a:xfrm>
                <a:off x="4680" y="13680"/>
                <a:ext cx="2340" cy="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dirty="0">
                    <a:latin typeface="+mn-lt"/>
                  </a:rPr>
                  <a:t>Code the algorithm</a:t>
                </a: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760" y="13320"/>
                <a:ext cx="0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7118" y="13006"/>
              <a:ext cx="1882" cy="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V="1">
              <a:off x="9000" y="10080"/>
              <a:ext cx="0" cy="30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 flipH="1">
              <a:off x="7740" y="1008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4"/>
            <p:cNvSpPr>
              <a:spLocks noChangeShapeType="1"/>
            </p:cNvSpPr>
            <p:nvPr/>
          </p:nvSpPr>
          <p:spPr bwMode="auto">
            <a:xfrm flipH="1">
              <a:off x="7020" y="11160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 flipH="1">
              <a:off x="3420" y="120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V="1">
              <a:off x="3420" y="990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3420" y="990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420" y="1116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Deciding on Data Structure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Design and Analysis of Algorithms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56094" y="3073669"/>
            <a:ext cx="10519202" cy="513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  <a:tabLst/>
              <a:defRPr/>
            </a:pPr>
            <a:endParaRPr lang="en-US" altLang="en-US" sz="2400" kern="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93111" y="1901596"/>
            <a:ext cx="8534400" cy="528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682748"/>
            <a:ext cx="9800051" cy="4114800"/>
          </a:xfrm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Linear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Linear list, Stack, Queues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2400" dirty="0" smtClean="0"/>
              <a:t>Non Linear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Trees, Graphs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/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smtClean="0"/>
              <a:t>Choice of Data structure for solving a problem using an algorithm may dramatically impact its time complexity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 smtClean="0"/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 err="1" smtClean="0"/>
              <a:t>Dijkstra</a:t>
            </a:r>
            <a:r>
              <a:rPr lang="en-US" altLang="en-US" sz="2400" dirty="0" smtClean="0"/>
              <a:t> Algorithm 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   O(</a:t>
            </a:r>
            <a:r>
              <a:rPr lang="en-US" altLang="en-US" sz="2400" dirty="0" err="1" smtClean="0"/>
              <a:t>VlogV+E</a:t>
            </a:r>
            <a:r>
              <a:rPr lang="en-US" altLang="en-US" sz="2400" dirty="0" smtClean="0"/>
              <a:t>) with Fibonacci heap</a:t>
            </a:r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 smtClean="0"/>
          </a:p>
          <a:p>
            <a:pPr marL="0" indent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IN" altLang="en-US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760" y="230188"/>
            <a:ext cx="1542422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652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Vandana M Ladwani</cp:lastModifiedBy>
  <cp:revision>129</cp:revision>
  <dcterms:created xsi:type="dcterms:W3CDTF">2020-06-03T14:19:11Z</dcterms:created>
  <dcterms:modified xsi:type="dcterms:W3CDTF">2024-01-08T04:37:24Z</dcterms:modified>
</cp:coreProperties>
</file>