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1-01-13T08:05:22.698"/>
    </inkml:context>
    <inkml:brush xml:id="br0">
      <inkml:brushProperty name="width" value="0.2" units="cm"/>
      <inkml:brushProperty name="height" value="0.2" units="cm"/>
      <inkml:brushProperty name="fitToCurve" value="1"/>
    </inkml:brush>
  </inkml:definitions>
  <inkml:trace contextRef="#ctx0" brushRef="#br0">387 553 0</inkml:trace>
  <inkml:trace contextRef="#ctx0" brushRef="#br0" timeOffset="-2375.68">0 0 0</inkml:trace>
  <inkml:trace contextRef="#ctx0" brushRef="#br0" timeOffset="-1727.82">-386 525 0,'0'28'125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1-01-13T08:05:07.201"/>
    </inkml:context>
    <inkml:brush xml:id="br0">
      <inkml:brushProperty name="width" value="0.2" units="cm"/>
      <inkml:brushProperty name="height" value="0.2" units="cm"/>
      <inkml:brushProperty name="fitToCurve" value="1"/>
    </inkml:brush>
  </inkml:definitions>
  <inkml:trace contextRef="#ctx0" brushRef="#br0">0 0 0</inkml:trace>
  <inkml:trace contextRef="#ctx0" brushRef="#br0" timeOffset="840.38">-358 469 0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1-01-13T08:05:09.410"/>
    </inkml:context>
    <inkml:brush xml:id="br0">
      <inkml:brushProperty name="width" value="0.2" units="cm"/>
      <inkml:brushProperty name="height" value="0.2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35F3C-E135-426E-9386-DAFFC7A8379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BDB39-AEA8-4726-BAC6-E5A9E1E90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34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3B0EAFD-6107-44AB-BC6C-01E0530C5B1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25" y="688975"/>
            <a:ext cx="6130925" cy="3449638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70388"/>
            <a:ext cx="5026025" cy="4140200"/>
          </a:xfrm>
          <a:noFill/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85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937520C-E0B5-45B9-8CF1-FEF84D9418C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7098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C0CA564-5829-4559-A803-4F95D768131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 </a:t>
            </a: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03055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192A178-CA3F-4981-A531-BF6EEE58E9B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2227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13D2151-8D87-4A4A-8D93-EFEF02E60B2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149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415BF9E-999B-4E52-B2F5-28EC6A8F0FF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66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232650F-CF1B-4277-A492-20A98B1AA24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 </a:t>
            </a: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89384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F29F7B-B6DB-44A6-970B-96EC6FAE7F7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33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6EAA-ACE3-4BD7-819F-48D5C743B1B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D3D38E-EC83-471E-996F-E7A5338E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52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6EAA-ACE3-4BD7-819F-48D5C743B1B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D3D38E-EC83-471E-996F-E7A5338E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06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6EAA-ACE3-4BD7-819F-48D5C743B1B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D3D38E-EC83-471E-996F-E7A5338E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87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9200" y="136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70722" y="2005012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6EAA-ACE3-4BD7-819F-48D5C743B1B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D3D38E-EC83-471E-996F-E7A5338E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49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6EAA-ACE3-4BD7-819F-48D5C743B1B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D3D38E-EC83-471E-996F-E7A5338E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30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6EAA-ACE3-4BD7-819F-48D5C743B1B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D3D38E-EC83-471E-996F-E7A5338E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72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6EAA-ACE3-4BD7-819F-48D5C743B1B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D3D38E-EC83-471E-996F-E7A5338E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48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6EAA-ACE3-4BD7-819F-48D5C743B1B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D3D38E-EC83-471E-996F-E7A5338E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85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6EAA-ACE3-4BD7-819F-48D5C743B1B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D3D38E-EC83-471E-996F-E7A5338E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53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6EAA-ACE3-4BD7-819F-48D5C743B1B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D3D38E-EC83-471E-996F-E7A5338E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6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6EAA-ACE3-4BD7-819F-48D5C743B1B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D3D38E-EC83-471E-996F-E7A5338E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39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 userDrawn="1"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 userDrawn="1"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 and Analysis of Algorithms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06760" y="230188"/>
            <a:ext cx="1542422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5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customXml" Target="../ink/ink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114940" y="2896869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Design and Analysis of Algorithms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205446" y="354320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Vandana M 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205446" y="389155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>
            <a:off x="4114940" y="3543200"/>
            <a:ext cx="644930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119" y="2896869"/>
            <a:ext cx="2210680" cy="113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61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Oval 2"/>
          <p:cNvSpPr>
            <a:spLocks noChangeArrowheads="1"/>
          </p:cNvSpPr>
          <p:nvPr/>
        </p:nvSpPr>
        <p:spPr bwMode="auto">
          <a:xfrm>
            <a:off x="326787" y="1828800"/>
            <a:ext cx="1257300" cy="24384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/>
          </a:p>
        </p:txBody>
      </p:sp>
      <p:sp>
        <p:nvSpPr>
          <p:cNvPr id="115716" name="Oval 3"/>
          <p:cNvSpPr>
            <a:spLocks noChangeArrowheads="1"/>
          </p:cNvSpPr>
          <p:nvPr/>
        </p:nvSpPr>
        <p:spPr bwMode="auto">
          <a:xfrm>
            <a:off x="402987" y="3352800"/>
            <a:ext cx="1257300" cy="2438400"/>
          </a:xfrm>
          <a:prstGeom prst="ellips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/>
          </a:p>
        </p:txBody>
      </p:sp>
      <p:sp>
        <p:nvSpPr>
          <p:cNvPr id="115717" name="Rectangle 4"/>
          <p:cNvSpPr>
            <a:spLocks noChangeArrowheads="1"/>
          </p:cNvSpPr>
          <p:nvPr/>
        </p:nvSpPr>
        <p:spPr bwMode="auto">
          <a:xfrm>
            <a:off x="2472294" y="2362201"/>
            <a:ext cx="6024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hlink"/>
                </a:solidFill>
                <a:sym typeface="Symbol" panose="05050102010706020507" pitchFamily="18" charset="2"/>
              </a:rPr>
              <a:t></a:t>
            </a:r>
            <a:r>
              <a:rPr lang="en-US" altLang="en-US" sz="1800">
                <a:solidFill>
                  <a:schemeClr val="hlink"/>
                </a:solidFill>
              </a:rPr>
              <a:t>(g(n)),</a:t>
            </a:r>
            <a:r>
              <a:rPr lang="en-US" altLang="en-US" sz="1800"/>
              <a:t> functions that grow </a:t>
            </a:r>
            <a:r>
              <a:rPr lang="en-US" altLang="en-US" sz="1800" u="sng"/>
              <a:t>at least as fast as</a:t>
            </a:r>
            <a:r>
              <a:rPr lang="en-US" altLang="en-US" sz="1800"/>
              <a:t> g(n) </a:t>
            </a:r>
            <a:endParaRPr lang="en-CA" altLang="en-US" sz="1800"/>
          </a:p>
        </p:txBody>
      </p:sp>
      <p:sp>
        <p:nvSpPr>
          <p:cNvPr id="115718" name="Line 5"/>
          <p:cNvSpPr>
            <a:spLocks noChangeShapeType="1"/>
          </p:cNvSpPr>
          <p:nvPr/>
        </p:nvSpPr>
        <p:spPr bwMode="auto">
          <a:xfrm>
            <a:off x="1641872" y="2514599"/>
            <a:ext cx="676990" cy="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15719" name="Rectangle 6"/>
          <p:cNvSpPr>
            <a:spLocks noChangeArrowheads="1"/>
          </p:cNvSpPr>
          <p:nvPr/>
        </p:nvSpPr>
        <p:spPr bwMode="auto">
          <a:xfrm>
            <a:off x="2318862" y="3352800"/>
            <a:ext cx="6291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</a:t>
            </a:r>
            <a:r>
              <a:rPr lang="en-US" altLang="en-US" sz="1800"/>
              <a:t>(g(n)), functions that grow </a:t>
            </a:r>
            <a:r>
              <a:rPr lang="en-US" altLang="en-US" sz="1800" u="sng"/>
              <a:t>at the same rate as</a:t>
            </a:r>
            <a:r>
              <a:rPr lang="en-US" altLang="en-US" sz="1800"/>
              <a:t> g(n) </a:t>
            </a:r>
            <a:endParaRPr lang="en-CA" altLang="en-US" sz="1800"/>
          </a:p>
        </p:txBody>
      </p:sp>
      <p:sp>
        <p:nvSpPr>
          <p:cNvPr id="115720" name="Line 7"/>
          <p:cNvSpPr>
            <a:spLocks noChangeShapeType="1"/>
          </p:cNvSpPr>
          <p:nvPr/>
        </p:nvSpPr>
        <p:spPr bwMode="auto">
          <a:xfrm>
            <a:off x="1489472" y="3657600"/>
            <a:ext cx="75319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15721" name="Rectangle 8"/>
          <p:cNvSpPr>
            <a:spLocks noChangeArrowheads="1"/>
          </p:cNvSpPr>
          <p:nvPr/>
        </p:nvSpPr>
        <p:spPr bwMode="auto">
          <a:xfrm>
            <a:off x="2490550" y="4799013"/>
            <a:ext cx="5622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  <a:sym typeface="Symbol" panose="05050102010706020507" pitchFamily="18" charset="2"/>
              </a:rPr>
              <a:t>O</a:t>
            </a:r>
            <a:r>
              <a:rPr lang="en-US" altLang="en-US" sz="1800">
                <a:solidFill>
                  <a:schemeClr val="folHlink"/>
                </a:solidFill>
              </a:rPr>
              <a:t>(g(n)),</a:t>
            </a:r>
            <a:r>
              <a:rPr lang="en-US" altLang="en-US" sz="1800"/>
              <a:t> functions that grow </a:t>
            </a:r>
            <a:r>
              <a:rPr lang="en-US" altLang="en-US" sz="1800" u="sng"/>
              <a:t>no faster than</a:t>
            </a:r>
            <a:r>
              <a:rPr lang="en-US" altLang="en-US" sz="1800"/>
              <a:t> g(n) </a:t>
            </a:r>
            <a:endParaRPr lang="en-CA" altLang="en-US" sz="1800"/>
          </a:p>
        </p:txBody>
      </p:sp>
      <p:sp>
        <p:nvSpPr>
          <p:cNvPr id="115722" name="Line 9"/>
          <p:cNvSpPr>
            <a:spLocks noChangeShapeType="1"/>
          </p:cNvSpPr>
          <p:nvPr/>
        </p:nvSpPr>
        <p:spPr bwMode="auto">
          <a:xfrm>
            <a:off x="1641872" y="4953000"/>
            <a:ext cx="67699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15723" name="Text Box 10"/>
          <p:cNvSpPr txBox="1">
            <a:spLocks noChangeArrowheads="1"/>
          </p:cNvSpPr>
          <p:nvPr/>
        </p:nvSpPr>
        <p:spPr bwMode="auto">
          <a:xfrm>
            <a:off x="673974" y="3657601"/>
            <a:ext cx="67405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g(n)</a:t>
            </a:r>
            <a:endParaRPr lang="en-CA" altLang="en-US" sz="1800"/>
          </a:p>
        </p:txBody>
      </p:sp>
      <p:sp>
        <p:nvSpPr>
          <p:cNvPr id="115724" name="Text Box 11"/>
          <p:cNvSpPr txBox="1">
            <a:spLocks noChangeArrowheads="1"/>
          </p:cNvSpPr>
          <p:nvPr/>
        </p:nvSpPr>
        <p:spPr bwMode="auto">
          <a:xfrm>
            <a:off x="4619705" y="1938338"/>
            <a:ext cx="6915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&gt;=</a:t>
            </a:r>
            <a:endParaRPr lang="en-CA" altLang="en-US" sz="2400"/>
          </a:p>
        </p:txBody>
      </p:sp>
      <p:sp>
        <p:nvSpPr>
          <p:cNvPr id="115725" name="Text Box 12"/>
          <p:cNvSpPr txBox="1">
            <a:spLocks noChangeArrowheads="1"/>
          </p:cNvSpPr>
          <p:nvPr/>
        </p:nvSpPr>
        <p:spPr bwMode="auto">
          <a:xfrm>
            <a:off x="4711780" y="4343400"/>
            <a:ext cx="6915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&lt;=</a:t>
            </a:r>
            <a:endParaRPr lang="en-CA" altLang="en-US" sz="2400"/>
          </a:p>
        </p:txBody>
      </p:sp>
      <p:sp>
        <p:nvSpPr>
          <p:cNvPr id="115726" name="Text Box 13"/>
          <p:cNvSpPr txBox="1">
            <a:spLocks noChangeArrowheads="1"/>
          </p:cNvSpPr>
          <p:nvPr/>
        </p:nvSpPr>
        <p:spPr bwMode="auto">
          <a:xfrm>
            <a:off x="4722892" y="2971800"/>
            <a:ext cx="44704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=</a:t>
            </a:r>
            <a:endParaRPr lang="en-CA" altLang="en-US" sz="2400"/>
          </a:p>
        </p:txBody>
      </p:sp>
    </p:spTree>
    <p:extLst>
      <p:ext uri="{BB962C8B-B14F-4D97-AF65-F5344CB8AC3E}">
        <p14:creationId xmlns:p14="http://schemas.microsoft.com/office/powerpoint/2010/main" val="160321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3"/>
          <p:cNvSpPr/>
          <p:nvPr/>
        </p:nvSpPr>
        <p:spPr>
          <a:xfrm>
            <a:off x="2895600" y="1333620"/>
            <a:ext cx="7391160" cy="369000"/>
          </a:xfrm>
          <a:prstGeom prst="rect">
            <a:avLst/>
          </a:prstGeom>
        </p:spPr>
      </p:sp>
      <p:sp>
        <p:nvSpPr>
          <p:cNvPr id="160" name="CustomShape 5"/>
          <p:cNvSpPr/>
          <p:nvPr/>
        </p:nvSpPr>
        <p:spPr>
          <a:xfrm>
            <a:off x="0" y="1257761"/>
            <a:ext cx="12192000" cy="313812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sz="2400" dirty="0"/>
          </a:p>
          <a:p>
            <a:r>
              <a:rPr lang="en-US" sz="2400" dirty="0"/>
              <a:t> </a:t>
            </a:r>
            <a:r>
              <a:rPr lang="en-US" altLang="en-US" sz="2400" dirty="0"/>
              <a:t>Formal </a:t>
            </a:r>
            <a:r>
              <a:rPr lang="en-US" sz="2400" dirty="0"/>
              <a:t>Definition: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altLang="en-US" sz="2400" dirty="0">
                <a:solidFill>
                  <a:prstClr val="black"/>
                </a:solidFill>
              </a:rPr>
              <a:t>A function </a:t>
            </a:r>
            <a:r>
              <a:rPr lang="en-US" altLang="en-US" sz="2400" i="1" dirty="0">
                <a:solidFill>
                  <a:prstClr val="black"/>
                </a:solidFill>
              </a:rPr>
              <a:t>t(n)</a:t>
            </a:r>
            <a:r>
              <a:rPr lang="en-US" altLang="en-US" sz="2400" dirty="0">
                <a:solidFill>
                  <a:prstClr val="black"/>
                </a:solidFill>
              </a:rPr>
              <a:t> is said to be in </a:t>
            </a:r>
            <a:r>
              <a:rPr lang="en-US" sz="2400" dirty="0"/>
              <a:t>Little-o</a:t>
            </a:r>
            <a:r>
              <a:rPr lang="en-US" altLang="en-US" sz="2400" i="1" dirty="0">
                <a:solidFill>
                  <a:prstClr val="black"/>
                </a:solidFill>
              </a:rPr>
              <a:t>(g(n)),</a:t>
            </a:r>
            <a:r>
              <a:rPr lang="en-US" altLang="en-US" sz="2400" dirty="0">
                <a:solidFill>
                  <a:prstClr val="black"/>
                </a:solidFill>
              </a:rPr>
              <a:t> denoted </a:t>
            </a:r>
            <a:r>
              <a:rPr lang="en-US" altLang="en-US" sz="2400" i="1" dirty="0">
                <a:solidFill>
                  <a:prstClr val="black"/>
                </a:solidFill>
              </a:rPr>
              <a:t>t(n) </a:t>
            </a:r>
            <a:r>
              <a:rPr lang="en-US" altLang="en-US" sz="2400" i="1" dirty="0">
                <a:solidFill>
                  <a:prstClr val="black"/>
                </a:solidFill>
                <a:sym typeface="Symbol" panose="05050102010706020507" pitchFamily="18" charset="2"/>
              </a:rPr>
              <a:t>o(g(n)),</a:t>
            </a:r>
            <a:r>
              <a:rPr lang="en-US" altLang="en-US" sz="2400" dirty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altLang="en-US" sz="2400" dirty="0">
                <a:solidFill>
                  <a:prstClr val="black"/>
                </a:solidFill>
                <a:sym typeface="Symbol" panose="05050102010706020507" pitchFamily="18" charset="2"/>
              </a:rPr>
              <a:t> i</a:t>
            </a:r>
            <a:r>
              <a:rPr lang="en-US" altLang="en-US" sz="2400" u="sng" dirty="0">
                <a:solidFill>
                  <a:prstClr val="black"/>
                </a:solidFill>
                <a:sym typeface="Symbol" panose="05050102010706020507" pitchFamily="18" charset="2"/>
              </a:rPr>
              <a:t>f for </a:t>
            </a:r>
            <a:r>
              <a:rPr lang="en-US" altLang="en-US" sz="2400" u="sng" dirty="0">
                <a:solidFill>
                  <a:srgbClr val="FF0000"/>
                </a:solidFill>
                <a:sym typeface="Symbol" panose="05050102010706020507" pitchFamily="18" charset="2"/>
              </a:rPr>
              <a:t>any</a:t>
            </a:r>
            <a:r>
              <a:rPr lang="en-US" altLang="en-US" sz="2400" u="sng" dirty="0">
                <a:solidFill>
                  <a:prstClr val="black"/>
                </a:solidFill>
                <a:sym typeface="Symbol" panose="05050102010706020507" pitchFamily="18" charset="2"/>
              </a:rPr>
              <a:t> positive constant c and some nonnegative integer </a:t>
            </a:r>
            <a:r>
              <a:rPr lang="en-US" altLang="en-US" sz="2400" i="1" u="sng" dirty="0">
                <a:solidFill>
                  <a:prstClr val="black"/>
                </a:solidFill>
                <a:sym typeface="Symbol" panose="05050102010706020507" pitchFamily="18" charset="2"/>
              </a:rPr>
              <a:t>n</a:t>
            </a:r>
            <a:r>
              <a:rPr lang="en-US" altLang="en-US" sz="2400" i="1" u="sng" baseline="-25000" dirty="0">
                <a:solidFill>
                  <a:prstClr val="black"/>
                </a:solidFill>
                <a:sym typeface="Symbol" panose="05050102010706020507" pitchFamily="18" charset="2"/>
              </a:rPr>
              <a:t>0</a:t>
            </a:r>
            <a:r>
              <a:rPr lang="en-US" altLang="en-US" sz="2400" u="sng" dirty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US" altLang="en-US" sz="2400" u="sng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altLang="en-US" sz="2400" dirty="0">
                <a:solidFill>
                  <a:prstClr val="black"/>
                </a:solidFill>
              </a:rPr>
              <a:t>	0</a:t>
            </a:r>
            <a:r>
              <a:rPr lang="en-US" altLang="en-US" sz="2400" dirty="0">
                <a:solidFill>
                  <a:schemeClr val="folHlink"/>
                </a:solidFill>
                <a:sym typeface="Symbol" panose="05050102010706020507" pitchFamily="18" charset="2"/>
              </a:rPr>
              <a:t>  </a:t>
            </a:r>
            <a:r>
              <a:rPr lang="en-US" altLang="en-US" sz="2400" dirty="0">
                <a:solidFill>
                  <a:srgbClr val="954F72"/>
                </a:solidFill>
              </a:rPr>
              <a:t>t(n) </a:t>
            </a:r>
            <a:r>
              <a:rPr lang="en-US" altLang="en-US" sz="2400" dirty="0">
                <a:solidFill>
                  <a:srgbClr val="954F72"/>
                </a:solidFill>
                <a:sym typeface="Symbol" panose="05050102010706020507" pitchFamily="18" charset="2"/>
              </a:rPr>
              <a:t>&lt; cg(n) for all n  n</a:t>
            </a:r>
            <a:r>
              <a:rPr lang="en-US" altLang="en-US" sz="2400" baseline="-25000" dirty="0">
                <a:solidFill>
                  <a:srgbClr val="954F72"/>
                </a:solidFill>
                <a:sym typeface="Symbol" panose="05050102010706020507" pitchFamily="18" charset="2"/>
              </a:rPr>
              <a:t>0</a:t>
            </a:r>
          </a:p>
          <a:p>
            <a:endParaRPr lang="en-US" sz="2400" dirty="0"/>
          </a:p>
          <a:p>
            <a:r>
              <a:rPr lang="en-US" sz="2400" dirty="0"/>
              <a:t>             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348398" y="723780"/>
            <a:ext cx="2432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Little-o Notation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51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52400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sz="2400" dirty="0"/>
          </a:p>
        </p:txBody>
      </p:sp>
      <p:sp>
        <p:nvSpPr>
          <p:cNvPr id="162" name="CustomShape 2"/>
          <p:cNvSpPr/>
          <p:nvPr/>
        </p:nvSpPr>
        <p:spPr>
          <a:xfrm>
            <a:off x="181183" y="1691973"/>
            <a:ext cx="7739476" cy="20408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 dirty="0">
                <a:solidFill>
                  <a:srgbClr val="FF0000"/>
                </a:solidFill>
                <a:latin typeface="Times New Roman"/>
              </a:rPr>
              <a:t>Example</a:t>
            </a:r>
            <a:r>
              <a:rPr lang="en-US" sz="2400" dirty="0">
                <a:solidFill>
                  <a:srgbClr val="FF0000"/>
                </a:solidFill>
                <a:latin typeface="Constantia"/>
              </a:rPr>
              <a:t>:  </a:t>
            </a:r>
            <a:r>
              <a:rPr lang="en-US" sz="2400" dirty="0">
                <a:solidFill>
                  <a:srgbClr val="0070C0"/>
                </a:solidFill>
                <a:latin typeface="Constantia"/>
              </a:rPr>
              <a:t>  f(n) =</a:t>
            </a:r>
            <a:r>
              <a:rPr lang="en-US" sz="2400" dirty="0">
                <a:solidFill>
                  <a:srgbClr val="0070C0"/>
                </a:solidFill>
                <a:latin typeface="Times New Roman"/>
              </a:rPr>
              <a:t> 2n</a:t>
            </a:r>
            <a:r>
              <a:rPr lang="en-US" sz="2400" baseline="30000" dirty="0">
                <a:solidFill>
                  <a:srgbClr val="0070C0"/>
                </a:solidFill>
                <a:latin typeface="Times New Roman"/>
              </a:rPr>
              <a:t>2</a:t>
            </a:r>
            <a:r>
              <a:rPr lang="en-US" sz="2400" dirty="0">
                <a:solidFill>
                  <a:srgbClr val="0070C0"/>
                </a:solidFill>
                <a:latin typeface="Constantia"/>
              </a:rPr>
              <a:t>   and   g(n) =</a:t>
            </a:r>
            <a:r>
              <a:rPr lang="en-US" sz="2400" dirty="0">
                <a:solidFill>
                  <a:srgbClr val="0070C0"/>
                </a:solidFill>
                <a:latin typeface="Times New Roman"/>
              </a:rPr>
              <a:t> n</a:t>
            </a:r>
            <a:r>
              <a:rPr lang="en-US" sz="2400" baseline="30000" dirty="0">
                <a:solidFill>
                  <a:srgbClr val="0070C0"/>
                </a:solidFill>
                <a:latin typeface="Times New Roman"/>
              </a:rPr>
              <a:t>2</a:t>
            </a:r>
            <a:r>
              <a:rPr lang="en-US" sz="2400" dirty="0">
                <a:solidFill>
                  <a:srgbClr val="0070C0"/>
                </a:solidFill>
                <a:latin typeface="Constantia"/>
              </a:rPr>
              <a:t>   and  c = </a:t>
            </a:r>
            <a:r>
              <a:rPr lang="en-US" sz="2400" dirty="0">
                <a:solidFill>
                  <a:srgbClr val="0070C0"/>
                </a:solidFill>
                <a:latin typeface="Times New Roman"/>
              </a:rPr>
              <a:t>2</a:t>
            </a:r>
            <a:endParaRPr sz="2400" dirty="0"/>
          </a:p>
          <a:p>
            <a:r>
              <a:rPr lang="en-US" sz="2400" b="1" dirty="0">
                <a:solidFill>
                  <a:srgbClr val="0070C0"/>
                </a:solidFill>
                <a:latin typeface="Times New Roman"/>
              </a:rPr>
              <a:t>	 </a:t>
            </a:r>
            <a:r>
              <a:rPr lang="en-US" sz="2400" dirty="0">
                <a:solidFill>
                  <a:srgbClr val="0070C0"/>
                </a:solidFill>
                <a:latin typeface="Times New Roman"/>
              </a:rPr>
              <a:t>      f(n)  = O (g(n))   	-  Big-O</a:t>
            </a:r>
            <a:endParaRPr sz="2400" dirty="0"/>
          </a:p>
          <a:p>
            <a:r>
              <a:rPr lang="en-US" sz="2400" dirty="0">
                <a:solidFill>
                  <a:srgbClr val="0070C0"/>
                </a:solidFill>
                <a:latin typeface="Times New Roman"/>
              </a:rPr>
              <a:t>	       f(n)  </a:t>
            </a:r>
            <a:r>
              <a:rPr lang="en-US" sz="2400" dirty="0">
                <a:solidFill>
                  <a:srgbClr val="0070C0"/>
                </a:solidFill>
                <a:latin typeface="Symbol"/>
              </a:rPr>
              <a:t></a:t>
            </a:r>
            <a:r>
              <a:rPr lang="en-US" sz="2400" dirty="0">
                <a:solidFill>
                  <a:srgbClr val="0070C0"/>
                </a:solidFill>
                <a:latin typeface="Times New Roman"/>
              </a:rPr>
              <a:t>  o(g(n))		- little-o</a:t>
            </a:r>
            <a:endParaRPr sz="2400" dirty="0"/>
          </a:p>
          <a:p>
            <a:endParaRPr sz="2400" dirty="0"/>
          </a:p>
          <a:p>
            <a:r>
              <a:rPr lang="en-US" sz="2400" dirty="0">
                <a:solidFill>
                  <a:srgbClr val="0070C0"/>
                </a:solidFill>
                <a:latin typeface="Times New Roman"/>
              </a:rPr>
              <a:t>	        If  f(n) = 2n &amp; g(n) = n</a:t>
            </a:r>
            <a:r>
              <a:rPr lang="en-US" sz="2400" baseline="30000" dirty="0">
                <a:solidFill>
                  <a:srgbClr val="0070C0"/>
                </a:solidFill>
                <a:latin typeface="Times New Roman"/>
              </a:rPr>
              <a:t>2</a:t>
            </a:r>
            <a:r>
              <a:rPr lang="en-US" sz="2400" dirty="0">
                <a:solidFill>
                  <a:srgbClr val="0070C0"/>
                </a:solidFill>
                <a:latin typeface="Times New Roman"/>
              </a:rPr>
              <a:t>,  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/>
              </a:rPr>
              <a:t>                    then for any value of c&gt;0, </a:t>
            </a:r>
            <a:endParaRPr sz="2400" dirty="0"/>
          </a:p>
          <a:p>
            <a:r>
              <a:rPr lang="en-US" sz="2400" dirty="0">
                <a:solidFill>
                  <a:srgbClr val="0070C0"/>
                </a:solidFill>
                <a:latin typeface="Times New Roman"/>
              </a:rPr>
              <a:t>	             f(n) &lt;c(n</a:t>
            </a:r>
            <a:r>
              <a:rPr lang="en-US" sz="2400" baseline="30000" dirty="0">
                <a:solidFill>
                  <a:srgbClr val="0070C0"/>
                </a:solidFill>
                <a:latin typeface="Times New Roman"/>
              </a:rPr>
              <a:t>2</a:t>
            </a:r>
            <a:r>
              <a:rPr lang="en-US" sz="2400" dirty="0">
                <a:solidFill>
                  <a:srgbClr val="0070C0"/>
                </a:solidFill>
                <a:latin typeface="Times New Roman"/>
              </a:rPr>
              <a:t>)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/>
              </a:rPr>
              <a:t>                         f (n)  </a:t>
            </a:r>
            <a:r>
              <a:rPr lang="en-US" sz="2400" dirty="0">
                <a:solidFill>
                  <a:srgbClr val="0070C0"/>
                </a:solidFill>
                <a:latin typeface="Symbol"/>
              </a:rPr>
              <a:t></a:t>
            </a:r>
            <a:r>
              <a:rPr lang="en-US" sz="2400" dirty="0">
                <a:solidFill>
                  <a:srgbClr val="0070C0"/>
                </a:solidFill>
                <a:latin typeface="Times New Roman"/>
              </a:rPr>
              <a:t>  o(g(n))</a:t>
            </a:r>
            <a:endParaRPr sz="2400" dirty="0"/>
          </a:p>
        </p:txBody>
      </p:sp>
      <p:sp>
        <p:nvSpPr>
          <p:cNvPr id="164" name="CustomShape 4"/>
          <p:cNvSpPr/>
          <p:nvPr/>
        </p:nvSpPr>
        <p:spPr>
          <a:xfrm>
            <a:off x="425558" y="4927115"/>
            <a:ext cx="7594491" cy="16750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 dirty="0">
                <a:solidFill>
                  <a:srgbClr val="FF0000"/>
                </a:solidFill>
                <a:latin typeface="Times New Roman"/>
              </a:rPr>
              <a:t>Note :   </a:t>
            </a:r>
            <a:r>
              <a:rPr lang="en-US" sz="2400" dirty="0">
                <a:solidFill>
                  <a:srgbClr val="0070C0"/>
                </a:solidFill>
                <a:latin typeface="Times New Roman"/>
              </a:rPr>
              <a:t>For non-negative  functions,  f(n)  and  g(n), </a:t>
            </a:r>
            <a:endParaRPr sz="2400" dirty="0"/>
          </a:p>
          <a:p>
            <a:r>
              <a:rPr lang="en-US" sz="2400" dirty="0">
                <a:solidFill>
                  <a:srgbClr val="0070C0"/>
                </a:solidFill>
                <a:latin typeface="Times New Roman"/>
              </a:rPr>
              <a:t>	f(n) is little  o of g(n),  if  and only if,</a:t>
            </a:r>
            <a:endParaRPr sz="2400" dirty="0"/>
          </a:p>
          <a:p>
            <a:endParaRPr sz="2400" dirty="0"/>
          </a:p>
          <a:p>
            <a:r>
              <a:rPr lang="en-US" sz="24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Times New Roman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tantia"/>
              </a:rPr>
              <a:t>f(n) = O (g(n))  and  f(n) ≠ </a:t>
            </a:r>
            <a:r>
              <a:rPr lang="en-US" sz="2400" dirty="0">
                <a:solidFill>
                  <a:srgbClr val="7030A0"/>
                </a:solidFill>
                <a:latin typeface="Symbol"/>
              </a:rPr>
              <a:t></a:t>
            </a:r>
            <a:r>
              <a:rPr lang="en-US" sz="2400" dirty="0">
                <a:solidFill>
                  <a:srgbClr val="7030A0"/>
                </a:solidFill>
                <a:latin typeface="Constantia"/>
              </a:rPr>
              <a:t> ( g(n) )</a:t>
            </a:r>
            <a:endParaRPr sz="2400" dirty="0"/>
          </a:p>
          <a:p>
            <a:r>
              <a:rPr lang="en-US" sz="2400" dirty="0">
                <a:solidFill>
                  <a:srgbClr val="7030A0"/>
                </a:solidFill>
                <a:latin typeface="Times New Roman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Times New Roman"/>
              </a:rPr>
              <a:t>      </a:t>
            </a:r>
            <a:r>
              <a:rPr lang="en-US" sz="2400" dirty="0">
                <a:solidFill>
                  <a:srgbClr val="C00000"/>
                </a:solidFill>
                <a:latin typeface="Times New Roman"/>
              </a:rPr>
              <a:t>[ strict upper bound, no lower bound]</a:t>
            </a:r>
            <a:r>
              <a:rPr lang="en-US" sz="2400" dirty="0">
                <a:solidFill>
                  <a:srgbClr val="002060"/>
                </a:solidFill>
                <a:latin typeface="Times New Roman"/>
              </a:rPr>
              <a:t>	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425559" y="818933"/>
            <a:ext cx="2363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Little-o Notation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1607197" y="4024148"/>
              <a:ext cx="278640" cy="1994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1197" y="3988148"/>
                <a:ext cx="350640" cy="27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6508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 fill="freeze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2"/>
          <p:cNvSpPr/>
          <p:nvPr/>
        </p:nvSpPr>
        <p:spPr>
          <a:xfrm>
            <a:off x="247530" y="1670786"/>
            <a:ext cx="11030070" cy="3138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altLang="en-US" sz="2400" dirty="0"/>
              <a:t>Formal </a:t>
            </a:r>
            <a:r>
              <a:rPr lang="en-US" sz="2400" dirty="0"/>
              <a:t>Definition: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altLang="en-US" sz="2400" dirty="0">
                <a:solidFill>
                  <a:prstClr val="black"/>
                </a:solidFill>
              </a:rPr>
              <a:t>A function </a:t>
            </a:r>
            <a:r>
              <a:rPr lang="en-US" altLang="en-US" sz="2400" i="1" dirty="0">
                <a:solidFill>
                  <a:prstClr val="black"/>
                </a:solidFill>
              </a:rPr>
              <a:t>t(n)</a:t>
            </a:r>
            <a:r>
              <a:rPr lang="en-US" altLang="en-US" sz="2400" dirty="0">
                <a:solidFill>
                  <a:prstClr val="black"/>
                </a:solidFill>
              </a:rPr>
              <a:t> is said to be in </a:t>
            </a:r>
            <a:r>
              <a:rPr lang="en-US" sz="2400" dirty="0"/>
              <a:t>Little-</a:t>
            </a:r>
            <a:r>
              <a:rPr lang="en-US" sz="2400" dirty="0">
                <a:solidFill>
                  <a:srgbClr val="0070C0"/>
                </a:solidFill>
                <a:latin typeface="Symbol"/>
              </a:rPr>
              <a:t> </a:t>
            </a:r>
            <a:r>
              <a:rPr lang="en-US" altLang="en-US" sz="2400" i="1" dirty="0">
                <a:solidFill>
                  <a:prstClr val="black"/>
                </a:solidFill>
              </a:rPr>
              <a:t>(g(n)),</a:t>
            </a:r>
            <a:r>
              <a:rPr lang="en-US" altLang="en-US" sz="2400" dirty="0">
                <a:solidFill>
                  <a:prstClr val="black"/>
                </a:solidFill>
              </a:rPr>
              <a:t> denoted </a:t>
            </a:r>
            <a:r>
              <a:rPr lang="en-US" altLang="en-US" sz="2400" i="1" dirty="0">
                <a:solidFill>
                  <a:prstClr val="black"/>
                </a:solidFill>
              </a:rPr>
              <a:t>t(n) </a:t>
            </a:r>
            <a:r>
              <a:rPr lang="en-US" altLang="en-US" sz="2400" i="1" dirty="0">
                <a:solidFill>
                  <a:prstClr val="black"/>
                </a:solidFill>
                <a:sym typeface="Symbol" panose="05050102010706020507" pitchFamily="18" charset="2"/>
              </a:rPr>
              <a:t></a:t>
            </a:r>
            <a:r>
              <a:rPr lang="en-US" sz="2400" dirty="0">
                <a:solidFill>
                  <a:srgbClr val="0070C0"/>
                </a:solidFill>
                <a:latin typeface="Symbol"/>
              </a:rPr>
              <a:t> </a:t>
            </a:r>
            <a:r>
              <a:rPr lang="en-US" altLang="en-US" sz="2400" i="1" dirty="0">
                <a:solidFill>
                  <a:prstClr val="black"/>
                </a:solidFill>
                <a:sym typeface="Symbol" panose="05050102010706020507" pitchFamily="18" charset="2"/>
              </a:rPr>
              <a:t>(g(n)),</a:t>
            </a:r>
            <a:r>
              <a:rPr lang="en-US" altLang="en-US" sz="2400" dirty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altLang="en-US" sz="2400" dirty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u="sng" dirty="0">
                <a:solidFill>
                  <a:prstClr val="black"/>
                </a:solidFill>
                <a:sym typeface="Symbol" panose="05050102010706020507" pitchFamily="18" charset="2"/>
              </a:rPr>
              <a:t>if for </a:t>
            </a:r>
            <a:r>
              <a:rPr lang="en-US" altLang="en-US" sz="2400" u="sng" dirty="0">
                <a:solidFill>
                  <a:srgbClr val="FF0000"/>
                </a:solidFill>
                <a:sym typeface="Symbol" panose="05050102010706020507" pitchFamily="18" charset="2"/>
              </a:rPr>
              <a:t>any</a:t>
            </a:r>
            <a:r>
              <a:rPr lang="en-US" altLang="en-US" sz="2400" u="sng" dirty="0">
                <a:solidFill>
                  <a:prstClr val="black"/>
                </a:solidFill>
                <a:sym typeface="Symbol" panose="05050102010706020507" pitchFamily="18" charset="2"/>
              </a:rPr>
              <a:t> positive constant c and some nonnegative integer </a:t>
            </a:r>
            <a:r>
              <a:rPr lang="en-US" altLang="en-US" sz="2400" i="1" u="sng" dirty="0">
                <a:solidFill>
                  <a:prstClr val="black"/>
                </a:solidFill>
                <a:sym typeface="Symbol" panose="05050102010706020507" pitchFamily="18" charset="2"/>
              </a:rPr>
              <a:t>n</a:t>
            </a:r>
            <a:r>
              <a:rPr lang="en-US" altLang="en-US" sz="2400" i="1" u="sng" baseline="-25000" dirty="0">
                <a:solidFill>
                  <a:prstClr val="black"/>
                </a:solidFill>
                <a:sym typeface="Symbol" panose="05050102010706020507" pitchFamily="18" charset="2"/>
              </a:rPr>
              <a:t>0</a:t>
            </a:r>
            <a:endParaRPr lang="en-US" altLang="en-US" sz="2400" u="sng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altLang="en-US" sz="2400" dirty="0">
                <a:solidFill>
                  <a:prstClr val="black"/>
                </a:solidFill>
              </a:rPr>
              <a:t>	</a:t>
            </a:r>
            <a:r>
              <a:rPr lang="en-US" altLang="en-US" sz="2400" dirty="0">
                <a:solidFill>
                  <a:schemeClr val="folHlink"/>
                </a:solidFill>
              </a:rPr>
              <a:t>t(n) </a:t>
            </a:r>
            <a:r>
              <a:rPr lang="en-US" altLang="en-US" sz="2400" dirty="0">
                <a:solidFill>
                  <a:schemeClr val="folHlink"/>
                </a:solidFill>
                <a:sym typeface="Symbol" panose="05050102010706020507" pitchFamily="18" charset="2"/>
              </a:rPr>
              <a:t>&gt;cg(n) 0 for all n  n</a:t>
            </a:r>
            <a:r>
              <a:rPr lang="en-US" altLang="en-US" sz="2400" baseline="-25000" dirty="0">
                <a:solidFill>
                  <a:schemeClr val="folHlink"/>
                </a:solidFill>
                <a:sym typeface="Symbol" panose="05050102010706020507" pitchFamily="18" charset="2"/>
              </a:rPr>
              <a:t>0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425559" y="806054"/>
            <a:ext cx="3079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Little Omega Notation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4103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 fill="freeze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52400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sz="2400" dirty="0"/>
          </a:p>
        </p:txBody>
      </p:sp>
      <p:sp>
        <p:nvSpPr>
          <p:cNvPr id="169" name="CustomShape 2"/>
          <p:cNvSpPr/>
          <p:nvPr/>
        </p:nvSpPr>
        <p:spPr>
          <a:xfrm>
            <a:off x="609480" y="1570140"/>
            <a:ext cx="6933960" cy="8218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 dirty="0">
                <a:solidFill>
                  <a:srgbClr val="FF0000"/>
                </a:solidFill>
                <a:latin typeface="Times New Roman"/>
              </a:rPr>
              <a:t>Example :</a:t>
            </a:r>
            <a:r>
              <a:rPr lang="en-US" sz="2400" dirty="0">
                <a:solidFill>
                  <a:srgbClr val="0070C0"/>
                </a:solidFill>
                <a:latin typeface="Times New Roman"/>
              </a:rPr>
              <a:t>  If   f(n) = 3 n</a:t>
            </a:r>
            <a:r>
              <a:rPr lang="en-US" sz="2400" baseline="30000" dirty="0">
                <a:solidFill>
                  <a:srgbClr val="0070C0"/>
                </a:solidFill>
                <a:latin typeface="Times New Roman"/>
              </a:rPr>
              <a:t>2</a:t>
            </a:r>
            <a:r>
              <a:rPr lang="en-US" sz="2400" dirty="0">
                <a:solidFill>
                  <a:srgbClr val="0070C0"/>
                </a:solidFill>
                <a:latin typeface="Times New Roman"/>
              </a:rPr>
              <a:t>+ 2, g(n) = n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/>
              </a:rPr>
              <a:t>                  then for any value of c&gt;0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/>
              </a:rPr>
              <a:t>                  f(n)&gt; cg(n)</a:t>
            </a:r>
          </a:p>
          <a:p>
            <a:endParaRPr sz="2400" dirty="0"/>
          </a:p>
          <a:p>
            <a:r>
              <a:rPr lang="en-US" sz="2400" dirty="0">
                <a:solidFill>
                  <a:srgbClr val="0070C0"/>
                </a:solidFill>
                <a:latin typeface="Times New Roman"/>
              </a:rPr>
              <a:t>	      f(n)  = </a:t>
            </a:r>
            <a:r>
              <a:rPr lang="en-US" sz="2400" dirty="0">
                <a:solidFill>
                  <a:srgbClr val="0070C0"/>
                </a:solidFill>
                <a:latin typeface="Symbol"/>
              </a:rPr>
              <a:t></a:t>
            </a:r>
            <a:r>
              <a:rPr lang="en-US" sz="2400" dirty="0">
                <a:solidFill>
                  <a:srgbClr val="0070C0"/>
                </a:solidFill>
                <a:latin typeface="Times New Roman"/>
              </a:rPr>
              <a:t>(n)</a:t>
            </a:r>
          </a:p>
          <a:p>
            <a:endParaRPr sz="2400" dirty="0"/>
          </a:p>
        </p:txBody>
      </p:sp>
      <p:sp>
        <p:nvSpPr>
          <p:cNvPr id="170" name="CustomShape 3"/>
          <p:cNvSpPr/>
          <p:nvPr/>
        </p:nvSpPr>
        <p:spPr>
          <a:xfrm>
            <a:off x="609300" y="2410950"/>
            <a:ext cx="6324120" cy="1705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 dirty="0">
                <a:solidFill>
                  <a:srgbClr val="FF0000"/>
                </a:solidFill>
                <a:latin typeface="Times New Roman"/>
              </a:rPr>
              <a:t> </a:t>
            </a:r>
          </a:p>
          <a:p>
            <a:endParaRPr lang="en-US" sz="2400" dirty="0">
              <a:solidFill>
                <a:srgbClr val="FF0000"/>
              </a:solidFill>
              <a:latin typeface="Times New Roman"/>
            </a:endParaRPr>
          </a:p>
          <a:p>
            <a:endParaRPr lang="en-US" sz="2400" dirty="0">
              <a:solidFill>
                <a:srgbClr val="FF0000"/>
              </a:solidFill>
              <a:latin typeface="Times New Roman"/>
            </a:endParaRPr>
          </a:p>
          <a:p>
            <a:endParaRPr lang="en-US" sz="2400" dirty="0">
              <a:solidFill>
                <a:srgbClr val="FF0000"/>
              </a:solidFill>
              <a:latin typeface="Times New Roman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/>
              </a:rPr>
              <a:t>Note : </a:t>
            </a:r>
            <a:r>
              <a:rPr lang="en-US" sz="2400" dirty="0">
                <a:solidFill>
                  <a:srgbClr val="0070C0"/>
                </a:solidFill>
                <a:latin typeface="Times New Roman"/>
              </a:rPr>
              <a:t>For non-negative functions, f(n) </a:t>
            </a:r>
            <a:r>
              <a:rPr lang="en-US" sz="2400" i="1" dirty="0">
                <a:solidFill>
                  <a:srgbClr val="0070C0"/>
                </a:solidFill>
                <a:latin typeface="Times New Roman"/>
              </a:rPr>
              <a:t>and g</a:t>
            </a:r>
            <a:r>
              <a:rPr lang="en-US" sz="2400" dirty="0">
                <a:solidFill>
                  <a:srgbClr val="0070C0"/>
                </a:solidFill>
                <a:latin typeface="Times New Roman"/>
              </a:rPr>
              <a:t>(n), </a:t>
            </a:r>
            <a:endParaRPr sz="2400" dirty="0"/>
          </a:p>
          <a:p>
            <a:r>
              <a:rPr lang="en-US" sz="2400" dirty="0">
                <a:solidFill>
                  <a:srgbClr val="0070C0"/>
                </a:solidFill>
                <a:latin typeface="Times New Roman"/>
              </a:rPr>
              <a:t>	f(n) is little </a:t>
            </a:r>
            <a:r>
              <a:rPr lang="en-US" sz="2400" dirty="0">
                <a:solidFill>
                  <a:srgbClr val="0070C0"/>
                </a:solidFill>
                <a:latin typeface="Symbol"/>
              </a:rPr>
              <a:t></a:t>
            </a:r>
            <a:r>
              <a:rPr lang="en-US" sz="2400" dirty="0">
                <a:solidFill>
                  <a:srgbClr val="0070C0"/>
                </a:solidFill>
                <a:latin typeface="Times New Roman"/>
              </a:rPr>
              <a:t> of g(n),  if and only if</a:t>
            </a:r>
            <a:endParaRPr sz="2400" dirty="0"/>
          </a:p>
          <a:p>
            <a:endParaRPr sz="2400" dirty="0"/>
          </a:p>
          <a:p>
            <a:r>
              <a:rPr lang="en-US" sz="2400" dirty="0">
                <a:solidFill>
                  <a:srgbClr val="0070C0"/>
                </a:solidFill>
                <a:latin typeface="Times New Roman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Times New Roman"/>
              </a:rPr>
              <a:t>f(n) = </a:t>
            </a:r>
            <a:r>
              <a:rPr lang="en-US" sz="2400" dirty="0">
                <a:solidFill>
                  <a:srgbClr val="7030A0"/>
                </a:solidFill>
                <a:latin typeface="Symbol"/>
              </a:rPr>
              <a:t></a:t>
            </a:r>
            <a:r>
              <a:rPr lang="en-US" sz="2400" dirty="0">
                <a:solidFill>
                  <a:srgbClr val="7030A0"/>
                </a:solidFill>
                <a:latin typeface="Times New Roman"/>
              </a:rPr>
              <a:t> (g(n))  and  f(n) ≠ </a:t>
            </a:r>
            <a:r>
              <a:rPr lang="en-US" sz="2400" dirty="0">
                <a:solidFill>
                  <a:srgbClr val="7030A0"/>
                </a:solidFill>
                <a:latin typeface="Symbol"/>
              </a:rPr>
              <a:t></a:t>
            </a:r>
            <a:r>
              <a:rPr lang="en-US" sz="2400" dirty="0">
                <a:solidFill>
                  <a:srgbClr val="7030A0"/>
                </a:solidFill>
                <a:latin typeface="Times New Roman"/>
              </a:rPr>
              <a:t> ( g(n) )</a:t>
            </a:r>
            <a:endParaRPr sz="2400" dirty="0"/>
          </a:p>
          <a:p>
            <a:r>
              <a:rPr lang="en-US" sz="2400" dirty="0">
                <a:solidFill>
                  <a:srgbClr val="7030A0"/>
                </a:solidFill>
                <a:latin typeface="Times New Roman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Times New Roman"/>
              </a:rPr>
              <a:t> [ strict lower bound, no upper bound]</a:t>
            </a:r>
            <a:endParaRPr sz="2400" dirty="0"/>
          </a:p>
        </p:txBody>
      </p:sp>
      <p:sp>
        <p:nvSpPr>
          <p:cNvPr id="5" name="Rectangle 4"/>
          <p:cNvSpPr/>
          <p:nvPr/>
        </p:nvSpPr>
        <p:spPr>
          <a:xfrm>
            <a:off x="425559" y="806054"/>
            <a:ext cx="3079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Little Omega Notation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1491026" y="3220310"/>
              <a:ext cx="129240" cy="1692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5026" y="3184310"/>
                <a:ext cx="20124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1749146" y="3379430"/>
              <a:ext cx="36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3146" y="3343430"/>
                <a:ext cx="72360" cy="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1332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 fill="freeze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5361" y="716791"/>
            <a:ext cx="10515600" cy="1325563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Theorems</a:t>
            </a:r>
            <a:endParaRPr lang="en-CA" altLang="en-US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341312" y="1532215"/>
            <a:ext cx="11850688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altLang="en-US" dirty="0"/>
              <a:t>If t</a:t>
            </a:r>
            <a:r>
              <a:rPr lang="en-US" altLang="en-US" baseline="-25000" dirty="0"/>
              <a:t>1</a:t>
            </a:r>
            <a:r>
              <a:rPr lang="en-US" altLang="en-US" dirty="0"/>
              <a:t>(n) </a:t>
            </a:r>
            <a:r>
              <a:rPr lang="en-US" altLang="en-US" dirty="0">
                <a:sym typeface="Symbol" panose="05050102010706020507" pitchFamily="18" charset="2"/>
              </a:rPr>
              <a:t> O(g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(n)) and </a:t>
            </a:r>
            <a:r>
              <a:rPr lang="en-US" altLang="en-US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(n) </a:t>
            </a:r>
            <a:r>
              <a:rPr lang="en-US" altLang="en-US" dirty="0">
                <a:sym typeface="Symbol" panose="05050102010706020507" pitchFamily="18" charset="2"/>
              </a:rPr>
              <a:t> O(g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(n)), then</a:t>
            </a:r>
          </a:p>
          <a:p>
            <a:pPr eaLnBrk="1" hangingPunct="1">
              <a:lnSpc>
                <a:spcPct val="80000"/>
              </a:lnSpc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(n) + t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(n)  O(max{g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(n), g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(n)}).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For example, </a:t>
            </a:r>
            <a:endParaRPr lang="en-US" altLang="zh-CN" dirty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marL="914400" lvl="2" indent="0">
              <a:lnSpc>
                <a:spcPct val="8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5n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+ 3nlogn  O(n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marL="914400" lvl="2" indent="0">
              <a:lnSpc>
                <a:spcPct val="80000"/>
              </a:lnSpc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342900" lvl="1" indent="-342900">
              <a:lnSpc>
                <a:spcPct val="8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Ø"/>
            </a:pPr>
            <a:r>
              <a:rPr lang="pt-BR" dirty="0"/>
              <a:t>If t1 ( n) ∈ Θ ( g 1 ( n)) and t2 ( n) ∈ Θ ( g2 ( n)) , then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SzPct val="60000"/>
              <a:buNone/>
            </a:pPr>
            <a:r>
              <a:rPr lang="pt-BR" dirty="0"/>
              <a:t>     t1 ( n) + t2 ( n) ∈ Θ(max{ g 1 ( n), g2 ( n)})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SzPct val="60000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Ø"/>
            </a:pPr>
            <a:r>
              <a:rPr lang="pt-BR" dirty="0"/>
              <a:t>t1(n) ∈ Ω(g1(n)) and t2(n) ∈ Ω(g2(n)), then</a:t>
            </a:r>
          </a:p>
          <a:p>
            <a:pPr marL="0" indent="0">
              <a:buNone/>
            </a:pPr>
            <a:r>
              <a:rPr lang="en-IN" dirty="0"/>
              <a:t>    t1(n) + t2(n) ∈ </a:t>
            </a:r>
            <a:r>
              <a:rPr lang="el-GR" dirty="0"/>
              <a:t>Ω(</a:t>
            </a:r>
            <a:r>
              <a:rPr lang="en-IN" dirty="0"/>
              <a:t>max{g1(n), g2(n)})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altLang="en-US" dirty="0">
                <a:solidFill>
                  <a:schemeClr val="folHlink"/>
                </a:solidFill>
                <a:sym typeface="Symbol" panose="05050102010706020507" pitchFamily="18" charset="2"/>
              </a:rPr>
              <a:t>Implication: The algorithm’s overall efficiency will be determined by the part with a larger order of growth, I.e., its least efficient part.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CA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38329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vandanamd@pes.edu</a:t>
            </a:r>
          </a:p>
          <a:p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Vandana M 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308" y="2547892"/>
            <a:ext cx="2352487" cy="12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0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313843" y="1715770"/>
            <a:ext cx="8727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cap="all" dirty="0"/>
              <a:t>DESIGN AND ANALYSIS OF ALGORITHMS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309611" y="2900080"/>
            <a:ext cx="8895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Asymptotic Notations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Vandana M 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9611" y="3597991"/>
            <a:ext cx="4162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Slides courtesy of </a:t>
            </a:r>
            <a:r>
              <a:rPr lang="en-US" sz="2400" b="1" dirty="0" err="1"/>
              <a:t>Anany</a:t>
            </a:r>
            <a:r>
              <a:rPr lang="en-US" sz="2400" b="1" dirty="0"/>
              <a:t> </a:t>
            </a:r>
            <a:r>
              <a:rPr lang="en-US" sz="2400" b="1" dirty="0" err="1"/>
              <a:t>Levitin</a:t>
            </a:r>
            <a:endParaRPr lang="en-IN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760" y="230188"/>
            <a:ext cx="1542422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1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405848" y="1487280"/>
            <a:ext cx="8763000" cy="38862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en-US" dirty="0"/>
              <a:t>Orders of growth of an algorithm’s basic operation count is important</a:t>
            </a:r>
          </a:p>
          <a:p>
            <a:pPr marL="0" indent="0" eaLnBrk="1" hangingPunct="1">
              <a:buNone/>
            </a:pPr>
            <a:r>
              <a:rPr lang="en-US" altLang="en-US" dirty="0">
                <a:solidFill>
                  <a:srgbClr val="FF0000"/>
                </a:solidFill>
              </a:rPr>
              <a:t>How do we compare order of growth??</a:t>
            </a:r>
          </a:p>
          <a:p>
            <a:pPr marL="0" indent="0" eaLnBrk="1" hangingPunct="1">
              <a:buNone/>
            </a:pPr>
            <a:r>
              <a:rPr lang="en-US" altLang="en-US" dirty="0"/>
              <a:t>Using Asymptotic Notations</a:t>
            </a:r>
          </a:p>
          <a:p>
            <a:pPr marL="0" indent="0">
              <a:buNone/>
            </a:pPr>
            <a:r>
              <a:rPr lang="en-US" altLang="en-US"/>
              <a:t>A way of comparing functions that ignores constant factors and small input sizes</a:t>
            </a:r>
          </a:p>
          <a:p>
            <a:pPr marL="457200" lvl="1" indent="0" eaLnBrk="1" hangingPunct="1">
              <a:buNone/>
            </a:pPr>
            <a:r>
              <a:rPr lang="en-US" altLang="en-US"/>
              <a:t>O(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 dirty="0"/>
              <a:t>)): class of functions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that grow </a:t>
            </a:r>
            <a:r>
              <a:rPr lang="en-US" altLang="en-US" i="1" u="sng" dirty="0">
                <a:hlinkClick r:id="rId3" action="ppaction://hlinksldjump"/>
              </a:rPr>
              <a:t>no faster</a:t>
            </a:r>
            <a:r>
              <a:rPr lang="en-US" altLang="en-US" dirty="0">
                <a:hlinkClick r:id="rId3" action="ppaction://hlinksldjump"/>
              </a:rPr>
              <a:t> </a:t>
            </a:r>
            <a:r>
              <a:rPr lang="en-US" altLang="en-US" dirty="0"/>
              <a:t>than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pPr marL="457200" lvl="1" indent="0" eaLnBrk="1" hangingPunct="1">
              <a:buNone/>
            </a:pPr>
            <a:r>
              <a:rPr lang="el-GR" altLang="en-US" dirty="0">
                <a:cs typeface="Times New Roman" panose="02020603050405020304" pitchFamily="18" charset="0"/>
              </a:rPr>
              <a:t>Ω</a:t>
            </a:r>
            <a:r>
              <a:rPr lang="en-US" altLang="en-US" dirty="0"/>
              <a:t>(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)): class of functions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that grow </a:t>
            </a:r>
            <a:r>
              <a:rPr lang="en-US" altLang="en-US" i="1" u="sng" dirty="0">
                <a:hlinkClick r:id="rId4" action="ppaction://hlinksldjump"/>
              </a:rPr>
              <a:t>at least as fast</a:t>
            </a:r>
            <a:r>
              <a:rPr lang="en-US" altLang="en-US" dirty="0">
                <a:hlinkClick r:id="rId4" action="ppaction://hlinksldjump"/>
              </a:rPr>
              <a:t> </a:t>
            </a:r>
            <a:r>
              <a:rPr lang="en-US" altLang="en-US" dirty="0"/>
              <a:t>as 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  <a:r>
              <a:rPr lang="el-GR" altLang="en-US" dirty="0">
                <a:cs typeface="Times New Roman" panose="02020603050405020304" pitchFamily="18" charset="0"/>
              </a:rPr>
              <a:t> 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457200" lvl="1" indent="0" eaLnBrk="1" hangingPunct="1">
              <a:buNone/>
            </a:pPr>
            <a:r>
              <a:rPr lang="el-GR" altLang="en-US" dirty="0">
                <a:cs typeface="Times New Roman" panose="02020603050405020304" pitchFamily="18" charset="0"/>
              </a:rPr>
              <a:t>Θ </a:t>
            </a:r>
            <a:r>
              <a:rPr lang="en-US" altLang="en-US" dirty="0"/>
              <a:t>(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)): class of functions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that grow </a:t>
            </a:r>
            <a:r>
              <a:rPr lang="en-US" altLang="en-US" i="1" u="sng" dirty="0">
                <a:hlinkClick r:id="rId5" action="ppaction://hlinksldjump"/>
              </a:rPr>
              <a:t>at same rate</a:t>
            </a:r>
            <a:r>
              <a:rPr lang="en-US" altLang="en-US" dirty="0">
                <a:hlinkClick r:id="rId5" action="ppaction://hlinksldjump"/>
              </a:rPr>
              <a:t> </a:t>
            </a:r>
            <a:r>
              <a:rPr lang="en-US" altLang="en-US" dirty="0"/>
              <a:t>as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pPr marL="457200" lvl="1" indent="0">
              <a:buNone/>
            </a:pPr>
            <a:r>
              <a:rPr lang="en-US" altLang="en-US" dirty="0"/>
              <a:t>o(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)): class of functions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that grow </a:t>
            </a:r>
            <a:r>
              <a:rPr lang="en-US" altLang="en-US" i="1" u="sng" dirty="0">
                <a:solidFill>
                  <a:schemeClr val="accent1">
                    <a:lumMod val="75000"/>
                  </a:schemeClr>
                </a:solidFill>
              </a:rPr>
              <a:t>at slower rate</a:t>
            </a:r>
            <a:r>
              <a:rPr lang="en-US" altLang="en-US" i="1" u="sng" dirty="0">
                <a:solidFill>
                  <a:schemeClr val="accent1">
                    <a:lumMod val="75000"/>
                  </a:schemeClr>
                </a:solidFill>
                <a:hlinkClick r:id="rId3" action="ppaction://hlinksldjump"/>
              </a:rPr>
              <a:t> </a:t>
            </a:r>
            <a:r>
              <a:rPr lang="en-US" altLang="en-US" dirty="0"/>
              <a:t>than  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pPr marL="457200" lvl="1" indent="0">
              <a:buNone/>
            </a:pPr>
            <a:r>
              <a:rPr lang="en-US" dirty="0">
                <a:latin typeface="Symbol"/>
              </a:rPr>
              <a:t></a:t>
            </a:r>
            <a:r>
              <a:rPr lang="en-US" altLang="en-US" dirty="0"/>
              <a:t>(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)): class of functions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that grow </a:t>
            </a:r>
            <a:r>
              <a:rPr lang="en-US" altLang="en-US" i="1" u="sng" dirty="0">
                <a:hlinkClick r:id="rId4" action="ppaction://hlinksldjump"/>
              </a:rPr>
              <a:t>at faster rate</a:t>
            </a:r>
            <a:r>
              <a:rPr lang="en-US" altLang="en-US" dirty="0">
                <a:hlinkClick r:id="rId4" action="ppaction://hlinksldjump"/>
              </a:rPr>
              <a:t> </a:t>
            </a:r>
            <a:r>
              <a:rPr lang="en-US" altLang="en-US" dirty="0"/>
              <a:t>than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pPr marL="457200" lvl="1" indent="0" eaLnBrk="1" hangingPunct="1"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430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746125"/>
            <a:ext cx="10515600" cy="1325563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O-notation</a:t>
            </a:r>
          </a:p>
        </p:txBody>
      </p:sp>
      <p:pic>
        <p:nvPicPr>
          <p:cNvPr id="103427" name="Picture 3" descr="figs2_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650" y="1571625"/>
            <a:ext cx="6400800" cy="4732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54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735912"/>
            <a:ext cx="10515600" cy="1325563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O-notation</a:t>
            </a:r>
            <a:endParaRPr lang="en-CA" altLang="en-US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419099" y="1530351"/>
            <a:ext cx="8764657" cy="4459287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/>
              <a:t>Formal definition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dirty="0"/>
              <a:t>A function </a:t>
            </a:r>
            <a:r>
              <a:rPr lang="en-US" altLang="en-US" i="1" dirty="0"/>
              <a:t>t(n)</a:t>
            </a:r>
            <a:r>
              <a:rPr lang="en-US" altLang="en-US" dirty="0"/>
              <a:t> is said to be in </a:t>
            </a:r>
            <a:r>
              <a:rPr lang="en-US" altLang="en-US" i="1" dirty="0"/>
              <a:t>O(g(n)),</a:t>
            </a:r>
            <a:r>
              <a:rPr lang="en-US" altLang="en-US" dirty="0"/>
              <a:t> denoted </a:t>
            </a:r>
            <a:r>
              <a:rPr lang="en-US" altLang="en-US" i="1" dirty="0"/>
              <a:t>t(n) </a:t>
            </a:r>
            <a:r>
              <a:rPr lang="en-US" altLang="en-US" i="1" dirty="0">
                <a:sym typeface="Symbol" panose="05050102010706020507" pitchFamily="18" charset="2"/>
              </a:rPr>
              <a:t>O(g(n)),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t(n)</a:t>
            </a:r>
            <a:r>
              <a:rPr lang="en-US" altLang="en-US" dirty="0">
                <a:sym typeface="Symbol" panose="05050102010706020507" pitchFamily="18" charset="2"/>
              </a:rPr>
              <a:t> is bounded above by some constant multiple of </a:t>
            </a:r>
            <a:r>
              <a:rPr lang="en-US" altLang="en-US" i="1" dirty="0">
                <a:sym typeface="Symbol" panose="05050102010706020507" pitchFamily="18" charset="2"/>
              </a:rPr>
              <a:t>g(n)</a:t>
            </a:r>
            <a:r>
              <a:rPr lang="en-US" altLang="en-US" dirty="0">
                <a:sym typeface="Symbol" panose="05050102010706020507" pitchFamily="18" charset="2"/>
              </a:rPr>
              <a:t> for all large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 i.e., </a:t>
            </a:r>
            <a:r>
              <a:rPr lang="en-US" altLang="en-US" u="sng" dirty="0">
                <a:sym typeface="Symbol" panose="05050102010706020507" pitchFamily="18" charset="2"/>
              </a:rPr>
              <a:t>if there exist </a:t>
            </a:r>
            <a:r>
              <a:rPr lang="en-US" altLang="en-US" u="sng" dirty="0">
                <a:solidFill>
                  <a:srgbClr val="FF0000"/>
                </a:solidFill>
                <a:sym typeface="Symbol" panose="05050102010706020507" pitchFamily="18" charset="2"/>
              </a:rPr>
              <a:t>some</a:t>
            </a:r>
            <a:r>
              <a:rPr lang="en-US" altLang="en-US" u="sng" dirty="0">
                <a:sym typeface="Symbol" panose="05050102010706020507" pitchFamily="18" charset="2"/>
              </a:rPr>
              <a:t> positive constant c and some nonnegative integer </a:t>
            </a:r>
            <a:r>
              <a:rPr lang="en-US" altLang="en-US" i="1" u="sng" dirty="0">
                <a:sym typeface="Symbol" panose="05050102010706020507" pitchFamily="18" charset="2"/>
              </a:rPr>
              <a:t>n</a:t>
            </a:r>
            <a:r>
              <a:rPr lang="en-US" altLang="en-US" i="1" u="sng" baseline="-25000" dirty="0">
                <a:sym typeface="Symbol" panose="05050102010706020507" pitchFamily="18" charset="2"/>
              </a:rPr>
              <a:t>0</a:t>
            </a:r>
            <a:r>
              <a:rPr lang="en-US" altLang="en-US" u="sng" dirty="0">
                <a:sym typeface="Symbol" panose="05050102010706020507" pitchFamily="18" charset="2"/>
              </a:rPr>
              <a:t> such that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u="sng" dirty="0">
              <a:sym typeface="Symbol" panose="05050102010706020507" pitchFamily="18" charset="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chemeClr val="folHlink"/>
                </a:solidFill>
              </a:rPr>
              <a:t>t(n) </a:t>
            </a:r>
            <a:r>
              <a:rPr lang="en-US" altLang="en-US" dirty="0">
                <a:solidFill>
                  <a:schemeClr val="folHlink"/>
                </a:solidFill>
                <a:sym typeface="Symbol" panose="05050102010706020507" pitchFamily="18" charset="2"/>
              </a:rPr>
              <a:t> cg(n) for all n  n</a:t>
            </a:r>
            <a:r>
              <a:rPr lang="en-US" altLang="en-US" baseline="-25000" dirty="0">
                <a:solidFill>
                  <a:schemeClr val="folHlink"/>
                </a:solidFill>
                <a:sym typeface="Symbol" panose="05050102010706020507" pitchFamily="18" charset="2"/>
              </a:rPr>
              <a:t>0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baseline="-25000" dirty="0">
              <a:solidFill>
                <a:schemeClr val="folHlink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Exercises: prove the following using the above definition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10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</a:t>
            </a:r>
            <a:r>
              <a:rPr lang="en-US" altLang="en-US" dirty="0">
                <a:cs typeface="Times New Roman" panose="02020603050405020304" pitchFamily="18" charset="0"/>
              </a:rPr>
              <a:t> O(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)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10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+ 2n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</a:t>
            </a:r>
            <a:r>
              <a:rPr lang="en-US" altLang="en-US" dirty="0">
                <a:cs typeface="Times New Roman" panose="02020603050405020304" pitchFamily="18" charset="0"/>
              </a:rPr>
              <a:t> O(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)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100</a:t>
            </a:r>
            <a:r>
              <a:rPr lang="en-US" altLang="en-US" i="1" dirty="0">
                <a:cs typeface="Times New Roman" panose="02020603050405020304" pitchFamily="18" charset="0"/>
              </a:rPr>
              <a:t>n + 5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</a:t>
            </a:r>
            <a:r>
              <a:rPr lang="en-US" altLang="en-US" dirty="0">
                <a:cs typeface="Times New Roman" panose="02020603050405020304" pitchFamily="18" charset="0"/>
              </a:rPr>
              <a:t> O(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)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5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+20 </a:t>
            </a:r>
            <a:r>
              <a:rPr lang="en-US" altLang="en-US" i="1" dirty="0">
                <a:sym typeface="Symbol" panose="05050102010706020507" pitchFamily="18" charset="2"/>
              </a:rPr>
              <a:t></a:t>
            </a:r>
            <a:r>
              <a:rPr lang="en-US" altLang="en-US" dirty="0">
                <a:cs typeface="Times New Roman" panose="02020603050405020304" pitchFamily="18" charset="0"/>
              </a:rPr>
              <a:t> O(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aseline="-25000" dirty="0">
              <a:solidFill>
                <a:schemeClr val="folHlink"/>
              </a:solidFill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CA" altLang="en-US" baseline="-25000" dirty="0">
              <a:solidFill>
                <a:schemeClr val="folHlink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506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5384" y="622506"/>
            <a:ext cx="10515600" cy="1325563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-notation</a:t>
            </a:r>
            <a:endParaRPr lang="en-US" altLang="en-US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7523" name="Picture 3" descr="figs2_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350" y="1744662"/>
            <a:ext cx="6019800" cy="4611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0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73845"/>
            <a:ext cx="10515600" cy="1325563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-notation</a:t>
            </a:r>
            <a:endParaRPr lang="en-CA" altLang="en-US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419100" y="1569693"/>
            <a:ext cx="8754717" cy="4078287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/>
              <a:t>Formal definition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dirty="0"/>
              <a:t>A function </a:t>
            </a:r>
            <a:r>
              <a:rPr lang="en-US" altLang="en-US" i="1" dirty="0"/>
              <a:t>t(n)</a:t>
            </a:r>
            <a:r>
              <a:rPr lang="en-US" altLang="en-US" dirty="0"/>
              <a:t> is said to be in </a:t>
            </a:r>
            <a:r>
              <a:rPr lang="en-US" altLang="en-US" dirty="0">
                <a:sym typeface="Symbol" panose="05050102010706020507" pitchFamily="18" charset="2"/>
              </a:rPr>
              <a:t></a:t>
            </a:r>
            <a:r>
              <a:rPr lang="en-US" altLang="en-US" i="1" dirty="0"/>
              <a:t>(g(n)),</a:t>
            </a:r>
            <a:r>
              <a:rPr lang="en-US" altLang="en-US" dirty="0"/>
              <a:t> denoted </a:t>
            </a:r>
            <a:r>
              <a:rPr lang="en-US" altLang="en-US" i="1" dirty="0"/>
              <a:t>t(n) </a:t>
            </a:r>
            <a:r>
              <a:rPr lang="en-US" altLang="en-US" i="1" dirty="0">
                <a:sym typeface="Symbol" panose="05050102010706020507" pitchFamily="18" charset="2"/>
              </a:rPr>
              <a:t> </a:t>
            </a:r>
            <a:r>
              <a:rPr lang="en-US" altLang="en-US" dirty="0">
                <a:sym typeface="Symbol" panose="05050102010706020507" pitchFamily="18" charset="2"/>
              </a:rPr>
              <a:t></a:t>
            </a:r>
            <a:r>
              <a:rPr lang="en-US" altLang="en-US" i="1" dirty="0">
                <a:sym typeface="Symbol" panose="05050102010706020507" pitchFamily="18" charset="2"/>
              </a:rPr>
              <a:t>(g(n)),</a:t>
            </a:r>
            <a:r>
              <a:rPr lang="en-US" altLang="en-US" dirty="0">
                <a:sym typeface="Symbol" panose="05050102010706020507" pitchFamily="18" charset="2"/>
              </a:rPr>
              <a:t> if </a:t>
            </a:r>
            <a:r>
              <a:rPr lang="en-US" altLang="en-US" i="1" dirty="0">
                <a:sym typeface="Symbol" panose="05050102010706020507" pitchFamily="18" charset="2"/>
              </a:rPr>
              <a:t>t(n)</a:t>
            </a:r>
            <a:r>
              <a:rPr lang="en-US" altLang="en-US" dirty="0">
                <a:sym typeface="Symbol" panose="05050102010706020507" pitchFamily="18" charset="2"/>
              </a:rPr>
              <a:t> is bounded below by some constant multiple of </a:t>
            </a:r>
            <a:r>
              <a:rPr lang="en-US" altLang="en-US" i="1" dirty="0">
                <a:sym typeface="Symbol" panose="05050102010706020507" pitchFamily="18" charset="2"/>
              </a:rPr>
              <a:t>g(n)</a:t>
            </a:r>
            <a:r>
              <a:rPr lang="en-US" altLang="en-US" dirty="0">
                <a:sym typeface="Symbol" panose="05050102010706020507" pitchFamily="18" charset="2"/>
              </a:rPr>
              <a:t> for all large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 i.e., </a:t>
            </a:r>
            <a:r>
              <a:rPr lang="en-US" altLang="en-US" u="sng" dirty="0">
                <a:sym typeface="Symbol" panose="05050102010706020507" pitchFamily="18" charset="2"/>
              </a:rPr>
              <a:t>if there exist </a:t>
            </a:r>
            <a:r>
              <a:rPr lang="en-US" altLang="en-US" u="sng" dirty="0">
                <a:solidFill>
                  <a:srgbClr val="FF0000"/>
                </a:solidFill>
                <a:sym typeface="Symbol" panose="05050102010706020507" pitchFamily="18" charset="2"/>
              </a:rPr>
              <a:t>some</a:t>
            </a:r>
            <a:r>
              <a:rPr lang="en-US" altLang="en-US" u="sng" dirty="0">
                <a:sym typeface="Symbol" panose="05050102010706020507" pitchFamily="18" charset="2"/>
              </a:rPr>
              <a:t> positive constant c and some nonnegative integer </a:t>
            </a:r>
            <a:r>
              <a:rPr lang="en-US" altLang="en-US" i="1" u="sng" dirty="0">
                <a:sym typeface="Symbol" panose="05050102010706020507" pitchFamily="18" charset="2"/>
              </a:rPr>
              <a:t>n</a:t>
            </a:r>
            <a:r>
              <a:rPr lang="en-US" altLang="en-US" i="1" u="sng" baseline="-25000" dirty="0">
                <a:sym typeface="Symbol" panose="05050102010706020507" pitchFamily="18" charset="2"/>
              </a:rPr>
              <a:t>0</a:t>
            </a:r>
            <a:r>
              <a:rPr lang="en-US" altLang="en-US" u="sng" dirty="0">
                <a:sym typeface="Symbol" panose="05050102010706020507" pitchFamily="18" charset="2"/>
              </a:rPr>
              <a:t> such that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u="sng" dirty="0">
              <a:sym typeface="Symbol" panose="05050102010706020507" pitchFamily="18" charset="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chemeClr val="folHlink"/>
                </a:solidFill>
              </a:rPr>
              <a:t>t(n) </a:t>
            </a:r>
            <a:r>
              <a:rPr lang="en-US" altLang="en-US" dirty="0">
                <a:solidFill>
                  <a:schemeClr val="folHlink"/>
                </a:solidFill>
                <a:sym typeface="Symbol" panose="05050102010706020507" pitchFamily="18" charset="2"/>
              </a:rPr>
              <a:t> cg(n) for all n  n</a:t>
            </a:r>
            <a:r>
              <a:rPr lang="en-US" altLang="en-US" baseline="-25000" dirty="0">
                <a:solidFill>
                  <a:schemeClr val="folHlink"/>
                </a:solidFill>
                <a:sym typeface="Symbol" panose="05050102010706020507" pitchFamily="18" charset="2"/>
              </a:rPr>
              <a:t>0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CA" altLang="en-US" baseline="-25000" dirty="0">
              <a:solidFill>
                <a:schemeClr val="folHlink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/>
              <a:t>Exercises: </a:t>
            </a:r>
            <a:r>
              <a:rPr lang="en-US" altLang="en-US" dirty="0">
                <a:cs typeface="Times New Roman" panose="02020603050405020304" pitchFamily="18" charset="0"/>
              </a:rPr>
              <a:t>prove the following using the above definition</a:t>
            </a:r>
            <a:endParaRPr lang="en-US" altLang="en-US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10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i="1" baseline="30000" dirty="0">
                <a:cs typeface="Times New Roman" panose="02020603050405020304" pitchFamily="18" charset="0"/>
              </a:rPr>
              <a:t>2</a:t>
            </a:r>
            <a:r>
              <a:rPr lang="en-US" altLang="en-US" i="1" dirty="0">
                <a:cs typeface="Times New Roman" panose="02020603050405020304" pitchFamily="18" charset="0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</a:t>
            </a:r>
            <a:r>
              <a:rPr lang="en-US" altLang="en-US" dirty="0">
                <a:cs typeface="Times New Roman" panose="02020603050405020304" pitchFamily="18" charset="0"/>
              </a:rPr>
              <a:t>  	</a:t>
            </a:r>
            <a:r>
              <a:rPr lang="en-US" altLang="en-US" dirty="0">
                <a:sym typeface="Symbol" panose="05050102010706020507" pitchFamily="18" charset="2"/>
              </a:rPr>
              <a:t>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)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10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i="1" baseline="30000" dirty="0">
                <a:cs typeface="Times New Roman" panose="02020603050405020304" pitchFamily="18" charset="0"/>
              </a:rPr>
              <a:t>2</a:t>
            </a:r>
            <a:r>
              <a:rPr lang="en-US" altLang="en-US" i="1" dirty="0">
                <a:cs typeface="Times New Roman" panose="02020603050405020304" pitchFamily="18" charset="0"/>
              </a:rPr>
              <a:t> + 2n</a:t>
            </a:r>
            <a:r>
              <a:rPr lang="en-US" altLang="en-US" dirty="0">
                <a:cs typeface="Times New Roman" panose="02020603050405020304" pitchFamily="18" charset="0"/>
              </a:rPr>
              <a:t>   </a:t>
            </a:r>
            <a:r>
              <a:rPr lang="en-US" altLang="en-US" i="1" dirty="0">
                <a:sym typeface="Symbol" panose="05050102010706020507" pitchFamily="18" charset="2"/>
              </a:rPr>
              <a:t></a:t>
            </a:r>
            <a:r>
              <a:rPr lang="en-US" altLang="en-US" dirty="0">
                <a:cs typeface="Times New Roman" panose="02020603050405020304" pitchFamily="18" charset="0"/>
              </a:rPr>
              <a:t> 	</a:t>
            </a:r>
            <a:r>
              <a:rPr lang="en-US" altLang="en-US" dirty="0">
                <a:sym typeface="Symbol" panose="05050102010706020507" pitchFamily="18" charset="2"/>
              </a:rPr>
              <a:t>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)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10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i="1" baseline="30000" dirty="0">
                <a:cs typeface="Times New Roman" panose="02020603050405020304" pitchFamily="18" charset="0"/>
              </a:rPr>
              <a:t>3</a:t>
            </a:r>
            <a:r>
              <a:rPr lang="en-US" altLang="en-US" i="1" dirty="0">
                <a:cs typeface="Times New Roman" panose="02020603050405020304" pitchFamily="18" charset="0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</a:t>
            </a:r>
            <a:r>
              <a:rPr lang="en-US" altLang="en-US" dirty="0">
                <a:cs typeface="Times New Roman" panose="02020603050405020304" pitchFamily="18" charset="0"/>
              </a:rPr>
              <a:t> 	</a:t>
            </a:r>
            <a:r>
              <a:rPr lang="en-US" altLang="en-US" dirty="0">
                <a:sym typeface="Symbol" panose="05050102010706020507" pitchFamily="18" charset="2"/>
              </a:rPr>
              <a:t>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CA" altLang="en-US" baseline="-25000" dirty="0">
              <a:solidFill>
                <a:schemeClr val="folHlink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1261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680210"/>
            <a:ext cx="10515600" cy="1325563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-notation</a:t>
            </a:r>
            <a:endParaRPr lang="en-US" altLang="en-US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1619" name="Picture 3" descr="figs2_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750" y="1679575"/>
            <a:ext cx="6324600" cy="4676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83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7322" y="761862"/>
            <a:ext cx="10515600" cy="1325563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-notation</a:t>
            </a:r>
            <a:endParaRPr lang="en-CA" altLang="en-US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437322" y="1699143"/>
            <a:ext cx="8502926" cy="3621087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dirty="0"/>
              <a:t>Formal definition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en-US" dirty="0"/>
              <a:t>A function </a:t>
            </a:r>
            <a:r>
              <a:rPr lang="en-US" altLang="en-US" i="1" dirty="0"/>
              <a:t>t(n)</a:t>
            </a:r>
            <a:r>
              <a:rPr lang="en-US" altLang="en-US" dirty="0"/>
              <a:t> is said to be in </a:t>
            </a:r>
            <a:r>
              <a:rPr lang="en-US" altLang="en-US" dirty="0">
                <a:sym typeface="Symbol" panose="05050102010706020507" pitchFamily="18" charset="2"/>
              </a:rPr>
              <a:t></a:t>
            </a:r>
            <a:r>
              <a:rPr lang="en-US" altLang="en-US" i="1" dirty="0"/>
              <a:t>(g(n)),</a:t>
            </a:r>
            <a:r>
              <a:rPr lang="en-US" altLang="en-US" dirty="0"/>
              <a:t> denoted </a:t>
            </a:r>
            <a:r>
              <a:rPr lang="en-US" altLang="en-US" i="1" dirty="0"/>
              <a:t>t(n) </a:t>
            </a:r>
            <a:r>
              <a:rPr lang="en-US" altLang="en-US" i="1" dirty="0">
                <a:sym typeface="Symbol" panose="05050102010706020507" pitchFamily="18" charset="2"/>
              </a:rPr>
              <a:t> </a:t>
            </a:r>
            <a:r>
              <a:rPr lang="en-US" altLang="en-US" dirty="0">
                <a:sym typeface="Symbol" panose="05050102010706020507" pitchFamily="18" charset="2"/>
              </a:rPr>
              <a:t></a:t>
            </a:r>
            <a:r>
              <a:rPr lang="en-US" altLang="en-US" i="1" dirty="0">
                <a:sym typeface="Symbol" panose="05050102010706020507" pitchFamily="18" charset="2"/>
              </a:rPr>
              <a:t>(g(n)),</a:t>
            </a:r>
            <a:r>
              <a:rPr lang="en-US" altLang="en-US" dirty="0">
                <a:sym typeface="Symbol" panose="05050102010706020507" pitchFamily="18" charset="2"/>
              </a:rPr>
              <a:t> if </a:t>
            </a:r>
            <a:r>
              <a:rPr lang="en-US" altLang="en-US" i="1" dirty="0">
                <a:sym typeface="Symbol" panose="05050102010706020507" pitchFamily="18" charset="2"/>
              </a:rPr>
              <a:t>t(n)</a:t>
            </a:r>
            <a:r>
              <a:rPr lang="en-US" altLang="en-US" dirty="0">
                <a:sym typeface="Symbol" panose="05050102010706020507" pitchFamily="18" charset="2"/>
              </a:rPr>
              <a:t> is bounded both above and below by some positive constant multiples of </a:t>
            </a:r>
            <a:r>
              <a:rPr lang="en-US" altLang="en-US" i="1" dirty="0">
                <a:sym typeface="Symbol" panose="05050102010706020507" pitchFamily="18" charset="2"/>
              </a:rPr>
              <a:t>g(n)</a:t>
            </a:r>
            <a:r>
              <a:rPr lang="en-US" altLang="en-US" dirty="0">
                <a:sym typeface="Symbol" panose="05050102010706020507" pitchFamily="18" charset="2"/>
              </a:rPr>
              <a:t> for all large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 i.e., </a:t>
            </a:r>
            <a:r>
              <a:rPr lang="en-US" altLang="en-US" u="sng" dirty="0">
                <a:sym typeface="Symbol" panose="05050102010706020507" pitchFamily="18" charset="2"/>
              </a:rPr>
              <a:t>if there exist some positive constant c</a:t>
            </a:r>
            <a:r>
              <a:rPr lang="en-US" altLang="en-US" u="sng" baseline="-25000" dirty="0">
                <a:sym typeface="Symbol" panose="05050102010706020507" pitchFamily="18" charset="2"/>
              </a:rPr>
              <a:t>1</a:t>
            </a:r>
            <a:r>
              <a:rPr lang="en-US" altLang="en-US" u="sng" dirty="0">
                <a:sym typeface="Symbol" panose="05050102010706020507" pitchFamily="18" charset="2"/>
              </a:rPr>
              <a:t> and c</a:t>
            </a:r>
            <a:r>
              <a:rPr lang="en-US" altLang="en-US" u="sng" baseline="-25000" dirty="0">
                <a:sym typeface="Symbol" panose="05050102010706020507" pitchFamily="18" charset="2"/>
              </a:rPr>
              <a:t>2</a:t>
            </a:r>
            <a:r>
              <a:rPr lang="en-US" altLang="en-US" u="sng" dirty="0">
                <a:sym typeface="Symbol" panose="05050102010706020507" pitchFamily="18" charset="2"/>
              </a:rPr>
              <a:t> and some nonnegative integer </a:t>
            </a:r>
            <a:r>
              <a:rPr lang="en-US" altLang="en-US" i="1" u="sng" dirty="0">
                <a:sym typeface="Symbol" panose="05050102010706020507" pitchFamily="18" charset="2"/>
              </a:rPr>
              <a:t>n</a:t>
            </a:r>
            <a:r>
              <a:rPr lang="en-US" altLang="en-US" i="1" u="sng" baseline="-25000" dirty="0">
                <a:sym typeface="Symbol" panose="05050102010706020507" pitchFamily="18" charset="2"/>
              </a:rPr>
              <a:t>0</a:t>
            </a:r>
            <a:r>
              <a:rPr lang="en-US" altLang="en-US" u="sng" dirty="0">
                <a:sym typeface="Symbol" panose="05050102010706020507" pitchFamily="18" charset="2"/>
              </a:rPr>
              <a:t> such that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en-US" u="sng" dirty="0">
              <a:sym typeface="Symbol" panose="05050102010706020507" pitchFamily="18" charset="2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en-US" dirty="0"/>
              <a:t>	 </a:t>
            </a:r>
            <a:r>
              <a:rPr lang="en-US" altLang="en-US" dirty="0">
                <a:solidFill>
                  <a:schemeClr val="folHlink"/>
                </a:solidFill>
                <a:sym typeface="Symbol" panose="05050102010706020507" pitchFamily="18" charset="2"/>
              </a:rPr>
              <a:t>c</a:t>
            </a:r>
            <a:r>
              <a:rPr lang="en-US" altLang="en-US" baseline="-25000" dirty="0">
                <a:solidFill>
                  <a:schemeClr val="folHlink"/>
                </a:solidFill>
                <a:sym typeface="Symbol" panose="05050102010706020507" pitchFamily="18" charset="2"/>
              </a:rPr>
              <a:t>2</a:t>
            </a:r>
            <a:r>
              <a:rPr lang="en-US" altLang="en-US" dirty="0">
                <a:solidFill>
                  <a:schemeClr val="folHlink"/>
                </a:solidFill>
                <a:sym typeface="Symbol" panose="05050102010706020507" pitchFamily="18" charset="2"/>
              </a:rPr>
              <a:t> g(n)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folHlink"/>
                </a:solidFill>
                <a:sym typeface="Symbol" panose="05050102010706020507" pitchFamily="18" charset="2"/>
              </a:rPr>
              <a:t>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folHlink"/>
                </a:solidFill>
              </a:rPr>
              <a:t>t(n) </a:t>
            </a:r>
            <a:r>
              <a:rPr lang="en-US" altLang="en-US" dirty="0">
                <a:solidFill>
                  <a:schemeClr val="folHlink"/>
                </a:solidFill>
                <a:sym typeface="Symbol" panose="05050102010706020507" pitchFamily="18" charset="2"/>
              </a:rPr>
              <a:t> c</a:t>
            </a:r>
            <a:r>
              <a:rPr lang="en-US" altLang="en-US" baseline="-25000" dirty="0">
                <a:solidFill>
                  <a:schemeClr val="folHlink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chemeClr val="folHlink"/>
                </a:solidFill>
                <a:sym typeface="Symbol" panose="05050102010706020507" pitchFamily="18" charset="2"/>
              </a:rPr>
              <a:t> g(n) for all n  n</a:t>
            </a:r>
            <a:r>
              <a:rPr lang="en-US" altLang="en-US" baseline="-25000" dirty="0">
                <a:solidFill>
                  <a:schemeClr val="folHlink"/>
                </a:solidFill>
                <a:sym typeface="Symbol" panose="05050102010706020507" pitchFamily="18" charset="2"/>
              </a:rPr>
              <a:t>0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CA" altLang="en-US" baseline="-25000" dirty="0">
              <a:solidFill>
                <a:schemeClr val="folHlink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dirty="0"/>
              <a:t>Exercises: </a:t>
            </a:r>
            <a:r>
              <a:rPr lang="en-US" altLang="en-US" dirty="0">
                <a:cs typeface="Times New Roman" panose="02020603050405020304" pitchFamily="18" charset="0"/>
              </a:rPr>
              <a:t>prove the following using the above definition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10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i="1" baseline="30000" dirty="0">
                <a:cs typeface="Times New Roman" panose="02020603050405020304" pitchFamily="18" charset="0"/>
              </a:rPr>
              <a:t>2</a:t>
            </a:r>
            <a:r>
              <a:rPr lang="en-US" altLang="en-US" i="1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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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)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10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i="1" baseline="30000" dirty="0">
                <a:cs typeface="Times New Roman" panose="02020603050405020304" pitchFamily="18" charset="0"/>
              </a:rPr>
              <a:t>2</a:t>
            </a:r>
            <a:r>
              <a:rPr lang="en-US" altLang="en-US" i="1" dirty="0">
                <a:cs typeface="Times New Roman" panose="02020603050405020304" pitchFamily="18" charset="0"/>
              </a:rPr>
              <a:t> + 2n </a:t>
            </a:r>
            <a:r>
              <a:rPr lang="en-US" altLang="en-US" i="1" dirty="0">
                <a:sym typeface="Symbol" panose="05050102010706020507" pitchFamily="18" charset="2"/>
              </a:rPr>
              <a:t>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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)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en-US" i="1" dirty="0">
                <a:cs typeface="Times New Roman" panose="02020603050405020304" pitchFamily="18" charset="0"/>
              </a:rPr>
              <a:t>(1/2)n(n-1)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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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01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1279</Words>
  <Application>Microsoft Office PowerPoint</Application>
  <PresentationFormat>Widescreen</PresentationFormat>
  <Paragraphs>135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SimSun</vt:lpstr>
      <vt:lpstr>Arial</vt:lpstr>
      <vt:lpstr>Calibri</vt:lpstr>
      <vt:lpstr>Constantia</vt:lpstr>
      <vt:lpstr>Symbol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O-notation</vt:lpstr>
      <vt:lpstr>O-notation</vt:lpstr>
      <vt:lpstr>-notation</vt:lpstr>
      <vt:lpstr>-notation</vt:lpstr>
      <vt:lpstr>-notation</vt:lpstr>
      <vt:lpstr>-notation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Theorems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Vandana M Ladwani</dc:creator>
  <cp:lastModifiedBy>BARANIDHARAN C</cp:lastModifiedBy>
  <cp:revision>32</cp:revision>
  <dcterms:created xsi:type="dcterms:W3CDTF">2021-01-07T04:42:57Z</dcterms:created>
  <dcterms:modified xsi:type="dcterms:W3CDTF">2025-01-09T03:13:35Z</dcterms:modified>
</cp:coreProperties>
</file>