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0413" cy="6859588"/>
  <p:notesSz cx="6858000" cy="9144000"/>
  <p:embeddedFontLst>
    <p:embeddedFont>
      <p:font typeface="Calibri" pitchFamily="34" charset="0"/>
      <p:regular r:id="rId18"/>
      <p:bold r:id="rId19"/>
      <p:italic r:id="rId20"/>
      <p:boldItalic r:id="rId21"/>
    </p:embeddedFont>
    <p:embeddedFont>
      <p:font typeface="Book Antiqua" pitchFamily="18" charset="0"/>
      <p:regular r:id="rId22"/>
      <p:bold r:id="rId23"/>
      <p:italic r:id="rId24"/>
      <p:boldItalic r:id="rId25"/>
    </p:embeddedFont>
    <p:embeddedFont>
      <p:font typeface="Consolas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AgBxgqMV6QWkSmj+yB/zl5ZLK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32" y="-6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65be40137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g265be40137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65be401373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g265be401373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65be401373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8" name="Google Shape;318;g265be401373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64f9aedff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4" name="Google Shape;354;g264f9aedff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f93acbc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aef93acbc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ef93acbc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2aef93acbc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ef93acbc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g2aef93acbc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ef93acbc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2aef93acbc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65be40137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g265be40137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5be401373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" name="Google Shape;279;g265be401373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>
            <a:spLocks noGrp="1"/>
          </p:cNvSpPr>
          <p:nvPr>
            <p:ph type="pic" idx="2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>
            <a:spLocks noGrp="1"/>
          </p:cNvSpPr>
          <p:nvPr>
            <p:ph type="body" idx="1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body" idx="1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>
            <a:spLocks noGrp="1"/>
          </p:cNvSpPr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body" idx="1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2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" name="Google Shape;37;g264f9aedff3_0_15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58120" y="469998"/>
            <a:ext cx="933476" cy="13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24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body" idx="3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body" idx="4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>
            <a:spLocks noGrp="1"/>
          </p:cNvSpPr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body" idx="1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953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body" idx="2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marR="0" lvl="0" indent="-4953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rot="10800000" flipH="1">
            <a:off x="5326165" y="4342098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126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7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37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65be401373_0_138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Processing Instruction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290" name="Google Shape;290;g265be401373_0_138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1" name="Google Shape;291;g265be401373_0_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3636" y="2351649"/>
            <a:ext cx="5943600" cy="419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265be401373_0_1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565" y="1512663"/>
            <a:ext cx="78581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5be401373_0_147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Processing Instruction Example 02: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298" name="Google Shape;298;g265be401373_0_14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9" name="Google Shape;299;g265be401373_0_147"/>
          <p:cNvSpPr txBox="1"/>
          <p:nvPr/>
        </p:nvSpPr>
        <p:spPr>
          <a:xfrm>
            <a:off x="248601" y="1812013"/>
            <a:ext cx="8736900" cy="3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ADDS	R1, R0, R2 LSR #2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Shift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00010 01 0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1110 0000 1001 0000 0001 0001 0010 0010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0" name="Google Shape;300;g265be401373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7" y="930849"/>
            <a:ext cx="9247736" cy="73304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265be401373_0_147"/>
          <p:cNvSpPr/>
          <p:nvPr/>
        </p:nvSpPr>
        <p:spPr>
          <a:xfrm rot="5400000">
            <a:off x="2100465" y="4817213"/>
            <a:ext cx="733200" cy="9684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265be401373_0_147"/>
          <p:cNvSpPr txBox="1"/>
          <p:nvPr/>
        </p:nvSpPr>
        <p:spPr>
          <a:xfrm>
            <a:off x="2084864" y="5648090"/>
            <a:ext cx="83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endParaRPr/>
          </a:p>
        </p:txBody>
      </p:sp>
      <p:sp>
        <p:nvSpPr>
          <p:cNvPr id="303" name="Google Shape;303;g265be401373_0_147"/>
          <p:cNvSpPr/>
          <p:nvPr/>
        </p:nvSpPr>
        <p:spPr>
          <a:xfrm rot="5400000">
            <a:off x="3285459" y="4972519"/>
            <a:ext cx="733200" cy="7506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265be401373_0_147"/>
          <p:cNvSpPr txBox="1"/>
          <p:nvPr/>
        </p:nvSpPr>
        <p:spPr>
          <a:xfrm>
            <a:off x="3409294" y="5694495"/>
            <a:ext cx="50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05" name="Google Shape;305;g265be401373_0_147"/>
          <p:cNvSpPr txBox="1"/>
          <p:nvPr/>
        </p:nvSpPr>
        <p:spPr>
          <a:xfrm>
            <a:off x="248601" y="6304843"/>
            <a:ext cx="7185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E0901122</a:t>
            </a:r>
            <a:endParaRPr/>
          </a:p>
        </p:txBody>
      </p:sp>
      <p:sp>
        <p:nvSpPr>
          <p:cNvPr id="306" name="Google Shape;306;g265be401373_0_147"/>
          <p:cNvSpPr/>
          <p:nvPr/>
        </p:nvSpPr>
        <p:spPr>
          <a:xfrm rot="5400000">
            <a:off x="4143585" y="4861676"/>
            <a:ext cx="733200" cy="7506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265be401373_0_147"/>
          <p:cNvSpPr txBox="1"/>
          <p:nvPr/>
        </p:nvSpPr>
        <p:spPr>
          <a:xfrm>
            <a:off x="4267421" y="5583653"/>
            <a:ext cx="50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08" name="Google Shape;308;g265be401373_0_147"/>
          <p:cNvSpPr/>
          <p:nvPr/>
        </p:nvSpPr>
        <p:spPr>
          <a:xfrm rot="5400000">
            <a:off x="7073881" y="5000873"/>
            <a:ext cx="733200" cy="7506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265be401373_0_147"/>
          <p:cNvSpPr txBox="1"/>
          <p:nvPr/>
        </p:nvSpPr>
        <p:spPr>
          <a:xfrm>
            <a:off x="7197717" y="5722849"/>
            <a:ext cx="50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10" name="Google Shape;310;g265be401373_0_147"/>
          <p:cNvSpPr/>
          <p:nvPr/>
        </p:nvSpPr>
        <p:spPr>
          <a:xfrm rot="5400000">
            <a:off x="6069587" y="5259809"/>
            <a:ext cx="733200" cy="3090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265be401373_0_147"/>
          <p:cNvSpPr txBox="1"/>
          <p:nvPr/>
        </p:nvSpPr>
        <p:spPr>
          <a:xfrm>
            <a:off x="6199078" y="5714262"/>
            <a:ext cx="60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LSR</a:t>
            </a:r>
            <a:endParaRPr/>
          </a:p>
        </p:txBody>
      </p:sp>
      <p:sp>
        <p:nvSpPr>
          <p:cNvPr id="312" name="Google Shape;312;g265be401373_0_147"/>
          <p:cNvSpPr/>
          <p:nvPr/>
        </p:nvSpPr>
        <p:spPr>
          <a:xfrm rot="5400000">
            <a:off x="5294183" y="4831819"/>
            <a:ext cx="733200" cy="10320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g265be401373_0_147"/>
          <p:cNvSpPr txBox="1"/>
          <p:nvPr/>
        </p:nvSpPr>
        <p:spPr>
          <a:xfrm>
            <a:off x="5406979" y="5694495"/>
            <a:ext cx="7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#2</a:t>
            </a:r>
            <a:endParaRPr/>
          </a:p>
        </p:txBody>
      </p:sp>
      <p:cxnSp>
        <p:nvCxnSpPr>
          <p:cNvPr id="314" name="Google Shape;314;g265be401373_0_147"/>
          <p:cNvCxnSpPr/>
          <p:nvPr/>
        </p:nvCxnSpPr>
        <p:spPr>
          <a:xfrm>
            <a:off x="6720349" y="5164235"/>
            <a:ext cx="195900" cy="13572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5" name="Google Shape;315;g265be401373_0_147"/>
          <p:cNvSpPr txBox="1"/>
          <p:nvPr/>
        </p:nvSpPr>
        <p:spPr>
          <a:xfrm>
            <a:off x="6165753" y="6491707"/>
            <a:ext cx="354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 is specified as immediate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5be401373_0_200"/>
          <p:cNvSpPr txBox="1">
            <a:spLocks noGrp="1"/>
          </p:cNvSpPr>
          <p:nvPr>
            <p:ph type="ctrTitle"/>
          </p:nvPr>
        </p:nvSpPr>
        <p:spPr>
          <a:xfrm>
            <a:off x="2471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Processing Instruction Example 03: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321" name="Google Shape;321;g265be401373_0_20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2" name="Google Shape;322;g265be401373_0_200"/>
          <p:cNvSpPr txBox="1"/>
          <p:nvPr/>
        </p:nvSpPr>
        <p:spPr>
          <a:xfrm>
            <a:off x="115577" y="1821815"/>
            <a:ext cx="9085200" cy="41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ADDS	R1, R0, R2 LSR R4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Shift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0100 0 01 1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1110 0000 1001 0000 0001 0100 0011 0010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3" name="Google Shape;323;g265be401373_0_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577" y="930849"/>
            <a:ext cx="9444470" cy="75992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g265be401373_0_200"/>
          <p:cNvSpPr/>
          <p:nvPr/>
        </p:nvSpPr>
        <p:spPr>
          <a:xfrm rot="5400000">
            <a:off x="2056603" y="5016649"/>
            <a:ext cx="760200" cy="9891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265be401373_0_200"/>
          <p:cNvSpPr txBox="1"/>
          <p:nvPr/>
        </p:nvSpPr>
        <p:spPr>
          <a:xfrm>
            <a:off x="2159646" y="5873269"/>
            <a:ext cx="85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ADDS</a:t>
            </a:r>
            <a:endParaRPr/>
          </a:p>
        </p:txBody>
      </p:sp>
      <p:sp>
        <p:nvSpPr>
          <p:cNvPr id="326" name="Google Shape;326;g265be401373_0_200"/>
          <p:cNvSpPr/>
          <p:nvPr/>
        </p:nvSpPr>
        <p:spPr>
          <a:xfrm rot="5400000">
            <a:off x="3229266" y="5082457"/>
            <a:ext cx="760200" cy="766500"/>
          </a:xfrm>
          <a:prstGeom prst="rightBrace">
            <a:avLst>
              <a:gd name="adj1" fmla="val 0"/>
              <a:gd name="adj2" fmla="val 54412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g265be401373_0_200"/>
          <p:cNvSpPr txBox="1"/>
          <p:nvPr/>
        </p:nvSpPr>
        <p:spPr>
          <a:xfrm>
            <a:off x="3394824" y="5906905"/>
            <a:ext cx="51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328" name="Google Shape;328;g265be401373_0_200"/>
          <p:cNvSpPr/>
          <p:nvPr/>
        </p:nvSpPr>
        <p:spPr>
          <a:xfrm rot="5400000">
            <a:off x="4155977" y="5097519"/>
            <a:ext cx="760200" cy="7665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65be401373_0_200"/>
          <p:cNvSpPr txBox="1"/>
          <p:nvPr/>
        </p:nvSpPr>
        <p:spPr>
          <a:xfrm>
            <a:off x="4271206" y="5791997"/>
            <a:ext cx="51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330" name="Google Shape;330;g265be401373_0_200"/>
          <p:cNvSpPr/>
          <p:nvPr/>
        </p:nvSpPr>
        <p:spPr>
          <a:xfrm rot="5400000">
            <a:off x="7064072" y="5225781"/>
            <a:ext cx="760200" cy="7665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65be401373_0_200"/>
          <p:cNvSpPr txBox="1"/>
          <p:nvPr/>
        </p:nvSpPr>
        <p:spPr>
          <a:xfrm>
            <a:off x="7263841" y="5936299"/>
            <a:ext cx="51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332" name="Google Shape;332;g265be401373_0_200"/>
          <p:cNvSpPr/>
          <p:nvPr/>
        </p:nvSpPr>
        <p:spPr>
          <a:xfrm rot="5400000">
            <a:off x="6072181" y="5378535"/>
            <a:ext cx="760200" cy="3156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265be401373_0_200"/>
          <p:cNvSpPr txBox="1"/>
          <p:nvPr/>
        </p:nvSpPr>
        <p:spPr>
          <a:xfrm>
            <a:off x="6243957" y="5927396"/>
            <a:ext cx="61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LSR</a:t>
            </a:r>
            <a:endParaRPr/>
          </a:p>
        </p:txBody>
      </p:sp>
      <p:sp>
        <p:nvSpPr>
          <p:cNvPr id="334" name="Google Shape;334;g265be401373_0_200"/>
          <p:cNvSpPr/>
          <p:nvPr/>
        </p:nvSpPr>
        <p:spPr>
          <a:xfrm rot="5400000">
            <a:off x="5151996" y="5194889"/>
            <a:ext cx="760200" cy="7695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65be401373_0_200"/>
          <p:cNvSpPr txBox="1"/>
          <p:nvPr/>
        </p:nvSpPr>
        <p:spPr>
          <a:xfrm>
            <a:off x="5435008" y="5906905"/>
            <a:ext cx="76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</a:t>
            </a:r>
            <a:endParaRPr/>
          </a:p>
        </p:txBody>
      </p:sp>
      <p:sp>
        <p:nvSpPr>
          <p:cNvPr id="336" name="Google Shape;336;g265be401373_0_200"/>
          <p:cNvSpPr txBox="1"/>
          <p:nvPr/>
        </p:nvSpPr>
        <p:spPr>
          <a:xfrm>
            <a:off x="258464" y="6313752"/>
            <a:ext cx="7337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E0901432</a:t>
            </a:r>
            <a:endParaRPr/>
          </a:p>
        </p:txBody>
      </p:sp>
      <p:cxnSp>
        <p:nvCxnSpPr>
          <p:cNvPr id="337" name="Google Shape;337;g265be401373_0_200"/>
          <p:cNvCxnSpPr/>
          <p:nvPr/>
        </p:nvCxnSpPr>
        <p:spPr>
          <a:xfrm>
            <a:off x="6860857" y="5100669"/>
            <a:ext cx="200100" cy="14070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8" name="Google Shape;338;g265be401373_0_200"/>
          <p:cNvSpPr txBox="1"/>
          <p:nvPr/>
        </p:nvSpPr>
        <p:spPr>
          <a:xfrm>
            <a:off x="6294462" y="6476818"/>
            <a:ext cx="32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Shift is specified in Register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3" name="Google Shape;343;p19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44" name="Google Shape;3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6925" y="1154300"/>
            <a:ext cx="6238875" cy="5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9"/>
          <p:cNvSpPr txBox="1"/>
          <p:nvPr/>
        </p:nvSpPr>
        <p:spPr>
          <a:xfrm>
            <a:off x="6381898" y="1418859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/>
          </a:p>
        </p:txBody>
      </p:sp>
      <p:sp>
        <p:nvSpPr>
          <p:cNvPr id="347" name="Google Shape;347;p19"/>
          <p:cNvSpPr txBox="1"/>
          <p:nvPr/>
        </p:nvSpPr>
        <p:spPr>
          <a:xfrm>
            <a:off x="6381898" y="4792811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/>
          </a:p>
        </p:txBody>
      </p:sp>
      <p:sp>
        <p:nvSpPr>
          <p:cNvPr id="348" name="Google Shape;348;p19"/>
          <p:cNvSpPr txBox="1"/>
          <p:nvPr/>
        </p:nvSpPr>
        <p:spPr>
          <a:xfrm>
            <a:off x="6381898" y="3429000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/>
          </a:p>
        </p:txBody>
      </p:sp>
      <p:sp>
        <p:nvSpPr>
          <p:cNvPr id="349" name="Google Shape;349;p19"/>
          <p:cNvSpPr txBox="1"/>
          <p:nvPr/>
        </p:nvSpPr>
        <p:spPr>
          <a:xfrm>
            <a:off x="6381898" y="2388354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/>
          </a:p>
        </p:txBody>
      </p:sp>
      <p:sp>
        <p:nvSpPr>
          <p:cNvPr id="350" name="Google Shape;350;p19"/>
          <p:cNvSpPr txBox="1"/>
          <p:nvPr/>
        </p:nvSpPr>
        <p:spPr>
          <a:xfrm>
            <a:off x="6381898" y="1905178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/>
          </a:p>
        </p:txBody>
      </p:sp>
      <p:sp>
        <p:nvSpPr>
          <p:cNvPr id="351" name="Google Shape;351;p19"/>
          <p:cNvSpPr txBox="1"/>
          <p:nvPr/>
        </p:nvSpPr>
        <p:spPr>
          <a:xfrm>
            <a:off x="6381898" y="4469645"/>
            <a:ext cx="414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√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6" name="Google Shape;356;g264f9aedff3_0_44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7" name="Google Shape;357;g264f9aedff3_0_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959" y="27883"/>
            <a:ext cx="1015867" cy="111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264f9aedff3_0_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7500" y="1054900"/>
            <a:ext cx="9682351" cy="54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23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653" y="1923168"/>
            <a:ext cx="5392394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23"/>
          <p:cNvCxnSpPr/>
          <p:nvPr/>
        </p:nvCxnSpPr>
        <p:spPr>
          <a:xfrm>
            <a:off x="5568744" y="1945369"/>
            <a:ext cx="4581000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65" name="Google Shape;365;p23"/>
          <p:cNvGrpSpPr/>
          <p:nvPr/>
        </p:nvGrpSpPr>
        <p:grpSpPr>
          <a:xfrm>
            <a:off x="313910" y="349537"/>
            <a:ext cx="11517160" cy="6219513"/>
            <a:chOff x="313939" y="349466"/>
            <a:chExt cx="11518312" cy="6218269"/>
          </a:xfrm>
        </p:grpSpPr>
        <p:sp>
          <p:nvSpPr>
            <p:cNvPr id="366" name="Google Shape;366;p2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0" name="Google Shape;370;p23"/>
          <p:cNvSpPr/>
          <p:nvPr/>
        </p:nvSpPr>
        <p:spPr>
          <a:xfrm>
            <a:off x="5400814" y="1163381"/>
            <a:ext cx="4603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3"/>
          <p:cNvSpPr/>
          <p:nvPr/>
        </p:nvSpPr>
        <p:spPr>
          <a:xfrm>
            <a:off x="5485606" y="4648994"/>
            <a:ext cx="64785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" name="Google Shape;37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rot="10800000" flipH="1">
            <a:off x="5326165" y="4342098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5452931" y="4491211"/>
            <a:ext cx="4574647" cy="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1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Instruction </a:t>
            </a:r>
            <a:r>
              <a:rPr lang="en-US" sz="33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Encoding - 1</a:t>
            </a:r>
            <a:endParaRPr sz="33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Instruction Encoding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5" name="Google Shape;12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608" y="1972931"/>
            <a:ext cx="7581900" cy="40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/>
          <p:nvPr/>
        </p:nvSpPr>
        <p:spPr>
          <a:xfrm rot="-2140833">
            <a:off x="4929213" y="2032318"/>
            <a:ext cx="2419481" cy="1772422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FFFF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You showed me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 R0,R0,R1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what is this in Binary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f93acbc8_0_4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What is an ARM Instruction?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32" name="Google Shape;132;g2aef93acbc8_0_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3" name="Google Shape;133;g2aef93acbc8_0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848" y="2137088"/>
            <a:ext cx="8538012" cy="1035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aef93acbc8_0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525" y="3870045"/>
            <a:ext cx="9994797" cy="186206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aef93acbc8_0_4"/>
          <p:cNvSpPr/>
          <p:nvPr/>
        </p:nvSpPr>
        <p:spPr>
          <a:xfrm>
            <a:off x="100525" y="5707997"/>
            <a:ext cx="10277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An instruction specifies a </a:t>
            </a:r>
            <a:r>
              <a:rPr lang="en-US" sz="1800" b="1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Conditional Execution Code</a:t>
            </a:r>
            <a:r>
              <a:rPr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(Condition), the </a:t>
            </a:r>
            <a:r>
              <a:rPr lang="en-US" sz="1800" b="1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OP Code</a:t>
            </a:r>
            <a:r>
              <a:rPr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,</a:t>
            </a:r>
            <a:r>
              <a:rPr lang="en-US" sz="1800" b="1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Two or Three Registers</a:t>
            </a:r>
            <a:r>
              <a:rPr lang="en-US" sz="180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(Rn, Rd, and Rm), and some other information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2aef93acbc8_0_4"/>
          <p:cNvSpPr txBox="1"/>
          <p:nvPr/>
        </p:nvSpPr>
        <p:spPr>
          <a:xfrm>
            <a:off x="395739" y="3450006"/>
            <a:ext cx="463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 Processing Instruction</a:t>
            </a:r>
            <a:endParaRPr/>
          </a:p>
        </p:txBody>
      </p:sp>
      <p:sp>
        <p:nvSpPr>
          <p:cNvPr id="137" name="Google Shape;137;g2aef93acbc8_0_4"/>
          <p:cNvSpPr/>
          <p:nvPr/>
        </p:nvSpPr>
        <p:spPr>
          <a:xfrm>
            <a:off x="275469" y="930850"/>
            <a:ext cx="9942900" cy="9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79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onsolas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onsolas"/>
                <a:ea typeface="Consolas"/>
                <a:cs typeface="Consolas"/>
                <a:sym typeface="Consolas"/>
              </a:rPr>
              <a:t>OPcode{condition}{S} </a:t>
            </a:r>
            <a:r>
              <a:rPr lang="en-US" sz="2400" b="1" i="0" u="none" strike="noStrike" cap="none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Rd,Operand1,Operand2</a:t>
            </a:r>
            <a:r>
              <a:rPr lang="en-US" sz="36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5400" b="1" i="0" u="none" strike="noStrike" cap="non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ef93acbc8_0_17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Condition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43" name="Google Shape;143;g2aef93acbc8_0_1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g2aef93acbc8_0_17"/>
          <p:cNvSpPr/>
          <p:nvPr/>
        </p:nvSpPr>
        <p:spPr>
          <a:xfrm>
            <a:off x="307050" y="930849"/>
            <a:ext cx="9739200" cy="4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1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Fifteen different conditions may be used: these are listed in </a:t>
            </a:r>
            <a:r>
              <a:rPr lang="en-US" sz="2400" b="1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Condition code summary</a:t>
            </a:r>
            <a:r>
              <a:rPr lang="en-US" sz="2400" b="0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b="0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16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2400" b="0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sixteenth (1111) is reserved</a:t>
            </a: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must not be used.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1640" algn="l" rtl="0">
              <a:lnSpc>
                <a:spcPct val="100000"/>
              </a:lnSpc>
              <a:spcBef>
                <a:spcPts val="479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</a:t>
            </a:r>
            <a:r>
              <a:rPr lang="en-US" sz="2400" b="0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absence</a:t>
            </a: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a suffix, the condition field of most instructions is set to "</a:t>
            </a:r>
            <a:r>
              <a:rPr lang="en-US" sz="2400" b="0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 (sufix </a:t>
            </a:r>
            <a:r>
              <a:rPr lang="en-US" sz="2400" b="0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AL</a:t>
            </a:r>
            <a:r>
              <a:rPr lang="en-US" sz="24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This means the instruction will always be executed regardless of the CPSR condition codes.</a:t>
            </a: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    	</a:t>
            </a:r>
            <a:r>
              <a:rPr lang="en-US" sz="2000" b="1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000" b="1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ARM condition code field</a:t>
            </a:r>
            <a:endParaRPr sz="2000" b="0" strike="noStrike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 b="1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21456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2aef93acbc8_0_17"/>
          <p:cNvSpPr/>
          <p:nvPr/>
        </p:nvSpPr>
        <p:spPr>
          <a:xfrm>
            <a:off x="866858" y="5438509"/>
            <a:ext cx="958800" cy="416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aef93acbc8_0_17"/>
          <p:cNvSpPr/>
          <p:nvPr/>
        </p:nvSpPr>
        <p:spPr>
          <a:xfrm>
            <a:off x="866858" y="5438509"/>
            <a:ext cx="7783800" cy="4164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g2aef93acbc8_0_17"/>
          <p:cNvCxnSpPr/>
          <p:nvPr/>
        </p:nvCxnSpPr>
        <p:spPr>
          <a:xfrm>
            <a:off x="2324613" y="543103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g2aef93acbc8_0_17"/>
          <p:cNvCxnSpPr/>
          <p:nvPr/>
        </p:nvCxnSpPr>
        <p:spPr>
          <a:xfrm>
            <a:off x="2570364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9" name="Google Shape;149;g2aef93acbc8_0_17"/>
          <p:cNvCxnSpPr/>
          <p:nvPr/>
        </p:nvCxnSpPr>
        <p:spPr>
          <a:xfrm>
            <a:off x="2817979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" name="Google Shape;150;g2aef93acbc8_0_17"/>
          <p:cNvCxnSpPr/>
          <p:nvPr/>
        </p:nvCxnSpPr>
        <p:spPr>
          <a:xfrm>
            <a:off x="3063730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1" name="Google Shape;151;g2aef93acbc8_0_17"/>
          <p:cNvCxnSpPr/>
          <p:nvPr/>
        </p:nvCxnSpPr>
        <p:spPr>
          <a:xfrm>
            <a:off x="3311343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2" name="Google Shape;152;g2aef93acbc8_0_17"/>
          <p:cNvCxnSpPr/>
          <p:nvPr/>
        </p:nvCxnSpPr>
        <p:spPr>
          <a:xfrm>
            <a:off x="3557095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3" name="Google Shape;153;g2aef93acbc8_0_17"/>
          <p:cNvCxnSpPr/>
          <p:nvPr/>
        </p:nvCxnSpPr>
        <p:spPr>
          <a:xfrm>
            <a:off x="3802847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4" name="Google Shape;154;g2aef93acbc8_0_17"/>
          <p:cNvCxnSpPr/>
          <p:nvPr/>
        </p:nvCxnSpPr>
        <p:spPr>
          <a:xfrm>
            <a:off x="4050461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g2aef93acbc8_0_17"/>
          <p:cNvCxnSpPr/>
          <p:nvPr/>
        </p:nvCxnSpPr>
        <p:spPr>
          <a:xfrm>
            <a:off x="4312968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g2aef93acbc8_0_17"/>
          <p:cNvCxnSpPr/>
          <p:nvPr/>
        </p:nvCxnSpPr>
        <p:spPr>
          <a:xfrm>
            <a:off x="4543826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g2aef93acbc8_0_17"/>
          <p:cNvCxnSpPr/>
          <p:nvPr/>
        </p:nvCxnSpPr>
        <p:spPr>
          <a:xfrm>
            <a:off x="4819366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g2aef93acbc8_0_17"/>
          <p:cNvCxnSpPr/>
          <p:nvPr/>
        </p:nvCxnSpPr>
        <p:spPr>
          <a:xfrm>
            <a:off x="5066980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g2aef93acbc8_0_17"/>
          <p:cNvCxnSpPr/>
          <p:nvPr/>
        </p:nvCxnSpPr>
        <p:spPr>
          <a:xfrm>
            <a:off x="5312732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g2aef93acbc8_0_17"/>
          <p:cNvCxnSpPr/>
          <p:nvPr/>
        </p:nvCxnSpPr>
        <p:spPr>
          <a:xfrm>
            <a:off x="5560345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g2aef93acbc8_0_17"/>
          <p:cNvCxnSpPr/>
          <p:nvPr/>
        </p:nvCxnSpPr>
        <p:spPr>
          <a:xfrm>
            <a:off x="5807959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g2aef93acbc8_0_17"/>
          <p:cNvCxnSpPr/>
          <p:nvPr/>
        </p:nvCxnSpPr>
        <p:spPr>
          <a:xfrm>
            <a:off x="6053710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3" name="Google Shape;163;g2aef93acbc8_0_17"/>
          <p:cNvCxnSpPr/>
          <p:nvPr/>
        </p:nvCxnSpPr>
        <p:spPr>
          <a:xfrm>
            <a:off x="6299462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" name="Google Shape;164;g2aef93acbc8_0_17"/>
          <p:cNvCxnSpPr/>
          <p:nvPr/>
        </p:nvCxnSpPr>
        <p:spPr>
          <a:xfrm>
            <a:off x="6545214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g2aef93acbc8_0_17"/>
          <p:cNvCxnSpPr/>
          <p:nvPr/>
        </p:nvCxnSpPr>
        <p:spPr>
          <a:xfrm>
            <a:off x="7777696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6" name="Google Shape;166;g2aef93acbc8_0_17"/>
          <p:cNvCxnSpPr/>
          <p:nvPr/>
        </p:nvCxnSpPr>
        <p:spPr>
          <a:xfrm>
            <a:off x="7993660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g2aef93acbc8_0_17"/>
          <p:cNvCxnSpPr/>
          <p:nvPr/>
        </p:nvCxnSpPr>
        <p:spPr>
          <a:xfrm>
            <a:off x="8226379" y="5460919"/>
            <a:ext cx="0" cy="108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g2aef93acbc8_0_17"/>
          <p:cNvCxnSpPr/>
          <p:nvPr/>
        </p:nvCxnSpPr>
        <p:spPr>
          <a:xfrm>
            <a:off x="8442343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g2aef93acbc8_0_17"/>
          <p:cNvSpPr/>
          <p:nvPr/>
        </p:nvSpPr>
        <p:spPr>
          <a:xfrm>
            <a:off x="1619008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170" name="Google Shape;170;g2aef93acbc8_0_17"/>
          <p:cNvSpPr/>
          <p:nvPr/>
        </p:nvSpPr>
        <p:spPr>
          <a:xfrm>
            <a:off x="831484" y="517519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/>
          </a:p>
        </p:txBody>
      </p:sp>
      <p:sp>
        <p:nvSpPr>
          <p:cNvPr id="171" name="Google Shape;171;g2aef93acbc8_0_17"/>
          <p:cNvSpPr/>
          <p:nvPr/>
        </p:nvSpPr>
        <p:spPr>
          <a:xfrm>
            <a:off x="2574088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</p:txBody>
      </p:sp>
      <p:sp>
        <p:nvSpPr>
          <p:cNvPr id="172" name="Google Shape;172;g2aef93acbc8_0_17"/>
          <p:cNvSpPr/>
          <p:nvPr/>
        </p:nvSpPr>
        <p:spPr>
          <a:xfrm>
            <a:off x="3558957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173" name="Google Shape;173;g2aef93acbc8_0_17"/>
          <p:cNvSpPr/>
          <p:nvPr/>
        </p:nvSpPr>
        <p:spPr>
          <a:xfrm>
            <a:off x="4512176" y="516025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174" name="Google Shape;174;g2aef93acbc8_0_17"/>
          <p:cNvSpPr/>
          <p:nvPr/>
        </p:nvSpPr>
        <p:spPr>
          <a:xfrm>
            <a:off x="5558483" y="5175190"/>
            <a:ext cx="3054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175" name="Google Shape;175;g2aef93acbc8_0_17"/>
          <p:cNvSpPr/>
          <p:nvPr/>
        </p:nvSpPr>
        <p:spPr>
          <a:xfrm>
            <a:off x="6575002" y="5175190"/>
            <a:ext cx="230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76" name="Google Shape;176;g2aef93acbc8_0_17"/>
          <p:cNvSpPr/>
          <p:nvPr/>
        </p:nvSpPr>
        <p:spPr>
          <a:xfrm>
            <a:off x="7515188" y="5160250"/>
            <a:ext cx="230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77" name="Google Shape;177;g2aef93acbc8_0_17"/>
          <p:cNvSpPr/>
          <p:nvPr/>
        </p:nvSpPr>
        <p:spPr>
          <a:xfrm>
            <a:off x="8440482" y="5160250"/>
            <a:ext cx="2307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178" name="Google Shape;178;g2aef93acbc8_0_17"/>
          <p:cNvCxnSpPr/>
          <p:nvPr/>
        </p:nvCxnSpPr>
        <p:spPr>
          <a:xfrm>
            <a:off x="2078861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9" name="Google Shape;179;g2aef93acbc8_0_17"/>
          <p:cNvCxnSpPr/>
          <p:nvPr/>
        </p:nvCxnSpPr>
        <p:spPr>
          <a:xfrm>
            <a:off x="859411" y="543103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0" name="Google Shape;180;g2aef93acbc8_0_17"/>
          <p:cNvCxnSpPr/>
          <p:nvPr/>
        </p:nvCxnSpPr>
        <p:spPr>
          <a:xfrm>
            <a:off x="1107024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1" name="Google Shape;181;g2aef93acbc8_0_17"/>
          <p:cNvCxnSpPr/>
          <p:nvPr/>
        </p:nvCxnSpPr>
        <p:spPr>
          <a:xfrm>
            <a:off x="1354638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2" name="Google Shape;182;g2aef93acbc8_0_17"/>
          <p:cNvCxnSpPr/>
          <p:nvPr/>
        </p:nvCxnSpPr>
        <p:spPr>
          <a:xfrm>
            <a:off x="1600390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g2aef93acbc8_0_17"/>
          <p:cNvCxnSpPr/>
          <p:nvPr/>
        </p:nvCxnSpPr>
        <p:spPr>
          <a:xfrm>
            <a:off x="1848003" y="5445979"/>
            <a:ext cx="0" cy="4164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g2aef93acbc8_0_17"/>
          <p:cNvCxnSpPr/>
          <p:nvPr/>
        </p:nvCxnSpPr>
        <p:spPr>
          <a:xfrm>
            <a:off x="6792827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g2aef93acbc8_0_17"/>
          <p:cNvCxnSpPr/>
          <p:nvPr/>
        </p:nvCxnSpPr>
        <p:spPr>
          <a:xfrm>
            <a:off x="7040441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g2aef93acbc8_0_17"/>
          <p:cNvCxnSpPr/>
          <p:nvPr/>
        </p:nvCxnSpPr>
        <p:spPr>
          <a:xfrm>
            <a:off x="7286193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g2aef93acbc8_0_17"/>
          <p:cNvCxnSpPr/>
          <p:nvPr/>
        </p:nvCxnSpPr>
        <p:spPr>
          <a:xfrm>
            <a:off x="7531945" y="5445979"/>
            <a:ext cx="0" cy="123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g2aef93acbc8_0_17"/>
          <p:cNvSpPr/>
          <p:nvPr/>
        </p:nvSpPr>
        <p:spPr>
          <a:xfrm>
            <a:off x="924572" y="5520680"/>
            <a:ext cx="8172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aef93acbc8_0_30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The Condition Field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194" name="Google Shape;194;g2aef93acbc8_0_3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aef93acbc8_0_30"/>
          <p:cNvSpPr/>
          <p:nvPr/>
        </p:nvSpPr>
        <p:spPr>
          <a:xfrm>
            <a:off x="1333026" y="1059427"/>
            <a:ext cx="817500" cy="4275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aef93acbc8_0_30"/>
          <p:cNvSpPr/>
          <p:nvPr/>
        </p:nvSpPr>
        <p:spPr>
          <a:xfrm>
            <a:off x="1333026" y="1059427"/>
            <a:ext cx="6637200" cy="4275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" name="Google Shape;197;g2aef93acbc8_0_30"/>
          <p:cNvCxnSpPr/>
          <p:nvPr/>
        </p:nvCxnSpPr>
        <p:spPr>
          <a:xfrm>
            <a:off x="2576040" y="1051760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8" name="Google Shape;198;g2aef93acbc8_0_30"/>
          <p:cNvCxnSpPr/>
          <p:nvPr/>
        </p:nvCxnSpPr>
        <p:spPr>
          <a:xfrm>
            <a:off x="2785590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9" name="Google Shape;199;g2aef93acbc8_0_30"/>
          <p:cNvCxnSpPr/>
          <p:nvPr/>
        </p:nvCxnSpPr>
        <p:spPr>
          <a:xfrm>
            <a:off x="2996728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g2aef93acbc8_0_30"/>
          <p:cNvCxnSpPr/>
          <p:nvPr/>
        </p:nvCxnSpPr>
        <p:spPr>
          <a:xfrm>
            <a:off x="3206279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g2aef93acbc8_0_30"/>
          <p:cNvCxnSpPr/>
          <p:nvPr/>
        </p:nvCxnSpPr>
        <p:spPr>
          <a:xfrm>
            <a:off x="3417416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g2aef93acbc8_0_30"/>
          <p:cNvCxnSpPr/>
          <p:nvPr/>
        </p:nvCxnSpPr>
        <p:spPr>
          <a:xfrm>
            <a:off x="3626966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3" name="Google Shape;203;g2aef93acbc8_0_30"/>
          <p:cNvCxnSpPr/>
          <p:nvPr/>
        </p:nvCxnSpPr>
        <p:spPr>
          <a:xfrm>
            <a:off x="3836516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g2aef93acbc8_0_30"/>
          <p:cNvCxnSpPr/>
          <p:nvPr/>
        </p:nvCxnSpPr>
        <p:spPr>
          <a:xfrm>
            <a:off x="4047655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5" name="Google Shape;205;g2aef93acbc8_0_30"/>
          <p:cNvCxnSpPr/>
          <p:nvPr/>
        </p:nvCxnSpPr>
        <p:spPr>
          <a:xfrm>
            <a:off x="4271492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6" name="Google Shape;206;g2aef93acbc8_0_30"/>
          <p:cNvCxnSpPr/>
          <p:nvPr/>
        </p:nvCxnSpPr>
        <p:spPr>
          <a:xfrm>
            <a:off x="4468342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7" name="Google Shape;207;g2aef93acbc8_0_30"/>
          <p:cNvCxnSpPr/>
          <p:nvPr/>
        </p:nvCxnSpPr>
        <p:spPr>
          <a:xfrm>
            <a:off x="4703292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8" name="Google Shape;208;g2aef93acbc8_0_30"/>
          <p:cNvCxnSpPr/>
          <p:nvPr/>
        </p:nvCxnSpPr>
        <p:spPr>
          <a:xfrm>
            <a:off x="4914431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9" name="Google Shape;209;g2aef93acbc8_0_30"/>
          <p:cNvCxnSpPr/>
          <p:nvPr/>
        </p:nvCxnSpPr>
        <p:spPr>
          <a:xfrm>
            <a:off x="5123981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2aef93acbc8_0_30"/>
          <p:cNvCxnSpPr/>
          <p:nvPr/>
        </p:nvCxnSpPr>
        <p:spPr>
          <a:xfrm>
            <a:off x="5335118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2aef93acbc8_0_30"/>
          <p:cNvCxnSpPr/>
          <p:nvPr/>
        </p:nvCxnSpPr>
        <p:spPr>
          <a:xfrm>
            <a:off x="5546256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g2aef93acbc8_0_30"/>
          <p:cNvCxnSpPr/>
          <p:nvPr/>
        </p:nvCxnSpPr>
        <p:spPr>
          <a:xfrm>
            <a:off x="5755807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3" name="Google Shape;213;g2aef93acbc8_0_30"/>
          <p:cNvCxnSpPr/>
          <p:nvPr/>
        </p:nvCxnSpPr>
        <p:spPr>
          <a:xfrm>
            <a:off x="5965357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4" name="Google Shape;214;g2aef93acbc8_0_30"/>
          <p:cNvCxnSpPr/>
          <p:nvPr/>
        </p:nvCxnSpPr>
        <p:spPr>
          <a:xfrm>
            <a:off x="6174907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5" name="Google Shape;215;g2aef93acbc8_0_30"/>
          <p:cNvCxnSpPr/>
          <p:nvPr/>
        </p:nvCxnSpPr>
        <p:spPr>
          <a:xfrm>
            <a:off x="7225833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6" name="Google Shape;216;g2aef93acbc8_0_30"/>
          <p:cNvCxnSpPr/>
          <p:nvPr/>
        </p:nvCxnSpPr>
        <p:spPr>
          <a:xfrm>
            <a:off x="7409984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g2aef93acbc8_0_30"/>
          <p:cNvCxnSpPr/>
          <p:nvPr/>
        </p:nvCxnSpPr>
        <p:spPr>
          <a:xfrm>
            <a:off x="7608421" y="1082426"/>
            <a:ext cx="0" cy="111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8" name="Google Shape;218;g2aef93acbc8_0_30"/>
          <p:cNvCxnSpPr/>
          <p:nvPr/>
        </p:nvCxnSpPr>
        <p:spPr>
          <a:xfrm>
            <a:off x="7792571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9" name="Google Shape;219;g2aef93acbc8_0_30"/>
          <p:cNvSpPr/>
          <p:nvPr/>
        </p:nvSpPr>
        <p:spPr>
          <a:xfrm>
            <a:off x="1974377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/>
          </a:p>
        </p:txBody>
      </p:sp>
      <p:sp>
        <p:nvSpPr>
          <p:cNvPr id="220" name="Google Shape;220;g2aef93acbc8_0_30"/>
          <p:cNvSpPr/>
          <p:nvPr/>
        </p:nvSpPr>
        <p:spPr>
          <a:xfrm>
            <a:off x="1302863" y="789183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r>
            <a:endParaRPr/>
          </a:p>
        </p:txBody>
      </p:sp>
      <p:sp>
        <p:nvSpPr>
          <p:cNvPr id="221" name="Google Shape;221;g2aef93acbc8_0_30"/>
          <p:cNvSpPr/>
          <p:nvPr/>
        </p:nvSpPr>
        <p:spPr>
          <a:xfrm>
            <a:off x="2788765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endParaRPr/>
          </a:p>
        </p:txBody>
      </p:sp>
      <p:sp>
        <p:nvSpPr>
          <p:cNvPr id="222" name="Google Shape;222;g2aef93acbc8_0_30"/>
          <p:cNvSpPr/>
          <p:nvPr/>
        </p:nvSpPr>
        <p:spPr>
          <a:xfrm>
            <a:off x="3628554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endParaRPr/>
          </a:p>
        </p:txBody>
      </p:sp>
      <p:sp>
        <p:nvSpPr>
          <p:cNvPr id="223" name="Google Shape;223;g2aef93acbc8_0_30"/>
          <p:cNvSpPr/>
          <p:nvPr/>
        </p:nvSpPr>
        <p:spPr>
          <a:xfrm>
            <a:off x="4441355" y="773850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r>
            <a:endParaRPr/>
          </a:p>
        </p:txBody>
      </p:sp>
      <p:sp>
        <p:nvSpPr>
          <p:cNvPr id="224" name="Google Shape;224;g2aef93acbc8_0_30"/>
          <p:cNvSpPr/>
          <p:nvPr/>
        </p:nvSpPr>
        <p:spPr>
          <a:xfrm>
            <a:off x="5333531" y="789183"/>
            <a:ext cx="2604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225" name="Google Shape;225;g2aef93acbc8_0_30"/>
          <p:cNvSpPr/>
          <p:nvPr/>
        </p:nvSpPr>
        <p:spPr>
          <a:xfrm>
            <a:off x="6200307" y="789183"/>
            <a:ext cx="1968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6" name="Google Shape;226;g2aef93acbc8_0_30"/>
          <p:cNvSpPr/>
          <p:nvPr/>
        </p:nvSpPr>
        <p:spPr>
          <a:xfrm>
            <a:off x="7001995" y="773850"/>
            <a:ext cx="1968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27" name="Google Shape;227;g2aef93acbc8_0_30"/>
          <p:cNvSpPr/>
          <p:nvPr/>
        </p:nvSpPr>
        <p:spPr>
          <a:xfrm>
            <a:off x="7790984" y="773850"/>
            <a:ext cx="196800" cy="2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cxnSp>
        <p:nvCxnSpPr>
          <p:cNvPr id="228" name="Google Shape;228;g2aef93acbc8_0_30"/>
          <p:cNvCxnSpPr/>
          <p:nvPr/>
        </p:nvCxnSpPr>
        <p:spPr>
          <a:xfrm>
            <a:off x="2366490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g2aef93acbc8_0_30"/>
          <p:cNvCxnSpPr/>
          <p:nvPr/>
        </p:nvCxnSpPr>
        <p:spPr>
          <a:xfrm>
            <a:off x="1326676" y="1051760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g2aef93acbc8_0_30"/>
          <p:cNvCxnSpPr/>
          <p:nvPr/>
        </p:nvCxnSpPr>
        <p:spPr>
          <a:xfrm>
            <a:off x="1537814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g2aef93acbc8_0_30"/>
          <p:cNvCxnSpPr/>
          <p:nvPr/>
        </p:nvCxnSpPr>
        <p:spPr>
          <a:xfrm>
            <a:off x="1748952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2" name="Google Shape;232;g2aef93acbc8_0_30"/>
          <p:cNvCxnSpPr/>
          <p:nvPr/>
        </p:nvCxnSpPr>
        <p:spPr>
          <a:xfrm>
            <a:off x="1958502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3" name="Google Shape;233;g2aef93acbc8_0_30"/>
          <p:cNvCxnSpPr/>
          <p:nvPr/>
        </p:nvCxnSpPr>
        <p:spPr>
          <a:xfrm>
            <a:off x="2169639" y="1067093"/>
            <a:ext cx="0" cy="427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g2aef93acbc8_0_30"/>
          <p:cNvCxnSpPr/>
          <p:nvPr/>
        </p:nvCxnSpPr>
        <p:spPr>
          <a:xfrm>
            <a:off x="6386044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2aef93acbc8_0_30"/>
          <p:cNvCxnSpPr/>
          <p:nvPr/>
        </p:nvCxnSpPr>
        <p:spPr>
          <a:xfrm>
            <a:off x="6597183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2aef93acbc8_0_30"/>
          <p:cNvCxnSpPr/>
          <p:nvPr/>
        </p:nvCxnSpPr>
        <p:spPr>
          <a:xfrm>
            <a:off x="6806733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237;g2aef93acbc8_0_30"/>
          <p:cNvCxnSpPr/>
          <p:nvPr/>
        </p:nvCxnSpPr>
        <p:spPr>
          <a:xfrm>
            <a:off x="7016283" y="1067093"/>
            <a:ext cx="0" cy="126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g2aef93acbc8_0_30"/>
          <p:cNvSpPr/>
          <p:nvPr/>
        </p:nvSpPr>
        <p:spPr>
          <a:xfrm>
            <a:off x="1382238" y="1143758"/>
            <a:ext cx="696900" cy="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</a:t>
            </a:r>
            <a:endParaRPr/>
          </a:p>
        </p:txBody>
      </p:sp>
      <p:sp>
        <p:nvSpPr>
          <p:cNvPr id="239" name="Google Shape;239;g2aef93acbc8_0_30"/>
          <p:cNvSpPr/>
          <p:nvPr/>
        </p:nvSpPr>
        <p:spPr>
          <a:xfrm>
            <a:off x="212250" y="2192147"/>
            <a:ext cx="5274000" cy="39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noAutofit/>
          </a:bodyPr>
          <a:lstStyle/>
          <a:p>
            <a:pPr marL="593725" marR="0" lvl="0" indent="-593725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 = EQ - Z set (equal)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0001 = NE - Z clear (not equal)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0010 = HS / CS  - C set (unsigned higher or same)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0011 = LO / CC - C clear (unsigned lower)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0100 = MI -N set (negative)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 = PL - N clear (positive or zero)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0110 = VS - V  set (overflow)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0111 = VC - V clear (no overflow)</a:t>
            </a:r>
            <a:endParaRPr/>
          </a:p>
          <a:p>
            <a:pPr marL="593725" marR="0" lvl="0" indent="-593725" algn="l" rtl="0">
              <a:lnSpc>
                <a:spcPct val="89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1000 = HI - C set and Z clear (unsigned higher)</a:t>
            </a:r>
            <a:endParaRPr/>
          </a:p>
        </p:txBody>
      </p:sp>
      <p:sp>
        <p:nvSpPr>
          <p:cNvPr id="240" name="Google Shape;240;g2aef93acbc8_0_30"/>
          <p:cNvSpPr txBox="1"/>
          <p:nvPr/>
        </p:nvSpPr>
        <p:spPr>
          <a:xfrm>
            <a:off x="5255492" y="2295294"/>
            <a:ext cx="6770400" cy="24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6675" tIns="26975" rIns="66675" bIns="26975" anchor="t" anchorCtr="0">
            <a:spAutoFit/>
          </a:bodyPr>
          <a:lstStyle/>
          <a:p>
            <a:pPr marL="593725" marR="0" lvl="0" indent="-59372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1001 = LS - C clear or Z (set unsigned lower or same) </a:t>
            </a:r>
            <a:endParaRPr/>
          </a:p>
          <a:p>
            <a:pPr marL="593725" marR="0" lvl="0" indent="-593725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1010 = GE - N set and V set, or N clear and V clear (&gt;or =)</a:t>
            </a:r>
            <a:endParaRPr/>
          </a:p>
          <a:p>
            <a:pPr marL="593725" marR="0" lvl="0" indent="-593725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1011 = LT - N set and V clear, or N clear and V set (&gt;)</a:t>
            </a:r>
            <a:endParaRPr/>
          </a:p>
          <a:p>
            <a:pPr marL="593725" marR="0" lvl="0" indent="-593725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1100 = GT - Z clear, and either N set and V set, or N clear and V set (&gt;)</a:t>
            </a:r>
            <a:endParaRPr/>
          </a:p>
          <a:p>
            <a:pPr marL="593725" marR="0" lvl="0" indent="-593725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1101 = LE - Z set, or N set and V clear,or N clear and V set (&lt;, or =)</a:t>
            </a:r>
            <a:endParaRPr/>
          </a:p>
          <a:p>
            <a:pPr marL="593725" marR="0" lvl="0" indent="-593725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= AL - always</a:t>
            </a:r>
            <a:endParaRPr/>
          </a:p>
          <a:p>
            <a:pPr marL="593725" marR="0" lvl="0" indent="-593725" algn="l" rtl="0">
              <a:lnSpc>
                <a:spcPct val="90000"/>
              </a:lnSpc>
              <a:spcBef>
                <a:spcPts val="81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1111 = NV - reserved</a:t>
            </a:r>
            <a:r>
              <a:rPr lang="en-US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cxnSp>
        <p:nvCxnSpPr>
          <p:cNvPr id="241" name="Google Shape;241;g2aef93acbc8_0_30"/>
          <p:cNvCxnSpPr/>
          <p:nvPr/>
        </p:nvCxnSpPr>
        <p:spPr>
          <a:xfrm>
            <a:off x="1326676" y="1605662"/>
            <a:ext cx="0" cy="15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2" name="Google Shape;242;g2aef93acbc8_0_30"/>
          <p:cNvCxnSpPr/>
          <p:nvPr/>
        </p:nvCxnSpPr>
        <p:spPr>
          <a:xfrm>
            <a:off x="1326676" y="1764742"/>
            <a:ext cx="8430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g2aef93acbc8_0_30"/>
          <p:cNvCxnSpPr/>
          <p:nvPr/>
        </p:nvCxnSpPr>
        <p:spPr>
          <a:xfrm rot="10800000">
            <a:off x="2169639" y="1605742"/>
            <a:ext cx="0" cy="15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4" name="Google Shape;244;g2aef93acbc8_0_30"/>
          <p:cNvCxnSpPr/>
          <p:nvPr/>
        </p:nvCxnSpPr>
        <p:spPr>
          <a:xfrm>
            <a:off x="1734664" y="1764742"/>
            <a:ext cx="0" cy="1113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5" name="Google Shape;245;g2aef93acbc8_0_30"/>
          <p:cNvCxnSpPr/>
          <p:nvPr/>
        </p:nvCxnSpPr>
        <p:spPr>
          <a:xfrm rot="10800000">
            <a:off x="486964" y="1875905"/>
            <a:ext cx="12477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246;g2aef93acbc8_0_30"/>
          <p:cNvCxnSpPr/>
          <p:nvPr/>
        </p:nvCxnSpPr>
        <p:spPr>
          <a:xfrm rot="10800000">
            <a:off x="263050" y="1954533"/>
            <a:ext cx="0" cy="1437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7" name="Google Shape;247;g2aef93acbc8_0_30"/>
          <p:cNvCxnSpPr/>
          <p:nvPr/>
        </p:nvCxnSpPr>
        <p:spPr>
          <a:xfrm>
            <a:off x="263050" y="1954486"/>
            <a:ext cx="420600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8" name="Google Shape;248;g2aef93acbc8_0_30"/>
          <p:cNvCxnSpPr/>
          <p:nvPr/>
        </p:nvCxnSpPr>
        <p:spPr>
          <a:xfrm>
            <a:off x="683738" y="1954486"/>
            <a:ext cx="0" cy="159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9" name="Google Shape;249;g2aef93acbc8_0_30"/>
          <p:cNvCxnSpPr/>
          <p:nvPr/>
        </p:nvCxnSpPr>
        <p:spPr>
          <a:xfrm>
            <a:off x="486887" y="1875905"/>
            <a:ext cx="0" cy="786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ef93acbc8_0_42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Processing Instruction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255" name="Google Shape;255;g2aef93acbc8_0_42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6" name="Google Shape;256;g2aef93acbc8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52" y="930851"/>
            <a:ext cx="7202034" cy="56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2aef93acbc8_0_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90041" y="930851"/>
            <a:ext cx="2440336" cy="396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5be401373_0_109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Processing Instruction Example 01: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263" name="Google Shape;263;g265be401373_0_10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4" name="Google Shape;264;g265be401373_0_109"/>
          <p:cNvSpPr txBox="1"/>
          <p:nvPr/>
        </p:nvSpPr>
        <p:spPr>
          <a:xfrm>
            <a:off x="1143175" y="188529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	R1, R0, R2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lang="en-US" sz="2800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0100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Rn   Rd   </a:t>
            </a:r>
            <a:r>
              <a:rPr lang="en-US" sz="280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00000000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1110 000</a:t>
            </a:r>
            <a:r>
              <a:rPr lang="en-US" sz="28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0 100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0000 0001 </a:t>
            </a:r>
            <a:r>
              <a:rPr lang="en-US" sz="2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0010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E0801002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g265be401373_0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740" y="1277257"/>
            <a:ext cx="7858125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65be401373_0_109"/>
          <p:cNvSpPr/>
          <p:nvPr/>
        </p:nvSpPr>
        <p:spPr>
          <a:xfrm rot="5400000">
            <a:off x="6913895" y="4232645"/>
            <a:ext cx="666900" cy="6378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65be401373_0_109"/>
          <p:cNvSpPr txBox="1"/>
          <p:nvPr/>
        </p:nvSpPr>
        <p:spPr>
          <a:xfrm>
            <a:off x="7069190" y="4838732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R2</a:t>
            </a:r>
            <a:endParaRPr/>
          </a:p>
        </p:txBody>
      </p:sp>
      <p:sp>
        <p:nvSpPr>
          <p:cNvPr id="268" name="Google Shape;268;g265be401373_0_109"/>
          <p:cNvSpPr/>
          <p:nvPr/>
        </p:nvSpPr>
        <p:spPr>
          <a:xfrm rot="5400000">
            <a:off x="4484929" y="4279595"/>
            <a:ext cx="666900" cy="8487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65be401373_0_109"/>
          <p:cNvSpPr txBox="1"/>
          <p:nvPr/>
        </p:nvSpPr>
        <p:spPr>
          <a:xfrm>
            <a:off x="4604993" y="4991132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R1</a:t>
            </a:r>
            <a:endParaRPr/>
          </a:p>
        </p:txBody>
      </p:sp>
      <p:sp>
        <p:nvSpPr>
          <p:cNvPr id="270" name="Google Shape;270;g265be401373_0_109"/>
          <p:cNvSpPr/>
          <p:nvPr/>
        </p:nvSpPr>
        <p:spPr>
          <a:xfrm rot="5400000">
            <a:off x="3711210" y="4279595"/>
            <a:ext cx="666900" cy="8487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265be401373_0_109"/>
          <p:cNvSpPr txBox="1"/>
          <p:nvPr/>
        </p:nvSpPr>
        <p:spPr>
          <a:xfrm>
            <a:off x="3831274" y="4991132"/>
            <a:ext cx="42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/>
          </a:p>
        </p:txBody>
      </p:sp>
      <p:sp>
        <p:nvSpPr>
          <p:cNvPr id="272" name="Google Shape;272;g265be401373_0_109"/>
          <p:cNvSpPr/>
          <p:nvPr/>
        </p:nvSpPr>
        <p:spPr>
          <a:xfrm rot="5400000">
            <a:off x="2677172" y="4356909"/>
            <a:ext cx="666900" cy="6378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265be401373_0_109"/>
          <p:cNvSpPr txBox="1"/>
          <p:nvPr/>
        </p:nvSpPr>
        <p:spPr>
          <a:xfrm>
            <a:off x="2804331" y="4991132"/>
            <a:ext cx="6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endParaRPr/>
          </a:p>
        </p:txBody>
      </p:sp>
      <p:sp>
        <p:nvSpPr>
          <p:cNvPr id="274" name="Google Shape;274;g265be401373_0_109"/>
          <p:cNvSpPr/>
          <p:nvPr/>
        </p:nvSpPr>
        <p:spPr>
          <a:xfrm rot="5400000">
            <a:off x="1183649" y="4368629"/>
            <a:ext cx="666900" cy="637800"/>
          </a:xfrm>
          <a:prstGeom prst="rightBrace">
            <a:avLst>
              <a:gd name="adj1" fmla="val 0"/>
              <a:gd name="adj2" fmla="val 50000"/>
            </a:avLst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265be401373_0_109"/>
          <p:cNvSpPr txBox="1"/>
          <p:nvPr/>
        </p:nvSpPr>
        <p:spPr>
          <a:xfrm>
            <a:off x="1170128" y="5002852"/>
            <a:ext cx="8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Always</a:t>
            </a:r>
            <a:endParaRPr/>
          </a:p>
        </p:txBody>
      </p:sp>
      <p:cxnSp>
        <p:nvCxnSpPr>
          <p:cNvPr id="276" name="Google Shape;276;g265be401373_0_109"/>
          <p:cNvCxnSpPr/>
          <p:nvPr/>
        </p:nvCxnSpPr>
        <p:spPr>
          <a:xfrm flipH="1">
            <a:off x="3407258" y="3759816"/>
            <a:ext cx="213000" cy="2673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5be401373_0_129"/>
          <p:cNvSpPr txBox="1">
            <a:spLocks noGrp="1"/>
          </p:cNvSpPr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4"/>
              <a:buFont typeface="Arial"/>
              <a:buNone/>
            </a:pPr>
            <a:r>
              <a:rPr lang="en-US" sz="3650" b="1">
                <a:solidFill>
                  <a:srgbClr val="E36C09"/>
                </a:solidFill>
              </a:rPr>
              <a:t>Data Processing Instruction</a:t>
            </a:r>
            <a:endParaRPr sz="3650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cxnSp>
        <p:nvCxnSpPr>
          <p:cNvPr id="282" name="Google Shape;282;g265be401373_0_12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3" name="Google Shape;283;g265be401373_0_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2623" y="2216211"/>
            <a:ext cx="5927298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265be401373_0_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5765" y="1183795"/>
            <a:ext cx="78581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PresentationFormat>Custom</PresentationFormat>
  <Paragraphs>115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Book Antiqua</vt:lpstr>
      <vt:lpstr>Consolas</vt:lpstr>
      <vt:lpstr>Times New Roman</vt:lpstr>
      <vt:lpstr>Noto Sans Symbols</vt:lpstr>
      <vt:lpstr>Office Theme</vt:lpstr>
      <vt:lpstr>Slide 1</vt:lpstr>
      <vt:lpstr>Slide 2</vt:lpstr>
      <vt:lpstr>Instruction Encoding </vt:lpstr>
      <vt:lpstr>What is an ARM Instruction? </vt:lpstr>
      <vt:lpstr>Condition </vt:lpstr>
      <vt:lpstr>The Condition Field </vt:lpstr>
      <vt:lpstr>Data Processing Instruction </vt:lpstr>
      <vt:lpstr>Data Processing Instruction Example 01: </vt:lpstr>
      <vt:lpstr>Data Processing Instruction </vt:lpstr>
      <vt:lpstr>Data Processing Instruction </vt:lpstr>
      <vt:lpstr>Data Processing Instruction Example 02: </vt:lpstr>
      <vt:lpstr>Data Processing Instruction Example 03: 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4</cp:revision>
  <dcterms:created xsi:type="dcterms:W3CDTF">2016-01-05T00:08:12Z</dcterms:created>
  <dcterms:modified xsi:type="dcterms:W3CDTF">2025-01-08T04:05:16Z</dcterms:modified>
</cp:coreProperties>
</file>