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0413" cy="6859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sLvfYYK5P1JTV1K9X1cOFiAt7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32" y="-6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f93acbc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2aef93acbc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ef2f1737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aef2f1737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f2f1737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g2aef2f1737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5be4013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g265be4013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f93ac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aef93ac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f2f1737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aef2f1737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f93acb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2aef93acb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ef2f1737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2aef2f1737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f2f1737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2aef2f1737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f93acb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2aef93acb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>
            <a:spLocks noGrp="1"/>
          </p:cNvSpPr>
          <p:nvPr>
            <p:ph type="pic" idx="2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1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>
            <a:spLocks noGrp="1"/>
          </p:cNvSpPr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body" idx="1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g264f9aedff3_0_15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8120" y="469998"/>
            <a:ext cx="933476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24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3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4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953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marR="0" lvl="0" indent="-4953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126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ef93acbc8_0_42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Block Transfer Instruction : Addressing Mode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79" name="Google Shape;179;g2aef93acbc8_0_42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0" name="Google Shape;180;g2aef93acbc8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52" y="930851"/>
            <a:ext cx="7202034" cy="56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ef93acbc8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0041" y="930851"/>
            <a:ext cx="2440336" cy="396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ef2f17375_0_34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Block Transfer Instruction : LDM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87" name="Google Shape;187;g2aef2f17375_0_3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g2aef2f17375_0_34"/>
          <p:cNvSpPr txBox="1"/>
          <p:nvPr/>
        </p:nvSpPr>
        <p:spPr>
          <a:xfrm>
            <a:off x="425090" y="3195373"/>
            <a:ext cx="10421400" cy="3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lang="en-US" sz="2400" b="1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LDMIA  R13!  , {  R0, R5 - R8, R11}</a:t>
            </a:r>
            <a:endParaRPr/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cap="small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  L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R11 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R8R7R6R5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1   1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1  1 1 1   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E8BD09E1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aef2f17375_0_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46" y="1685931"/>
            <a:ext cx="9046855" cy="91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ef2f17375_0_43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Block Transfer Instruction : STM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95" name="Google Shape;195;g2aef2f17375_0_4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g2aef2f17375_0_43"/>
          <p:cNvSpPr txBox="1"/>
          <p:nvPr/>
        </p:nvSpPr>
        <p:spPr>
          <a:xfrm>
            <a:off x="622522" y="3260180"/>
            <a:ext cx="10250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lang="en-US" sz="2800" b="1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STMIB  R13!  , {  R8, R4- R6, R12}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1101   000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0     00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 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1101  000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2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22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E92D1170</a:t>
            </a:r>
            <a:endParaRPr/>
          </a:p>
        </p:txBody>
      </p:sp>
      <p:pic>
        <p:nvPicPr>
          <p:cNvPr id="197" name="Google Shape;197;g2aef2f17375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638" y="1250925"/>
            <a:ext cx="8951359" cy="15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5be401373_0_109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SWAP: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03" name="Google Shape;203;g265be401373_0_10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4" name="Google Shape;204;g265be401373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9862" y="1431525"/>
            <a:ext cx="10397562" cy="4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3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653" y="1923168"/>
            <a:ext cx="5392394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3"/>
          <p:cNvCxnSpPr/>
          <p:nvPr/>
        </p:nvCxnSpPr>
        <p:spPr>
          <a:xfrm>
            <a:off x="5568744" y="1945369"/>
            <a:ext cx="4581000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1" name="Google Shape;211;p23"/>
          <p:cNvGrpSpPr/>
          <p:nvPr/>
        </p:nvGrpSpPr>
        <p:grpSpPr>
          <a:xfrm>
            <a:off x="313910" y="349537"/>
            <a:ext cx="11517160" cy="6219513"/>
            <a:chOff x="313939" y="349466"/>
            <a:chExt cx="11518312" cy="6218269"/>
          </a:xfrm>
        </p:grpSpPr>
        <p:sp>
          <p:nvSpPr>
            <p:cNvPr id="212" name="Google Shape;212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5400814" y="1163381"/>
            <a:ext cx="4603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5485606" y="4648994"/>
            <a:ext cx="64785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452931" y="4491211"/>
            <a:ext cx="6020700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 </a:t>
            </a:r>
            <a:r>
              <a:rPr lang="en-US" sz="3300" b="1" i="0" u="none" strike="noStrike" cap="none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Encoding – 2</a:t>
            </a:r>
            <a:endParaRPr sz="33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Branch Instruction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3"/>
          <p:cNvSpPr/>
          <p:nvPr/>
        </p:nvSpPr>
        <p:spPr>
          <a:xfrm>
            <a:off x="300525" y="4191495"/>
            <a:ext cx="9995400" cy="22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Ex 1:   B   LOOP</a:t>
            </a: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BL   SUBROUTINE</a:t>
            </a: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14" y="930850"/>
            <a:ext cx="8979079" cy="256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f93acbc8_0_4"/>
          <p:cNvSpPr txBox="1">
            <a:spLocks noGrp="1"/>
          </p:cNvSpPr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Multiplication Instructions</a:t>
            </a: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32" name="Google Shape;132;g2aef93acbc8_0_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g2aef93acbc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725" y="930850"/>
            <a:ext cx="9797776" cy="35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ef93acbc8_0_4"/>
          <p:cNvSpPr/>
          <p:nvPr/>
        </p:nvSpPr>
        <p:spPr>
          <a:xfrm>
            <a:off x="300752" y="4956231"/>
            <a:ext cx="7144500" cy="15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Ex 1:     MUL        R0,    R1,   R2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  MLA        R0,    R1,   R2 ,  R3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f2f17375_0_5"/>
          <p:cNvSpPr txBox="1">
            <a:spLocks noGrp="1"/>
          </p:cNvSpPr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Multiplication Instructions</a:t>
            </a: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40" name="Google Shape;140;g2aef2f17375_0_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g2aef2f17375_0_5"/>
          <p:cNvSpPr/>
          <p:nvPr/>
        </p:nvSpPr>
        <p:spPr>
          <a:xfrm>
            <a:off x="1054693" y="5085404"/>
            <a:ext cx="6941100" cy="14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3:     SMULL    R0,    R1,   R2 ,  R3</a:t>
            </a: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4:     UMLAL    R0,    R1,   R2 ,  R3</a:t>
            </a: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 b="1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aef2f1737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73849"/>
            <a:ext cx="10903451" cy="437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f93acbc8_0_17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Transfer Instruction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48" name="Google Shape;148;g2aef93acbc8_0_1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9" name="Google Shape;149;g2aef93acbc8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725" y="930856"/>
            <a:ext cx="10058450" cy="555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f2f17375_0_15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Transfer Instruction:STR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55" name="Google Shape;155;g2aef2f17375_0_1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6" name="Google Shape;156;g2aef2f17375_0_15"/>
          <p:cNvSpPr txBox="1"/>
          <p:nvPr/>
        </p:nvSpPr>
        <p:spPr>
          <a:xfrm>
            <a:off x="339425" y="1443084"/>
            <a:ext cx="10773000" cy="4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	R0, [R1]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0  0  1   0   1    0  0001 0000 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0000  0000 0000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01   I  P  U   B   W  L  0001 0000  0000  0000  0000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Code:     E4A10000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aef2f17375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0695" y="930850"/>
            <a:ext cx="7271691" cy="102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f2f17375_0_23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Transfer Instruction:LDR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63" name="Google Shape;163;g2aef2f17375_0_2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g2aef2f17375_0_23"/>
          <p:cNvSpPr txBox="1"/>
          <p:nvPr/>
        </p:nvSpPr>
        <p:spPr>
          <a:xfrm>
            <a:off x="341800" y="2132412"/>
            <a:ext cx="10463700" cy="50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	R0, [R1], R2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  01  I  P   U   B   W   L  0001 0000 0000 0000 0010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 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1 0    1   0   1     1  0001 0000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E6B10002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aef2f17375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756" y="1460001"/>
            <a:ext cx="9029948" cy="95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f93acbc8_0_30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Block Transfer Instructions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71" name="Google Shape;171;g2aef93acbc8_0_3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2" name="Google Shape;172;g2aef93acbc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912" y="1087650"/>
            <a:ext cx="10560513" cy="289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aef93acbc8_0_30"/>
          <p:cNvSpPr/>
          <p:nvPr/>
        </p:nvSpPr>
        <p:spPr>
          <a:xfrm>
            <a:off x="326627" y="4529805"/>
            <a:ext cx="11073000" cy="17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1:  LDMIA  R13!  , {  R0, R5 - R8, R11}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 cap="small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2:  STMIA  R13!  , {  R8, R4- R6, R12}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PresentationFormat>Custom</PresentationFormat>
  <Paragraphs>64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Branch Instruction </vt:lpstr>
      <vt:lpstr>Multiplication Instructions</vt:lpstr>
      <vt:lpstr>Multiplication Instructions</vt:lpstr>
      <vt:lpstr>Data Transfer Instruction </vt:lpstr>
      <vt:lpstr>Data Transfer Instruction:STR </vt:lpstr>
      <vt:lpstr>Data Transfer Instruction:LDR </vt:lpstr>
      <vt:lpstr>Block Transfer Instructions </vt:lpstr>
      <vt:lpstr>Block Transfer Instruction : Addressing Mode </vt:lpstr>
      <vt:lpstr>Block Transfer Instruction : LDM </vt:lpstr>
      <vt:lpstr>Block Transfer Instruction : STM </vt:lpstr>
      <vt:lpstr>SWAP: 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4</cp:revision>
  <dcterms:created xsi:type="dcterms:W3CDTF">2016-01-05T00:08:12Z</dcterms:created>
  <dcterms:modified xsi:type="dcterms:W3CDTF">2025-01-08T04:05:35Z</dcterms:modified>
</cp:coreProperties>
</file>