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9575" cx="121904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1">
          <p15:clr>
            <a:srgbClr val="A4A3A4"/>
          </p15:clr>
        </p15:guide>
        <p15:guide id="2" pos="3840">
          <p15:clr>
            <a:srgbClr val="A4A3A4"/>
          </p15:clr>
        </p15:guide>
      </p15:sldGuideLst>
    </p:ext>
    <p:ext uri="GoogleSlidesCustomDataVersion2">
      <go:slidesCustomData xmlns:go="http://customooxmlschemas.google.com/" r:id="rId37" roundtripDataSignature="AMtx7mgaxEZnqiszI4uMgyvE+V1LTwxk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1"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7" name="Google Shape;19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6" name="Google Shape;20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4" name="Google Shape;544;p2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9"/>
          <p:cNvSpPr txBox="1"/>
          <p:nvPr>
            <p:ph type="title"/>
          </p:nvPr>
        </p:nvSpPr>
        <p:spPr>
          <a:xfrm>
            <a:off x="609521" y="274704"/>
            <a:ext cx="10971372" cy="1143264"/>
          </a:xfrm>
          <a:prstGeom prst="rect">
            <a:avLst/>
          </a:prstGeom>
          <a:noFill/>
          <a:ln>
            <a:noFill/>
          </a:ln>
        </p:spPr>
        <p:txBody>
          <a:bodyPr anchorCtr="0" anchor="ctr" bIns="60475" lIns="120975" spcFirstLastPara="1" rIns="120975" wrap="square" tIns="604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body"/>
          </p:nvPr>
        </p:nvSpPr>
        <p:spPr>
          <a:xfrm>
            <a:off x="609521" y="1600572"/>
            <a:ext cx="10971372" cy="4527011"/>
          </a:xfrm>
          <a:prstGeom prst="rect">
            <a:avLst/>
          </a:prstGeom>
          <a:noFill/>
          <a:ln>
            <a:noFill/>
          </a:ln>
        </p:spPr>
        <p:txBody>
          <a:bodyPr anchorCtr="0" anchor="t" bIns="60475" lIns="120975" spcFirstLastPara="1" rIns="120975" wrap="square" tIns="604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9"/>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8"/>
          <p:cNvSpPr txBox="1"/>
          <p:nvPr>
            <p:ph type="title"/>
          </p:nvPr>
        </p:nvSpPr>
        <p:spPr>
          <a:xfrm>
            <a:off x="609521" y="274704"/>
            <a:ext cx="10971372" cy="1143264"/>
          </a:xfrm>
          <a:prstGeom prst="rect">
            <a:avLst/>
          </a:prstGeom>
          <a:noFill/>
          <a:ln>
            <a:noFill/>
          </a:ln>
        </p:spPr>
        <p:txBody>
          <a:bodyPr anchorCtr="0" anchor="ctr" bIns="60475" lIns="120975" spcFirstLastPara="1" rIns="120975" wrap="square" tIns="604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8"/>
          <p:cNvSpPr txBox="1"/>
          <p:nvPr>
            <p:ph idx="1" type="body"/>
          </p:nvPr>
        </p:nvSpPr>
        <p:spPr>
          <a:xfrm rot="5400000">
            <a:off x="3831702" y="-1621608"/>
            <a:ext cx="4527011" cy="10971372"/>
          </a:xfrm>
          <a:prstGeom prst="rect">
            <a:avLst/>
          </a:prstGeom>
          <a:noFill/>
          <a:ln>
            <a:noFill/>
          </a:ln>
        </p:spPr>
        <p:txBody>
          <a:bodyPr anchorCtr="0" anchor="t" bIns="60475" lIns="120975" spcFirstLastPara="1" rIns="120975" wrap="square" tIns="604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38"/>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9"/>
          <p:cNvSpPr txBox="1"/>
          <p:nvPr>
            <p:ph type="title"/>
          </p:nvPr>
        </p:nvSpPr>
        <p:spPr>
          <a:xfrm rot="5400000">
            <a:off x="7283031" y="1829722"/>
            <a:ext cx="5852880" cy="2742843"/>
          </a:xfrm>
          <a:prstGeom prst="rect">
            <a:avLst/>
          </a:prstGeom>
          <a:noFill/>
          <a:ln>
            <a:noFill/>
          </a:ln>
        </p:spPr>
        <p:txBody>
          <a:bodyPr anchorCtr="0" anchor="ctr" bIns="60475" lIns="120975" spcFirstLastPara="1" rIns="120975" wrap="square" tIns="604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9"/>
          <p:cNvSpPr txBox="1"/>
          <p:nvPr>
            <p:ph idx="1" type="body"/>
          </p:nvPr>
        </p:nvSpPr>
        <p:spPr>
          <a:xfrm rot="5400000">
            <a:off x="1695759" y="-811535"/>
            <a:ext cx="5852880" cy="8025355"/>
          </a:xfrm>
          <a:prstGeom prst="rect">
            <a:avLst/>
          </a:prstGeom>
          <a:noFill/>
          <a:ln>
            <a:noFill/>
          </a:ln>
        </p:spPr>
        <p:txBody>
          <a:bodyPr anchorCtr="0" anchor="t" bIns="60475" lIns="120975" spcFirstLastPara="1" rIns="120975" wrap="square" tIns="604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39"/>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0"/>
          <p:cNvSpPr txBox="1"/>
          <p:nvPr>
            <p:ph type="ctrTitle"/>
          </p:nvPr>
        </p:nvSpPr>
        <p:spPr>
          <a:xfrm>
            <a:off x="914282" y="2130919"/>
            <a:ext cx="10361851" cy="1470366"/>
          </a:xfrm>
          <a:prstGeom prst="rect">
            <a:avLst/>
          </a:prstGeom>
          <a:noFill/>
          <a:ln>
            <a:noFill/>
          </a:ln>
        </p:spPr>
        <p:txBody>
          <a:bodyPr anchorCtr="0" anchor="ctr" bIns="60475" lIns="120975" spcFirstLastPara="1" rIns="120975" wrap="square" tIns="604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subTitle"/>
          </p:nvPr>
        </p:nvSpPr>
        <p:spPr>
          <a:xfrm>
            <a:off x="1828562" y="3887100"/>
            <a:ext cx="8533290" cy="1753006"/>
          </a:xfrm>
          <a:prstGeom prst="rect">
            <a:avLst/>
          </a:prstGeom>
          <a:noFill/>
          <a:ln>
            <a:noFill/>
          </a:ln>
        </p:spPr>
        <p:txBody>
          <a:bodyPr anchorCtr="0" anchor="t" bIns="60475" lIns="120975" spcFirstLastPara="1" rIns="120975" wrap="square" tIns="60475">
            <a:normAutofit/>
          </a:bodyPr>
          <a:lstStyle>
            <a:lvl1pPr lvl="0" algn="ctr">
              <a:spcBef>
                <a:spcPts val="840"/>
              </a:spcBef>
              <a:spcAft>
                <a:spcPts val="0"/>
              </a:spcAft>
              <a:buClr>
                <a:srgbClr val="888888"/>
              </a:buClr>
              <a:buSzPts val="4200"/>
              <a:buNone/>
              <a:defRPr>
                <a:solidFill>
                  <a:srgbClr val="888888"/>
                </a:solidFill>
              </a:defRPr>
            </a:lvl1pPr>
            <a:lvl2pPr lvl="1" algn="ctr">
              <a:spcBef>
                <a:spcPts val="740"/>
              </a:spcBef>
              <a:spcAft>
                <a:spcPts val="0"/>
              </a:spcAft>
              <a:buClr>
                <a:srgbClr val="888888"/>
              </a:buClr>
              <a:buSzPts val="3700"/>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20"/>
              </a:spcBef>
              <a:spcAft>
                <a:spcPts val="0"/>
              </a:spcAft>
              <a:buClr>
                <a:srgbClr val="888888"/>
              </a:buClr>
              <a:buSzPts val="2600"/>
              <a:buNone/>
              <a:defRPr>
                <a:solidFill>
                  <a:srgbClr val="888888"/>
                </a:solidFill>
              </a:defRPr>
            </a:lvl4pPr>
            <a:lvl5pPr lvl="4" algn="ctr">
              <a:spcBef>
                <a:spcPts val="520"/>
              </a:spcBef>
              <a:spcAft>
                <a:spcPts val="0"/>
              </a:spcAft>
              <a:buClr>
                <a:srgbClr val="888888"/>
              </a:buClr>
              <a:buSzPts val="2600"/>
              <a:buNone/>
              <a:defRPr>
                <a:solidFill>
                  <a:srgbClr val="888888"/>
                </a:solidFill>
              </a:defRPr>
            </a:lvl5pPr>
            <a:lvl6pPr lvl="5" algn="ctr">
              <a:spcBef>
                <a:spcPts val="520"/>
              </a:spcBef>
              <a:spcAft>
                <a:spcPts val="0"/>
              </a:spcAft>
              <a:buClr>
                <a:srgbClr val="888888"/>
              </a:buClr>
              <a:buSzPts val="2600"/>
              <a:buNone/>
              <a:defRPr>
                <a:solidFill>
                  <a:srgbClr val="888888"/>
                </a:solidFill>
              </a:defRPr>
            </a:lvl6pPr>
            <a:lvl7pPr lvl="6" algn="ctr">
              <a:spcBef>
                <a:spcPts val="520"/>
              </a:spcBef>
              <a:spcAft>
                <a:spcPts val="0"/>
              </a:spcAft>
              <a:buClr>
                <a:srgbClr val="888888"/>
              </a:buClr>
              <a:buSzPts val="2600"/>
              <a:buNone/>
              <a:defRPr>
                <a:solidFill>
                  <a:srgbClr val="888888"/>
                </a:solidFill>
              </a:defRPr>
            </a:lvl7pPr>
            <a:lvl8pPr lvl="7" algn="ctr">
              <a:spcBef>
                <a:spcPts val="520"/>
              </a:spcBef>
              <a:spcAft>
                <a:spcPts val="0"/>
              </a:spcAft>
              <a:buClr>
                <a:srgbClr val="888888"/>
              </a:buClr>
              <a:buSzPts val="2600"/>
              <a:buNone/>
              <a:defRPr>
                <a:solidFill>
                  <a:srgbClr val="888888"/>
                </a:solidFill>
              </a:defRPr>
            </a:lvl8pPr>
            <a:lvl9pPr lvl="8" algn="ctr">
              <a:spcBef>
                <a:spcPts val="520"/>
              </a:spcBef>
              <a:spcAft>
                <a:spcPts val="0"/>
              </a:spcAft>
              <a:buClr>
                <a:srgbClr val="888888"/>
              </a:buClr>
              <a:buSzPts val="2600"/>
              <a:buNone/>
              <a:defRPr>
                <a:solidFill>
                  <a:srgbClr val="888888"/>
                </a:solidFill>
              </a:defRPr>
            </a:lvl9pPr>
          </a:lstStyle>
          <a:p/>
        </p:txBody>
      </p:sp>
      <p:sp>
        <p:nvSpPr>
          <p:cNvPr id="24" name="Google Shape;24;p30"/>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0"/>
          <p:cNvPicPr preferRelativeResize="0"/>
          <p:nvPr/>
        </p:nvPicPr>
        <p:blipFill rotWithShape="1">
          <a:blip r:embed="rId2">
            <a:alphaModFix/>
          </a:blip>
          <a:srcRect b="0" l="0" r="0" t="0"/>
          <a:stretch/>
        </p:blipFill>
        <p:spPr>
          <a:xfrm>
            <a:off x="11350082" y="27883"/>
            <a:ext cx="738744" cy="8111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1"/>
          <p:cNvSpPr txBox="1"/>
          <p:nvPr>
            <p:ph type="title"/>
          </p:nvPr>
        </p:nvSpPr>
        <p:spPr>
          <a:xfrm>
            <a:off x="609521" y="274704"/>
            <a:ext cx="10971372" cy="1143264"/>
          </a:xfrm>
          <a:prstGeom prst="rect">
            <a:avLst/>
          </a:prstGeom>
          <a:noFill/>
          <a:ln>
            <a:noFill/>
          </a:ln>
        </p:spPr>
        <p:txBody>
          <a:bodyPr anchorCtr="0" anchor="ctr" bIns="60475" lIns="120975" spcFirstLastPara="1" rIns="120975" wrap="square" tIns="604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1"/>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32"/>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3"/>
          <p:cNvSpPr txBox="1"/>
          <p:nvPr>
            <p:ph type="title"/>
          </p:nvPr>
        </p:nvSpPr>
        <p:spPr>
          <a:xfrm>
            <a:off x="609521" y="274704"/>
            <a:ext cx="10971372" cy="1143264"/>
          </a:xfrm>
          <a:prstGeom prst="rect">
            <a:avLst/>
          </a:prstGeom>
          <a:noFill/>
          <a:ln>
            <a:noFill/>
          </a:ln>
        </p:spPr>
        <p:txBody>
          <a:bodyPr anchorCtr="0" anchor="ctr" bIns="60475" lIns="120975" spcFirstLastPara="1" rIns="120975" wrap="square" tIns="604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609521" y="1600572"/>
            <a:ext cx="5384099" cy="4527011"/>
          </a:xfrm>
          <a:prstGeom prst="rect">
            <a:avLst/>
          </a:prstGeom>
          <a:noFill/>
          <a:ln>
            <a:noFill/>
          </a:ln>
        </p:spPr>
        <p:txBody>
          <a:bodyPr anchorCtr="0" anchor="t" bIns="60475" lIns="120975" spcFirstLastPara="1" rIns="120975" wrap="square" tIns="60475">
            <a:normAutofit/>
          </a:bodyPr>
          <a:lstStyle>
            <a:lvl1pPr indent="-463550" lvl="0" marL="457200" algn="l">
              <a:spcBef>
                <a:spcPts val="740"/>
              </a:spcBef>
              <a:spcAft>
                <a:spcPts val="0"/>
              </a:spcAft>
              <a:buClr>
                <a:schemeClr val="dk1"/>
              </a:buClr>
              <a:buSzPts val="3700"/>
              <a:buChar char="•"/>
              <a:defRPr sz="3700"/>
            </a:lvl1pPr>
            <a:lvl2pPr indent="-431800" lvl="1" marL="914400" algn="l">
              <a:spcBef>
                <a:spcPts val="640"/>
              </a:spcBef>
              <a:spcAft>
                <a:spcPts val="0"/>
              </a:spcAft>
              <a:buClr>
                <a:schemeClr val="dk1"/>
              </a:buClr>
              <a:buSzPts val="3200"/>
              <a:buChar char="–"/>
              <a:defRPr sz="3200"/>
            </a:lvl2pPr>
            <a:lvl3pPr indent="-393700" lvl="2" marL="1371600" algn="l">
              <a:spcBef>
                <a:spcPts val="520"/>
              </a:spcBef>
              <a:spcAft>
                <a:spcPts val="0"/>
              </a:spcAft>
              <a:buClr>
                <a:schemeClr val="dk1"/>
              </a:buClr>
              <a:buSzPts val="2600"/>
              <a:buChar char="•"/>
              <a:defRPr sz="26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0" name="Google Shape;40;p33"/>
          <p:cNvSpPr txBox="1"/>
          <p:nvPr>
            <p:ph idx="2" type="body"/>
          </p:nvPr>
        </p:nvSpPr>
        <p:spPr>
          <a:xfrm>
            <a:off x="6196793" y="1600572"/>
            <a:ext cx="5384099" cy="4527011"/>
          </a:xfrm>
          <a:prstGeom prst="rect">
            <a:avLst/>
          </a:prstGeom>
          <a:noFill/>
          <a:ln>
            <a:noFill/>
          </a:ln>
        </p:spPr>
        <p:txBody>
          <a:bodyPr anchorCtr="0" anchor="t" bIns="60475" lIns="120975" spcFirstLastPara="1" rIns="120975" wrap="square" tIns="60475">
            <a:normAutofit/>
          </a:bodyPr>
          <a:lstStyle>
            <a:lvl1pPr indent="-463550" lvl="0" marL="457200" algn="l">
              <a:spcBef>
                <a:spcPts val="740"/>
              </a:spcBef>
              <a:spcAft>
                <a:spcPts val="0"/>
              </a:spcAft>
              <a:buClr>
                <a:schemeClr val="dk1"/>
              </a:buClr>
              <a:buSzPts val="3700"/>
              <a:buChar char="•"/>
              <a:defRPr sz="3700"/>
            </a:lvl1pPr>
            <a:lvl2pPr indent="-431800" lvl="1" marL="914400" algn="l">
              <a:spcBef>
                <a:spcPts val="640"/>
              </a:spcBef>
              <a:spcAft>
                <a:spcPts val="0"/>
              </a:spcAft>
              <a:buClr>
                <a:schemeClr val="dk1"/>
              </a:buClr>
              <a:buSzPts val="3200"/>
              <a:buChar char="–"/>
              <a:defRPr sz="3200"/>
            </a:lvl2pPr>
            <a:lvl3pPr indent="-393700" lvl="2" marL="1371600" algn="l">
              <a:spcBef>
                <a:spcPts val="520"/>
              </a:spcBef>
              <a:spcAft>
                <a:spcPts val="0"/>
              </a:spcAft>
              <a:buClr>
                <a:schemeClr val="dk1"/>
              </a:buClr>
              <a:buSzPts val="2600"/>
              <a:buChar char="•"/>
              <a:defRPr sz="26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1" name="Google Shape;41;p33"/>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4"/>
          <p:cNvSpPr txBox="1"/>
          <p:nvPr>
            <p:ph type="title"/>
          </p:nvPr>
        </p:nvSpPr>
        <p:spPr>
          <a:xfrm>
            <a:off x="962959" y="4407922"/>
            <a:ext cx="10361851" cy="1362390"/>
          </a:xfrm>
          <a:prstGeom prst="rect">
            <a:avLst/>
          </a:prstGeom>
          <a:noFill/>
          <a:ln>
            <a:noFill/>
          </a:ln>
        </p:spPr>
        <p:txBody>
          <a:bodyPr anchorCtr="0" anchor="t" bIns="60475" lIns="120975" spcFirstLastPara="1" rIns="120975" wrap="square" tIns="60475">
            <a:normAutofit/>
          </a:bodyPr>
          <a:lstStyle>
            <a:lvl1pPr lvl="0" algn="l">
              <a:spcBef>
                <a:spcPts val="0"/>
              </a:spcBef>
              <a:spcAft>
                <a:spcPts val="0"/>
              </a:spcAft>
              <a:buClr>
                <a:schemeClr val="dk1"/>
              </a:buClr>
              <a:buSzPts val="5300"/>
              <a:buFont typeface="Calibri"/>
              <a:buNone/>
              <a:defRPr b="1" sz="53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4"/>
          <p:cNvSpPr txBox="1"/>
          <p:nvPr>
            <p:ph idx="1" type="body"/>
          </p:nvPr>
        </p:nvSpPr>
        <p:spPr>
          <a:xfrm>
            <a:off x="962959" y="2907387"/>
            <a:ext cx="10361851" cy="1500534"/>
          </a:xfrm>
          <a:prstGeom prst="rect">
            <a:avLst/>
          </a:prstGeom>
          <a:noFill/>
          <a:ln>
            <a:noFill/>
          </a:ln>
        </p:spPr>
        <p:txBody>
          <a:bodyPr anchorCtr="0" anchor="b" bIns="60475" lIns="120975" spcFirstLastPara="1" rIns="120975" wrap="square" tIns="60475">
            <a:normAutofit/>
          </a:bodyPr>
          <a:lstStyle>
            <a:lvl1pPr indent="-228600" lvl="0" marL="457200" algn="l">
              <a:spcBef>
                <a:spcPts val="520"/>
              </a:spcBef>
              <a:spcAft>
                <a:spcPts val="0"/>
              </a:spcAft>
              <a:buClr>
                <a:srgbClr val="888888"/>
              </a:buClr>
              <a:buSzPts val="2600"/>
              <a:buNone/>
              <a:defRPr sz="2600">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0"/>
              </a:spcBef>
              <a:spcAft>
                <a:spcPts val="0"/>
              </a:spcAft>
              <a:buClr>
                <a:srgbClr val="888888"/>
              </a:buClr>
              <a:buSzPts val="2100"/>
              <a:buNone/>
              <a:defRPr sz="2100">
                <a:solidFill>
                  <a:srgbClr val="888888"/>
                </a:solidFill>
              </a:defRPr>
            </a:lvl3pPr>
            <a:lvl4pPr indent="-228600" lvl="3" marL="1828800" algn="l">
              <a:spcBef>
                <a:spcPts val="380"/>
              </a:spcBef>
              <a:spcAft>
                <a:spcPts val="0"/>
              </a:spcAft>
              <a:buClr>
                <a:srgbClr val="888888"/>
              </a:buClr>
              <a:buSzPts val="1900"/>
              <a:buNone/>
              <a:defRPr sz="1900">
                <a:solidFill>
                  <a:srgbClr val="888888"/>
                </a:solidFill>
              </a:defRPr>
            </a:lvl4pPr>
            <a:lvl5pPr indent="-228600" lvl="4" marL="2286000" algn="l">
              <a:spcBef>
                <a:spcPts val="380"/>
              </a:spcBef>
              <a:spcAft>
                <a:spcPts val="0"/>
              </a:spcAft>
              <a:buClr>
                <a:srgbClr val="888888"/>
              </a:buClr>
              <a:buSzPts val="1900"/>
              <a:buNone/>
              <a:defRPr sz="1900">
                <a:solidFill>
                  <a:srgbClr val="888888"/>
                </a:solidFill>
              </a:defRPr>
            </a:lvl5pPr>
            <a:lvl6pPr indent="-228600" lvl="5" marL="2743200" algn="l">
              <a:spcBef>
                <a:spcPts val="380"/>
              </a:spcBef>
              <a:spcAft>
                <a:spcPts val="0"/>
              </a:spcAft>
              <a:buClr>
                <a:srgbClr val="888888"/>
              </a:buClr>
              <a:buSzPts val="1900"/>
              <a:buNone/>
              <a:defRPr sz="1900">
                <a:solidFill>
                  <a:srgbClr val="888888"/>
                </a:solidFill>
              </a:defRPr>
            </a:lvl6pPr>
            <a:lvl7pPr indent="-228600" lvl="6" marL="3200400" algn="l">
              <a:spcBef>
                <a:spcPts val="380"/>
              </a:spcBef>
              <a:spcAft>
                <a:spcPts val="0"/>
              </a:spcAft>
              <a:buClr>
                <a:srgbClr val="888888"/>
              </a:buClr>
              <a:buSzPts val="1900"/>
              <a:buNone/>
              <a:defRPr sz="1900">
                <a:solidFill>
                  <a:srgbClr val="888888"/>
                </a:solidFill>
              </a:defRPr>
            </a:lvl7pPr>
            <a:lvl8pPr indent="-228600" lvl="7" marL="3657600" algn="l">
              <a:spcBef>
                <a:spcPts val="380"/>
              </a:spcBef>
              <a:spcAft>
                <a:spcPts val="0"/>
              </a:spcAft>
              <a:buClr>
                <a:srgbClr val="888888"/>
              </a:buClr>
              <a:buSzPts val="1900"/>
              <a:buNone/>
              <a:defRPr sz="1900">
                <a:solidFill>
                  <a:srgbClr val="888888"/>
                </a:solidFill>
              </a:defRPr>
            </a:lvl8pPr>
            <a:lvl9pPr indent="-228600" lvl="8" marL="4114800" algn="l">
              <a:spcBef>
                <a:spcPts val="380"/>
              </a:spcBef>
              <a:spcAft>
                <a:spcPts val="0"/>
              </a:spcAft>
              <a:buClr>
                <a:srgbClr val="888888"/>
              </a:buClr>
              <a:buSzPts val="1900"/>
              <a:buNone/>
              <a:defRPr sz="1900">
                <a:solidFill>
                  <a:srgbClr val="888888"/>
                </a:solidFill>
              </a:defRPr>
            </a:lvl9pPr>
          </a:lstStyle>
          <a:p/>
        </p:txBody>
      </p:sp>
      <p:sp>
        <p:nvSpPr>
          <p:cNvPr id="47" name="Google Shape;47;p34"/>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35"/>
          <p:cNvSpPr txBox="1"/>
          <p:nvPr>
            <p:ph type="title"/>
          </p:nvPr>
        </p:nvSpPr>
        <p:spPr>
          <a:xfrm>
            <a:off x="609521" y="274704"/>
            <a:ext cx="10971372" cy="1143264"/>
          </a:xfrm>
          <a:prstGeom prst="rect">
            <a:avLst/>
          </a:prstGeom>
          <a:noFill/>
          <a:ln>
            <a:noFill/>
          </a:ln>
        </p:spPr>
        <p:txBody>
          <a:bodyPr anchorCtr="0" anchor="ctr" bIns="60475" lIns="120975" spcFirstLastPara="1" rIns="120975" wrap="square" tIns="60475">
            <a:normAutofit/>
          </a:bodyPr>
          <a:lstStyle>
            <a:lvl1pPr lvl="0" algn="ctr">
              <a:spcBef>
                <a:spcPts val="0"/>
              </a:spcBef>
              <a:spcAft>
                <a:spcPts val="0"/>
              </a:spcAft>
              <a:buClr>
                <a:schemeClr val="dk1"/>
              </a:buClr>
              <a:buSzPts val="5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5"/>
          <p:cNvSpPr txBox="1"/>
          <p:nvPr>
            <p:ph idx="1" type="body"/>
          </p:nvPr>
        </p:nvSpPr>
        <p:spPr>
          <a:xfrm>
            <a:off x="609521" y="1535468"/>
            <a:ext cx="5386216" cy="639911"/>
          </a:xfrm>
          <a:prstGeom prst="rect">
            <a:avLst/>
          </a:prstGeom>
          <a:noFill/>
          <a:ln>
            <a:noFill/>
          </a:ln>
        </p:spPr>
        <p:txBody>
          <a:bodyPr anchorCtr="0" anchor="b" bIns="60475" lIns="120975" spcFirstLastPara="1" rIns="120975" wrap="square" tIns="60475">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20"/>
              </a:spcBef>
              <a:spcAft>
                <a:spcPts val="0"/>
              </a:spcAft>
              <a:buClr>
                <a:schemeClr val="dk1"/>
              </a:buClr>
              <a:buSzPts val="2600"/>
              <a:buNone/>
              <a:defRPr b="1" sz="2600"/>
            </a:lvl2pPr>
            <a:lvl3pPr indent="-228600" lvl="2" marL="1371600" algn="l">
              <a:spcBef>
                <a:spcPts val="480"/>
              </a:spcBef>
              <a:spcAft>
                <a:spcPts val="0"/>
              </a:spcAft>
              <a:buClr>
                <a:schemeClr val="dk1"/>
              </a:buClr>
              <a:buSzPts val="2400"/>
              <a:buNone/>
              <a:defRPr b="1" sz="2400"/>
            </a:lvl3pPr>
            <a:lvl4pPr indent="-228600" lvl="3" marL="1828800" algn="l">
              <a:spcBef>
                <a:spcPts val="420"/>
              </a:spcBef>
              <a:spcAft>
                <a:spcPts val="0"/>
              </a:spcAft>
              <a:buClr>
                <a:schemeClr val="dk1"/>
              </a:buClr>
              <a:buSzPts val="2100"/>
              <a:buNone/>
              <a:defRPr b="1" sz="2100"/>
            </a:lvl4pPr>
            <a:lvl5pPr indent="-228600" lvl="4" marL="2286000" algn="l">
              <a:spcBef>
                <a:spcPts val="420"/>
              </a:spcBef>
              <a:spcAft>
                <a:spcPts val="0"/>
              </a:spcAft>
              <a:buClr>
                <a:schemeClr val="dk1"/>
              </a:buClr>
              <a:buSzPts val="2100"/>
              <a:buNone/>
              <a:defRPr b="1" sz="2100"/>
            </a:lvl5pPr>
            <a:lvl6pPr indent="-228600" lvl="5" marL="2743200" algn="l">
              <a:spcBef>
                <a:spcPts val="420"/>
              </a:spcBef>
              <a:spcAft>
                <a:spcPts val="0"/>
              </a:spcAft>
              <a:buClr>
                <a:schemeClr val="dk1"/>
              </a:buClr>
              <a:buSzPts val="2100"/>
              <a:buNone/>
              <a:defRPr b="1" sz="2100"/>
            </a:lvl6pPr>
            <a:lvl7pPr indent="-228600" lvl="6" marL="3200400" algn="l">
              <a:spcBef>
                <a:spcPts val="420"/>
              </a:spcBef>
              <a:spcAft>
                <a:spcPts val="0"/>
              </a:spcAft>
              <a:buClr>
                <a:schemeClr val="dk1"/>
              </a:buClr>
              <a:buSzPts val="2100"/>
              <a:buNone/>
              <a:defRPr b="1" sz="2100"/>
            </a:lvl7pPr>
            <a:lvl8pPr indent="-228600" lvl="7" marL="3657600" algn="l">
              <a:spcBef>
                <a:spcPts val="420"/>
              </a:spcBef>
              <a:spcAft>
                <a:spcPts val="0"/>
              </a:spcAft>
              <a:buClr>
                <a:schemeClr val="dk1"/>
              </a:buClr>
              <a:buSzPts val="2100"/>
              <a:buNone/>
              <a:defRPr b="1" sz="2100"/>
            </a:lvl8pPr>
            <a:lvl9pPr indent="-228600" lvl="8" marL="4114800" algn="l">
              <a:spcBef>
                <a:spcPts val="420"/>
              </a:spcBef>
              <a:spcAft>
                <a:spcPts val="0"/>
              </a:spcAft>
              <a:buClr>
                <a:schemeClr val="dk1"/>
              </a:buClr>
              <a:buSzPts val="2100"/>
              <a:buNone/>
              <a:defRPr b="1" sz="2100"/>
            </a:lvl9pPr>
          </a:lstStyle>
          <a:p/>
        </p:txBody>
      </p:sp>
      <p:sp>
        <p:nvSpPr>
          <p:cNvPr id="53" name="Google Shape;53;p35"/>
          <p:cNvSpPr txBox="1"/>
          <p:nvPr>
            <p:ph idx="2" type="body"/>
          </p:nvPr>
        </p:nvSpPr>
        <p:spPr>
          <a:xfrm>
            <a:off x="609521" y="2175378"/>
            <a:ext cx="5386216" cy="3952203"/>
          </a:xfrm>
          <a:prstGeom prst="rect">
            <a:avLst/>
          </a:prstGeom>
          <a:noFill/>
          <a:ln>
            <a:noFill/>
          </a:ln>
        </p:spPr>
        <p:txBody>
          <a:bodyPr anchorCtr="0" anchor="t" bIns="60475" lIns="120975" spcFirstLastPara="1" rIns="120975" wrap="square" tIns="60475">
            <a:normAutofit/>
          </a:bodyPr>
          <a:lstStyle>
            <a:lvl1pPr indent="-431800" lvl="0" marL="457200" algn="l">
              <a:spcBef>
                <a:spcPts val="640"/>
              </a:spcBef>
              <a:spcAft>
                <a:spcPts val="0"/>
              </a:spcAft>
              <a:buClr>
                <a:schemeClr val="dk1"/>
              </a:buClr>
              <a:buSzPts val="3200"/>
              <a:buChar char="•"/>
              <a:defRPr sz="3200"/>
            </a:lvl1pPr>
            <a:lvl2pPr indent="-393700" lvl="1" marL="914400" algn="l">
              <a:spcBef>
                <a:spcPts val="520"/>
              </a:spcBef>
              <a:spcAft>
                <a:spcPts val="0"/>
              </a:spcAft>
              <a:buClr>
                <a:schemeClr val="dk1"/>
              </a:buClr>
              <a:buSzPts val="2600"/>
              <a:buChar char="–"/>
              <a:defRPr sz="2600"/>
            </a:lvl2pPr>
            <a:lvl3pPr indent="-381000" lvl="2" marL="1371600" algn="l">
              <a:spcBef>
                <a:spcPts val="480"/>
              </a:spcBef>
              <a:spcAft>
                <a:spcPts val="0"/>
              </a:spcAft>
              <a:buClr>
                <a:schemeClr val="dk1"/>
              </a:buClr>
              <a:buSzPts val="2400"/>
              <a:buChar char="•"/>
              <a:defRPr sz="24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54" name="Google Shape;54;p35"/>
          <p:cNvSpPr txBox="1"/>
          <p:nvPr>
            <p:ph idx="3" type="body"/>
          </p:nvPr>
        </p:nvSpPr>
        <p:spPr>
          <a:xfrm>
            <a:off x="6192563" y="1535468"/>
            <a:ext cx="5388332" cy="639911"/>
          </a:xfrm>
          <a:prstGeom prst="rect">
            <a:avLst/>
          </a:prstGeom>
          <a:noFill/>
          <a:ln>
            <a:noFill/>
          </a:ln>
        </p:spPr>
        <p:txBody>
          <a:bodyPr anchorCtr="0" anchor="b" bIns="60475" lIns="120975" spcFirstLastPara="1" rIns="120975" wrap="square" tIns="60475">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20"/>
              </a:spcBef>
              <a:spcAft>
                <a:spcPts val="0"/>
              </a:spcAft>
              <a:buClr>
                <a:schemeClr val="dk1"/>
              </a:buClr>
              <a:buSzPts val="2600"/>
              <a:buNone/>
              <a:defRPr b="1" sz="2600"/>
            </a:lvl2pPr>
            <a:lvl3pPr indent="-228600" lvl="2" marL="1371600" algn="l">
              <a:spcBef>
                <a:spcPts val="480"/>
              </a:spcBef>
              <a:spcAft>
                <a:spcPts val="0"/>
              </a:spcAft>
              <a:buClr>
                <a:schemeClr val="dk1"/>
              </a:buClr>
              <a:buSzPts val="2400"/>
              <a:buNone/>
              <a:defRPr b="1" sz="2400"/>
            </a:lvl3pPr>
            <a:lvl4pPr indent="-228600" lvl="3" marL="1828800" algn="l">
              <a:spcBef>
                <a:spcPts val="420"/>
              </a:spcBef>
              <a:spcAft>
                <a:spcPts val="0"/>
              </a:spcAft>
              <a:buClr>
                <a:schemeClr val="dk1"/>
              </a:buClr>
              <a:buSzPts val="2100"/>
              <a:buNone/>
              <a:defRPr b="1" sz="2100"/>
            </a:lvl4pPr>
            <a:lvl5pPr indent="-228600" lvl="4" marL="2286000" algn="l">
              <a:spcBef>
                <a:spcPts val="420"/>
              </a:spcBef>
              <a:spcAft>
                <a:spcPts val="0"/>
              </a:spcAft>
              <a:buClr>
                <a:schemeClr val="dk1"/>
              </a:buClr>
              <a:buSzPts val="2100"/>
              <a:buNone/>
              <a:defRPr b="1" sz="2100"/>
            </a:lvl5pPr>
            <a:lvl6pPr indent="-228600" lvl="5" marL="2743200" algn="l">
              <a:spcBef>
                <a:spcPts val="420"/>
              </a:spcBef>
              <a:spcAft>
                <a:spcPts val="0"/>
              </a:spcAft>
              <a:buClr>
                <a:schemeClr val="dk1"/>
              </a:buClr>
              <a:buSzPts val="2100"/>
              <a:buNone/>
              <a:defRPr b="1" sz="2100"/>
            </a:lvl6pPr>
            <a:lvl7pPr indent="-228600" lvl="6" marL="3200400" algn="l">
              <a:spcBef>
                <a:spcPts val="420"/>
              </a:spcBef>
              <a:spcAft>
                <a:spcPts val="0"/>
              </a:spcAft>
              <a:buClr>
                <a:schemeClr val="dk1"/>
              </a:buClr>
              <a:buSzPts val="2100"/>
              <a:buNone/>
              <a:defRPr b="1" sz="2100"/>
            </a:lvl7pPr>
            <a:lvl8pPr indent="-228600" lvl="7" marL="3657600" algn="l">
              <a:spcBef>
                <a:spcPts val="420"/>
              </a:spcBef>
              <a:spcAft>
                <a:spcPts val="0"/>
              </a:spcAft>
              <a:buClr>
                <a:schemeClr val="dk1"/>
              </a:buClr>
              <a:buSzPts val="2100"/>
              <a:buNone/>
              <a:defRPr b="1" sz="2100"/>
            </a:lvl8pPr>
            <a:lvl9pPr indent="-228600" lvl="8" marL="4114800" algn="l">
              <a:spcBef>
                <a:spcPts val="420"/>
              </a:spcBef>
              <a:spcAft>
                <a:spcPts val="0"/>
              </a:spcAft>
              <a:buClr>
                <a:schemeClr val="dk1"/>
              </a:buClr>
              <a:buSzPts val="2100"/>
              <a:buNone/>
              <a:defRPr b="1" sz="2100"/>
            </a:lvl9pPr>
          </a:lstStyle>
          <a:p/>
        </p:txBody>
      </p:sp>
      <p:sp>
        <p:nvSpPr>
          <p:cNvPr id="55" name="Google Shape;55;p35"/>
          <p:cNvSpPr txBox="1"/>
          <p:nvPr>
            <p:ph idx="4" type="body"/>
          </p:nvPr>
        </p:nvSpPr>
        <p:spPr>
          <a:xfrm>
            <a:off x="6192563" y="2175378"/>
            <a:ext cx="5388332" cy="3952203"/>
          </a:xfrm>
          <a:prstGeom prst="rect">
            <a:avLst/>
          </a:prstGeom>
          <a:noFill/>
          <a:ln>
            <a:noFill/>
          </a:ln>
        </p:spPr>
        <p:txBody>
          <a:bodyPr anchorCtr="0" anchor="t" bIns="60475" lIns="120975" spcFirstLastPara="1" rIns="120975" wrap="square" tIns="60475">
            <a:normAutofit/>
          </a:bodyPr>
          <a:lstStyle>
            <a:lvl1pPr indent="-431800" lvl="0" marL="457200" algn="l">
              <a:spcBef>
                <a:spcPts val="640"/>
              </a:spcBef>
              <a:spcAft>
                <a:spcPts val="0"/>
              </a:spcAft>
              <a:buClr>
                <a:schemeClr val="dk1"/>
              </a:buClr>
              <a:buSzPts val="3200"/>
              <a:buChar char="•"/>
              <a:defRPr sz="3200"/>
            </a:lvl1pPr>
            <a:lvl2pPr indent="-393700" lvl="1" marL="914400" algn="l">
              <a:spcBef>
                <a:spcPts val="520"/>
              </a:spcBef>
              <a:spcAft>
                <a:spcPts val="0"/>
              </a:spcAft>
              <a:buClr>
                <a:schemeClr val="dk1"/>
              </a:buClr>
              <a:buSzPts val="2600"/>
              <a:buChar char="–"/>
              <a:defRPr sz="2600"/>
            </a:lvl2pPr>
            <a:lvl3pPr indent="-381000" lvl="2" marL="1371600" algn="l">
              <a:spcBef>
                <a:spcPts val="480"/>
              </a:spcBef>
              <a:spcAft>
                <a:spcPts val="0"/>
              </a:spcAft>
              <a:buClr>
                <a:schemeClr val="dk1"/>
              </a:buClr>
              <a:buSzPts val="2400"/>
              <a:buChar char="•"/>
              <a:defRPr sz="24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56" name="Google Shape;56;p35"/>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6"/>
          <p:cNvSpPr txBox="1"/>
          <p:nvPr>
            <p:ph type="title"/>
          </p:nvPr>
        </p:nvSpPr>
        <p:spPr>
          <a:xfrm>
            <a:off x="609523" y="273113"/>
            <a:ext cx="4010562" cy="1162319"/>
          </a:xfrm>
          <a:prstGeom prst="rect">
            <a:avLst/>
          </a:prstGeom>
          <a:noFill/>
          <a:ln>
            <a:noFill/>
          </a:ln>
        </p:spPr>
        <p:txBody>
          <a:bodyPr anchorCtr="0" anchor="b" bIns="60475" lIns="120975" spcFirstLastPara="1" rIns="120975" wrap="square" tIns="60475">
            <a:normAutofit/>
          </a:bodyPr>
          <a:lstStyle>
            <a:lvl1pPr lvl="0" algn="l">
              <a:spcBef>
                <a:spcPts val="0"/>
              </a:spcBef>
              <a:spcAft>
                <a:spcPts val="0"/>
              </a:spcAft>
              <a:buClr>
                <a:schemeClr val="dk1"/>
              </a:buClr>
              <a:buSzPts val="2600"/>
              <a:buFont typeface="Calibri"/>
              <a:buNone/>
              <a:defRPr b="1"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6"/>
          <p:cNvSpPr txBox="1"/>
          <p:nvPr>
            <p:ph idx="1" type="body"/>
          </p:nvPr>
        </p:nvSpPr>
        <p:spPr>
          <a:xfrm>
            <a:off x="4766113" y="273115"/>
            <a:ext cx="6814779" cy="5854468"/>
          </a:xfrm>
          <a:prstGeom prst="rect">
            <a:avLst/>
          </a:prstGeom>
          <a:noFill/>
          <a:ln>
            <a:noFill/>
          </a:ln>
        </p:spPr>
        <p:txBody>
          <a:bodyPr anchorCtr="0" anchor="t" bIns="60475" lIns="120975" spcFirstLastPara="1" rIns="120975" wrap="square" tIns="60475">
            <a:normAutofit/>
          </a:bodyPr>
          <a:lstStyle>
            <a:lvl1pPr indent="-495300" lvl="0" marL="457200" algn="l">
              <a:spcBef>
                <a:spcPts val="840"/>
              </a:spcBef>
              <a:spcAft>
                <a:spcPts val="0"/>
              </a:spcAft>
              <a:buClr>
                <a:schemeClr val="dk1"/>
              </a:buClr>
              <a:buSzPts val="4200"/>
              <a:buChar char="•"/>
              <a:defRPr sz="4200"/>
            </a:lvl1pPr>
            <a:lvl2pPr indent="-463550" lvl="1" marL="914400" algn="l">
              <a:spcBef>
                <a:spcPts val="740"/>
              </a:spcBef>
              <a:spcAft>
                <a:spcPts val="0"/>
              </a:spcAft>
              <a:buClr>
                <a:schemeClr val="dk1"/>
              </a:buClr>
              <a:buSzPts val="3700"/>
              <a:buChar char="–"/>
              <a:defRPr sz="3700"/>
            </a:lvl2pPr>
            <a:lvl3pPr indent="-431800" lvl="2" marL="1371600" algn="l">
              <a:spcBef>
                <a:spcPts val="640"/>
              </a:spcBef>
              <a:spcAft>
                <a:spcPts val="0"/>
              </a:spcAft>
              <a:buClr>
                <a:schemeClr val="dk1"/>
              </a:buClr>
              <a:buSzPts val="3200"/>
              <a:buChar char="•"/>
              <a:defRPr sz="3200"/>
            </a:lvl3pPr>
            <a:lvl4pPr indent="-393700" lvl="3" marL="1828800" algn="l">
              <a:spcBef>
                <a:spcPts val="520"/>
              </a:spcBef>
              <a:spcAft>
                <a:spcPts val="0"/>
              </a:spcAft>
              <a:buClr>
                <a:schemeClr val="dk1"/>
              </a:buClr>
              <a:buSzPts val="2600"/>
              <a:buChar char="–"/>
              <a:defRPr sz="2600"/>
            </a:lvl4pPr>
            <a:lvl5pPr indent="-393700" lvl="4" marL="2286000" algn="l">
              <a:spcBef>
                <a:spcPts val="520"/>
              </a:spcBef>
              <a:spcAft>
                <a:spcPts val="0"/>
              </a:spcAft>
              <a:buClr>
                <a:schemeClr val="dk1"/>
              </a:buClr>
              <a:buSzPts val="2600"/>
              <a:buChar char="»"/>
              <a:defRPr sz="2600"/>
            </a:lvl5pPr>
            <a:lvl6pPr indent="-393700" lvl="5" marL="2743200" algn="l">
              <a:spcBef>
                <a:spcPts val="520"/>
              </a:spcBef>
              <a:spcAft>
                <a:spcPts val="0"/>
              </a:spcAft>
              <a:buClr>
                <a:schemeClr val="dk1"/>
              </a:buClr>
              <a:buSzPts val="2600"/>
              <a:buChar char="•"/>
              <a:defRPr sz="2600"/>
            </a:lvl6pPr>
            <a:lvl7pPr indent="-393700" lvl="6" marL="3200400" algn="l">
              <a:spcBef>
                <a:spcPts val="520"/>
              </a:spcBef>
              <a:spcAft>
                <a:spcPts val="0"/>
              </a:spcAft>
              <a:buClr>
                <a:schemeClr val="dk1"/>
              </a:buClr>
              <a:buSzPts val="2600"/>
              <a:buChar char="•"/>
              <a:defRPr sz="2600"/>
            </a:lvl7pPr>
            <a:lvl8pPr indent="-393700" lvl="7" marL="3657600" algn="l">
              <a:spcBef>
                <a:spcPts val="520"/>
              </a:spcBef>
              <a:spcAft>
                <a:spcPts val="0"/>
              </a:spcAft>
              <a:buClr>
                <a:schemeClr val="dk1"/>
              </a:buClr>
              <a:buSzPts val="2600"/>
              <a:buChar char="•"/>
              <a:defRPr sz="2600"/>
            </a:lvl8pPr>
            <a:lvl9pPr indent="-393700" lvl="8" marL="4114800" algn="l">
              <a:spcBef>
                <a:spcPts val="520"/>
              </a:spcBef>
              <a:spcAft>
                <a:spcPts val="0"/>
              </a:spcAft>
              <a:buClr>
                <a:schemeClr val="dk1"/>
              </a:buClr>
              <a:buSzPts val="2600"/>
              <a:buChar char="•"/>
              <a:defRPr sz="2600"/>
            </a:lvl9pPr>
          </a:lstStyle>
          <a:p/>
        </p:txBody>
      </p:sp>
      <p:sp>
        <p:nvSpPr>
          <p:cNvPr id="62" name="Google Shape;62;p36"/>
          <p:cNvSpPr txBox="1"/>
          <p:nvPr>
            <p:ph idx="2" type="body"/>
          </p:nvPr>
        </p:nvSpPr>
        <p:spPr>
          <a:xfrm>
            <a:off x="609523" y="1435434"/>
            <a:ext cx="4010562" cy="4692149"/>
          </a:xfrm>
          <a:prstGeom prst="rect">
            <a:avLst/>
          </a:prstGeom>
          <a:noFill/>
          <a:ln>
            <a:noFill/>
          </a:ln>
        </p:spPr>
        <p:txBody>
          <a:bodyPr anchorCtr="0" anchor="t" bIns="60475" lIns="120975" spcFirstLastPara="1" rIns="120975" wrap="square" tIns="60475">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60"/>
              </a:spcBef>
              <a:spcAft>
                <a:spcPts val="0"/>
              </a:spcAft>
              <a:buClr>
                <a:schemeClr val="dk1"/>
              </a:buClr>
              <a:buSzPts val="1300"/>
              <a:buNone/>
              <a:defRPr sz="13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3" name="Google Shape;63;p36"/>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7"/>
          <p:cNvSpPr txBox="1"/>
          <p:nvPr>
            <p:ph type="title"/>
          </p:nvPr>
        </p:nvSpPr>
        <p:spPr>
          <a:xfrm>
            <a:off x="2389407" y="4801712"/>
            <a:ext cx="7314248" cy="566870"/>
          </a:xfrm>
          <a:prstGeom prst="rect">
            <a:avLst/>
          </a:prstGeom>
          <a:noFill/>
          <a:ln>
            <a:noFill/>
          </a:ln>
        </p:spPr>
        <p:txBody>
          <a:bodyPr anchorCtr="0" anchor="b" bIns="60475" lIns="120975" spcFirstLastPara="1" rIns="120975" wrap="square" tIns="60475">
            <a:normAutofit/>
          </a:bodyPr>
          <a:lstStyle>
            <a:lvl1pPr lvl="0" algn="l">
              <a:spcBef>
                <a:spcPts val="0"/>
              </a:spcBef>
              <a:spcAft>
                <a:spcPts val="0"/>
              </a:spcAft>
              <a:buClr>
                <a:schemeClr val="dk1"/>
              </a:buClr>
              <a:buSzPts val="2600"/>
              <a:buFont typeface="Calibri"/>
              <a:buNone/>
              <a:defRPr b="1"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7"/>
          <p:cNvSpPr/>
          <p:nvPr>
            <p:ph idx="2" type="pic"/>
          </p:nvPr>
        </p:nvSpPr>
        <p:spPr>
          <a:xfrm>
            <a:off x="2389407" y="612917"/>
            <a:ext cx="7314248" cy="4115753"/>
          </a:xfrm>
          <a:prstGeom prst="rect">
            <a:avLst/>
          </a:prstGeom>
          <a:noFill/>
          <a:ln>
            <a:noFill/>
          </a:ln>
        </p:spPr>
      </p:sp>
      <p:sp>
        <p:nvSpPr>
          <p:cNvPr id="69" name="Google Shape;69;p37"/>
          <p:cNvSpPr txBox="1"/>
          <p:nvPr>
            <p:ph idx="1" type="body"/>
          </p:nvPr>
        </p:nvSpPr>
        <p:spPr>
          <a:xfrm>
            <a:off x="2389407" y="5368581"/>
            <a:ext cx="7314248" cy="805049"/>
          </a:xfrm>
          <a:prstGeom prst="rect">
            <a:avLst/>
          </a:prstGeom>
          <a:noFill/>
          <a:ln>
            <a:noFill/>
          </a:ln>
        </p:spPr>
        <p:txBody>
          <a:bodyPr anchorCtr="0" anchor="t" bIns="60475" lIns="120975" spcFirstLastPara="1" rIns="120975" wrap="square" tIns="60475">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60"/>
              </a:spcBef>
              <a:spcAft>
                <a:spcPts val="0"/>
              </a:spcAft>
              <a:buClr>
                <a:schemeClr val="dk1"/>
              </a:buClr>
              <a:buSzPts val="1300"/>
              <a:buNone/>
              <a:defRPr sz="13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70" name="Google Shape;70;p37"/>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09521" y="274704"/>
            <a:ext cx="10971372" cy="1143264"/>
          </a:xfrm>
          <a:prstGeom prst="rect">
            <a:avLst/>
          </a:prstGeom>
          <a:noFill/>
          <a:ln>
            <a:noFill/>
          </a:ln>
        </p:spPr>
        <p:txBody>
          <a:bodyPr anchorCtr="0" anchor="ctr" bIns="60475" lIns="120975" spcFirstLastPara="1" rIns="120975" wrap="square" tIns="60475">
            <a:normAutofit/>
          </a:bodyPr>
          <a:lstStyle>
            <a:lvl1pPr lvl="0" marR="0" rtl="0" algn="ctr">
              <a:spcBef>
                <a:spcPts val="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609521" y="1600572"/>
            <a:ext cx="10971372" cy="4527011"/>
          </a:xfrm>
          <a:prstGeom prst="rect">
            <a:avLst/>
          </a:prstGeom>
          <a:noFill/>
          <a:ln>
            <a:noFill/>
          </a:ln>
        </p:spPr>
        <p:txBody>
          <a:bodyPr anchorCtr="0" anchor="t" bIns="60475" lIns="120975" spcFirstLastPara="1" rIns="120975" wrap="square" tIns="60475">
            <a:normAutofit/>
          </a:bodyPr>
          <a:lstStyle>
            <a:lvl1pPr indent="-495300" lvl="0" marL="457200" marR="0" rtl="0" algn="l">
              <a:spcBef>
                <a:spcPts val="84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63550" lvl="1" marL="914400" marR="0" rtl="0" algn="l">
              <a:spcBef>
                <a:spcPts val="740"/>
              </a:spcBef>
              <a:spcAft>
                <a:spcPts val="0"/>
              </a:spcAft>
              <a:buClr>
                <a:schemeClr val="dk1"/>
              </a:buClr>
              <a:buSzPts val="3700"/>
              <a:buFont typeface="Arial"/>
              <a:buChar char="–"/>
              <a:defRPr b="0" i="0" sz="3700"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3700" lvl="3" marL="18288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393700" lvl="5" marL="27432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6pPr>
            <a:lvl7pPr indent="-393700" lvl="6" marL="32004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7pPr>
            <a:lvl8pPr indent="-393700" lvl="7" marL="36576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8pPr>
            <a:lvl9pPr indent="-393700" lvl="8" marL="41148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09521" y="6357823"/>
            <a:ext cx="2844430" cy="365210"/>
          </a:xfrm>
          <a:prstGeom prst="rect">
            <a:avLst/>
          </a:prstGeom>
          <a:noFill/>
          <a:ln>
            <a:noFill/>
          </a:ln>
        </p:spPr>
        <p:txBody>
          <a:bodyPr anchorCtr="0" anchor="ctr" bIns="60475" lIns="120975" spcFirstLastPara="1" rIns="120975" wrap="square" tIns="60475">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165058" y="6357823"/>
            <a:ext cx="3860298" cy="365210"/>
          </a:xfrm>
          <a:prstGeom prst="rect">
            <a:avLst/>
          </a:prstGeom>
          <a:noFill/>
          <a:ln>
            <a:noFill/>
          </a:ln>
        </p:spPr>
        <p:txBody>
          <a:bodyPr anchorCtr="0" anchor="ctr" bIns="60475" lIns="120975" spcFirstLastPara="1" rIns="120975" wrap="square" tIns="60475">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Execution_un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9.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313816" y="5567002"/>
            <a:ext cx="1066788" cy="1078371"/>
            <a:chOff x="313844" y="5489699"/>
            <a:chExt cx="1066895" cy="1078155"/>
          </a:xfrm>
        </p:grpSpPr>
        <p:sp>
          <p:nvSpPr>
            <p:cNvPr id="90" name="Google Shape;90;p1"/>
            <p:cNvSpPr/>
            <p:nvPr/>
          </p:nvSpPr>
          <p:spPr>
            <a:xfrm rot="5400000">
              <a:off x="824432" y="6011547"/>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cxnSp>
        <p:nvCxnSpPr>
          <p:cNvPr id="92" name="Google Shape;92;p1"/>
          <p:cNvCxnSpPr/>
          <p:nvPr/>
        </p:nvCxnSpPr>
        <p:spPr>
          <a:xfrm flipH="1" rot="10800000">
            <a:off x="5326165" y="4342098"/>
            <a:ext cx="4814039" cy="11496"/>
          </a:xfrm>
          <a:prstGeom prst="straightConnector1">
            <a:avLst/>
          </a:prstGeom>
          <a:noFill/>
          <a:ln cap="flat" cmpd="sng" w="38100">
            <a:solidFill>
              <a:srgbClr val="E36C09"/>
            </a:solidFill>
            <a:prstDash val="solid"/>
            <a:round/>
            <a:headEnd len="sm" w="sm" type="none"/>
            <a:tailEnd len="sm" w="sm" type="none"/>
          </a:ln>
        </p:spPr>
      </p:cxnSp>
      <p:grpSp>
        <p:nvGrpSpPr>
          <p:cNvPr id="93" name="Google Shape;93;p1"/>
          <p:cNvGrpSpPr/>
          <p:nvPr/>
        </p:nvGrpSpPr>
        <p:grpSpPr>
          <a:xfrm rot="10800000">
            <a:off x="10854292" y="266131"/>
            <a:ext cx="1066756" cy="1078404"/>
            <a:chOff x="313844" y="5489699"/>
            <a:chExt cx="1066895" cy="1078155"/>
          </a:xfrm>
        </p:grpSpPr>
        <p:sp>
          <p:nvSpPr>
            <p:cNvPr id="94" name="Google Shape;94;p1"/>
            <p:cNvSpPr/>
            <p:nvPr/>
          </p:nvSpPr>
          <p:spPr>
            <a:xfrm rot="5400000">
              <a:off x="824432" y="6011547"/>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5" name="Google Shape;95;p1"/>
            <p:cNvSpPr/>
            <p:nvPr/>
          </p:nvSpPr>
          <p:spPr>
            <a:xfrm rot="10800000">
              <a:off x="313844" y="5489699"/>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96" name="Google Shape;96;p1"/>
          <p:cNvSpPr/>
          <p:nvPr/>
        </p:nvSpPr>
        <p:spPr>
          <a:xfrm>
            <a:off x="3496581" y="1504717"/>
            <a:ext cx="7496239" cy="1230153"/>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i="0" lang="en-US" sz="3600" u="none" cap="none" strike="noStrike">
                <a:solidFill>
                  <a:srgbClr val="002060"/>
                </a:solidFill>
                <a:latin typeface="Calibri"/>
                <a:ea typeface="Calibri"/>
                <a:cs typeface="Calibri"/>
                <a:sym typeface="Calibri"/>
              </a:rPr>
              <a:t>Microprocessor &amp; Computer Architecture (</a:t>
            </a:r>
            <a:r>
              <a:rPr b="1" i="0" lang="en-US" sz="3600" u="none" cap="none" strike="noStrike">
                <a:solidFill>
                  <a:srgbClr val="002060"/>
                </a:solidFill>
                <a:latin typeface="arial"/>
                <a:ea typeface="arial"/>
                <a:cs typeface="arial"/>
                <a:sym typeface="arial"/>
              </a:rPr>
              <a:t>μ</a:t>
            </a:r>
            <a:r>
              <a:rPr b="1" i="0" lang="en-US" sz="3600" u="none" cap="none" strike="noStrike">
                <a:solidFill>
                  <a:srgbClr val="002060"/>
                </a:solidFill>
                <a:latin typeface="Calibri"/>
                <a:ea typeface="Calibri"/>
                <a:cs typeface="Calibri"/>
                <a:sym typeface="Calibri"/>
              </a:rPr>
              <a:t>pCA)</a:t>
            </a:r>
            <a:endParaRPr/>
          </a:p>
        </p:txBody>
      </p:sp>
      <p:sp>
        <p:nvSpPr>
          <p:cNvPr id="97" name="Google Shape;97;p1"/>
          <p:cNvSpPr txBox="1"/>
          <p:nvPr/>
        </p:nvSpPr>
        <p:spPr>
          <a:xfrm>
            <a:off x="6348833" y="2965611"/>
            <a:ext cx="3098738" cy="676155"/>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UE23CS251B</a:t>
            </a:r>
            <a:endParaRPr b="1" i="0" sz="3600" u="none" cap="none" strike="noStrike">
              <a:solidFill>
                <a:srgbClr val="E36C09"/>
              </a:solidFill>
              <a:latin typeface="Calibri"/>
              <a:ea typeface="Calibri"/>
              <a:cs typeface="Calibri"/>
              <a:sym typeface="Calibri"/>
            </a:endParaRPr>
          </a:p>
        </p:txBody>
      </p:sp>
      <p:sp>
        <p:nvSpPr>
          <p:cNvPr id="98" name="Google Shape;98;p1"/>
          <p:cNvSpPr/>
          <p:nvPr/>
        </p:nvSpPr>
        <p:spPr>
          <a:xfrm>
            <a:off x="6146951" y="4926492"/>
            <a:ext cx="2829630" cy="697789"/>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i="0" lang="en-US" sz="3700" u="none" cap="none" strike="noStrike">
                <a:solidFill>
                  <a:srgbClr val="E36C09"/>
                </a:solidFill>
                <a:latin typeface="Calibri"/>
                <a:ea typeface="Calibri"/>
                <a:cs typeface="Calibri"/>
                <a:sym typeface="Calibri"/>
              </a:rPr>
              <a:t>Session  - 2</a:t>
            </a:r>
            <a:endParaRPr b="1" i="0" sz="3700" u="none" cap="none" strike="noStrike">
              <a:solidFill>
                <a:srgbClr val="E36C09"/>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b="0" l="0" r="0" t="0"/>
          <a:stretch/>
        </p:blipFill>
        <p:spPr>
          <a:xfrm>
            <a:off x="1320628" y="2286794"/>
            <a:ext cx="1955178" cy="2895600"/>
          </a:xfrm>
          <a:prstGeom prst="rect">
            <a:avLst/>
          </a:prstGeom>
          <a:noFill/>
          <a:ln>
            <a:noFill/>
          </a:ln>
        </p:spPr>
      </p:pic>
      <p:sp>
        <p:nvSpPr>
          <p:cNvPr id="100" name="Google Shape;100;p1"/>
          <p:cNvSpPr/>
          <p:nvPr/>
        </p:nvSpPr>
        <p:spPr>
          <a:xfrm>
            <a:off x="594481" y="5644372"/>
            <a:ext cx="300039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2060"/>
                </a:solidFill>
                <a:latin typeface="Calibri"/>
                <a:ea typeface="Calibri"/>
                <a:cs typeface="Calibri"/>
                <a:sym typeface="Calibri"/>
              </a:rPr>
              <a:t>Cousre Instructor</a:t>
            </a:r>
            <a:endParaRPr/>
          </a:p>
          <a:p>
            <a:pPr indent="0" lvl="0" marL="0" marR="0" rtl="0" algn="l">
              <a:spcBef>
                <a:spcPts val="0"/>
              </a:spcBef>
              <a:spcAft>
                <a:spcPts val="0"/>
              </a:spcAft>
              <a:buNone/>
            </a:pPr>
            <a:r>
              <a:rPr lang="en-US" sz="2400">
                <a:solidFill>
                  <a:srgbClr val="002060"/>
                </a:solidFill>
                <a:latin typeface="Calibri"/>
                <a:ea typeface="Calibri"/>
                <a:cs typeface="Calibri"/>
                <a:sym typeface="Calibri"/>
              </a:rPr>
              <a:t>Prof. V R Badri Prasad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406347" y="76220"/>
            <a:ext cx="10869785" cy="609741"/>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E36C09"/>
              </a:buClr>
              <a:buSzPct val="100000"/>
              <a:buFont typeface="Calibri"/>
              <a:buNone/>
            </a:pPr>
            <a:r>
              <a:rPr b="1" lang="en-US" sz="4000">
                <a:solidFill>
                  <a:srgbClr val="E36C09"/>
                </a:solidFill>
              </a:rPr>
              <a:t>The ARM Register Set – SVC Mode</a:t>
            </a:r>
            <a:endParaRPr b="1" sz="5300">
              <a:solidFill>
                <a:srgbClr val="E36C09"/>
              </a:solidFill>
            </a:endParaRPr>
          </a:p>
        </p:txBody>
      </p:sp>
      <p:cxnSp>
        <p:nvCxnSpPr>
          <p:cNvPr id="200" name="Google Shape;200;p10"/>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pic>
        <p:nvPicPr>
          <p:cNvPr id="201" name="Google Shape;201;p10"/>
          <p:cNvPicPr preferRelativeResize="0"/>
          <p:nvPr/>
        </p:nvPicPr>
        <p:blipFill rotWithShape="1">
          <a:blip r:embed="rId3">
            <a:alphaModFix/>
          </a:blip>
          <a:srcRect b="0" l="0" r="0" t="0"/>
          <a:stretch/>
        </p:blipFill>
        <p:spPr>
          <a:xfrm>
            <a:off x="11280681" y="27883"/>
            <a:ext cx="808145" cy="887311"/>
          </a:xfrm>
          <a:prstGeom prst="rect">
            <a:avLst/>
          </a:prstGeom>
          <a:noFill/>
          <a:ln>
            <a:noFill/>
          </a:ln>
        </p:spPr>
      </p:pic>
      <p:pic>
        <p:nvPicPr>
          <p:cNvPr id="202" name="Google Shape;202;p10"/>
          <p:cNvPicPr preferRelativeResize="0"/>
          <p:nvPr>
            <p:ph idx="1" type="body"/>
          </p:nvPr>
        </p:nvPicPr>
        <p:blipFill rotWithShape="1">
          <a:blip r:embed="rId4">
            <a:alphaModFix/>
          </a:blip>
          <a:srcRect b="0" l="0" r="0" t="0"/>
          <a:stretch/>
        </p:blipFill>
        <p:spPr>
          <a:xfrm>
            <a:off x="1314367" y="1600200"/>
            <a:ext cx="9561679" cy="452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406347" y="76220"/>
            <a:ext cx="10869785" cy="609741"/>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E36C09"/>
              </a:buClr>
              <a:buSzPct val="100000"/>
              <a:buFont typeface="Calibri"/>
              <a:buNone/>
            </a:pPr>
            <a:r>
              <a:rPr b="1" lang="en-US" sz="4000">
                <a:solidFill>
                  <a:srgbClr val="E36C09"/>
                </a:solidFill>
              </a:rPr>
              <a:t>The ARM Register Set – Undef Mode</a:t>
            </a:r>
            <a:endParaRPr b="1" sz="5300">
              <a:solidFill>
                <a:srgbClr val="E36C09"/>
              </a:solidFill>
            </a:endParaRPr>
          </a:p>
        </p:txBody>
      </p:sp>
      <p:cxnSp>
        <p:nvCxnSpPr>
          <p:cNvPr id="209" name="Google Shape;209;p11"/>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pic>
        <p:nvPicPr>
          <p:cNvPr id="210" name="Google Shape;210;p11"/>
          <p:cNvPicPr preferRelativeResize="0"/>
          <p:nvPr/>
        </p:nvPicPr>
        <p:blipFill rotWithShape="1">
          <a:blip r:embed="rId3">
            <a:alphaModFix/>
          </a:blip>
          <a:srcRect b="0" l="0" r="0" t="0"/>
          <a:stretch/>
        </p:blipFill>
        <p:spPr>
          <a:xfrm>
            <a:off x="11280681" y="27883"/>
            <a:ext cx="808145" cy="887311"/>
          </a:xfrm>
          <a:prstGeom prst="rect">
            <a:avLst/>
          </a:prstGeom>
          <a:noFill/>
          <a:ln>
            <a:noFill/>
          </a:ln>
        </p:spPr>
      </p:pic>
      <p:pic>
        <p:nvPicPr>
          <p:cNvPr id="211" name="Google Shape;211;p11"/>
          <p:cNvPicPr preferRelativeResize="0"/>
          <p:nvPr>
            <p:ph idx="1" type="body"/>
          </p:nvPr>
        </p:nvPicPr>
        <p:blipFill rotWithShape="1">
          <a:blip r:embed="rId4">
            <a:alphaModFix/>
          </a:blip>
          <a:srcRect b="0" l="0" r="0" t="0"/>
          <a:stretch/>
        </p:blipFill>
        <p:spPr>
          <a:xfrm>
            <a:off x="2027556" y="1600200"/>
            <a:ext cx="8135301" cy="452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406347" y="76220"/>
            <a:ext cx="10869785" cy="609741"/>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E36C09"/>
              </a:buClr>
              <a:buSzPct val="100000"/>
              <a:buFont typeface="Calibri"/>
              <a:buNone/>
            </a:pPr>
            <a:r>
              <a:rPr b="1" lang="en-US" sz="4000">
                <a:solidFill>
                  <a:srgbClr val="E36C09"/>
                </a:solidFill>
              </a:rPr>
              <a:t>The ARM Register Set – IRQ Mode</a:t>
            </a:r>
            <a:endParaRPr b="1" sz="5300">
              <a:solidFill>
                <a:srgbClr val="E36C09"/>
              </a:solidFill>
            </a:endParaRPr>
          </a:p>
        </p:txBody>
      </p:sp>
      <p:cxnSp>
        <p:nvCxnSpPr>
          <p:cNvPr id="218" name="Google Shape;218;p12"/>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pic>
        <p:nvPicPr>
          <p:cNvPr id="219" name="Google Shape;219;p12"/>
          <p:cNvPicPr preferRelativeResize="0"/>
          <p:nvPr/>
        </p:nvPicPr>
        <p:blipFill rotWithShape="1">
          <a:blip r:embed="rId3">
            <a:alphaModFix/>
          </a:blip>
          <a:srcRect b="0" l="0" r="0" t="0"/>
          <a:stretch/>
        </p:blipFill>
        <p:spPr>
          <a:xfrm>
            <a:off x="11280681" y="27883"/>
            <a:ext cx="808145" cy="887311"/>
          </a:xfrm>
          <a:prstGeom prst="rect">
            <a:avLst/>
          </a:prstGeom>
          <a:noFill/>
          <a:ln>
            <a:noFill/>
          </a:ln>
        </p:spPr>
      </p:pic>
      <p:pic>
        <p:nvPicPr>
          <p:cNvPr id="220" name="Google Shape;220;p12"/>
          <p:cNvPicPr preferRelativeResize="0"/>
          <p:nvPr>
            <p:ph idx="1" type="body"/>
          </p:nvPr>
        </p:nvPicPr>
        <p:blipFill rotWithShape="1">
          <a:blip r:embed="rId4">
            <a:alphaModFix/>
          </a:blip>
          <a:srcRect b="0" l="0" r="0" t="0"/>
          <a:stretch/>
        </p:blipFill>
        <p:spPr>
          <a:xfrm>
            <a:off x="1583269" y="1600200"/>
            <a:ext cx="9023875" cy="452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406347" y="76220"/>
            <a:ext cx="10869785" cy="609741"/>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E36C09"/>
              </a:buClr>
              <a:buSzPct val="100000"/>
              <a:buFont typeface="Calibri"/>
              <a:buNone/>
            </a:pPr>
            <a:r>
              <a:rPr b="1" lang="en-US" sz="4000">
                <a:solidFill>
                  <a:srgbClr val="E36C09"/>
                </a:solidFill>
              </a:rPr>
              <a:t>The ARM Register Set – FIQ Mode</a:t>
            </a:r>
            <a:endParaRPr b="1" sz="5300">
              <a:solidFill>
                <a:srgbClr val="E36C09"/>
              </a:solidFill>
            </a:endParaRPr>
          </a:p>
        </p:txBody>
      </p:sp>
      <p:cxnSp>
        <p:nvCxnSpPr>
          <p:cNvPr id="227" name="Google Shape;227;p13"/>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pic>
        <p:nvPicPr>
          <p:cNvPr id="228" name="Google Shape;228;p13"/>
          <p:cNvPicPr preferRelativeResize="0"/>
          <p:nvPr/>
        </p:nvPicPr>
        <p:blipFill rotWithShape="1">
          <a:blip r:embed="rId3">
            <a:alphaModFix/>
          </a:blip>
          <a:srcRect b="0" l="0" r="0" t="0"/>
          <a:stretch/>
        </p:blipFill>
        <p:spPr>
          <a:xfrm>
            <a:off x="11280681" y="27883"/>
            <a:ext cx="808145" cy="887311"/>
          </a:xfrm>
          <a:prstGeom prst="rect">
            <a:avLst/>
          </a:prstGeom>
          <a:noFill/>
          <a:ln>
            <a:noFill/>
          </a:ln>
        </p:spPr>
      </p:pic>
      <p:pic>
        <p:nvPicPr>
          <p:cNvPr id="229" name="Google Shape;229;p13"/>
          <p:cNvPicPr preferRelativeResize="0"/>
          <p:nvPr>
            <p:ph idx="1" type="body"/>
          </p:nvPr>
        </p:nvPicPr>
        <p:blipFill rotWithShape="1">
          <a:blip r:embed="rId4">
            <a:alphaModFix/>
          </a:blip>
          <a:srcRect b="0" l="0" r="0" t="0"/>
          <a:stretch/>
        </p:blipFill>
        <p:spPr>
          <a:xfrm>
            <a:off x="1942579" y="1600200"/>
            <a:ext cx="8305254" cy="452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grpSp>
        <p:nvGrpSpPr>
          <p:cNvPr id="234" name="Google Shape;234;p14"/>
          <p:cNvGrpSpPr/>
          <p:nvPr/>
        </p:nvGrpSpPr>
        <p:grpSpPr>
          <a:xfrm>
            <a:off x="227806" y="991394"/>
            <a:ext cx="11125200" cy="5030365"/>
            <a:chOff x="-10" y="768"/>
            <a:chExt cx="5770" cy="3168"/>
          </a:xfrm>
        </p:grpSpPr>
        <p:sp>
          <p:nvSpPr>
            <p:cNvPr id="235" name="Google Shape;235;p14"/>
            <p:cNvSpPr/>
            <p:nvPr/>
          </p:nvSpPr>
          <p:spPr>
            <a:xfrm>
              <a:off x="0" y="768"/>
              <a:ext cx="5760" cy="31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236" name="Google Shape;236;p14"/>
            <p:cNvGrpSpPr/>
            <p:nvPr/>
          </p:nvGrpSpPr>
          <p:grpSpPr>
            <a:xfrm>
              <a:off x="-10" y="816"/>
              <a:ext cx="5626" cy="3072"/>
              <a:chOff x="-10" y="816"/>
              <a:chExt cx="5626" cy="3072"/>
            </a:xfrm>
          </p:grpSpPr>
          <p:sp>
            <p:nvSpPr>
              <p:cNvPr id="237" name="Google Shape;237;p14"/>
              <p:cNvSpPr/>
              <p:nvPr/>
            </p:nvSpPr>
            <p:spPr>
              <a:xfrm>
                <a:off x="3163" y="1579"/>
                <a:ext cx="2300" cy="313"/>
              </a:xfrm>
              <a:prstGeom prst="rect">
                <a:avLst/>
              </a:prstGeom>
              <a:solidFill>
                <a:srgbClr val="3F3F3F"/>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Banked out Registers</a:t>
                </a:r>
                <a:endParaRPr/>
              </a:p>
            </p:txBody>
          </p:sp>
          <p:sp>
            <p:nvSpPr>
              <p:cNvPr id="238" name="Google Shape;238;p14"/>
              <p:cNvSpPr/>
              <p:nvPr/>
            </p:nvSpPr>
            <p:spPr>
              <a:xfrm>
                <a:off x="-10" y="1224"/>
                <a:ext cx="960"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SVC Mode</a:t>
                </a:r>
                <a:endParaRPr sz="2600">
                  <a:solidFill>
                    <a:schemeClr val="hlink"/>
                  </a:solidFill>
                  <a:latin typeface="Arial"/>
                  <a:ea typeface="Arial"/>
                  <a:cs typeface="Arial"/>
                  <a:sym typeface="Arial"/>
                </a:endParaRPr>
              </a:p>
            </p:txBody>
          </p:sp>
          <p:sp>
            <p:nvSpPr>
              <p:cNvPr id="239" name="Google Shape;239;p14"/>
              <p:cNvSpPr/>
              <p:nvPr/>
            </p:nvSpPr>
            <p:spPr>
              <a:xfrm>
                <a:off x="1008" y="12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r0</a:t>
                </a:r>
                <a:endParaRPr sz="2100">
                  <a:solidFill>
                    <a:schemeClr val="lt1"/>
                  </a:solidFill>
                  <a:latin typeface="Calibri"/>
                  <a:ea typeface="Calibri"/>
                  <a:cs typeface="Calibri"/>
                  <a:sym typeface="Calibri"/>
                </a:endParaRPr>
              </a:p>
            </p:txBody>
          </p:sp>
          <p:sp>
            <p:nvSpPr>
              <p:cNvPr id="240" name="Google Shape;240;p14"/>
              <p:cNvSpPr/>
              <p:nvPr/>
            </p:nvSpPr>
            <p:spPr>
              <a:xfrm>
                <a:off x="1008" y="134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a:t>
                </a:r>
                <a:endParaRPr sz="2100">
                  <a:solidFill>
                    <a:schemeClr val="lt1"/>
                  </a:solidFill>
                  <a:latin typeface="Calibri"/>
                  <a:ea typeface="Calibri"/>
                  <a:cs typeface="Calibri"/>
                  <a:sym typeface="Calibri"/>
                </a:endParaRPr>
              </a:p>
            </p:txBody>
          </p:sp>
          <p:sp>
            <p:nvSpPr>
              <p:cNvPr id="241" name="Google Shape;241;p14"/>
              <p:cNvSpPr/>
              <p:nvPr/>
            </p:nvSpPr>
            <p:spPr>
              <a:xfrm>
                <a:off x="1008" y="148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r2</a:t>
                </a:r>
                <a:endParaRPr sz="2100">
                  <a:solidFill>
                    <a:schemeClr val="lt1"/>
                  </a:solidFill>
                  <a:latin typeface="Calibri"/>
                  <a:ea typeface="Calibri"/>
                  <a:cs typeface="Calibri"/>
                  <a:sym typeface="Calibri"/>
                </a:endParaRPr>
              </a:p>
            </p:txBody>
          </p:sp>
          <p:sp>
            <p:nvSpPr>
              <p:cNvPr id="242" name="Google Shape;242;p14"/>
              <p:cNvSpPr/>
              <p:nvPr/>
            </p:nvSpPr>
            <p:spPr>
              <a:xfrm>
                <a:off x="1008" y="163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r3</a:t>
                </a:r>
                <a:endParaRPr sz="2100">
                  <a:solidFill>
                    <a:schemeClr val="lt1"/>
                  </a:solidFill>
                  <a:latin typeface="Calibri"/>
                  <a:ea typeface="Calibri"/>
                  <a:cs typeface="Calibri"/>
                  <a:sym typeface="Calibri"/>
                </a:endParaRPr>
              </a:p>
            </p:txBody>
          </p:sp>
          <p:sp>
            <p:nvSpPr>
              <p:cNvPr id="243" name="Google Shape;243;p14"/>
              <p:cNvSpPr/>
              <p:nvPr/>
            </p:nvSpPr>
            <p:spPr>
              <a:xfrm>
                <a:off x="1008" y="177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r4</a:t>
                </a:r>
                <a:endParaRPr sz="2100">
                  <a:solidFill>
                    <a:schemeClr val="lt1"/>
                  </a:solidFill>
                  <a:latin typeface="Calibri"/>
                  <a:ea typeface="Calibri"/>
                  <a:cs typeface="Calibri"/>
                  <a:sym typeface="Calibri"/>
                </a:endParaRPr>
              </a:p>
            </p:txBody>
          </p:sp>
          <p:sp>
            <p:nvSpPr>
              <p:cNvPr id="244" name="Google Shape;244;p14"/>
              <p:cNvSpPr/>
              <p:nvPr/>
            </p:nvSpPr>
            <p:spPr>
              <a:xfrm>
                <a:off x="1008" y="192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r5</a:t>
                </a:r>
                <a:endParaRPr sz="2100">
                  <a:solidFill>
                    <a:schemeClr val="lt1"/>
                  </a:solidFill>
                  <a:latin typeface="Calibri"/>
                  <a:ea typeface="Calibri"/>
                  <a:cs typeface="Calibri"/>
                  <a:sym typeface="Calibri"/>
                </a:endParaRPr>
              </a:p>
            </p:txBody>
          </p:sp>
          <p:sp>
            <p:nvSpPr>
              <p:cNvPr id="245" name="Google Shape;245;p14"/>
              <p:cNvSpPr/>
              <p:nvPr/>
            </p:nvSpPr>
            <p:spPr>
              <a:xfrm>
                <a:off x="1008" y="206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r6</a:t>
                </a:r>
                <a:endParaRPr sz="2100">
                  <a:solidFill>
                    <a:schemeClr val="lt1"/>
                  </a:solidFill>
                  <a:latin typeface="Calibri"/>
                  <a:ea typeface="Calibri"/>
                  <a:cs typeface="Calibri"/>
                  <a:sym typeface="Calibri"/>
                </a:endParaRPr>
              </a:p>
            </p:txBody>
          </p:sp>
          <p:sp>
            <p:nvSpPr>
              <p:cNvPr id="246" name="Google Shape;246;p14"/>
              <p:cNvSpPr/>
              <p:nvPr/>
            </p:nvSpPr>
            <p:spPr>
              <a:xfrm>
                <a:off x="1008" y="220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r7</a:t>
                </a:r>
                <a:endParaRPr sz="2100">
                  <a:solidFill>
                    <a:schemeClr val="lt1"/>
                  </a:solidFill>
                  <a:latin typeface="Calibri"/>
                  <a:ea typeface="Calibri"/>
                  <a:cs typeface="Calibri"/>
                  <a:sym typeface="Calibri"/>
                </a:endParaRPr>
              </a:p>
            </p:txBody>
          </p:sp>
          <p:sp>
            <p:nvSpPr>
              <p:cNvPr id="247" name="Google Shape;247;p14"/>
              <p:cNvSpPr/>
              <p:nvPr/>
            </p:nvSpPr>
            <p:spPr>
              <a:xfrm>
                <a:off x="1008" y="235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r8</a:t>
                </a:r>
                <a:endParaRPr sz="2100">
                  <a:solidFill>
                    <a:schemeClr val="lt1"/>
                  </a:solidFill>
                  <a:latin typeface="Calibri"/>
                  <a:ea typeface="Calibri"/>
                  <a:cs typeface="Calibri"/>
                  <a:sym typeface="Calibri"/>
                </a:endParaRPr>
              </a:p>
            </p:txBody>
          </p:sp>
          <p:sp>
            <p:nvSpPr>
              <p:cNvPr id="248" name="Google Shape;248;p14"/>
              <p:cNvSpPr/>
              <p:nvPr/>
            </p:nvSpPr>
            <p:spPr>
              <a:xfrm>
                <a:off x="1008" y="249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r9</a:t>
                </a:r>
                <a:endParaRPr sz="2100">
                  <a:solidFill>
                    <a:schemeClr val="lt1"/>
                  </a:solidFill>
                  <a:latin typeface="Calibri"/>
                  <a:ea typeface="Calibri"/>
                  <a:cs typeface="Calibri"/>
                  <a:sym typeface="Calibri"/>
                </a:endParaRPr>
              </a:p>
            </p:txBody>
          </p:sp>
          <p:sp>
            <p:nvSpPr>
              <p:cNvPr id="249" name="Google Shape;249;p14"/>
              <p:cNvSpPr/>
              <p:nvPr/>
            </p:nvSpPr>
            <p:spPr>
              <a:xfrm>
                <a:off x="1008" y="264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r10</a:t>
                </a:r>
                <a:endParaRPr sz="2100">
                  <a:solidFill>
                    <a:schemeClr val="lt1"/>
                  </a:solidFill>
                  <a:latin typeface="Calibri"/>
                  <a:ea typeface="Calibri"/>
                  <a:cs typeface="Calibri"/>
                  <a:sym typeface="Calibri"/>
                </a:endParaRPr>
              </a:p>
            </p:txBody>
          </p:sp>
          <p:sp>
            <p:nvSpPr>
              <p:cNvPr id="250" name="Google Shape;250;p14"/>
              <p:cNvSpPr/>
              <p:nvPr/>
            </p:nvSpPr>
            <p:spPr>
              <a:xfrm>
                <a:off x="1008" y="278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r11</a:t>
                </a:r>
                <a:endParaRPr sz="2100">
                  <a:solidFill>
                    <a:schemeClr val="lt1"/>
                  </a:solidFill>
                  <a:latin typeface="Calibri"/>
                  <a:ea typeface="Calibri"/>
                  <a:cs typeface="Calibri"/>
                  <a:sym typeface="Calibri"/>
                </a:endParaRPr>
              </a:p>
            </p:txBody>
          </p:sp>
          <p:sp>
            <p:nvSpPr>
              <p:cNvPr id="251" name="Google Shape;251;p14"/>
              <p:cNvSpPr/>
              <p:nvPr/>
            </p:nvSpPr>
            <p:spPr>
              <a:xfrm>
                <a:off x="1008" y="292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r12</a:t>
                </a:r>
                <a:endParaRPr sz="2100">
                  <a:solidFill>
                    <a:schemeClr val="lt1"/>
                  </a:solidFill>
                  <a:latin typeface="Calibri"/>
                  <a:ea typeface="Calibri"/>
                  <a:cs typeface="Calibri"/>
                  <a:sym typeface="Calibri"/>
                </a:endParaRPr>
              </a:p>
            </p:txBody>
          </p:sp>
          <p:sp>
            <p:nvSpPr>
              <p:cNvPr id="252" name="Google Shape;252;p14"/>
              <p:cNvSpPr/>
              <p:nvPr/>
            </p:nvSpPr>
            <p:spPr>
              <a:xfrm>
                <a:off x="1008" y="336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r15 (pc)</a:t>
                </a:r>
                <a:endParaRPr sz="2100">
                  <a:solidFill>
                    <a:schemeClr val="lt1"/>
                  </a:solidFill>
                  <a:latin typeface="Calibri"/>
                  <a:ea typeface="Calibri"/>
                  <a:cs typeface="Calibri"/>
                  <a:sym typeface="Calibri"/>
                </a:endParaRPr>
              </a:p>
            </p:txBody>
          </p:sp>
          <p:sp>
            <p:nvSpPr>
              <p:cNvPr id="253" name="Google Shape;253;p14"/>
              <p:cNvSpPr/>
              <p:nvPr/>
            </p:nvSpPr>
            <p:spPr>
              <a:xfrm>
                <a:off x="1008" y="36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cpsr</a:t>
                </a:r>
                <a:endParaRPr sz="2100">
                  <a:solidFill>
                    <a:schemeClr val="lt1"/>
                  </a:solidFill>
                  <a:latin typeface="Calibri"/>
                  <a:ea typeface="Calibri"/>
                  <a:cs typeface="Calibri"/>
                  <a:sym typeface="Calibri"/>
                </a:endParaRPr>
              </a:p>
            </p:txBody>
          </p:sp>
          <p:sp>
            <p:nvSpPr>
              <p:cNvPr id="254" name="Google Shape;254;p14"/>
              <p:cNvSpPr/>
              <p:nvPr/>
            </p:nvSpPr>
            <p:spPr>
              <a:xfrm>
                <a:off x="4512" y="3072"/>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r13 (sp)</a:t>
                </a:r>
                <a:endParaRPr sz="1700">
                  <a:solidFill>
                    <a:schemeClr val="lt1"/>
                  </a:solidFill>
                  <a:latin typeface="Helvetica Neue"/>
                  <a:ea typeface="Helvetica Neue"/>
                  <a:cs typeface="Helvetica Neue"/>
                  <a:sym typeface="Helvetica Neue"/>
                </a:endParaRPr>
              </a:p>
            </p:txBody>
          </p:sp>
          <p:sp>
            <p:nvSpPr>
              <p:cNvPr id="255" name="Google Shape;255;p14"/>
              <p:cNvSpPr/>
              <p:nvPr/>
            </p:nvSpPr>
            <p:spPr>
              <a:xfrm>
                <a:off x="4512" y="3216"/>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r14 (lr)</a:t>
                </a:r>
                <a:endParaRPr sz="1700">
                  <a:solidFill>
                    <a:schemeClr val="lt1"/>
                  </a:solidFill>
                  <a:latin typeface="Helvetica Neue"/>
                  <a:ea typeface="Helvetica Neue"/>
                  <a:cs typeface="Helvetica Neue"/>
                  <a:sym typeface="Helvetica Neue"/>
                </a:endParaRPr>
              </a:p>
            </p:txBody>
          </p:sp>
          <p:sp>
            <p:nvSpPr>
              <p:cNvPr id="256" name="Google Shape;256;p14"/>
              <p:cNvSpPr/>
              <p:nvPr/>
            </p:nvSpPr>
            <p:spPr>
              <a:xfrm>
                <a:off x="4512" y="3744"/>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spsr</a:t>
                </a:r>
                <a:endParaRPr/>
              </a:p>
            </p:txBody>
          </p:sp>
          <p:sp>
            <p:nvSpPr>
              <p:cNvPr id="257" name="Google Shape;257;p14"/>
              <p:cNvSpPr/>
              <p:nvPr/>
            </p:nvSpPr>
            <p:spPr>
              <a:xfrm>
                <a:off x="3360" y="3072"/>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258" name="Google Shape;258;p14"/>
              <p:cNvSpPr/>
              <p:nvPr/>
            </p:nvSpPr>
            <p:spPr>
              <a:xfrm>
                <a:off x="3360" y="3216"/>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sp>
            <p:nvSpPr>
              <p:cNvPr id="259" name="Google Shape;259;p14"/>
              <p:cNvSpPr/>
              <p:nvPr/>
            </p:nvSpPr>
            <p:spPr>
              <a:xfrm>
                <a:off x="3360" y="3744"/>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260" name="Google Shape;260;p14"/>
              <p:cNvSpPr/>
              <p:nvPr/>
            </p:nvSpPr>
            <p:spPr>
              <a:xfrm>
                <a:off x="1008" y="3072"/>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a:p>
            </p:txBody>
          </p:sp>
          <p:sp>
            <p:nvSpPr>
              <p:cNvPr id="261" name="Google Shape;261;p14"/>
              <p:cNvSpPr/>
              <p:nvPr/>
            </p:nvSpPr>
            <p:spPr>
              <a:xfrm>
                <a:off x="1008" y="3216"/>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a:p>
            </p:txBody>
          </p:sp>
          <p:sp>
            <p:nvSpPr>
              <p:cNvPr id="262" name="Google Shape;262;p14"/>
              <p:cNvSpPr/>
              <p:nvPr/>
            </p:nvSpPr>
            <p:spPr>
              <a:xfrm>
                <a:off x="1008" y="3744"/>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263" name="Google Shape;263;p14"/>
              <p:cNvSpPr/>
              <p:nvPr/>
            </p:nvSpPr>
            <p:spPr>
              <a:xfrm>
                <a:off x="5088" y="3072"/>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r13 (sp)</a:t>
                </a:r>
                <a:endParaRPr/>
              </a:p>
            </p:txBody>
          </p:sp>
          <p:sp>
            <p:nvSpPr>
              <p:cNvPr id="264" name="Google Shape;264;p14"/>
              <p:cNvSpPr/>
              <p:nvPr/>
            </p:nvSpPr>
            <p:spPr>
              <a:xfrm>
                <a:off x="5088" y="3216"/>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r14 (lr)</a:t>
                </a:r>
                <a:endParaRPr/>
              </a:p>
            </p:txBody>
          </p:sp>
          <p:sp>
            <p:nvSpPr>
              <p:cNvPr id="265" name="Google Shape;265;p14"/>
              <p:cNvSpPr/>
              <p:nvPr/>
            </p:nvSpPr>
            <p:spPr>
              <a:xfrm>
                <a:off x="5088" y="3744"/>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spsr</a:t>
                </a:r>
                <a:endParaRPr/>
              </a:p>
            </p:txBody>
          </p:sp>
          <p:sp>
            <p:nvSpPr>
              <p:cNvPr id="266" name="Google Shape;266;p14"/>
              <p:cNvSpPr/>
              <p:nvPr/>
            </p:nvSpPr>
            <p:spPr>
              <a:xfrm>
                <a:off x="2784" y="235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r8</a:t>
                </a:r>
                <a:endParaRPr sz="2100">
                  <a:solidFill>
                    <a:schemeClr val="dk1"/>
                  </a:solidFill>
                  <a:latin typeface="Calibri"/>
                  <a:ea typeface="Calibri"/>
                  <a:cs typeface="Calibri"/>
                  <a:sym typeface="Calibri"/>
                </a:endParaRPr>
              </a:p>
            </p:txBody>
          </p:sp>
          <p:sp>
            <p:nvSpPr>
              <p:cNvPr id="267" name="Google Shape;267;p14"/>
              <p:cNvSpPr/>
              <p:nvPr/>
            </p:nvSpPr>
            <p:spPr>
              <a:xfrm>
                <a:off x="2784" y="249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r9</a:t>
                </a:r>
                <a:endParaRPr sz="2100">
                  <a:solidFill>
                    <a:schemeClr val="dk1"/>
                  </a:solidFill>
                  <a:latin typeface="Calibri"/>
                  <a:ea typeface="Calibri"/>
                  <a:cs typeface="Calibri"/>
                  <a:sym typeface="Calibri"/>
                </a:endParaRPr>
              </a:p>
            </p:txBody>
          </p:sp>
          <p:sp>
            <p:nvSpPr>
              <p:cNvPr id="268" name="Google Shape;268;p14"/>
              <p:cNvSpPr/>
              <p:nvPr/>
            </p:nvSpPr>
            <p:spPr>
              <a:xfrm>
                <a:off x="2784" y="2640"/>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r10</a:t>
                </a:r>
                <a:endParaRPr sz="2100">
                  <a:solidFill>
                    <a:schemeClr val="dk1"/>
                  </a:solidFill>
                  <a:latin typeface="Calibri"/>
                  <a:ea typeface="Calibri"/>
                  <a:cs typeface="Calibri"/>
                  <a:sym typeface="Calibri"/>
                </a:endParaRPr>
              </a:p>
            </p:txBody>
          </p:sp>
          <p:sp>
            <p:nvSpPr>
              <p:cNvPr id="269" name="Google Shape;269;p14"/>
              <p:cNvSpPr/>
              <p:nvPr/>
            </p:nvSpPr>
            <p:spPr>
              <a:xfrm>
                <a:off x="2784" y="278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r11</a:t>
                </a:r>
                <a:endParaRPr sz="2100">
                  <a:solidFill>
                    <a:schemeClr val="dk1"/>
                  </a:solidFill>
                  <a:latin typeface="Calibri"/>
                  <a:ea typeface="Calibri"/>
                  <a:cs typeface="Calibri"/>
                  <a:sym typeface="Calibri"/>
                </a:endParaRPr>
              </a:p>
            </p:txBody>
          </p:sp>
          <p:sp>
            <p:nvSpPr>
              <p:cNvPr id="270" name="Google Shape;270;p14"/>
              <p:cNvSpPr/>
              <p:nvPr/>
            </p:nvSpPr>
            <p:spPr>
              <a:xfrm>
                <a:off x="2784" y="2928"/>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r12</a:t>
                </a:r>
                <a:endParaRPr sz="2100">
                  <a:solidFill>
                    <a:schemeClr val="dk1"/>
                  </a:solidFill>
                  <a:latin typeface="Calibri"/>
                  <a:ea typeface="Calibri"/>
                  <a:cs typeface="Calibri"/>
                  <a:sym typeface="Calibri"/>
                </a:endParaRPr>
              </a:p>
            </p:txBody>
          </p:sp>
          <p:sp>
            <p:nvSpPr>
              <p:cNvPr id="271" name="Google Shape;271;p14"/>
              <p:cNvSpPr/>
              <p:nvPr/>
            </p:nvSpPr>
            <p:spPr>
              <a:xfrm>
                <a:off x="2784" y="307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r13 (sp)</a:t>
                </a:r>
                <a:endParaRPr sz="2100">
                  <a:solidFill>
                    <a:schemeClr val="dk1"/>
                  </a:solidFill>
                  <a:latin typeface="Calibri"/>
                  <a:ea typeface="Calibri"/>
                  <a:cs typeface="Calibri"/>
                  <a:sym typeface="Calibri"/>
                </a:endParaRPr>
              </a:p>
            </p:txBody>
          </p:sp>
          <p:sp>
            <p:nvSpPr>
              <p:cNvPr id="272" name="Google Shape;272;p14"/>
              <p:cNvSpPr/>
              <p:nvPr/>
            </p:nvSpPr>
            <p:spPr>
              <a:xfrm>
                <a:off x="2784" y="321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r14 (lr)</a:t>
                </a:r>
                <a:endParaRPr sz="2100">
                  <a:solidFill>
                    <a:schemeClr val="dk1"/>
                  </a:solidFill>
                  <a:latin typeface="Calibri"/>
                  <a:ea typeface="Calibri"/>
                  <a:cs typeface="Calibri"/>
                  <a:sym typeface="Calibri"/>
                </a:endParaRPr>
              </a:p>
            </p:txBody>
          </p:sp>
          <p:sp>
            <p:nvSpPr>
              <p:cNvPr id="273" name="Google Shape;273;p14"/>
              <p:cNvSpPr/>
              <p:nvPr/>
            </p:nvSpPr>
            <p:spPr>
              <a:xfrm>
                <a:off x="2784" y="374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spsr</a:t>
                </a:r>
                <a:endParaRPr sz="2100">
                  <a:solidFill>
                    <a:schemeClr val="dk1"/>
                  </a:solidFill>
                  <a:latin typeface="Calibri"/>
                  <a:ea typeface="Calibri"/>
                  <a:cs typeface="Calibri"/>
                  <a:sym typeface="Calibri"/>
                </a:endParaRPr>
              </a:p>
            </p:txBody>
          </p:sp>
          <p:sp>
            <p:nvSpPr>
              <p:cNvPr id="274" name="Google Shape;274;p14"/>
              <p:cNvSpPr/>
              <p:nvPr/>
            </p:nvSpPr>
            <p:spPr>
              <a:xfrm>
                <a:off x="278" y="816"/>
                <a:ext cx="2506" cy="313"/>
              </a:xfrm>
              <a:prstGeom prst="rect">
                <a:avLst/>
              </a:prstGeom>
              <a:solidFill>
                <a:srgbClr val="3F3F3F"/>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Current Visible Registers</a:t>
                </a:r>
                <a:endParaRPr/>
              </a:p>
            </p:txBody>
          </p:sp>
          <p:sp>
            <p:nvSpPr>
              <p:cNvPr id="275" name="Google Shape;275;p14"/>
              <p:cNvSpPr/>
              <p:nvPr/>
            </p:nvSpPr>
            <p:spPr>
              <a:xfrm>
                <a:off x="2160"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User</a:t>
                </a:r>
                <a:endParaRPr sz="2600">
                  <a:solidFill>
                    <a:schemeClr val="hlink"/>
                  </a:solidFill>
                  <a:latin typeface="Arial"/>
                  <a:ea typeface="Arial"/>
                  <a:cs typeface="Arial"/>
                  <a:sym typeface="Arial"/>
                </a:endParaRPr>
              </a:p>
            </p:txBody>
          </p:sp>
          <p:sp>
            <p:nvSpPr>
              <p:cNvPr id="276" name="Google Shape;276;p14"/>
              <p:cNvSpPr/>
              <p:nvPr/>
            </p:nvSpPr>
            <p:spPr>
              <a:xfrm>
                <a:off x="2784"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FIQ</a:t>
                </a:r>
                <a:endParaRPr/>
              </a:p>
            </p:txBody>
          </p:sp>
          <p:sp>
            <p:nvSpPr>
              <p:cNvPr id="277" name="Google Shape;277;p14"/>
              <p:cNvSpPr/>
              <p:nvPr/>
            </p:nvSpPr>
            <p:spPr>
              <a:xfrm>
                <a:off x="3360"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IRQ</a:t>
                </a:r>
                <a:endParaRPr sz="2600">
                  <a:solidFill>
                    <a:schemeClr val="hlink"/>
                  </a:solidFill>
                  <a:latin typeface="Arial"/>
                  <a:ea typeface="Arial"/>
                  <a:cs typeface="Arial"/>
                  <a:sym typeface="Arial"/>
                </a:endParaRPr>
              </a:p>
            </p:txBody>
          </p:sp>
          <p:sp>
            <p:nvSpPr>
              <p:cNvPr id="278" name="Google Shape;278;p14"/>
              <p:cNvSpPr/>
              <p:nvPr/>
            </p:nvSpPr>
            <p:spPr>
              <a:xfrm>
                <a:off x="4512" y="2023"/>
                <a:ext cx="576"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Undef</a:t>
                </a:r>
                <a:endParaRPr sz="2600">
                  <a:solidFill>
                    <a:schemeClr val="hlink"/>
                  </a:solidFill>
                  <a:latin typeface="Arial"/>
                  <a:ea typeface="Arial"/>
                  <a:cs typeface="Arial"/>
                  <a:sym typeface="Arial"/>
                </a:endParaRPr>
              </a:p>
            </p:txBody>
          </p:sp>
          <p:sp>
            <p:nvSpPr>
              <p:cNvPr id="279" name="Google Shape;279;p14"/>
              <p:cNvSpPr/>
              <p:nvPr/>
            </p:nvSpPr>
            <p:spPr>
              <a:xfrm>
                <a:off x="5040" y="2023"/>
                <a:ext cx="576"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Abort</a:t>
                </a:r>
                <a:endParaRPr sz="2600">
                  <a:solidFill>
                    <a:schemeClr val="hlink"/>
                  </a:solidFill>
                  <a:latin typeface="Arial"/>
                  <a:ea typeface="Arial"/>
                  <a:cs typeface="Arial"/>
                  <a:sym typeface="Arial"/>
                </a:endParaRPr>
              </a:p>
            </p:txBody>
          </p:sp>
          <p:sp>
            <p:nvSpPr>
              <p:cNvPr id="280" name="Google Shape;280;p14"/>
              <p:cNvSpPr/>
              <p:nvPr/>
            </p:nvSpPr>
            <p:spPr>
              <a:xfrm>
                <a:off x="2160" y="307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281" name="Google Shape;281;p14"/>
              <p:cNvSpPr/>
              <p:nvPr/>
            </p:nvSpPr>
            <p:spPr>
              <a:xfrm>
                <a:off x="2160" y="321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grpSp>
      </p:grpSp>
      <p:sp>
        <p:nvSpPr>
          <p:cNvPr id="282" name="Google Shape;282;p14"/>
          <p:cNvSpPr txBox="1"/>
          <p:nvPr>
            <p:ph idx="4294967295" type="title"/>
          </p:nvPr>
        </p:nvSpPr>
        <p:spPr>
          <a:xfrm>
            <a:off x="1" y="0"/>
            <a:ext cx="5688859" cy="609741"/>
          </a:xfrm>
          <a:prstGeom prst="rect">
            <a:avLst/>
          </a:prstGeom>
          <a:noFill/>
          <a:ln>
            <a:noFill/>
          </a:ln>
        </p:spPr>
        <p:txBody>
          <a:bodyPr anchorCtr="0" anchor="ctr" bIns="60475" lIns="120975" spcFirstLastPara="1" rIns="120975" wrap="square" tIns="60475">
            <a:normAutofit fontScale="90000"/>
          </a:bodyPr>
          <a:lstStyle/>
          <a:p>
            <a:pPr indent="0" lvl="0" marL="0" rtl="0" algn="ctr">
              <a:spcBef>
                <a:spcPts val="0"/>
              </a:spcBef>
              <a:spcAft>
                <a:spcPts val="0"/>
              </a:spcAft>
              <a:buClr>
                <a:srgbClr val="E36C09"/>
              </a:buClr>
              <a:buSzPct val="100000"/>
              <a:buFont typeface="Calibri"/>
              <a:buNone/>
            </a:pPr>
            <a:r>
              <a:rPr b="1" lang="en-US" sz="3200">
                <a:solidFill>
                  <a:srgbClr val="E36C09"/>
                </a:solidFill>
              </a:rPr>
              <a:t>The ARM Register Set – SVC Mode</a:t>
            </a:r>
            <a:endParaRPr/>
          </a:p>
        </p:txBody>
      </p:sp>
      <p:sp>
        <p:nvSpPr>
          <p:cNvPr id="283" name="Google Shape;283;p14"/>
          <p:cNvSpPr/>
          <p:nvPr/>
        </p:nvSpPr>
        <p:spPr>
          <a:xfrm>
            <a:off x="8166868" y="1550886"/>
            <a:ext cx="990471" cy="685959"/>
          </a:xfrm>
          <a:prstGeom prst="rect">
            <a:avLst/>
          </a:prstGeom>
          <a:solidFill>
            <a:schemeClr val="lt1"/>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4" name="Google Shape;284;p14"/>
          <p:cNvSpPr/>
          <p:nvPr/>
        </p:nvSpPr>
        <p:spPr>
          <a:xfrm>
            <a:off x="8166868" y="1550884"/>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5" name="Google Shape;285;p14"/>
          <p:cNvSpPr/>
          <p:nvPr/>
        </p:nvSpPr>
        <p:spPr>
          <a:xfrm>
            <a:off x="8166868" y="1627104"/>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6" name="Google Shape;286;p14"/>
          <p:cNvSpPr/>
          <p:nvPr/>
        </p:nvSpPr>
        <p:spPr>
          <a:xfrm>
            <a:off x="8166868" y="1703321"/>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7" name="Google Shape;287;p14"/>
          <p:cNvSpPr/>
          <p:nvPr/>
        </p:nvSpPr>
        <p:spPr>
          <a:xfrm>
            <a:off x="8166868" y="1474667"/>
            <a:ext cx="990471" cy="685959"/>
          </a:xfrm>
          <a:prstGeom prst="rect">
            <a:avLst/>
          </a:prstGeom>
          <a:solidFill>
            <a:schemeClr val="lt1"/>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rgbClr val="FFFF00"/>
              </a:solidFill>
              <a:latin typeface="Calibri"/>
              <a:ea typeface="Calibri"/>
              <a:cs typeface="Calibri"/>
              <a:sym typeface="Calibri"/>
            </a:endParaRPr>
          </a:p>
        </p:txBody>
      </p:sp>
      <p:pic>
        <p:nvPicPr>
          <p:cNvPr id="288" name="Google Shape;288;p14"/>
          <p:cNvPicPr preferRelativeResize="0"/>
          <p:nvPr/>
        </p:nvPicPr>
        <p:blipFill rotWithShape="1">
          <a:blip r:embed="rId3">
            <a:alphaModFix/>
          </a:blip>
          <a:srcRect b="0" l="0" r="0" t="0"/>
          <a:stretch/>
        </p:blipFill>
        <p:spPr>
          <a:xfrm>
            <a:off x="11276806" y="27883"/>
            <a:ext cx="812020" cy="891565"/>
          </a:xfrm>
          <a:prstGeom prst="rect">
            <a:avLst/>
          </a:prstGeom>
          <a:noFill/>
          <a:ln>
            <a:noFill/>
          </a:ln>
        </p:spPr>
      </p:pic>
      <p:cxnSp>
        <p:nvCxnSpPr>
          <p:cNvPr id="289" name="Google Shape;289;p14"/>
          <p:cNvCxnSpPr/>
          <p:nvPr/>
        </p:nvCxnSpPr>
        <p:spPr>
          <a:xfrm>
            <a:off x="0" y="610394"/>
            <a:ext cx="11124406" cy="1588"/>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grpSp>
        <p:nvGrpSpPr>
          <p:cNvPr id="294" name="Google Shape;294;p15"/>
          <p:cNvGrpSpPr/>
          <p:nvPr/>
        </p:nvGrpSpPr>
        <p:grpSpPr>
          <a:xfrm>
            <a:off x="608806" y="763588"/>
            <a:ext cx="11058166" cy="6096000"/>
            <a:chOff x="0" y="768"/>
            <a:chExt cx="5760" cy="3168"/>
          </a:xfrm>
        </p:grpSpPr>
        <p:sp>
          <p:nvSpPr>
            <p:cNvPr id="295" name="Google Shape;295;p15"/>
            <p:cNvSpPr/>
            <p:nvPr/>
          </p:nvSpPr>
          <p:spPr>
            <a:xfrm>
              <a:off x="0" y="768"/>
              <a:ext cx="5760" cy="31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296" name="Google Shape;296;p15"/>
            <p:cNvGrpSpPr/>
            <p:nvPr/>
          </p:nvGrpSpPr>
          <p:grpSpPr>
            <a:xfrm>
              <a:off x="35" y="809"/>
              <a:ext cx="5581" cy="3079"/>
              <a:chOff x="35" y="809"/>
              <a:chExt cx="5581" cy="3079"/>
            </a:xfrm>
          </p:grpSpPr>
          <p:sp>
            <p:nvSpPr>
              <p:cNvPr id="297" name="Google Shape;297;p15"/>
              <p:cNvSpPr/>
              <p:nvPr/>
            </p:nvSpPr>
            <p:spPr>
              <a:xfrm>
                <a:off x="35" y="1224"/>
                <a:ext cx="960" cy="468"/>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Undef Mode</a:t>
                </a:r>
                <a:endParaRPr sz="2600">
                  <a:solidFill>
                    <a:schemeClr val="hlink"/>
                  </a:solidFill>
                  <a:latin typeface="Arial"/>
                  <a:ea typeface="Arial"/>
                  <a:cs typeface="Arial"/>
                  <a:sym typeface="Arial"/>
                </a:endParaRPr>
              </a:p>
            </p:txBody>
          </p:sp>
          <p:sp>
            <p:nvSpPr>
              <p:cNvPr id="298" name="Google Shape;298;p15"/>
              <p:cNvSpPr/>
              <p:nvPr/>
            </p:nvSpPr>
            <p:spPr>
              <a:xfrm>
                <a:off x="1008" y="12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r0</a:t>
                </a:r>
                <a:endParaRPr sz="2100">
                  <a:solidFill>
                    <a:schemeClr val="lt1"/>
                  </a:solidFill>
                  <a:latin typeface="Calibri"/>
                  <a:ea typeface="Calibri"/>
                  <a:cs typeface="Calibri"/>
                  <a:sym typeface="Calibri"/>
                </a:endParaRPr>
              </a:p>
            </p:txBody>
          </p:sp>
          <p:sp>
            <p:nvSpPr>
              <p:cNvPr id="299" name="Google Shape;299;p15"/>
              <p:cNvSpPr/>
              <p:nvPr/>
            </p:nvSpPr>
            <p:spPr>
              <a:xfrm>
                <a:off x="1008" y="134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a:t>
                </a:r>
                <a:endParaRPr sz="2100">
                  <a:solidFill>
                    <a:schemeClr val="lt1"/>
                  </a:solidFill>
                  <a:latin typeface="Calibri"/>
                  <a:ea typeface="Calibri"/>
                  <a:cs typeface="Calibri"/>
                  <a:sym typeface="Calibri"/>
                </a:endParaRPr>
              </a:p>
            </p:txBody>
          </p:sp>
          <p:sp>
            <p:nvSpPr>
              <p:cNvPr id="300" name="Google Shape;300;p15"/>
              <p:cNvSpPr/>
              <p:nvPr/>
            </p:nvSpPr>
            <p:spPr>
              <a:xfrm>
                <a:off x="1008" y="148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r2</a:t>
                </a:r>
                <a:endParaRPr sz="2100">
                  <a:solidFill>
                    <a:schemeClr val="lt1"/>
                  </a:solidFill>
                  <a:latin typeface="Calibri"/>
                  <a:ea typeface="Calibri"/>
                  <a:cs typeface="Calibri"/>
                  <a:sym typeface="Calibri"/>
                </a:endParaRPr>
              </a:p>
            </p:txBody>
          </p:sp>
          <p:sp>
            <p:nvSpPr>
              <p:cNvPr id="301" name="Google Shape;301;p15"/>
              <p:cNvSpPr/>
              <p:nvPr/>
            </p:nvSpPr>
            <p:spPr>
              <a:xfrm>
                <a:off x="1008" y="163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r3</a:t>
                </a:r>
                <a:endParaRPr sz="2100">
                  <a:solidFill>
                    <a:schemeClr val="lt1"/>
                  </a:solidFill>
                  <a:latin typeface="Calibri"/>
                  <a:ea typeface="Calibri"/>
                  <a:cs typeface="Calibri"/>
                  <a:sym typeface="Calibri"/>
                </a:endParaRPr>
              </a:p>
            </p:txBody>
          </p:sp>
          <p:sp>
            <p:nvSpPr>
              <p:cNvPr id="302" name="Google Shape;302;p15"/>
              <p:cNvSpPr/>
              <p:nvPr/>
            </p:nvSpPr>
            <p:spPr>
              <a:xfrm>
                <a:off x="1008" y="177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r4</a:t>
                </a:r>
                <a:endParaRPr sz="2100">
                  <a:solidFill>
                    <a:schemeClr val="lt1"/>
                  </a:solidFill>
                  <a:latin typeface="Calibri"/>
                  <a:ea typeface="Calibri"/>
                  <a:cs typeface="Calibri"/>
                  <a:sym typeface="Calibri"/>
                </a:endParaRPr>
              </a:p>
            </p:txBody>
          </p:sp>
          <p:sp>
            <p:nvSpPr>
              <p:cNvPr id="303" name="Google Shape;303;p15"/>
              <p:cNvSpPr/>
              <p:nvPr/>
            </p:nvSpPr>
            <p:spPr>
              <a:xfrm>
                <a:off x="1008" y="192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r5</a:t>
                </a:r>
                <a:endParaRPr sz="2100">
                  <a:solidFill>
                    <a:schemeClr val="lt1"/>
                  </a:solidFill>
                  <a:latin typeface="Calibri"/>
                  <a:ea typeface="Calibri"/>
                  <a:cs typeface="Calibri"/>
                  <a:sym typeface="Calibri"/>
                </a:endParaRPr>
              </a:p>
            </p:txBody>
          </p:sp>
          <p:sp>
            <p:nvSpPr>
              <p:cNvPr id="304" name="Google Shape;304;p15"/>
              <p:cNvSpPr/>
              <p:nvPr/>
            </p:nvSpPr>
            <p:spPr>
              <a:xfrm>
                <a:off x="1008" y="206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r6</a:t>
                </a:r>
                <a:endParaRPr sz="2100">
                  <a:solidFill>
                    <a:schemeClr val="lt1"/>
                  </a:solidFill>
                  <a:latin typeface="Calibri"/>
                  <a:ea typeface="Calibri"/>
                  <a:cs typeface="Calibri"/>
                  <a:sym typeface="Calibri"/>
                </a:endParaRPr>
              </a:p>
            </p:txBody>
          </p:sp>
          <p:sp>
            <p:nvSpPr>
              <p:cNvPr id="305" name="Google Shape;305;p15"/>
              <p:cNvSpPr/>
              <p:nvPr/>
            </p:nvSpPr>
            <p:spPr>
              <a:xfrm>
                <a:off x="1008" y="220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r7</a:t>
                </a:r>
                <a:endParaRPr sz="2100">
                  <a:solidFill>
                    <a:schemeClr val="lt1"/>
                  </a:solidFill>
                  <a:latin typeface="Calibri"/>
                  <a:ea typeface="Calibri"/>
                  <a:cs typeface="Calibri"/>
                  <a:sym typeface="Calibri"/>
                </a:endParaRPr>
              </a:p>
            </p:txBody>
          </p:sp>
          <p:sp>
            <p:nvSpPr>
              <p:cNvPr id="306" name="Google Shape;306;p15"/>
              <p:cNvSpPr/>
              <p:nvPr/>
            </p:nvSpPr>
            <p:spPr>
              <a:xfrm>
                <a:off x="1008" y="235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r8</a:t>
                </a:r>
                <a:endParaRPr sz="2100">
                  <a:solidFill>
                    <a:schemeClr val="lt1"/>
                  </a:solidFill>
                  <a:latin typeface="Calibri"/>
                  <a:ea typeface="Calibri"/>
                  <a:cs typeface="Calibri"/>
                  <a:sym typeface="Calibri"/>
                </a:endParaRPr>
              </a:p>
            </p:txBody>
          </p:sp>
          <p:sp>
            <p:nvSpPr>
              <p:cNvPr id="307" name="Google Shape;307;p15"/>
              <p:cNvSpPr/>
              <p:nvPr/>
            </p:nvSpPr>
            <p:spPr>
              <a:xfrm>
                <a:off x="1008" y="249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r9</a:t>
                </a:r>
                <a:endParaRPr sz="2100">
                  <a:solidFill>
                    <a:schemeClr val="lt1"/>
                  </a:solidFill>
                  <a:latin typeface="Calibri"/>
                  <a:ea typeface="Calibri"/>
                  <a:cs typeface="Calibri"/>
                  <a:sym typeface="Calibri"/>
                </a:endParaRPr>
              </a:p>
            </p:txBody>
          </p:sp>
          <p:sp>
            <p:nvSpPr>
              <p:cNvPr id="308" name="Google Shape;308;p15"/>
              <p:cNvSpPr/>
              <p:nvPr/>
            </p:nvSpPr>
            <p:spPr>
              <a:xfrm>
                <a:off x="1008" y="264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r10</a:t>
                </a:r>
                <a:endParaRPr sz="2100">
                  <a:solidFill>
                    <a:schemeClr val="lt1"/>
                  </a:solidFill>
                  <a:latin typeface="Calibri"/>
                  <a:ea typeface="Calibri"/>
                  <a:cs typeface="Calibri"/>
                  <a:sym typeface="Calibri"/>
                </a:endParaRPr>
              </a:p>
            </p:txBody>
          </p:sp>
          <p:sp>
            <p:nvSpPr>
              <p:cNvPr id="309" name="Google Shape;309;p15"/>
              <p:cNvSpPr/>
              <p:nvPr/>
            </p:nvSpPr>
            <p:spPr>
              <a:xfrm>
                <a:off x="1008" y="278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r11</a:t>
                </a:r>
                <a:endParaRPr sz="2100">
                  <a:solidFill>
                    <a:schemeClr val="lt1"/>
                  </a:solidFill>
                  <a:latin typeface="Calibri"/>
                  <a:ea typeface="Calibri"/>
                  <a:cs typeface="Calibri"/>
                  <a:sym typeface="Calibri"/>
                </a:endParaRPr>
              </a:p>
            </p:txBody>
          </p:sp>
          <p:sp>
            <p:nvSpPr>
              <p:cNvPr id="310" name="Google Shape;310;p15"/>
              <p:cNvSpPr/>
              <p:nvPr/>
            </p:nvSpPr>
            <p:spPr>
              <a:xfrm>
                <a:off x="1008" y="292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r12</a:t>
                </a:r>
                <a:endParaRPr sz="2100">
                  <a:solidFill>
                    <a:schemeClr val="lt1"/>
                  </a:solidFill>
                  <a:latin typeface="Calibri"/>
                  <a:ea typeface="Calibri"/>
                  <a:cs typeface="Calibri"/>
                  <a:sym typeface="Calibri"/>
                </a:endParaRPr>
              </a:p>
            </p:txBody>
          </p:sp>
          <p:sp>
            <p:nvSpPr>
              <p:cNvPr id="311" name="Google Shape;311;p15"/>
              <p:cNvSpPr/>
              <p:nvPr/>
            </p:nvSpPr>
            <p:spPr>
              <a:xfrm>
                <a:off x="1008" y="336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r15 (pc)</a:t>
                </a:r>
                <a:endParaRPr sz="2100">
                  <a:solidFill>
                    <a:schemeClr val="lt1"/>
                  </a:solidFill>
                  <a:latin typeface="Calibri"/>
                  <a:ea typeface="Calibri"/>
                  <a:cs typeface="Calibri"/>
                  <a:sym typeface="Calibri"/>
                </a:endParaRPr>
              </a:p>
            </p:txBody>
          </p:sp>
          <p:sp>
            <p:nvSpPr>
              <p:cNvPr id="312" name="Google Shape;312;p15"/>
              <p:cNvSpPr/>
              <p:nvPr/>
            </p:nvSpPr>
            <p:spPr>
              <a:xfrm>
                <a:off x="1008" y="36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cpsr</a:t>
                </a:r>
                <a:endParaRPr sz="2100">
                  <a:solidFill>
                    <a:schemeClr val="lt1"/>
                  </a:solidFill>
                  <a:latin typeface="Calibri"/>
                  <a:ea typeface="Calibri"/>
                  <a:cs typeface="Calibri"/>
                  <a:sym typeface="Calibri"/>
                </a:endParaRPr>
              </a:p>
            </p:txBody>
          </p:sp>
          <p:sp>
            <p:nvSpPr>
              <p:cNvPr id="313" name="Google Shape;313;p15"/>
              <p:cNvSpPr/>
              <p:nvPr/>
            </p:nvSpPr>
            <p:spPr>
              <a:xfrm>
                <a:off x="1008" y="3072"/>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r13 (sp)</a:t>
                </a:r>
                <a:endParaRPr sz="1700">
                  <a:solidFill>
                    <a:schemeClr val="lt1"/>
                  </a:solidFill>
                  <a:latin typeface="Helvetica Neue"/>
                  <a:ea typeface="Helvetica Neue"/>
                  <a:cs typeface="Helvetica Neue"/>
                  <a:sym typeface="Helvetica Neue"/>
                </a:endParaRPr>
              </a:p>
            </p:txBody>
          </p:sp>
          <p:sp>
            <p:nvSpPr>
              <p:cNvPr id="314" name="Google Shape;314;p15"/>
              <p:cNvSpPr/>
              <p:nvPr/>
            </p:nvSpPr>
            <p:spPr>
              <a:xfrm>
                <a:off x="1008" y="3216"/>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r14 (lr)</a:t>
                </a:r>
                <a:endParaRPr sz="1700">
                  <a:solidFill>
                    <a:schemeClr val="lt1"/>
                  </a:solidFill>
                  <a:latin typeface="Helvetica Neue"/>
                  <a:ea typeface="Helvetica Neue"/>
                  <a:cs typeface="Helvetica Neue"/>
                  <a:sym typeface="Helvetica Neue"/>
                </a:endParaRPr>
              </a:p>
            </p:txBody>
          </p:sp>
          <p:sp>
            <p:nvSpPr>
              <p:cNvPr id="315" name="Google Shape;315;p15"/>
              <p:cNvSpPr/>
              <p:nvPr/>
            </p:nvSpPr>
            <p:spPr>
              <a:xfrm>
                <a:off x="1008" y="3744"/>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spsr</a:t>
                </a:r>
                <a:endParaRPr/>
              </a:p>
            </p:txBody>
          </p:sp>
          <p:sp>
            <p:nvSpPr>
              <p:cNvPr id="316" name="Google Shape;316;p15"/>
              <p:cNvSpPr/>
              <p:nvPr/>
            </p:nvSpPr>
            <p:spPr>
              <a:xfrm>
                <a:off x="3360" y="3072"/>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317" name="Google Shape;317;p15"/>
              <p:cNvSpPr/>
              <p:nvPr/>
            </p:nvSpPr>
            <p:spPr>
              <a:xfrm>
                <a:off x="3360" y="3216"/>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sp>
            <p:nvSpPr>
              <p:cNvPr id="318" name="Google Shape;318;p15"/>
              <p:cNvSpPr/>
              <p:nvPr/>
            </p:nvSpPr>
            <p:spPr>
              <a:xfrm>
                <a:off x="3360" y="3744"/>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319" name="Google Shape;319;p15"/>
              <p:cNvSpPr/>
              <p:nvPr/>
            </p:nvSpPr>
            <p:spPr>
              <a:xfrm>
                <a:off x="3936" y="3072"/>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a:p>
            </p:txBody>
          </p:sp>
          <p:sp>
            <p:nvSpPr>
              <p:cNvPr id="320" name="Google Shape;320;p15"/>
              <p:cNvSpPr/>
              <p:nvPr/>
            </p:nvSpPr>
            <p:spPr>
              <a:xfrm>
                <a:off x="3936" y="3216"/>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a:p>
            </p:txBody>
          </p:sp>
          <p:sp>
            <p:nvSpPr>
              <p:cNvPr id="321" name="Google Shape;321;p15"/>
              <p:cNvSpPr/>
              <p:nvPr/>
            </p:nvSpPr>
            <p:spPr>
              <a:xfrm>
                <a:off x="3936" y="3744"/>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322" name="Google Shape;322;p15"/>
              <p:cNvSpPr/>
              <p:nvPr/>
            </p:nvSpPr>
            <p:spPr>
              <a:xfrm>
                <a:off x="5088" y="3072"/>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r13 (sp)</a:t>
                </a:r>
                <a:endParaRPr/>
              </a:p>
            </p:txBody>
          </p:sp>
          <p:sp>
            <p:nvSpPr>
              <p:cNvPr id="323" name="Google Shape;323;p15"/>
              <p:cNvSpPr/>
              <p:nvPr/>
            </p:nvSpPr>
            <p:spPr>
              <a:xfrm>
                <a:off x="5088" y="3216"/>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r14 (lr)</a:t>
                </a:r>
                <a:endParaRPr/>
              </a:p>
            </p:txBody>
          </p:sp>
          <p:sp>
            <p:nvSpPr>
              <p:cNvPr id="324" name="Google Shape;324;p15"/>
              <p:cNvSpPr/>
              <p:nvPr/>
            </p:nvSpPr>
            <p:spPr>
              <a:xfrm>
                <a:off x="5088" y="3744"/>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spsr</a:t>
                </a:r>
                <a:endParaRPr/>
              </a:p>
            </p:txBody>
          </p:sp>
          <p:sp>
            <p:nvSpPr>
              <p:cNvPr id="325" name="Google Shape;325;p15"/>
              <p:cNvSpPr/>
              <p:nvPr/>
            </p:nvSpPr>
            <p:spPr>
              <a:xfrm>
                <a:off x="2784" y="235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r8</a:t>
                </a:r>
                <a:endParaRPr sz="2100">
                  <a:solidFill>
                    <a:schemeClr val="dk1"/>
                  </a:solidFill>
                  <a:latin typeface="Calibri"/>
                  <a:ea typeface="Calibri"/>
                  <a:cs typeface="Calibri"/>
                  <a:sym typeface="Calibri"/>
                </a:endParaRPr>
              </a:p>
            </p:txBody>
          </p:sp>
          <p:sp>
            <p:nvSpPr>
              <p:cNvPr id="326" name="Google Shape;326;p15"/>
              <p:cNvSpPr/>
              <p:nvPr/>
            </p:nvSpPr>
            <p:spPr>
              <a:xfrm>
                <a:off x="2784" y="249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r9</a:t>
                </a:r>
                <a:endParaRPr sz="2100">
                  <a:solidFill>
                    <a:schemeClr val="dk1"/>
                  </a:solidFill>
                  <a:latin typeface="Calibri"/>
                  <a:ea typeface="Calibri"/>
                  <a:cs typeface="Calibri"/>
                  <a:sym typeface="Calibri"/>
                </a:endParaRPr>
              </a:p>
            </p:txBody>
          </p:sp>
          <p:sp>
            <p:nvSpPr>
              <p:cNvPr id="327" name="Google Shape;327;p15"/>
              <p:cNvSpPr/>
              <p:nvPr/>
            </p:nvSpPr>
            <p:spPr>
              <a:xfrm>
                <a:off x="2784" y="2640"/>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r10</a:t>
                </a:r>
                <a:endParaRPr sz="2100">
                  <a:solidFill>
                    <a:schemeClr val="dk1"/>
                  </a:solidFill>
                  <a:latin typeface="Calibri"/>
                  <a:ea typeface="Calibri"/>
                  <a:cs typeface="Calibri"/>
                  <a:sym typeface="Calibri"/>
                </a:endParaRPr>
              </a:p>
            </p:txBody>
          </p:sp>
          <p:sp>
            <p:nvSpPr>
              <p:cNvPr id="328" name="Google Shape;328;p15"/>
              <p:cNvSpPr/>
              <p:nvPr/>
            </p:nvSpPr>
            <p:spPr>
              <a:xfrm>
                <a:off x="2784" y="278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r11</a:t>
                </a:r>
                <a:endParaRPr sz="2100">
                  <a:solidFill>
                    <a:schemeClr val="dk1"/>
                  </a:solidFill>
                  <a:latin typeface="Calibri"/>
                  <a:ea typeface="Calibri"/>
                  <a:cs typeface="Calibri"/>
                  <a:sym typeface="Calibri"/>
                </a:endParaRPr>
              </a:p>
            </p:txBody>
          </p:sp>
          <p:sp>
            <p:nvSpPr>
              <p:cNvPr id="329" name="Google Shape;329;p15"/>
              <p:cNvSpPr/>
              <p:nvPr/>
            </p:nvSpPr>
            <p:spPr>
              <a:xfrm>
                <a:off x="2784" y="2928"/>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r12</a:t>
                </a:r>
                <a:endParaRPr sz="2100">
                  <a:solidFill>
                    <a:schemeClr val="dk1"/>
                  </a:solidFill>
                  <a:latin typeface="Calibri"/>
                  <a:ea typeface="Calibri"/>
                  <a:cs typeface="Calibri"/>
                  <a:sym typeface="Calibri"/>
                </a:endParaRPr>
              </a:p>
            </p:txBody>
          </p:sp>
          <p:sp>
            <p:nvSpPr>
              <p:cNvPr id="330" name="Google Shape;330;p15"/>
              <p:cNvSpPr/>
              <p:nvPr/>
            </p:nvSpPr>
            <p:spPr>
              <a:xfrm>
                <a:off x="2784" y="307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r13 (sp)</a:t>
                </a:r>
                <a:endParaRPr sz="2100">
                  <a:solidFill>
                    <a:schemeClr val="dk1"/>
                  </a:solidFill>
                  <a:latin typeface="Calibri"/>
                  <a:ea typeface="Calibri"/>
                  <a:cs typeface="Calibri"/>
                  <a:sym typeface="Calibri"/>
                </a:endParaRPr>
              </a:p>
            </p:txBody>
          </p:sp>
          <p:sp>
            <p:nvSpPr>
              <p:cNvPr id="331" name="Google Shape;331;p15"/>
              <p:cNvSpPr/>
              <p:nvPr/>
            </p:nvSpPr>
            <p:spPr>
              <a:xfrm>
                <a:off x="2784" y="321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r14 (lr)</a:t>
                </a:r>
                <a:endParaRPr sz="2100">
                  <a:solidFill>
                    <a:schemeClr val="dk1"/>
                  </a:solidFill>
                  <a:latin typeface="Calibri"/>
                  <a:ea typeface="Calibri"/>
                  <a:cs typeface="Calibri"/>
                  <a:sym typeface="Calibri"/>
                </a:endParaRPr>
              </a:p>
            </p:txBody>
          </p:sp>
          <p:sp>
            <p:nvSpPr>
              <p:cNvPr id="332" name="Google Shape;332;p15"/>
              <p:cNvSpPr/>
              <p:nvPr/>
            </p:nvSpPr>
            <p:spPr>
              <a:xfrm>
                <a:off x="2784" y="374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spsr</a:t>
                </a:r>
                <a:endParaRPr sz="2100">
                  <a:solidFill>
                    <a:schemeClr val="dk1"/>
                  </a:solidFill>
                  <a:latin typeface="Calibri"/>
                  <a:ea typeface="Calibri"/>
                  <a:cs typeface="Calibri"/>
                  <a:sym typeface="Calibri"/>
                </a:endParaRPr>
              </a:p>
            </p:txBody>
          </p:sp>
          <p:sp>
            <p:nvSpPr>
              <p:cNvPr id="333" name="Google Shape;333;p15"/>
              <p:cNvSpPr/>
              <p:nvPr/>
            </p:nvSpPr>
            <p:spPr>
              <a:xfrm>
                <a:off x="288" y="809"/>
                <a:ext cx="2336" cy="258"/>
              </a:xfrm>
              <a:prstGeom prst="rect">
                <a:avLst/>
              </a:prstGeom>
              <a:solidFill>
                <a:schemeClr val="dk1"/>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Current Visible Registers</a:t>
                </a:r>
                <a:endParaRPr/>
              </a:p>
            </p:txBody>
          </p:sp>
          <p:sp>
            <p:nvSpPr>
              <p:cNvPr id="334" name="Google Shape;334;p15"/>
              <p:cNvSpPr/>
              <p:nvPr/>
            </p:nvSpPr>
            <p:spPr>
              <a:xfrm>
                <a:off x="3116" y="809"/>
                <a:ext cx="2255" cy="269"/>
              </a:xfrm>
              <a:prstGeom prst="rect">
                <a:avLst/>
              </a:prstGeom>
              <a:solidFill>
                <a:schemeClr val="dk1"/>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Banked out Registers</a:t>
                </a:r>
                <a:endParaRPr/>
              </a:p>
            </p:txBody>
          </p:sp>
          <p:sp>
            <p:nvSpPr>
              <p:cNvPr id="335" name="Google Shape;335;p15"/>
              <p:cNvSpPr/>
              <p:nvPr/>
            </p:nvSpPr>
            <p:spPr>
              <a:xfrm>
                <a:off x="2160"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User</a:t>
                </a:r>
                <a:endParaRPr sz="2600">
                  <a:solidFill>
                    <a:schemeClr val="hlink"/>
                  </a:solidFill>
                  <a:latin typeface="Arial"/>
                  <a:ea typeface="Arial"/>
                  <a:cs typeface="Arial"/>
                  <a:sym typeface="Arial"/>
                </a:endParaRPr>
              </a:p>
            </p:txBody>
          </p:sp>
          <p:sp>
            <p:nvSpPr>
              <p:cNvPr id="336" name="Google Shape;336;p15"/>
              <p:cNvSpPr/>
              <p:nvPr/>
            </p:nvSpPr>
            <p:spPr>
              <a:xfrm>
                <a:off x="2784"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FIQ</a:t>
                </a:r>
                <a:endParaRPr/>
              </a:p>
            </p:txBody>
          </p:sp>
          <p:sp>
            <p:nvSpPr>
              <p:cNvPr id="337" name="Google Shape;337;p15"/>
              <p:cNvSpPr/>
              <p:nvPr/>
            </p:nvSpPr>
            <p:spPr>
              <a:xfrm>
                <a:off x="3360"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IRQ</a:t>
                </a:r>
                <a:endParaRPr sz="2600">
                  <a:solidFill>
                    <a:schemeClr val="hlink"/>
                  </a:solidFill>
                  <a:latin typeface="Arial"/>
                  <a:ea typeface="Arial"/>
                  <a:cs typeface="Arial"/>
                  <a:sym typeface="Arial"/>
                </a:endParaRPr>
              </a:p>
            </p:txBody>
          </p:sp>
          <p:sp>
            <p:nvSpPr>
              <p:cNvPr id="338" name="Google Shape;338;p15"/>
              <p:cNvSpPr/>
              <p:nvPr/>
            </p:nvSpPr>
            <p:spPr>
              <a:xfrm>
                <a:off x="3936"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SVC</a:t>
                </a:r>
                <a:endParaRPr sz="2600">
                  <a:solidFill>
                    <a:schemeClr val="hlink"/>
                  </a:solidFill>
                  <a:latin typeface="Arial"/>
                  <a:ea typeface="Arial"/>
                  <a:cs typeface="Arial"/>
                  <a:sym typeface="Arial"/>
                </a:endParaRPr>
              </a:p>
            </p:txBody>
          </p:sp>
          <p:sp>
            <p:nvSpPr>
              <p:cNvPr id="339" name="Google Shape;339;p15"/>
              <p:cNvSpPr/>
              <p:nvPr/>
            </p:nvSpPr>
            <p:spPr>
              <a:xfrm>
                <a:off x="5040" y="2023"/>
                <a:ext cx="576"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Abort</a:t>
                </a:r>
                <a:endParaRPr sz="2600">
                  <a:solidFill>
                    <a:schemeClr val="hlink"/>
                  </a:solidFill>
                  <a:latin typeface="Arial"/>
                  <a:ea typeface="Arial"/>
                  <a:cs typeface="Arial"/>
                  <a:sym typeface="Arial"/>
                </a:endParaRPr>
              </a:p>
            </p:txBody>
          </p:sp>
          <p:sp>
            <p:nvSpPr>
              <p:cNvPr id="340" name="Google Shape;340;p15"/>
              <p:cNvSpPr/>
              <p:nvPr/>
            </p:nvSpPr>
            <p:spPr>
              <a:xfrm>
                <a:off x="2160" y="307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341" name="Google Shape;341;p15"/>
              <p:cNvSpPr/>
              <p:nvPr/>
            </p:nvSpPr>
            <p:spPr>
              <a:xfrm>
                <a:off x="2160" y="321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grpSp>
      </p:grpSp>
      <p:sp>
        <p:nvSpPr>
          <p:cNvPr id="342" name="Google Shape;342;p15"/>
          <p:cNvSpPr txBox="1"/>
          <p:nvPr>
            <p:ph idx="4294967295" type="title"/>
          </p:nvPr>
        </p:nvSpPr>
        <p:spPr>
          <a:xfrm>
            <a:off x="1" y="0"/>
            <a:ext cx="6400005" cy="609741"/>
          </a:xfrm>
          <a:prstGeom prst="rect">
            <a:avLst/>
          </a:prstGeom>
          <a:noFill/>
          <a:ln>
            <a:noFill/>
          </a:ln>
        </p:spPr>
        <p:txBody>
          <a:bodyPr anchorCtr="0" anchor="ctr" bIns="60475" lIns="120975" spcFirstLastPara="1" rIns="120975" wrap="square" tIns="60475">
            <a:normAutofit/>
          </a:bodyPr>
          <a:lstStyle/>
          <a:p>
            <a:pPr indent="0" lvl="0" marL="0" rtl="0" algn="l">
              <a:spcBef>
                <a:spcPts val="0"/>
              </a:spcBef>
              <a:spcAft>
                <a:spcPts val="0"/>
              </a:spcAft>
              <a:buClr>
                <a:srgbClr val="E36C09"/>
              </a:buClr>
              <a:buSzPts val="2800"/>
              <a:buFont typeface="Calibri"/>
              <a:buNone/>
            </a:pPr>
            <a:r>
              <a:rPr b="1" lang="en-US" sz="2800">
                <a:solidFill>
                  <a:srgbClr val="E36C09"/>
                </a:solidFill>
              </a:rPr>
              <a:t>The ARM Register Set – Undef Mode</a:t>
            </a:r>
            <a:endParaRPr/>
          </a:p>
        </p:txBody>
      </p:sp>
      <p:sp>
        <p:nvSpPr>
          <p:cNvPr id="343" name="Google Shape;343;p15"/>
          <p:cNvSpPr/>
          <p:nvPr/>
        </p:nvSpPr>
        <p:spPr>
          <a:xfrm>
            <a:off x="8166868" y="1550886"/>
            <a:ext cx="990471" cy="685959"/>
          </a:xfrm>
          <a:prstGeom prst="rect">
            <a:avLst/>
          </a:prstGeom>
          <a:solidFill>
            <a:schemeClr val="lt1"/>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4" name="Google Shape;344;p15"/>
          <p:cNvSpPr/>
          <p:nvPr/>
        </p:nvSpPr>
        <p:spPr>
          <a:xfrm>
            <a:off x="8166868" y="1550884"/>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5" name="Google Shape;345;p15"/>
          <p:cNvSpPr/>
          <p:nvPr/>
        </p:nvSpPr>
        <p:spPr>
          <a:xfrm>
            <a:off x="8166868" y="1627104"/>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6" name="Google Shape;346;p15"/>
          <p:cNvSpPr/>
          <p:nvPr/>
        </p:nvSpPr>
        <p:spPr>
          <a:xfrm>
            <a:off x="8166868" y="1703321"/>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347" name="Google Shape;347;p15"/>
          <p:cNvCxnSpPr/>
          <p:nvPr/>
        </p:nvCxnSpPr>
        <p:spPr>
          <a:xfrm>
            <a:off x="0" y="610394"/>
            <a:ext cx="11124406" cy="1588"/>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1" name="Shape 351"/>
        <p:cNvGrpSpPr/>
        <p:nvPr/>
      </p:nvGrpSpPr>
      <p:grpSpPr>
        <a:xfrm>
          <a:off x="0" y="0"/>
          <a:ext cx="0" cy="0"/>
          <a:chOff x="0" y="0"/>
          <a:chExt cx="0" cy="0"/>
        </a:xfrm>
      </p:grpSpPr>
      <p:sp>
        <p:nvSpPr>
          <p:cNvPr id="352" name="Google Shape;352;p16"/>
          <p:cNvSpPr txBox="1"/>
          <p:nvPr>
            <p:ph idx="4294967295" type="title"/>
          </p:nvPr>
        </p:nvSpPr>
        <p:spPr>
          <a:xfrm>
            <a:off x="1" y="0"/>
            <a:ext cx="5688859" cy="609741"/>
          </a:xfrm>
          <a:prstGeom prst="rect">
            <a:avLst/>
          </a:prstGeom>
          <a:noFill/>
          <a:ln>
            <a:noFill/>
          </a:ln>
        </p:spPr>
        <p:txBody>
          <a:bodyPr anchorCtr="0" anchor="ctr" bIns="60475" lIns="120975" spcFirstLastPara="1" rIns="120975" wrap="square" tIns="60475">
            <a:normAutofit fontScale="90000"/>
          </a:bodyPr>
          <a:lstStyle/>
          <a:p>
            <a:pPr indent="0" lvl="0" marL="0" rtl="0" algn="ctr">
              <a:spcBef>
                <a:spcPts val="0"/>
              </a:spcBef>
              <a:spcAft>
                <a:spcPts val="0"/>
              </a:spcAft>
              <a:buClr>
                <a:srgbClr val="E36C09"/>
              </a:buClr>
              <a:buSzPct val="100000"/>
              <a:buFont typeface="Calibri"/>
              <a:buNone/>
            </a:pPr>
            <a:r>
              <a:rPr b="1" lang="en-US" sz="3200">
                <a:solidFill>
                  <a:srgbClr val="E36C09"/>
                </a:solidFill>
              </a:rPr>
              <a:t>The ARM Register Set – IRQ Mode</a:t>
            </a:r>
            <a:endParaRPr/>
          </a:p>
        </p:txBody>
      </p:sp>
      <p:sp>
        <p:nvSpPr>
          <p:cNvPr id="353" name="Google Shape;353;p16"/>
          <p:cNvSpPr/>
          <p:nvPr/>
        </p:nvSpPr>
        <p:spPr>
          <a:xfrm>
            <a:off x="8166868" y="1550886"/>
            <a:ext cx="990471" cy="685959"/>
          </a:xfrm>
          <a:prstGeom prst="rect">
            <a:avLst/>
          </a:prstGeom>
          <a:solidFill>
            <a:schemeClr val="lt1"/>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4" name="Google Shape;354;p16"/>
          <p:cNvSpPr/>
          <p:nvPr/>
        </p:nvSpPr>
        <p:spPr>
          <a:xfrm>
            <a:off x="8166868" y="1550884"/>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5" name="Google Shape;355;p16"/>
          <p:cNvSpPr/>
          <p:nvPr/>
        </p:nvSpPr>
        <p:spPr>
          <a:xfrm>
            <a:off x="8166868" y="1627104"/>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356" name="Google Shape;356;p16"/>
          <p:cNvPicPr preferRelativeResize="0"/>
          <p:nvPr/>
        </p:nvPicPr>
        <p:blipFill rotWithShape="1">
          <a:blip r:embed="rId3">
            <a:alphaModFix/>
          </a:blip>
          <a:srcRect b="0" l="0" r="0" t="0"/>
          <a:stretch/>
        </p:blipFill>
        <p:spPr>
          <a:xfrm>
            <a:off x="11211279" y="27883"/>
            <a:ext cx="877547" cy="963511"/>
          </a:xfrm>
          <a:prstGeom prst="rect">
            <a:avLst/>
          </a:prstGeom>
          <a:noFill/>
          <a:ln>
            <a:noFill/>
          </a:ln>
        </p:spPr>
      </p:pic>
      <p:cxnSp>
        <p:nvCxnSpPr>
          <p:cNvPr id="357" name="Google Shape;357;p16"/>
          <p:cNvCxnSpPr/>
          <p:nvPr/>
        </p:nvCxnSpPr>
        <p:spPr>
          <a:xfrm>
            <a:off x="0" y="610394"/>
            <a:ext cx="11124406" cy="1588"/>
          </a:xfrm>
          <a:prstGeom prst="straightConnector1">
            <a:avLst/>
          </a:prstGeom>
          <a:noFill/>
          <a:ln cap="flat" cmpd="sng" w="9525">
            <a:solidFill>
              <a:srgbClr val="0000FF"/>
            </a:solidFill>
            <a:prstDash val="solid"/>
            <a:round/>
            <a:headEnd len="sm" w="sm" type="none"/>
            <a:tailEnd len="sm" w="sm" type="none"/>
          </a:ln>
        </p:spPr>
      </p:cxnSp>
      <p:grpSp>
        <p:nvGrpSpPr>
          <p:cNvPr id="358" name="Google Shape;358;p16"/>
          <p:cNvGrpSpPr/>
          <p:nvPr/>
        </p:nvGrpSpPr>
        <p:grpSpPr>
          <a:xfrm>
            <a:off x="532606" y="1067594"/>
            <a:ext cx="10439400" cy="5030365"/>
            <a:chOff x="0" y="768"/>
            <a:chExt cx="5760" cy="3168"/>
          </a:xfrm>
        </p:grpSpPr>
        <p:sp>
          <p:nvSpPr>
            <p:cNvPr id="359" name="Google Shape;359;p16"/>
            <p:cNvSpPr/>
            <p:nvPr/>
          </p:nvSpPr>
          <p:spPr>
            <a:xfrm>
              <a:off x="0" y="768"/>
              <a:ext cx="5760" cy="31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360" name="Google Shape;360;p16"/>
            <p:cNvGrpSpPr/>
            <p:nvPr/>
          </p:nvGrpSpPr>
          <p:grpSpPr>
            <a:xfrm>
              <a:off x="38" y="816"/>
              <a:ext cx="5641" cy="3072"/>
              <a:chOff x="38" y="816"/>
              <a:chExt cx="5641" cy="3072"/>
            </a:xfrm>
          </p:grpSpPr>
          <p:sp>
            <p:nvSpPr>
              <p:cNvPr id="361" name="Google Shape;361;p16"/>
              <p:cNvSpPr/>
              <p:nvPr/>
            </p:nvSpPr>
            <p:spPr>
              <a:xfrm>
                <a:off x="38" y="1226"/>
                <a:ext cx="816" cy="468"/>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IRQ Mode</a:t>
                </a:r>
                <a:endParaRPr sz="2600">
                  <a:solidFill>
                    <a:schemeClr val="hlink"/>
                  </a:solidFill>
                  <a:latin typeface="Arial"/>
                  <a:ea typeface="Arial"/>
                  <a:cs typeface="Arial"/>
                  <a:sym typeface="Arial"/>
                </a:endParaRPr>
              </a:p>
            </p:txBody>
          </p:sp>
          <p:sp>
            <p:nvSpPr>
              <p:cNvPr id="362" name="Google Shape;362;p16"/>
              <p:cNvSpPr/>
              <p:nvPr/>
            </p:nvSpPr>
            <p:spPr>
              <a:xfrm>
                <a:off x="1008" y="12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r0</a:t>
                </a:r>
                <a:endParaRPr sz="2100">
                  <a:solidFill>
                    <a:schemeClr val="lt1"/>
                  </a:solidFill>
                  <a:latin typeface="Calibri"/>
                  <a:ea typeface="Calibri"/>
                  <a:cs typeface="Calibri"/>
                  <a:sym typeface="Calibri"/>
                </a:endParaRPr>
              </a:p>
            </p:txBody>
          </p:sp>
          <p:sp>
            <p:nvSpPr>
              <p:cNvPr id="363" name="Google Shape;363;p16"/>
              <p:cNvSpPr/>
              <p:nvPr/>
            </p:nvSpPr>
            <p:spPr>
              <a:xfrm>
                <a:off x="1008" y="134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a:t>
                </a:r>
                <a:endParaRPr sz="2100">
                  <a:solidFill>
                    <a:schemeClr val="lt1"/>
                  </a:solidFill>
                  <a:latin typeface="Calibri"/>
                  <a:ea typeface="Calibri"/>
                  <a:cs typeface="Calibri"/>
                  <a:sym typeface="Calibri"/>
                </a:endParaRPr>
              </a:p>
            </p:txBody>
          </p:sp>
          <p:sp>
            <p:nvSpPr>
              <p:cNvPr id="364" name="Google Shape;364;p16"/>
              <p:cNvSpPr/>
              <p:nvPr/>
            </p:nvSpPr>
            <p:spPr>
              <a:xfrm>
                <a:off x="1008" y="148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r2</a:t>
                </a:r>
                <a:endParaRPr sz="2100">
                  <a:solidFill>
                    <a:schemeClr val="lt1"/>
                  </a:solidFill>
                  <a:latin typeface="Calibri"/>
                  <a:ea typeface="Calibri"/>
                  <a:cs typeface="Calibri"/>
                  <a:sym typeface="Calibri"/>
                </a:endParaRPr>
              </a:p>
            </p:txBody>
          </p:sp>
          <p:sp>
            <p:nvSpPr>
              <p:cNvPr id="365" name="Google Shape;365;p16"/>
              <p:cNvSpPr/>
              <p:nvPr/>
            </p:nvSpPr>
            <p:spPr>
              <a:xfrm>
                <a:off x="1008" y="163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r3</a:t>
                </a:r>
                <a:endParaRPr sz="2100">
                  <a:solidFill>
                    <a:schemeClr val="lt1"/>
                  </a:solidFill>
                  <a:latin typeface="Calibri"/>
                  <a:ea typeface="Calibri"/>
                  <a:cs typeface="Calibri"/>
                  <a:sym typeface="Calibri"/>
                </a:endParaRPr>
              </a:p>
            </p:txBody>
          </p:sp>
          <p:sp>
            <p:nvSpPr>
              <p:cNvPr id="366" name="Google Shape;366;p16"/>
              <p:cNvSpPr/>
              <p:nvPr/>
            </p:nvSpPr>
            <p:spPr>
              <a:xfrm>
                <a:off x="1008" y="177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r4</a:t>
                </a:r>
                <a:endParaRPr sz="2100">
                  <a:solidFill>
                    <a:schemeClr val="lt1"/>
                  </a:solidFill>
                  <a:latin typeface="Calibri"/>
                  <a:ea typeface="Calibri"/>
                  <a:cs typeface="Calibri"/>
                  <a:sym typeface="Calibri"/>
                </a:endParaRPr>
              </a:p>
            </p:txBody>
          </p:sp>
          <p:sp>
            <p:nvSpPr>
              <p:cNvPr id="367" name="Google Shape;367;p16"/>
              <p:cNvSpPr/>
              <p:nvPr/>
            </p:nvSpPr>
            <p:spPr>
              <a:xfrm>
                <a:off x="1008" y="192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r5</a:t>
                </a:r>
                <a:endParaRPr sz="2100">
                  <a:solidFill>
                    <a:schemeClr val="lt1"/>
                  </a:solidFill>
                  <a:latin typeface="Calibri"/>
                  <a:ea typeface="Calibri"/>
                  <a:cs typeface="Calibri"/>
                  <a:sym typeface="Calibri"/>
                </a:endParaRPr>
              </a:p>
            </p:txBody>
          </p:sp>
          <p:sp>
            <p:nvSpPr>
              <p:cNvPr id="368" name="Google Shape;368;p16"/>
              <p:cNvSpPr/>
              <p:nvPr/>
            </p:nvSpPr>
            <p:spPr>
              <a:xfrm>
                <a:off x="1008" y="206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r6</a:t>
                </a:r>
                <a:endParaRPr sz="2100">
                  <a:solidFill>
                    <a:schemeClr val="lt1"/>
                  </a:solidFill>
                  <a:latin typeface="Calibri"/>
                  <a:ea typeface="Calibri"/>
                  <a:cs typeface="Calibri"/>
                  <a:sym typeface="Calibri"/>
                </a:endParaRPr>
              </a:p>
            </p:txBody>
          </p:sp>
          <p:sp>
            <p:nvSpPr>
              <p:cNvPr id="369" name="Google Shape;369;p16"/>
              <p:cNvSpPr/>
              <p:nvPr/>
            </p:nvSpPr>
            <p:spPr>
              <a:xfrm>
                <a:off x="1008" y="220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r7</a:t>
                </a:r>
                <a:endParaRPr sz="2100">
                  <a:solidFill>
                    <a:schemeClr val="lt1"/>
                  </a:solidFill>
                  <a:latin typeface="Calibri"/>
                  <a:ea typeface="Calibri"/>
                  <a:cs typeface="Calibri"/>
                  <a:sym typeface="Calibri"/>
                </a:endParaRPr>
              </a:p>
            </p:txBody>
          </p:sp>
          <p:sp>
            <p:nvSpPr>
              <p:cNvPr id="370" name="Google Shape;370;p16"/>
              <p:cNvSpPr/>
              <p:nvPr/>
            </p:nvSpPr>
            <p:spPr>
              <a:xfrm>
                <a:off x="1008" y="235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r8</a:t>
                </a:r>
                <a:endParaRPr sz="2100">
                  <a:solidFill>
                    <a:schemeClr val="lt1"/>
                  </a:solidFill>
                  <a:latin typeface="Calibri"/>
                  <a:ea typeface="Calibri"/>
                  <a:cs typeface="Calibri"/>
                  <a:sym typeface="Calibri"/>
                </a:endParaRPr>
              </a:p>
            </p:txBody>
          </p:sp>
          <p:sp>
            <p:nvSpPr>
              <p:cNvPr id="371" name="Google Shape;371;p16"/>
              <p:cNvSpPr/>
              <p:nvPr/>
            </p:nvSpPr>
            <p:spPr>
              <a:xfrm>
                <a:off x="1008" y="249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r9</a:t>
                </a:r>
                <a:endParaRPr sz="2100">
                  <a:solidFill>
                    <a:schemeClr val="lt1"/>
                  </a:solidFill>
                  <a:latin typeface="Calibri"/>
                  <a:ea typeface="Calibri"/>
                  <a:cs typeface="Calibri"/>
                  <a:sym typeface="Calibri"/>
                </a:endParaRPr>
              </a:p>
            </p:txBody>
          </p:sp>
          <p:sp>
            <p:nvSpPr>
              <p:cNvPr id="372" name="Google Shape;372;p16"/>
              <p:cNvSpPr/>
              <p:nvPr/>
            </p:nvSpPr>
            <p:spPr>
              <a:xfrm>
                <a:off x="1008" y="264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r10</a:t>
                </a:r>
                <a:endParaRPr sz="2100">
                  <a:solidFill>
                    <a:schemeClr val="lt1"/>
                  </a:solidFill>
                  <a:latin typeface="Calibri"/>
                  <a:ea typeface="Calibri"/>
                  <a:cs typeface="Calibri"/>
                  <a:sym typeface="Calibri"/>
                </a:endParaRPr>
              </a:p>
            </p:txBody>
          </p:sp>
          <p:sp>
            <p:nvSpPr>
              <p:cNvPr id="373" name="Google Shape;373;p16"/>
              <p:cNvSpPr/>
              <p:nvPr/>
            </p:nvSpPr>
            <p:spPr>
              <a:xfrm>
                <a:off x="1008" y="278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r11</a:t>
                </a:r>
                <a:endParaRPr sz="2100">
                  <a:solidFill>
                    <a:schemeClr val="lt1"/>
                  </a:solidFill>
                  <a:latin typeface="Calibri"/>
                  <a:ea typeface="Calibri"/>
                  <a:cs typeface="Calibri"/>
                  <a:sym typeface="Calibri"/>
                </a:endParaRPr>
              </a:p>
            </p:txBody>
          </p:sp>
          <p:sp>
            <p:nvSpPr>
              <p:cNvPr id="374" name="Google Shape;374;p16"/>
              <p:cNvSpPr/>
              <p:nvPr/>
            </p:nvSpPr>
            <p:spPr>
              <a:xfrm>
                <a:off x="1008" y="292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r12</a:t>
                </a:r>
                <a:endParaRPr sz="2100">
                  <a:solidFill>
                    <a:schemeClr val="lt1"/>
                  </a:solidFill>
                  <a:latin typeface="Calibri"/>
                  <a:ea typeface="Calibri"/>
                  <a:cs typeface="Calibri"/>
                  <a:sym typeface="Calibri"/>
                </a:endParaRPr>
              </a:p>
            </p:txBody>
          </p:sp>
          <p:sp>
            <p:nvSpPr>
              <p:cNvPr id="375" name="Google Shape;375;p16"/>
              <p:cNvSpPr/>
              <p:nvPr/>
            </p:nvSpPr>
            <p:spPr>
              <a:xfrm>
                <a:off x="1008" y="336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r15 (pc)</a:t>
                </a:r>
                <a:endParaRPr sz="2100">
                  <a:solidFill>
                    <a:schemeClr val="lt1"/>
                  </a:solidFill>
                  <a:latin typeface="Calibri"/>
                  <a:ea typeface="Calibri"/>
                  <a:cs typeface="Calibri"/>
                  <a:sym typeface="Calibri"/>
                </a:endParaRPr>
              </a:p>
            </p:txBody>
          </p:sp>
          <p:sp>
            <p:nvSpPr>
              <p:cNvPr id="376" name="Google Shape;376;p16"/>
              <p:cNvSpPr/>
              <p:nvPr/>
            </p:nvSpPr>
            <p:spPr>
              <a:xfrm>
                <a:off x="1008" y="36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cpsr</a:t>
                </a:r>
                <a:endParaRPr sz="2100">
                  <a:solidFill>
                    <a:schemeClr val="lt1"/>
                  </a:solidFill>
                  <a:latin typeface="Calibri"/>
                  <a:ea typeface="Calibri"/>
                  <a:cs typeface="Calibri"/>
                  <a:sym typeface="Calibri"/>
                </a:endParaRPr>
              </a:p>
            </p:txBody>
          </p:sp>
          <p:sp>
            <p:nvSpPr>
              <p:cNvPr id="377" name="Google Shape;377;p16"/>
              <p:cNvSpPr/>
              <p:nvPr/>
            </p:nvSpPr>
            <p:spPr>
              <a:xfrm>
                <a:off x="4512" y="3072"/>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r13 (sp)</a:t>
                </a:r>
                <a:endParaRPr sz="1700">
                  <a:solidFill>
                    <a:schemeClr val="lt1"/>
                  </a:solidFill>
                  <a:latin typeface="Helvetica Neue"/>
                  <a:ea typeface="Helvetica Neue"/>
                  <a:cs typeface="Helvetica Neue"/>
                  <a:sym typeface="Helvetica Neue"/>
                </a:endParaRPr>
              </a:p>
            </p:txBody>
          </p:sp>
          <p:sp>
            <p:nvSpPr>
              <p:cNvPr id="378" name="Google Shape;378;p16"/>
              <p:cNvSpPr/>
              <p:nvPr/>
            </p:nvSpPr>
            <p:spPr>
              <a:xfrm>
                <a:off x="4512" y="3216"/>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r14 (lr)</a:t>
                </a:r>
                <a:endParaRPr sz="1700">
                  <a:solidFill>
                    <a:schemeClr val="lt1"/>
                  </a:solidFill>
                  <a:latin typeface="Helvetica Neue"/>
                  <a:ea typeface="Helvetica Neue"/>
                  <a:cs typeface="Helvetica Neue"/>
                  <a:sym typeface="Helvetica Neue"/>
                </a:endParaRPr>
              </a:p>
            </p:txBody>
          </p:sp>
          <p:sp>
            <p:nvSpPr>
              <p:cNvPr id="379" name="Google Shape;379;p16"/>
              <p:cNvSpPr/>
              <p:nvPr/>
            </p:nvSpPr>
            <p:spPr>
              <a:xfrm>
                <a:off x="4512" y="3744"/>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spsr</a:t>
                </a:r>
                <a:endParaRPr/>
              </a:p>
            </p:txBody>
          </p:sp>
          <p:sp>
            <p:nvSpPr>
              <p:cNvPr id="380" name="Google Shape;380;p16"/>
              <p:cNvSpPr/>
              <p:nvPr/>
            </p:nvSpPr>
            <p:spPr>
              <a:xfrm>
                <a:off x="1008" y="3072"/>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381" name="Google Shape;381;p16"/>
              <p:cNvSpPr/>
              <p:nvPr/>
            </p:nvSpPr>
            <p:spPr>
              <a:xfrm>
                <a:off x="1008" y="3216"/>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sp>
            <p:nvSpPr>
              <p:cNvPr id="382" name="Google Shape;382;p16"/>
              <p:cNvSpPr/>
              <p:nvPr/>
            </p:nvSpPr>
            <p:spPr>
              <a:xfrm>
                <a:off x="1008" y="3744"/>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383" name="Google Shape;383;p16"/>
              <p:cNvSpPr/>
              <p:nvPr/>
            </p:nvSpPr>
            <p:spPr>
              <a:xfrm>
                <a:off x="3936" y="3072"/>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a:p>
            </p:txBody>
          </p:sp>
          <p:sp>
            <p:nvSpPr>
              <p:cNvPr id="384" name="Google Shape;384;p16"/>
              <p:cNvSpPr/>
              <p:nvPr/>
            </p:nvSpPr>
            <p:spPr>
              <a:xfrm>
                <a:off x="3936" y="3216"/>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a:p>
            </p:txBody>
          </p:sp>
          <p:sp>
            <p:nvSpPr>
              <p:cNvPr id="385" name="Google Shape;385;p16"/>
              <p:cNvSpPr/>
              <p:nvPr/>
            </p:nvSpPr>
            <p:spPr>
              <a:xfrm>
                <a:off x="3936" y="3744"/>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386" name="Google Shape;386;p16"/>
              <p:cNvSpPr/>
              <p:nvPr/>
            </p:nvSpPr>
            <p:spPr>
              <a:xfrm>
                <a:off x="5088" y="3072"/>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r13 (sp)</a:t>
                </a:r>
                <a:endParaRPr/>
              </a:p>
            </p:txBody>
          </p:sp>
          <p:sp>
            <p:nvSpPr>
              <p:cNvPr id="387" name="Google Shape;387;p16"/>
              <p:cNvSpPr/>
              <p:nvPr/>
            </p:nvSpPr>
            <p:spPr>
              <a:xfrm>
                <a:off x="5088" y="3216"/>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r14 (lr)</a:t>
                </a:r>
                <a:endParaRPr/>
              </a:p>
            </p:txBody>
          </p:sp>
          <p:sp>
            <p:nvSpPr>
              <p:cNvPr id="388" name="Google Shape;388;p16"/>
              <p:cNvSpPr/>
              <p:nvPr/>
            </p:nvSpPr>
            <p:spPr>
              <a:xfrm>
                <a:off x="5088" y="3744"/>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spsr</a:t>
                </a:r>
                <a:endParaRPr/>
              </a:p>
            </p:txBody>
          </p:sp>
          <p:sp>
            <p:nvSpPr>
              <p:cNvPr id="389" name="Google Shape;389;p16"/>
              <p:cNvSpPr/>
              <p:nvPr/>
            </p:nvSpPr>
            <p:spPr>
              <a:xfrm>
                <a:off x="2784" y="235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r8</a:t>
                </a:r>
                <a:endParaRPr sz="2100">
                  <a:solidFill>
                    <a:schemeClr val="dk1"/>
                  </a:solidFill>
                  <a:latin typeface="Calibri"/>
                  <a:ea typeface="Calibri"/>
                  <a:cs typeface="Calibri"/>
                  <a:sym typeface="Calibri"/>
                </a:endParaRPr>
              </a:p>
            </p:txBody>
          </p:sp>
          <p:sp>
            <p:nvSpPr>
              <p:cNvPr id="390" name="Google Shape;390;p16"/>
              <p:cNvSpPr/>
              <p:nvPr/>
            </p:nvSpPr>
            <p:spPr>
              <a:xfrm>
                <a:off x="2784" y="249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r9</a:t>
                </a:r>
                <a:endParaRPr sz="2100">
                  <a:solidFill>
                    <a:schemeClr val="dk1"/>
                  </a:solidFill>
                  <a:latin typeface="Calibri"/>
                  <a:ea typeface="Calibri"/>
                  <a:cs typeface="Calibri"/>
                  <a:sym typeface="Calibri"/>
                </a:endParaRPr>
              </a:p>
            </p:txBody>
          </p:sp>
          <p:sp>
            <p:nvSpPr>
              <p:cNvPr id="391" name="Google Shape;391;p16"/>
              <p:cNvSpPr/>
              <p:nvPr/>
            </p:nvSpPr>
            <p:spPr>
              <a:xfrm>
                <a:off x="2784" y="2640"/>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r10</a:t>
                </a:r>
                <a:endParaRPr sz="2100">
                  <a:solidFill>
                    <a:schemeClr val="dk1"/>
                  </a:solidFill>
                  <a:latin typeface="Calibri"/>
                  <a:ea typeface="Calibri"/>
                  <a:cs typeface="Calibri"/>
                  <a:sym typeface="Calibri"/>
                </a:endParaRPr>
              </a:p>
            </p:txBody>
          </p:sp>
          <p:sp>
            <p:nvSpPr>
              <p:cNvPr id="392" name="Google Shape;392;p16"/>
              <p:cNvSpPr/>
              <p:nvPr/>
            </p:nvSpPr>
            <p:spPr>
              <a:xfrm>
                <a:off x="2784" y="278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r11</a:t>
                </a:r>
                <a:endParaRPr sz="2100">
                  <a:solidFill>
                    <a:schemeClr val="dk1"/>
                  </a:solidFill>
                  <a:latin typeface="Calibri"/>
                  <a:ea typeface="Calibri"/>
                  <a:cs typeface="Calibri"/>
                  <a:sym typeface="Calibri"/>
                </a:endParaRPr>
              </a:p>
            </p:txBody>
          </p:sp>
          <p:sp>
            <p:nvSpPr>
              <p:cNvPr id="393" name="Google Shape;393;p16"/>
              <p:cNvSpPr/>
              <p:nvPr/>
            </p:nvSpPr>
            <p:spPr>
              <a:xfrm>
                <a:off x="2784" y="2928"/>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r12</a:t>
                </a:r>
                <a:endParaRPr sz="2100">
                  <a:solidFill>
                    <a:schemeClr val="dk1"/>
                  </a:solidFill>
                  <a:latin typeface="Calibri"/>
                  <a:ea typeface="Calibri"/>
                  <a:cs typeface="Calibri"/>
                  <a:sym typeface="Calibri"/>
                </a:endParaRPr>
              </a:p>
            </p:txBody>
          </p:sp>
          <p:sp>
            <p:nvSpPr>
              <p:cNvPr id="394" name="Google Shape;394;p16"/>
              <p:cNvSpPr/>
              <p:nvPr/>
            </p:nvSpPr>
            <p:spPr>
              <a:xfrm>
                <a:off x="2784" y="307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r13 (sp)</a:t>
                </a:r>
                <a:endParaRPr sz="2100">
                  <a:solidFill>
                    <a:schemeClr val="dk1"/>
                  </a:solidFill>
                  <a:latin typeface="Calibri"/>
                  <a:ea typeface="Calibri"/>
                  <a:cs typeface="Calibri"/>
                  <a:sym typeface="Calibri"/>
                </a:endParaRPr>
              </a:p>
            </p:txBody>
          </p:sp>
          <p:sp>
            <p:nvSpPr>
              <p:cNvPr id="395" name="Google Shape;395;p16"/>
              <p:cNvSpPr/>
              <p:nvPr/>
            </p:nvSpPr>
            <p:spPr>
              <a:xfrm>
                <a:off x="2784" y="321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sp>
            <p:nvSpPr>
              <p:cNvPr id="396" name="Google Shape;396;p16"/>
              <p:cNvSpPr/>
              <p:nvPr/>
            </p:nvSpPr>
            <p:spPr>
              <a:xfrm>
                <a:off x="2784" y="374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sz="2100">
                  <a:solidFill>
                    <a:schemeClr val="lt1"/>
                  </a:solidFill>
                  <a:latin typeface="Calibri"/>
                  <a:ea typeface="Calibri"/>
                  <a:cs typeface="Calibri"/>
                  <a:sym typeface="Calibri"/>
                </a:endParaRPr>
              </a:p>
            </p:txBody>
          </p:sp>
          <p:sp>
            <p:nvSpPr>
              <p:cNvPr id="397" name="Google Shape;397;p16"/>
              <p:cNvSpPr/>
              <p:nvPr/>
            </p:nvSpPr>
            <p:spPr>
              <a:xfrm>
                <a:off x="288" y="816"/>
                <a:ext cx="2736" cy="313"/>
              </a:xfrm>
              <a:prstGeom prst="rect">
                <a:avLst/>
              </a:prstGeom>
              <a:solidFill>
                <a:schemeClr val="dk1"/>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Current Visible Registers</a:t>
                </a:r>
                <a:endParaRPr/>
              </a:p>
            </p:txBody>
          </p:sp>
          <p:sp>
            <p:nvSpPr>
              <p:cNvPr id="398" name="Google Shape;398;p16"/>
              <p:cNvSpPr/>
              <p:nvPr/>
            </p:nvSpPr>
            <p:spPr>
              <a:xfrm>
                <a:off x="3264" y="816"/>
                <a:ext cx="2415" cy="313"/>
              </a:xfrm>
              <a:prstGeom prst="rect">
                <a:avLst/>
              </a:prstGeom>
              <a:solidFill>
                <a:schemeClr val="dk1"/>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Banked out Registers</a:t>
                </a:r>
                <a:endParaRPr/>
              </a:p>
            </p:txBody>
          </p:sp>
          <p:sp>
            <p:nvSpPr>
              <p:cNvPr id="399" name="Google Shape;399;p16"/>
              <p:cNvSpPr/>
              <p:nvPr/>
            </p:nvSpPr>
            <p:spPr>
              <a:xfrm>
                <a:off x="2160"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User</a:t>
                </a:r>
                <a:endParaRPr sz="2600">
                  <a:solidFill>
                    <a:schemeClr val="hlink"/>
                  </a:solidFill>
                  <a:latin typeface="Arial"/>
                  <a:ea typeface="Arial"/>
                  <a:cs typeface="Arial"/>
                  <a:sym typeface="Arial"/>
                </a:endParaRPr>
              </a:p>
            </p:txBody>
          </p:sp>
          <p:sp>
            <p:nvSpPr>
              <p:cNvPr id="400" name="Google Shape;400;p16"/>
              <p:cNvSpPr/>
              <p:nvPr/>
            </p:nvSpPr>
            <p:spPr>
              <a:xfrm>
                <a:off x="2784"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FIQ</a:t>
                </a:r>
                <a:endParaRPr/>
              </a:p>
            </p:txBody>
          </p:sp>
          <p:sp>
            <p:nvSpPr>
              <p:cNvPr id="401" name="Google Shape;401;p16"/>
              <p:cNvSpPr/>
              <p:nvPr/>
            </p:nvSpPr>
            <p:spPr>
              <a:xfrm>
                <a:off x="3936"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SVC</a:t>
                </a:r>
                <a:endParaRPr sz="2600">
                  <a:solidFill>
                    <a:schemeClr val="hlink"/>
                  </a:solidFill>
                  <a:latin typeface="Arial"/>
                  <a:ea typeface="Arial"/>
                  <a:cs typeface="Arial"/>
                  <a:sym typeface="Arial"/>
                </a:endParaRPr>
              </a:p>
            </p:txBody>
          </p:sp>
          <p:sp>
            <p:nvSpPr>
              <p:cNvPr id="402" name="Google Shape;402;p16"/>
              <p:cNvSpPr/>
              <p:nvPr/>
            </p:nvSpPr>
            <p:spPr>
              <a:xfrm>
                <a:off x="4512" y="2023"/>
                <a:ext cx="576"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Undef</a:t>
                </a:r>
                <a:endParaRPr sz="2600">
                  <a:solidFill>
                    <a:schemeClr val="hlink"/>
                  </a:solidFill>
                  <a:latin typeface="Arial"/>
                  <a:ea typeface="Arial"/>
                  <a:cs typeface="Arial"/>
                  <a:sym typeface="Arial"/>
                </a:endParaRPr>
              </a:p>
            </p:txBody>
          </p:sp>
          <p:sp>
            <p:nvSpPr>
              <p:cNvPr id="403" name="Google Shape;403;p16"/>
              <p:cNvSpPr/>
              <p:nvPr/>
            </p:nvSpPr>
            <p:spPr>
              <a:xfrm>
                <a:off x="5040" y="2023"/>
                <a:ext cx="576"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Abort</a:t>
                </a:r>
                <a:endParaRPr sz="2600">
                  <a:solidFill>
                    <a:schemeClr val="hlink"/>
                  </a:solidFill>
                  <a:latin typeface="Arial"/>
                  <a:ea typeface="Arial"/>
                  <a:cs typeface="Arial"/>
                  <a:sym typeface="Arial"/>
                </a:endParaRPr>
              </a:p>
            </p:txBody>
          </p:sp>
          <p:sp>
            <p:nvSpPr>
              <p:cNvPr id="404" name="Google Shape;404;p16"/>
              <p:cNvSpPr/>
              <p:nvPr/>
            </p:nvSpPr>
            <p:spPr>
              <a:xfrm>
                <a:off x="2160" y="307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405" name="Google Shape;405;p16"/>
              <p:cNvSpPr/>
              <p:nvPr/>
            </p:nvSpPr>
            <p:spPr>
              <a:xfrm>
                <a:off x="2160" y="321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 name="Shape 409"/>
        <p:cNvGrpSpPr/>
        <p:nvPr/>
      </p:nvGrpSpPr>
      <p:grpSpPr>
        <a:xfrm>
          <a:off x="0" y="0"/>
          <a:ext cx="0" cy="0"/>
          <a:chOff x="0" y="0"/>
          <a:chExt cx="0" cy="0"/>
        </a:xfrm>
      </p:grpSpPr>
      <p:sp>
        <p:nvSpPr>
          <p:cNvPr id="410" name="Google Shape;410;p17"/>
          <p:cNvSpPr txBox="1"/>
          <p:nvPr>
            <p:ph idx="4294967295" type="title"/>
          </p:nvPr>
        </p:nvSpPr>
        <p:spPr>
          <a:xfrm>
            <a:off x="1" y="0"/>
            <a:ext cx="5688859" cy="609741"/>
          </a:xfrm>
          <a:prstGeom prst="rect">
            <a:avLst/>
          </a:prstGeom>
          <a:noFill/>
          <a:ln>
            <a:noFill/>
          </a:ln>
        </p:spPr>
        <p:txBody>
          <a:bodyPr anchorCtr="0" anchor="ctr" bIns="60475" lIns="120975" spcFirstLastPara="1" rIns="120975" wrap="square" tIns="60475">
            <a:normAutofit fontScale="90000"/>
          </a:bodyPr>
          <a:lstStyle/>
          <a:p>
            <a:pPr indent="0" lvl="0" marL="0" rtl="0" algn="ctr">
              <a:spcBef>
                <a:spcPts val="0"/>
              </a:spcBef>
              <a:spcAft>
                <a:spcPts val="0"/>
              </a:spcAft>
              <a:buClr>
                <a:srgbClr val="E36C09"/>
              </a:buClr>
              <a:buSzPct val="100000"/>
              <a:buFont typeface="Calibri"/>
              <a:buNone/>
            </a:pPr>
            <a:r>
              <a:rPr b="1" lang="en-US" sz="3200">
                <a:solidFill>
                  <a:srgbClr val="E36C09"/>
                </a:solidFill>
              </a:rPr>
              <a:t>The ARM Register Set – FIQ Mode</a:t>
            </a:r>
            <a:endParaRPr/>
          </a:p>
        </p:txBody>
      </p:sp>
      <p:sp>
        <p:nvSpPr>
          <p:cNvPr id="411" name="Google Shape;411;p17"/>
          <p:cNvSpPr/>
          <p:nvPr/>
        </p:nvSpPr>
        <p:spPr>
          <a:xfrm>
            <a:off x="8152606" y="1524794"/>
            <a:ext cx="990471" cy="533524"/>
          </a:xfrm>
          <a:prstGeom prst="rect">
            <a:avLst/>
          </a:prstGeom>
          <a:solidFill>
            <a:srgbClr val="FFFFFF"/>
          </a:solid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412" name="Google Shape;412;p17"/>
          <p:cNvPicPr preferRelativeResize="0"/>
          <p:nvPr/>
        </p:nvPicPr>
        <p:blipFill rotWithShape="1">
          <a:blip r:embed="rId3">
            <a:alphaModFix/>
          </a:blip>
          <a:srcRect b="0" l="0" r="0" t="0"/>
          <a:stretch/>
        </p:blipFill>
        <p:spPr>
          <a:xfrm>
            <a:off x="11211279" y="27883"/>
            <a:ext cx="877547" cy="963511"/>
          </a:xfrm>
          <a:prstGeom prst="rect">
            <a:avLst/>
          </a:prstGeom>
          <a:noFill/>
          <a:ln>
            <a:noFill/>
          </a:ln>
        </p:spPr>
      </p:pic>
      <p:cxnSp>
        <p:nvCxnSpPr>
          <p:cNvPr id="413" name="Google Shape;413;p17"/>
          <p:cNvCxnSpPr/>
          <p:nvPr/>
        </p:nvCxnSpPr>
        <p:spPr>
          <a:xfrm>
            <a:off x="0" y="610394"/>
            <a:ext cx="11124406" cy="1588"/>
          </a:xfrm>
          <a:prstGeom prst="straightConnector1">
            <a:avLst/>
          </a:prstGeom>
          <a:noFill/>
          <a:ln cap="flat" cmpd="sng" w="9525">
            <a:solidFill>
              <a:srgbClr val="0000FF"/>
            </a:solidFill>
            <a:prstDash val="solid"/>
            <a:round/>
            <a:headEnd len="sm" w="sm" type="none"/>
            <a:tailEnd len="sm" w="sm" type="none"/>
          </a:ln>
        </p:spPr>
      </p:cxnSp>
      <p:grpSp>
        <p:nvGrpSpPr>
          <p:cNvPr id="414" name="Google Shape;414;p17"/>
          <p:cNvGrpSpPr/>
          <p:nvPr/>
        </p:nvGrpSpPr>
        <p:grpSpPr>
          <a:xfrm>
            <a:off x="456406" y="762794"/>
            <a:ext cx="10363200" cy="5486400"/>
            <a:chOff x="-40" y="859"/>
            <a:chExt cx="5656" cy="3029"/>
          </a:xfrm>
        </p:grpSpPr>
        <p:sp>
          <p:nvSpPr>
            <p:cNvPr id="415" name="Google Shape;415;p17"/>
            <p:cNvSpPr/>
            <p:nvPr/>
          </p:nvSpPr>
          <p:spPr>
            <a:xfrm>
              <a:off x="1008" y="12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r0</a:t>
              </a:r>
              <a:endParaRPr sz="2100">
                <a:solidFill>
                  <a:schemeClr val="lt1"/>
                </a:solidFill>
                <a:latin typeface="Calibri"/>
                <a:ea typeface="Calibri"/>
                <a:cs typeface="Calibri"/>
                <a:sym typeface="Calibri"/>
              </a:endParaRPr>
            </a:p>
          </p:txBody>
        </p:sp>
        <p:sp>
          <p:nvSpPr>
            <p:cNvPr id="416" name="Google Shape;416;p17"/>
            <p:cNvSpPr/>
            <p:nvPr/>
          </p:nvSpPr>
          <p:spPr>
            <a:xfrm>
              <a:off x="1008" y="134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a:t>
              </a:r>
              <a:endParaRPr sz="2100">
                <a:solidFill>
                  <a:schemeClr val="lt1"/>
                </a:solidFill>
                <a:latin typeface="Calibri"/>
                <a:ea typeface="Calibri"/>
                <a:cs typeface="Calibri"/>
                <a:sym typeface="Calibri"/>
              </a:endParaRPr>
            </a:p>
          </p:txBody>
        </p:sp>
        <p:sp>
          <p:nvSpPr>
            <p:cNvPr id="417" name="Google Shape;417;p17"/>
            <p:cNvSpPr/>
            <p:nvPr/>
          </p:nvSpPr>
          <p:spPr>
            <a:xfrm>
              <a:off x="1008" y="148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r2</a:t>
              </a:r>
              <a:endParaRPr sz="2100">
                <a:solidFill>
                  <a:schemeClr val="lt1"/>
                </a:solidFill>
                <a:latin typeface="Calibri"/>
                <a:ea typeface="Calibri"/>
                <a:cs typeface="Calibri"/>
                <a:sym typeface="Calibri"/>
              </a:endParaRPr>
            </a:p>
          </p:txBody>
        </p:sp>
        <p:sp>
          <p:nvSpPr>
            <p:cNvPr id="418" name="Google Shape;418;p17"/>
            <p:cNvSpPr/>
            <p:nvPr/>
          </p:nvSpPr>
          <p:spPr>
            <a:xfrm>
              <a:off x="1008" y="163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r3</a:t>
              </a:r>
              <a:endParaRPr sz="2100">
                <a:solidFill>
                  <a:schemeClr val="lt1"/>
                </a:solidFill>
                <a:latin typeface="Calibri"/>
                <a:ea typeface="Calibri"/>
                <a:cs typeface="Calibri"/>
                <a:sym typeface="Calibri"/>
              </a:endParaRPr>
            </a:p>
          </p:txBody>
        </p:sp>
        <p:sp>
          <p:nvSpPr>
            <p:cNvPr id="419" name="Google Shape;419;p17"/>
            <p:cNvSpPr/>
            <p:nvPr/>
          </p:nvSpPr>
          <p:spPr>
            <a:xfrm>
              <a:off x="1008" y="177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r4</a:t>
              </a:r>
              <a:endParaRPr sz="2100">
                <a:solidFill>
                  <a:schemeClr val="lt1"/>
                </a:solidFill>
                <a:latin typeface="Calibri"/>
                <a:ea typeface="Calibri"/>
                <a:cs typeface="Calibri"/>
                <a:sym typeface="Calibri"/>
              </a:endParaRPr>
            </a:p>
          </p:txBody>
        </p:sp>
        <p:sp>
          <p:nvSpPr>
            <p:cNvPr id="420" name="Google Shape;420;p17"/>
            <p:cNvSpPr/>
            <p:nvPr/>
          </p:nvSpPr>
          <p:spPr>
            <a:xfrm>
              <a:off x="1008" y="192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r5</a:t>
              </a:r>
              <a:endParaRPr sz="2100">
                <a:solidFill>
                  <a:schemeClr val="lt1"/>
                </a:solidFill>
                <a:latin typeface="Calibri"/>
                <a:ea typeface="Calibri"/>
                <a:cs typeface="Calibri"/>
                <a:sym typeface="Calibri"/>
              </a:endParaRPr>
            </a:p>
          </p:txBody>
        </p:sp>
        <p:sp>
          <p:nvSpPr>
            <p:cNvPr id="421" name="Google Shape;421;p17"/>
            <p:cNvSpPr/>
            <p:nvPr/>
          </p:nvSpPr>
          <p:spPr>
            <a:xfrm>
              <a:off x="1008" y="206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r6</a:t>
              </a:r>
              <a:endParaRPr sz="2100">
                <a:solidFill>
                  <a:schemeClr val="lt1"/>
                </a:solidFill>
                <a:latin typeface="Calibri"/>
                <a:ea typeface="Calibri"/>
                <a:cs typeface="Calibri"/>
                <a:sym typeface="Calibri"/>
              </a:endParaRPr>
            </a:p>
          </p:txBody>
        </p:sp>
        <p:sp>
          <p:nvSpPr>
            <p:cNvPr id="422" name="Google Shape;422;p17"/>
            <p:cNvSpPr/>
            <p:nvPr/>
          </p:nvSpPr>
          <p:spPr>
            <a:xfrm>
              <a:off x="1008" y="220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r7</a:t>
              </a:r>
              <a:endParaRPr sz="2100">
                <a:solidFill>
                  <a:schemeClr val="lt1"/>
                </a:solidFill>
                <a:latin typeface="Calibri"/>
                <a:ea typeface="Calibri"/>
                <a:cs typeface="Calibri"/>
                <a:sym typeface="Calibri"/>
              </a:endParaRPr>
            </a:p>
          </p:txBody>
        </p:sp>
        <p:sp>
          <p:nvSpPr>
            <p:cNvPr id="423" name="Google Shape;423;p17"/>
            <p:cNvSpPr/>
            <p:nvPr/>
          </p:nvSpPr>
          <p:spPr>
            <a:xfrm>
              <a:off x="1008" y="336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r15 (pc)</a:t>
              </a:r>
              <a:endParaRPr sz="2100">
                <a:solidFill>
                  <a:schemeClr val="lt1"/>
                </a:solidFill>
                <a:latin typeface="Calibri"/>
                <a:ea typeface="Calibri"/>
                <a:cs typeface="Calibri"/>
                <a:sym typeface="Calibri"/>
              </a:endParaRPr>
            </a:p>
          </p:txBody>
        </p:sp>
        <p:sp>
          <p:nvSpPr>
            <p:cNvPr id="424" name="Google Shape;424;p17"/>
            <p:cNvSpPr/>
            <p:nvPr/>
          </p:nvSpPr>
          <p:spPr>
            <a:xfrm>
              <a:off x="1008" y="360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cpsr</a:t>
              </a:r>
              <a:endParaRPr sz="2100">
                <a:solidFill>
                  <a:schemeClr val="lt1"/>
                </a:solidFill>
                <a:latin typeface="Calibri"/>
                <a:ea typeface="Calibri"/>
                <a:cs typeface="Calibri"/>
                <a:sym typeface="Calibri"/>
              </a:endParaRPr>
            </a:p>
          </p:txBody>
        </p:sp>
        <p:sp>
          <p:nvSpPr>
            <p:cNvPr id="425" name="Google Shape;425;p17"/>
            <p:cNvSpPr/>
            <p:nvPr/>
          </p:nvSpPr>
          <p:spPr>
            <a:xfrm>
              <a:off x="4512" y="3072"/>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r13 (sp)</a:t>
              </a:r>
              <a:endParaRPr sz="1700">
                <a:solidFill>
                  <a:schemeClr val="lt1"/>
                </a:solidFill>
                <a:latin typeface="Helvetica Neue"/>
                <a:ea typeface="Helvetica Neue"/>
                <a:cs typeface="Helvetica Neue"/>
                <a:sym typeface="Helvetica Neue"/>
              </a:endParaRPr>
            </a:p>
          </p:txBody>
        </p:sp>
        <p:sp>
          <p:nvSpPr>
            <p:cNvPr id="426" name="Google Shape;426;p17"/>
            <p:cNvSpPr/>
            <p:nvPr/>
          </p:nvSpPr>
          <p:spPr>
            <a:xfrm>
              <a:off x="4512" y="3216"/>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r14 (lr)</a:t>
              </a:r>
              <a:endParaRPr sz="1700">
                <a:solidFill>
                  <a:schemeClr val="lt1"/>
                </a:solidFill>
                <a:latin typeface="Helvetica Neue"/>
                <a:ea typeface="Helvetica Neue"/>
                <a:cs typeface="Helvetica Neue"/>
                <a:sym typeface="Helvetica Neue"/>
              </a:endParaRPr>
            </a:p>
          </p:txBody>
        </p:sp>
        <p:sp>
          <p:nvSpPr>
            <p:cNvPr id="427" name="Google Shape;427;p17"/>
            <p:cNvSpPr/>
            <p:nvPr/>
          </p:nvSpPr>
          <p:spPr>
            <a:xfrm>
              <a:off x="4512" y="3744"/>
              <a:ext cx="528" cy="14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lt1"/>
                  </a:solidFill>
                  <a:latin typeface="Courier New"/>
                  <a:ea typeface="Courier New"/>
                  <a:cs typeface="Courier New"/>
                  <a:sym typeface="Courier New"/>
                </a:rPr>
                <a:t>spsr</a:t>
              </a:r>
              <a:endParaRPr/>
            </a:p>
          </p:txBody>
        </p:sp>
        <p:sp>
          <p:nvSpPr>
            <p:cNvPr id="428" name="Google Shape;428;p17"/>
            <p:cNvSpPr/>
            <p:nvPr/>
          </p:nvSpPr>
          <p:spPr>
            <a:xfrm>
              <a:off x="3360" y="3072"/>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429" name="Google Shape;429;p17"/>
            <p:cNvSpPr/>
            <p:nvPr/>
          </p:nvSpPr>
          <p:spPr>
            <a:xfrm>
              <a:off x="3360" y="3216"/>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sp>
          <p:nvSpPr>
            <p:cNvPr id="430" name="Google Shape;430;p17"/>
            <p:cNvSpPr/>
            <p:nvPr/>
          </p:nvSpPr>
          <p:spPr>
            <a:xfrm>
              <a:off x="3360" y="3744"/>
              <a:ext cx="528"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431" name="Google Shape;431;p17"/>
            <p:cNvSpPr/>
            <p:nvPr/>
          </p:nvSpPr>
          <p:spPr>
            <a:xfrm>
              <a:off x="3936" y="3072"/>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a:p>
          </p:txBody>
        </p:sp>
        <p:sp>
          <p:nvSpPr>
            <p:cNvPr id="432" name="Google Shape;432;p17"/>
            <p:cNvSpPr/>
            <p:nvPr/>
          </p:nvSpPr>
          <p:spPr>
            <a:xfrm>
              <a:off x="3936" y="3216"/>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a:p>
          </p:txBody>
        </p:sp>
        <p:sp>
          <p:nvSpPr>
            <p:cNvPr id="433" name="Google Shape;433;p17"/>
            <p:cNvSpPr/>
            <p:nvPr/>
          </p:nvSpPr>
          <p:spPr>
            <a:xfrm>
              <a:off x="3936" y="3744"/>
              <a:ext cx="528"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a:p>
          </p:txBody>
        </p:sp>
        <p:sp>
          <p:nvSpPr>
            <p:cNvPr id="434" name="Google Shape;434;p17"/>
            <p:cNvSpPr/>
            <p:nvPr/>
          </p:nvSpPr>
          <p:spPr>
            <a:xfrm>
              <a:off x="5088" y="3072"/>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r13 (sp)</a:t>
              </a:r>
              <a:endParaRPr/>
            </a:p>
          </p:txBody>
        </p:sp>
        <p:sp>
          <p:nvSpPr>
            <p:cNvPr id="435" name="Google Shape;435;p17"/>
            <p:cNvSpPr/>
            <p:nvPr/>
          </p:nvSpPr>
          <p:spPr>
            <a:xfrm>
              <a:off x="5088" y="3216"/>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r14 (lr)</a:t>
              </a:r>
              <a:endParaRPr/>
            </a:p>
          </p:txBody>
        </p:sp>
        <p:sp>
          <p:nvSpPr>
            <p:cNvPr id="436" name="Google Shape;436;p17"/>
            <p:cNvSpPr/>
            <p:nvPr/>
          </p:nvSpPr>
          <p:spPr>
            <a:xfrm>
              <a:off x="5088" y="3744"/>
              <a:ext cx="528" cy="144"/>
            </a:xfrm>
            <a:prstGeom prst="rect">
              <a:avLst/>
            </a:prstGeom>
            <a:solidFill>
              <a:srgbClr val="C0C0C0"/>
            </a:solidFill>
            <a:ln cap="flat" cmpd="sng" w="12700">
              <a:solidFill>
                <a:schemeClr val="dk1"/>
              </a:solidFill>
              <a:prstDash val="solid"/>
              <a:miter lim="800000"/>
              <a:headEnd len="sm" w="sm" type="none"/>
              <a:tailEnd len="sm" w="sm" type="none"/>
            </a:ln>
          </p:spPr>
          <p:txBody>
            <a:bodyPr anchorCtr="0" anchor="ctr" bIns="36500" lIns="73025" spcFirstLastPara="1" rIns="73025" wrap="square" tIns="36500">
              <a:noAutofit/>
            </a:bodyPr>
            <a:lstStyle/>
            <a:p>
              <a:pPr indent="0" lvl="0" marL="0" marR="0" rtl="0" algn="ctr">
                <a:spcBef>
                  <a:spcPts val="0"/>
                </a:spcBef>
                <a:spcAft>
                  <a:spcPts val="0"/>
                </a:spcAft>
                <a:buNone/>
              </a:pPr>
              <a:r>
                <a:rPr lang="en-US" sz="1600">
                  <a:solidFill>
                    <a:schemeClr val="dk1"/>
                  </a:solidFill>
                  <a:latin typeface="Courier New"/>
                  <a:ea typeface="Courier New"/>
                  <a:cs typeface="Courier New"/>
                  <a:sym typeface="Courier New"/>
                </a:rPr>
                <a:t>spsr</a:t>
              </a:r>
              <a:endParaRPr/>
            </a:p>
          </p:txBody>
        </p:sp>
        <p:sp>
          <p:nvSpPr>
            <p:cNvPr id="437" name="Google Shape;437;p17"/>
            <p:cNvSpPr/>
            <p:nvPr/>
          </p:nvSpPr>
          <p:spPr>
            <a:xfrm>
              <a:off x="1008" y="235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r8</a:t>
              </a:r>
              <a:endParaRPr sz="2100">
                <a:solidFill>
                  <a:schemeClr val="dk1"/>
                </a:solidFill>
                <a:latin typeface="Calibri"/>
                <a:ea typeface="Calibri"/>
                <a:cs typeface="Calibri"/>
                <a:sym typeface="Calibri"/>
              </a:endParaRPr>
            </a:p>
          </p:txBody>
        </p:sp>
        <p:sp>
          <p:nvSpPr>
            <p:cNvPr id="438" name="Google Shape;438;p17"/>
            <p:cNvSpPr/>
            <p:nvPr/>
          </p:nvSpPr>
          <p:spPr>
            <a:xfrm>
              <a:off x="1008" y="249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r9</a:t>
              </a:r>
              <a:endParaRPr sz="2100">
                <a:solidFill>
                  <a:schemeClr val="dk1"/>
                </a:solidFill>
                <a:latin typeface="Calibri"/>
                <a:ea typeface="Calibri"/>
                <a:cs typeface="Calibri"/>
                <a:sym typeface="Calibri"/>
              </a:endParaRPr>
            </a:p>
          </p:txBody>
        </p:sp>
        <p:sp>
          <p:nvSpPr>
            <p:cNvPr id="439" name="Google Shape;439;p17"/>
            <p:cNvSpPr/>
            <p:nvPr/>
          </p:nvSpPr>
          <p:spPr>
            <a:xfrm>
              <a:off x="1008" y="2640"/>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r10</a:t>
              </a:r>
              <a:endParaRPr sz="2100">
                <a:solidFill>
                  <a:schemeClr val="dk1"/>
                </a:solidFill>
                <a:latin typeface="Calibri"/>
                <a:ea typeface="Calibri"/>
                <a:cs typeface="Calibri"/>
                <a:sym typeface="Calibri"/>
              </a:endParaRPr>
            </a:p>
          </p:txBody>
        </p:sp>
        <p:sp>
          <p:nvSpPr>
            <p:cNvPr id="440" name="Google Shape;440;p17"/>
            <p:cNvSpPr/>
            <p:nvPr/>
          </p:nvSpPr>
          <p:spPr>
            <a:xfrm>
              <a:off x="1008" y="278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r11</a:t>
              </a:r>
              <a:endParaRPr sz="2100">
                <a:solidFill>
                  <a:schemeClr val="dk1"/>
                </a:solidFill>
                <a:latin typeface="Calibri"/>
                <a:ea typeface="Calibri"/>
                <a:cs typeface="Calibri"/>
                <a:sym typeface="Calibri"/>
              </a:endParaRPr>
            </a:p>
          </p:txBody>
        </p:sp>
        <p:sp>
          <p:nvSpPr>
            <p:cNvPr id="441" name="Google Shape;441;p17"/>
            <p:cNvSpPr/>
            <p:nvPr/>
          </p:nvSpPr>
          <p:spPr>
            <a:xfrm>
              <a:off x="1008" y="2928"/>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r12</a:t>
              </a:r>
              <a:endParaRPr sz="2100">
                <a:solidFill>
                  <a:schemeClr val="dk1"/>
                </a:solidFill>
                <a:latin typeface="Calibri"/>
                <a:ea typeface="Calibri"/>
                <a:cs typeface="Calibri"/>
                <a:sym typeface="Calibri"/>
              </a:endParaRPr>
            </a:p>
          </p:txBody>
        </p:sp>
        <p:sp>
          <p:nvSpPr>
            <p:cNvPr id="442" name="Google Shape;442;p17"/>
            <p:cNvSpPr/>
            <p:nvPr/>
          </p:nvSpPr>
          <p:spPr>
            <a:xfrm>
              <a:off x="1008" y="3072"/>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r13 (sp)</a:t>
              </a:r>
              <a:endParaRPr sz="2100">
                <a:solidFill>
                  <a:schemeClr val="dk1"/>
                </a:solidFill>
                <a:latin typeface="Calibri"/>
                <a:ea typeface="Calibri"/>
                <a:cs typeface="Calibri"/>
                <a:sym typeface="Calibri"/>
              </a:endParaRPr>
            </a:p>
          </p:txBody>
        </p:sp>
        <p:sp>
          <p:nvSpPr>
            <p:cNvPr id="443" name="Google Shape;443;p17"/>
            <p:cNvSpPr/>
            <p:nvPr/>
          </p:nvSpPr>
          <p:spPr>
            <a:xfrm>
              <a:off x="1008" y="3216"/>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r14 (lr)</a:t>
              </a:r>
              <a:endParaRPr sz="2100">
                <a:solidFill>
                  <a:schemeClr val="dk1"/>
                </a:solidFill>
                <a:latin typeface="Calibri"/>
                <a:ea typeface="Calibri"/>
                <a:cs typeface="Calibri"/>
                <a:sym typeface="Calibri"/>
              </a:endParaRPr>
            </a:p>
          </p:txBody>
        </p:sp>
        <p:sp>
          <p:nvSpPr>
            <p:cNvPr id="444" name="Google Shape;444;p17"/>
            <p:cNvSpPr/>
            <p:nvPr/>
          </p:nvSpPr>
          <p:spPr>
            <a:xfrm>
              <a:off x="1008" y="3744"/>
              <a:ext cx="528"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spsr</a:t>
              </a:r>
              <a:endParaRPr sz="2100">
                <a:solidFill>
                  <a:schemeClr val="lt1"/>
                </a:solidFill>
                <a:latin typeface="Calibri"/>
                <a:ea typeface="Calibri"/>
                <a:cs typeface="Calibri"/>
                <a:sym typeface="Calibri"/>
              </a:endParaRPr>
            </a:p>
          </p:txBody>
        </p:sp>
        <p:sp>
          <p:nvSpPr>
            <p:cNvPr id="445" name="Google Shape;445;p17"/>
            <p:cNvSpPr/>
            <p:nvPr/>
          </p:nvSpPr>
          <p:spPr>
            <a:xfrm>
              <a:off x="78" y="859"/>
              <a:ext cx="2500" cy="267"/>
            </a:xfrm>
            <a:prstGeom prst="rect">
              <a:avLst/>
            </a:prstGeom>
            <a:solidFill>
              <a:schemeClr val="dk1"/>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Current Visible Registers</a:t>
              </a:r>
              <a:endParaRPr/>
            </a:p>
          </p:txBody>
        </p:sp>
        <p:sp>
          <p:nvSpPr>
            <p:cNvPr id="446" name="Google Shape;446;p17"/>
            <p:cNvSpPr/>
            <p:nvPr/>
          </p:nvSpPr>
          <p:spPr>
            <a:xfrm>
              <a:off x="3102" y="859"/>
              <a:ext cx="2278" cy="267"/>
            </a:xfrm>
            <a:prstGeom prst="rect">
              <a:avLst/>
            </a:prstGeom>
            <a:solidFill>
              <a:schemeClr val="dk1"/>
            </a:solid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600">
                  <a:solidFill>
                    <a:srgbClr val="FFFF00"/>
                  </a:solidFill>
                  <a:latin typeface="Arial"/>
                  <a:ea typeface="Arial"/>
                  <a:cs typeface="Arial"/>
                  <a:sym typeface="Arial"/>
                </a:rPr>
                <a:t>Banked out Registers</a:t>
              </a:r>
              <a:endParaRPr/>
            </a:p>
          </p:txBody>
        </p:sp>
        <p:sp>
          <p:nvSpPr>
            <p:cNvPr id="447" name="Google Shape;447;p17"/>
            <p:cNvSpPr/>
            <p:nvPr/>
          </p:nvSpPr>
          <p:spPr>
            <a:xfrm>
              <a:off x="2160"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User</a:t>
              </a:r>
              <a:endParaRPr sz="2600">
                <a:solidFill>
                  <a:schemeClr val="hlink"/>
                </a:solidFill>
                <a:latin typeface="Arial"/>
                <a:ea typeface="Arial"/>
                <a:cs typeface="Arial"/>
                <a:sym typeface="Arial"/>
              </a:endParaRPr>
            </a:p>
          </p:txBody>
        </p:sp>
        <p:sp>
          <p:nvSpPr>
            <p:cNvPr id="448" name="Google Shape;448;p17"/>
            <p:cNvSpPr/>
            <p:nvPr/>
          </p:nvSpPr>
          <p:spPr>
            <a:xfrm>
              <a:off x="3360"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IRQ</a:t>
              </a:r>
              <a:endParaRPr sz="2600">
                <a:solidFill>
                  <a:schemeClr val="hlink"/>
                </a:solidFill>
                <a:latin typeface="Arial"/>
                <a:ea typeface="Arial"/>
                <a:cs typeface="Arial"/>
                <a:sym typeface="Arial"/>
              </a:endParaRPr>
            </a:p>
          </p:txBody>
        </p:sp>
        <p:sp>
          <p:nvSpPr>
            <p:cNvPr id="449" name="Google Shape;449;p17"/>
            <p:cNvSpPr/>
            <p:nvPr/>
          </p:nvSpPr>
          <p:spPr>
            <a:xfrm>
              <a:off x="3936" y="2023"/>
              <a:ext cx="528"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SVC</a:t>
              </a:r>
              <a:endParaRPr sz="2600">
                <a:solidFill>
                  <a:schemeClr val="hlink"/>
                </a:solidFill>
                <a:latin typeface="Arial"/>
                <a:ea typeface="Arial"/>
                <a:cs typeface="Arial"/>
                <a:sym typeface="Arial"/>
              </a:endParaRPr>
            </a:p>
          </p:txBody>
        </p:sp>
        <p:sp>
          <p:nvSpPr>
            <p:cNvPr id="450" name="Google Shape;450;p17"/>
            <p:cNvSpPr/>
            <p:nvPr/>
          </p:nvSpPr>
          <p:spPr>
            <a:xfrm>
              <a:off x="4512" y="2023"/>
              <a:ext cx="576"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Undef</a:t>
              </a:r>
              <a:endParaRPr sz="2600">
                <a:solidFill>
                  <a:schemeClr val="hlink"/>
                </a:solidFill>
                <a:latin typeface="Arial"/>
                <a:ea typeface="Arial"/>
                <a:cs typeface="Arial"/>
                <a:sym typeface="Arial"/>
              </a:endParaRPr>
            </a:p>
          </p:txBody>
        </p:sp>
        <p:sp>
          <p:nvSpPr>
            <p:cNvPr id="451" name="Google Shape;451;p17"/>
            <p:cNvSpPr/>
            <p:nvPr/>
          </p:nvSpPr>
          <p:spPr>
            <a:xfrm>
              <a:off x="5040" y="2023"/>
              <a:ext cx="576"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Abort</a:t>
              </a:r>
              <a:endParaRPr sz="2600">
                <a:solidFill>
                  <a:schemeClr val="hlink"/>
                </a:solidFill>
                <a:latin typeface="Arial"/>
                <a:ea typeface="Arial"/>
                <a:cs typeface="Arial"/>
                <a:sym typeface="Arial"/>
              </a:endParaRPr>
            </a:p>
          </p:txBody>
        </p:sp>
        <p:sp>
          <p:nvSpPr>
            <p:cNvPr id="452" name="Google Shape;452;p17"/>
            <p:cNvSpPr/>
            <p:nvPr/>
          </p:nvSpPr>
          <p:spPr>
            <a:xfrm>
              <a:off x="2160" y="235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r8</a:t>
              </a:r>
              <a:endParaRPr sz="2100">
                <a:solidFill>
                  <a:schemeClr val="lt1"/>
                </a:solidFill>
                <a:latin typeface="Calibri"/>
                <a:ea typeface="Calibri"/>
                <a:cs typeface="Calibri"/>
                <a:sym typeface="Calibri"/>
              </a:endParaRPr>
            </a:p>
          </p:txBody>
        </p:sp>
        <p:sp>
          <p:nvSpPr>
            <p:cNvPr id="453" name="Google Shape;453;p17"/>
            <p:cNvSpPr/>
            <p:nvPr/>
          </p:nvSpPr>
          <p:spPr>
            <a:xfrm>
              <a:off x="2160" y="249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r9</a:t>
              </a:r>
              <a:endParaRPr sz="2100">
                <a:solidFill>
                  <a:schemeClr val="lt1"/>
                </a:solidFill>
                <a:latin typeface="Calibri"/>
                <a:ea typeface="Calibri"/>
                <a:cs typeface="Calibri"/>
                <a:sym typeface="Calibri"/>
              </a:endParaRPr>
            </a:p>
          </p:txBody>
        </p:sp>
        <p:sp>
          <p:nvSpPr>
            <p:cNvPr id="454" name="Google Shape;454;p17"/>
            <p:cNvSpPr/>
            <p:nvPr/>
          </p:nvSpPr>
          <p:spPr>
            <a:xfrm>
              <a:off x="2160" y="2640"/>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r10</a:t>
              </a:r>
              <a:endParaRPr sz="2100">
                <a:solidFill>
                  <a:schemeClr val="lt1"/>
                </a:solidFill>
                <a:latin typeface="Calibri"/>
                <a:ea typeface="Calibri"/>
                <a:cs typeface="Calibri"/>
                <a:sym typeface="Calibri"/>
              </a:endParaRPr>
            </a:p>
          </p:txBody>
        </p:sp>
        <p:sp>
          <p:nvSpPr>
            <p:cNvPr id="455" name="Google Shape;455;p17"/>
            <p:cNvSpPr/>
            <p:nvPr/>
          </p:nvSpPr>
          <p:spPr>
            <a:xfrm>
              <a:off x="2160" y="2784"/>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r11</a:t>
              </a:r>
              <a:endParaRPr sz="2100">
                <a:solidFill>
                  <a:schemeClr val="lt1"/>
                </a:solidFill>
                <a:latin typeface="Calibri"/>
                <a:ea typeface="Calibri"/>
                <a:cs typeface="Calibri"/>
                <a:sym typeface="Calibri"/>
              </a:endParaRPr>
            </a:p>
          </p:txBody>
        </p:sp>
        <p:sp>
          <p:nvSpPr>
            <p:cNvPr id="456" name="Google Shape;456;p17"/>
            <p:cNvSpPr/>
            <p:nvPr/>
          </p:nvSpPr>
          <p:spPr>
            <a:xfrm>
              <a:off x="2160" y="2928"/>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r12</a:t>
              </a:r>
              <a:endParaRPr sz="2100">
                <a:solidFill>
                  <a:schemeClr val="lt1"/>
                </a:solidFill>
                <a:latin typeface="Calibri"/>
                <a:ea typeface="Calibri"/>
                <a:cs typeface="Calibri"/>
                <a:sym typeface="Calibri"/>
              </a:endParaRPr>
            </a:p>
          </p:txBody>
        </p:sp>
        <p:sp>
          <p:nvSpPr>
            <p:cNvPr id="457" name="Google Shape;457;p17"/>
            <p:cNvSpPr/>
            <p:nvPr/>
          </p:nvSpPr>
          <p:spPr>
            <a:xfrm>
              <a:off x="2160" y="3072"/>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r13 (sp)</a:t>
              </a:r>
              <a:endParaRPr sz="2100">
                <a:solidFill>
                  <a:schemeClr val="lt1"/>
                </a:solidFill>
                <a:latin typeface="Calibri"/>
                <a:ea typeface="Calibri"/>
                <a:cs typeface="Calibri"/>
                <a:sym typeface="Calibri"/>
              </a:endParaRPr>
            </a:p>
          </p:txBody>
        </p:sp>
        <p:sp>
          <p:nvSpPr>
            <p:cNvPr id="458" name="Google Shape;458;p17"/>
            <p:cNvSpPr/>
            <p:nvPr/>
          </p:nvSpPr>
          <p:spPr>
            <a:xfrm>
              <a:off x="2160" y="3216"/>
              <a:ext cx="528" cy="14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r14 (lr)</a:t>
              </a:r>
              <a:endParaRPr sz="2100">
                <a:solidFill>
                  <a:schemeClr val="lt1"/>
                </a:solidFill>
                <a:latin typeface="Calibri"/>
                <a:ea typeface="Calibri"/>
                <a:cs typeface="Calibri"/>
                <a:sym typeface="Calibri"/>
              </a:endParaRPr>
            </a:p>
          </p:txBody>
        </p:sp>
        <p:sp>
          <p:nvSpPr>
            <p:cNvPr id="459" name="Google Shape;459;p17"/>
            <p:cNvSpPr/>
            <p:nvPr/>
          </p:nvSpPr>
          <p:spPr>
            <a:xfrm>
              <a:off x="-40" y="1226"/>
              <a:ext cx="960" cy="264"/>
            </a:xfrm>
            <a:prstGeom prst="rect">
              <a:avLst/>
            </a:prstGeom>
            <a:noFill/>
            <a:ln>
              <a:noFill/>
            </a:ln>
          </p:spPr>
          <p:txBody>
            <a:bodyPr anchorCtr="0" anchor="ctr" bIns="47625" lIns="96825" spcFirstLastPara="1" rIns="96825" wrap="square" tIns="47625">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FIQ Mode</a:t>
              </a:r>
              <a:endParaRPr sz="2600">
                <a:solidFill>
                  <a:schemeClr val="hlink"/>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8"/>
          <p:cNvSpPr txBox="1"/>
          <p:nvPr/>
        </p:nvSpPr>
        <p:spPr>
          <a:xfrm>
            <a:off x="0" y="0"/>
            <a:ext cx="5307217" cy="571633"/>
          </a:xfrm>
          <a:prstGeom prst="rect">
            <a:avLst/>
          </a:prstGeom>
          <a:noFill/>
          <a:ln>
            <a:noFill/>
          </a:ln>
        </p:spPr>
        <p:txBody>
          <a:bodyPr anchorCtr="0" anchor="ctr" bIns="60475" lIns="120975" spcFirstLastPara="1" rIns="120975" wrap="square" tIns="60475">
            <a:normAutofit lnSpcReduction="10000"/>
          </a:bodyPr>
          <a:lstStyle/>
          <a:p>
            <a:pPr indent="0" lvl="0" marL="0" marR="0" rtl="0" algn="l">
              <a:spcBef>
                <a:spcPts val="0"/>
              </a:spcBef>
              <a:spcAft>
                <a:spcPts val="0"/>
              </a:spcAft>
              <a:buClr>
                <a:srgbClr val="E36C09"/>
              </a:buClr>
              <a:buSzPts val="3200"/>
              <a:buFont typeface="Calibri"/>
              <a:buNone/>
            </a:pPr>
            <a:r>
              <a:rPr b="1" lang="en-US" sz="3200">
                <a:solidFill>
                  <a:srgbClr val="E36C09"/>
                </a:solidFill>
                <a:latin typeface="Calibri"/>
                <a:ea typeface="Calibri"/>
                <a:cs typeface="Calibri"/>
                <a:sym typeface="Calibri"/>
              </a:rPr>
              <a:t>Status Register (SR)</a:t>
            </a:r>
            <a:endParaRPr b="1" sz="5300">
              <a:solidFill>
                <a:srgbClr val="E36C09"/>
              </a:solidFill>
              <a:latin typeface="Calibri"/>
              <a:ea typeface="Calibri"/>
              <a:cs typeface="Calibri"/>
              <a:sym typeface="Calibri"/>
            </a:endParaRPr>
          </a:p>
        </p:txBody>
      </p:sp>
      <p:sp>
        <p:nvSpPr>
          <p:cNvPr id="465" name="Google Shape;465;p18"/>
          <p:cNvSpPr txBox="1"/>
          <p:nvPr/>
        </p:nvSpPr>
        <p:spPr>
          <a:xfrm>
            <a:off x="308406" y="3277394"/>
            <a:ext cx="9215799" cy="2584370"/>
          </a:xfrm>
          <a:prstGeom prst="rect">
            <a:avLst/>
          </a:prstGeom>
          <a:noFill/>
          <a:ln>
            <a:noFill/>
          </a:ln>
        </p:spPr>
        <p:txBody>
          <a:bodyPr anchorCtr="0" anchor="t" bIns="60475" lIns="120975" spcFirstLastPara="1" rIns="120975" wrap="square" tIns="60475">
            <a:spAutoFit/>
          </a:bodyPr>
          <a:lstStyle/>
          <a:p>
            <a:pPr indent="0" lvl="0" marL="0" marR="0" rtl="0" algn="l">
              <a:spcBef>
                <a:spcPts val="0"/>
              </a:spcBef>
              <a:spcAft>
                <a:spcPts val="0"/>
              </a:spcAft>
              <a:buNone/>
            </a:pPr>
            <a:r>
              <a:rPr lang="en-US" sz="3200">
                <a:solidFill>
                  <a:srgbClr val="002060"/>
                </a:solidFill>
                <a:latin typeface="Calibri"/>
                <a:ea typeface="Calibri"/>
                <a:cs typeface="Calibri"/>
                <a:sym typeface="Calibri"/>
              </a:rPr>
              <a:t>SR fields are divided into four fields, each 8-bit wide: </a:t>
            </a:r>
            <a:endParaRPr/>
          </a:p>
          <a:p>
            <a:pPr indent="-378047" lvl="0" marL="378047" marR="0" rtl="0" algn="l">
              <a:spcBef>
                <a:spcPts val="0"/>
              </a:spcBef>
              <a:spcAft>
                <a:spcPts val="0"/>
              </a:spcAft>
              <a:buClr>
                <a:srgbClr val="002060"/>
              </a:buClr>
              <a:buSzPts val="3200"/>
              <a:buFont typeface="Arial"/>
              <a:buChar char="•"/>
            </a:pPr>
            <a:r>
              <a:rPr lang="en-US" sz="3200">
                <a:solidFill>
                  <a:srgbClr val="002060"/>
                </a:solidFill>
                <a:latin typeface="Calibri"/>
                <a:ea typeface="Calibri"/>
                <a:cs typeface="Calibri"/>
                <a:sym typeface="Calibri"/>
              </a:rPr>
              <a:t>Flags (f)</a:t>
            </a:r>
            <a:endParaRPr/>
          </a:p>
          <a:p>
            <a:pPr indent="-378047" lvl="0" marL="378047" marR="0" rtl="0" algn="l">
              <a:spcBef>
                <a:spcPts val="0"/>
              </a:spcBef>
              <a:spcAft>
                <a:spcPts val="0"/>
              </a:spcAft>
              <a:buClr>
                <a:srgbClr val="002060"/>
              </a:buClr>
              <a:buSzPts val="3200"/>
              <a:buFont typeface="Arial"/>
              <a:buChar char="•"/>
            </a:pPr>
            <a:r>
              <a:rPr lang="en-US" sz="3200">
                <a:solidFill>
                  <a:srgbClr val="002060"/>
                </a:solidFill>
                <a:latin typeface="Calibri"/>
                <a:ea typeface="Calibri"/>
                <a:cs typeface="Calibri"/>
                <a:sym typeface="Calibri"/>
              </a:rPr>
              <a:t>Status (s) : </a:t>
            </a:r>
            <a:r>
              <a:rPr b="0" i="1" lang="en-US" sz="2400">
                <a:solidFill>
                  <a:srgbClr val="E36C09"/>
                </a:solidFill>
                <a:latin typeface="Calibri"/>
                <a:ea typeface="Calibri"/>
                <a:cs typeface="Calibri"/>
                <a:sym typeface="Calibri"/>
              </a:rPr>
              <a:t>Reserved for Future</a:t>
            </a:r>
            <a:endParaRPr i="1" sz="3200">
              <a:solidFill>
                <a:srgbClr val="E36C09"/>
              </a:solidFill>
              <a:latin typeface="Calibri"/>
              <a:ea typeface="Calibri"/>
              <a:cs typeface="Calibri"/>
              <a:sym typeface="Calibri"/>
            </a:endParaRPr>
          </a:p>
          <a:p>
            <a:pPr indent="-378047" lvl="0" marL="378047" marR="0" rtl="0" algn="l">
              <a:spcBef>
                <a:spcPts val="0"/>
              </a:spcBef>
              <a:spcAft>
                <a:spcPts val="0"/>
              </a:spcAft>
              <a:buClr>
                <a:srgbClr val="002060"/>
              </a:buClr>
              <a:buSzPts val="3200"/>
              <a:buFont typeface="Arial"/>
              <a:buChar char="•"/>
            </a:pPr>
            <a:r>
              <a:rPr lang="en-US" sz="3200">
                <a:solidFill>
                  <a:srgbClr val="002060"/>
                </a:solidFill>
                <a:latin typeface="Calibri"/>
                <a:ea typeface="Calibri"/>
                <a:cs typeface="Calibri"/>
                <a:sym typeface="Calibri"/>
              </a:rPr>
              <a:t>Extension (x) : </a:t>
            </a:r>
            <a:r>
              <a:rPr b="0" i="1" lang="en-US" sz="2400">
                <a:solidFill>
                  <a:srgbClr val="E36C09"/>
                </a:solidFill>
                <a:latin typeface="Calibri"/>
                <a:ea typeface="Calibri"/>
                <a:cs typeface="Calibri"/>
                <a:sym typeface="Calibri"/>
              </a:rPr>
              <a:t>Reserved for Future</a:t>
            </a:r>
            <a:endParaRPr sz="3200">
              <a:solidFill>
                <a:srgbClr val="E36C09"/>
              </a:solidFill>
              <a:latin typeface="Calibri"/>
              <a:ea typeface="Calibri"/>
              <a:cs typeface="Calibri"/>
              <a:sym typeface="Calibri"/>
            </a:endParaRPr>
          </a:p>
          <a:p>
            <a:pPr indent="-378047" lvl="0" marL="378047" marR="0" rtl="0" algn="l">
              <a:spcBef>
                <a:spcPts val="0"/>
              </a:spcBef>
              <a:spcAft>
                <a:spcPts val="0"/>
              </a:spcAft>
              <a:buClr>
                <a:srgbClr val="002060"/>
              </a:buClr>
              <a:buSzPts val="3200"/>
              <a:buFont typeface="Arial"/>
              <a:buChar char="•"/>
            </a:pPr>
            <a:r>
              <a:rPr lang="en-US" sz="3200">
                <a:solidFill>
                  <a:srgbClr val="002060"/>
                </a:solidFill>
                <a:latin typeface="Calibri"/>
                <a:ea typeface="Calibri"/>
                <a:cs typeface="Calibri"/>
                <a:sym typeface="Calibri"/>
              </a:rPr>
              <a:t>Control (c).</a:t>
            </a:r>
            <a:endParaRPr/>
          </a:p>
        </p:txBody>
      </p:sp>
      <p:pic>
        <p:nvPicPr>
          <p:cNvPr id="466" name="Google Shape;466;p18"/>
          <p:cNvPicPr preferRelativeResize="0"/>
          <p:nvPr/>
        </p:nvPicPr>
        <p:blipFill rotWithShape="1">
          <a:blip r:embed="rId3">
            <a:alphaModFix/>
          </a:blip>
          <a:srcRect b="0" l="0" r="0" t="0"/>
          <a:stretch/>
        </p:blipFill>
        <p:spPr>
          <a:xfrm>
            <a:off x="424490" y="1372394"/>
            <a:ext cx="10318916" cy="1344416"/>
          </a:xfrm>
          <a:prstGeom prst="rect">
            <a:avLst/>
          </a:prstGeom>
          <a:noFill/>
          <a:ln>
            <a:noFill/>
          </a:ln>
        </p:spPr>
      </p:pic>
      <p:pic>
        <p:nvPicPr>
          <p:cNvPr id="467" name="Google Shape;467;p18"/>
          <p:cNvPicPr preferRelativeResize="0"/>
          <p:nvPr/>
        </p:nvPicPr>
        <p:blipFill rotWithShape="1">
          <a:blip r:embed="rId4">
            <a:alphaModFix/>
          </a:blip>
          <a:srcRect b="0" l="0" r="0" t="0"/>
          <a:stretch/>
        </p:blipFill>
        <p:spPr>
          <a:xfrm>
            <a:off x="11072959" y="27883"/>
            <a:ext cx="1015867" cy="1115381"/>
          </a:xfrm>
          <a:prstGeom prst="rect">
            <a:avLst/>
          </a:prstGeom>
          <a:noFill/>
          <a:ln>
            <a:noFill/>
          </a:ln>
        </p:spPr>
      </p:pic>
      <p:cxnSp>
        <p:nvCxnSpPr>
          <p:cNvPr id="468" name="Google Shape;468;p18"/>
          <p:cNvCxnSpPr/>
          <p:nvPr/>
        </p:nvCxnSpPr>
        <p:spPr>
          <a:xfrm>
            <a:off x="0" y="610394"/>
            <a:ext cx="11124406" cy="1588"/>
          </a:xfrm>
          <a:prstGeom prst="straightConnector1">
            <a:avLst/>
          </a:prstGeom>
          <a:noFill/>
          <a:ln cap="flat" cmpd="sng" w="9525">
            <a:solidFill>
              <a:srgbClr val="00206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9"/>
          <p:cNvSpPr txBox="1"/>
          <p:nvPr/>
        </p:nvSpPr>
        <p:spPr>
          <a:xfrm>
            <a:off x="6400006" y="3963194"/>
            <a:ext cx="5410200" cy="2667794"/>
          </a:xfrm>
          <a:prstGeom prst="rect">
            <a:avLst/>
          </a:prstGeom>
          <a:noFill/>
          <a:ln>
            <a:noFill/>
          </a:ln>
        </p:spPr>
        <p:txBody>
          <a:bodyPr anchorCtr="1" anchor="t" bIns="60475" lIns="120975" spcFirstLastPara="1" rIns="120975" wrap="square" tIns="60475">
            <a:noAutofit/>
          </a:bodyPr>
          <a:lstStyle/>
          <a:p>
            <a:pPr indent="-451556" lvl="0" marL="451556" marR="0" rtl="0" algn="l">
              <a:lnSpc>
                <a:spcPct val="90000"/>
              </a:lnSpc>
              <a:spcBef>
                <a:spcPts val="0"/>
              </a:spcBef>
              <a:spcAft>
                <a:spcPts val="0"/>
              </a:spcAft>
              <a:buClr>
                <a:srgbClr val="DB5214"/>
              </a:buClr>
              <a:buSzPts val="1600"/>
              <a:buFont typeface="Arial"/>
              <a:buNone/>
            </a:pPr>
            <a:r>
              <a:rPr b="1" lang="en-US" sz="2000">
                <a:solidFill>
                  <a:srgbClr val="002060"/>
                </a:solidFill>
                <a:latin typeface="Calibri"/>
                <a:ea typeface="Calibri"/>
                <a:cs typeface="Calibri"/>
                <a:sym typeface="Calibri"/>
              </a:rPr>
              <a:t>Interrupt Disable bits.</a:t>
            </a:r>
            <a:endParaRPr/>
          </a:p>
          <a:p>
            <a:pPr indent="-375947" lvl="1" marL="980823" marR="0" rtl="0" algn="l">
              <a:lnSpc>
                <a:spcPct val="90000"/>
              </a:lnSpc>
              <a:spcBef>
                <a:spcPts val="249"/>
              </a:spcBef>
              <a:spcAft>
                <a:spcPts val="0"/>
              </a:spcAft>
              <a:buClr>
                <a:srgbClr val="DB5214"/>
              </a:buClr>
              <a:buSzPts val="1400"/>
              <a:buFont typeface="Arial"/>
              <a:buNone/>
            </a:pPr>
            <a:r>
              <a:rPr b="1" i="0" lang="en-US" sz="2000" u="none" cap="none" strike="noStrike">
                <a:solidFill>
                  <a:srgbClr val="00B050"/>
                </a:solidFill>
                <a:latin typeface="Calibri"/>
                <a:ea typeface="Calibri"/>
                <a:cs typeface="Calibri"/>
                <a:sym typeface="Calibri"/>
              </a:rPr>
              <a:t>I</a:t>
            </a:r>
            <a:r>
              <a:rPr b="1" i="0"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 = </a:t>
            </a:r>
            <a:r>
              <a:rPr b="0" i="0" lang="en-US" sz="2000" u="none" cap="none" strike="noStrike">
                <a:solidFill>
                  <a:srgbClr val="002060"/>
                </a:solidFill>
                <a:latin typeface="Calibri"/>
                <a:ea typeface="Calibri"/>
                <a:cs typeface="Calibri"/>
                <a:sym typeface="Calibri"/>
              </a:rPr>
              <a:t>1: Disables the IRQ.</a:t>
            </a:r>
            <a:endParaRPr/>
          </a:p>
          <a:p>
            <a:pPr indent="-375947" lvl="1" marL="980823" marR="0" rtl="0" algn="l">
              <a:lnSpc>
                <a:spcPct val="90000"/>
              </a:lnSpc>
              <a:spcBef>
                <a:spcPts val="249"/>
              </a:spcBef>
              <a:spcAft>
                <a:spcPts val="0"/>
              </a:spcAft>
              <a:buClr>
                <a:srgbClr val="DB5214"/>
              </a:buClr>
              <a:buSzPts val="1400"/>
              <a:buFont typeface="Arial"/>
              <a:buNone/>
            </a:pPr>
            <a:r>
              <a:rPr b="1" i="0" lang="en-US" sz="2000" u="none" cap="none" strike="noStrike">
                <a:solidFill>
                  <a:srgbClr val="00B050"/>
                </a:solidFill>
                <a:latin typeface="Calibri"/>
                <a:ea typeface="Calibri"/>
                <a:cs typeface="Calibri"/>
                <a:sym typeface="Calibri"/>
              </a:rPr>
              <a:t>F</a:t>
            </a:r>
            <a:r>
              <a:rPr b="0" i="0" lang="en-US" sz="2000" u="none" cap="none" strike="noStrike">
                <a:solidFill>
                  <a:schemeClr val="dk1"/>
                </a:solidFill>
                <a:latin typeface="Calibri"/>
                <a:ea typeface="Calibri"/>
                <a:cs typeface="Calibri"/>
                <a:sym typeface="Calibri"/>
              </a:rPr>
              <a:t> = </a:t>
            </a:r>
            <a:r>
              <a:rPr b="0" i="0" lang="en-US" sz="2000" u="none" cap="none" strike="noStrike">
                <a:solidFill>
                  <a:srgbClr val="002060"/>
                </a:solidFill>
                <a:latin typeface="Calibri"/>
                <a:ea typeface="Calibri"/>
                <a:cs typeface="Calibri"/>
                <a:sym typeface="Calibri"/>
              </a:rPr>
              <a:t>1: Disables the FIQ.</a:t>
            </a:r>
            <a:endParaRPr/>
          </a:p>
          <a:p>
            <a:pPr indent="-451556" lvl="0" marL="451556" marR="0" rtl="0" algn="l">
              <a:lnSpc>
                <a:spcPct val="90000"/>
              </a:lnSpc>
              <a:spcBef>
                <a:spcPts val="1000"/>
              </a:spcBef>
              <a:spcAft>
                <a:spcPts val="0"/>
              </a:spcAft>
              <a:buClr>
                <a:srgbClr val="DB5214"/>
              </a:buClr>
              <a:buSzPts val="1600"/>
              <a:buFont typeface="Arial"/>
              <a:buNone/>
            </a:pPr>
            <a:r>
              <a:rPr b="1" lang="en-US" sz="2000">
                <a:solidFill>
                  <a:srgbClr val="B1019C"/>
                </a:solidFill>
                <a:latin typeface="Calibri"/>
                <a:ea typeface="Calibri"/>
                <a:cs typeface="Calibri"/>
                <a:sym typeface="Calibri"/>
              </a:rPr>
              <a:t>T Bit </a:t>
            </a:r>
            <a:r>
              <a:rPr b="1" lang="en-US" sz="2000">
                <a:solidFill>
                  <a:srgbClr val="002060"/>
                </a:solidFill>
                <a:latin typeface="Calibri"/>
                <a:ea typeface="Calibri"/>
                <a:cs typeface="Calibri"/>
                <a:sym typeface="Calibri"/>
              </a:rPr>
              <a:t>(Arch. with Thumb mode only)</a:t>
            </a:r>
            <a:endParaRPr/>
          </a:p>
          <a:p>
            <a:pPr indent="-375947" lvl="1" marL="980823" marR="0" rtl="0" algn="l">
              <a:lnSpc>
                <a:spcPct val="90000"/>
              </a:lnSpc>
              <a:spcBef>
                <a:spcPts val="249"/>
              </a:spcBef>
              <a:spcAft>
                <a:spcPts val="0"/>
              </a:spcAft>
              <a:buClr>
                <a:srgbClr val="DB5214"/>
              </a:buClr>
              <a:buSzPts val="1400"/>
              <a:buFont typeface="Arial"/>
              <a:buNone/>
            </a:pPr>
            <a:r>
              <a:rPr b="1" i="0" lang="en-US" sz="2000" u="none" cap="none" strike="noStrike">
                <a:solidFill>
                  <a:srgbClr val="002060"/>
                </a:solidFill>
                <a:latin typeface="Calibri"/>
                <a:ea typeface="Calibri"/>
                <a:cs typeface="Calibri"/>
                <a:sym typeface="Calibri"/>
              </a:rPr>
              <a:t>T </a:t>
            </a:r>
            <a:r>
              <a:rPr b="0" i="0" lang="en-US" sz="2000" u="none" cap="none" strike="noStrike">
                <a:solidFill>
                  <a:srgbClr val="002060"/>
                </a:solidFill>
                <a:latin typeface="Calibri"/>
                <a:ea typeface="Calibri"/>
                <a:cs typeface="Calibri"/>
                <a:sym typeface="Calibri"/>
              </a:rPr>
              <a:t>= 0: Processor in ARM state</a:t>
            </a:r>
            <a:endParaRPr/>
          </a:p>
          <a:p>
            <a:pPr indent="-375947" lvl="1" marL="980823" marR="0" rtl="0" algn="l">
              <a:lnSpc>
                <a:spcPct val="90000"/>
              </a:lnSpc>
              <a:spcBef>
                <a:spcPts val="249"/>
              </a:spcBef>
              <a:spcAft>
                <a:spcPts val="0"/>
              </a:spcAft>
              <a:buClr>
                <a:srgbClr val="DB5214"/>
              </a:buClr>
              <a:buSzPts val="1400"/>
              <a:buFont typeface="Arial"/>
              <a:buNone/>
            </a:pPr>
            <a:r>
              <a:rPr b="1" i="0" lang="en-US" sz="2000" u="none" cap="none" strike="noStrike">
                <a:solidFill>
                  <a:srgbClr val="002060"/>
                </a:solidFill>
                <a:latin typeface="Calibri"/>
                <a:ea typeface="Calibri"/>
                <a:cs typeface="Calibri"/>
                <a:sym typeface="Calibri"/>
              </a:rPr>
              <a:t>T</a:t>
            </a:r>
            <a:r>
              <a:rPr b="0" i="0" lang="en-US" sz="2000" u="none" cap="none" strike="noStrike">
                <a:solidFill>
                  <a:srgbClr val="002060"/>
                </a:solidFill>
                <a:latin typeface="Calibri"/>
                <a:ea typeface="Calibri"/>
                <a:cs typeface="Calibri"/>
                <a:sym typeface="Calibri"/>
              </a:rPr>
              <a:t> = 1: Processor in Thumb state</a:t>
            </a:r>
            <a:endParaRPr/>
          </a:p>
        </p:txBody>
      </p:sp>
      <p:sp>
        <p:nvSpPr>
          <p:cNvPr id="474" name="Google Shape;474;p19"/>
          <p:cNvSpPr/>
          <p:nvPr/>
        </p:nvSpPr>
        <p:spPr>
          <a:xfrm>
            <a:off x="373699" y="3055966"/>
            <a:ext cx="133333" cy="260411"/>
          </a:xfrm>
          <a:prstGeom prst="rect">
            <a:avLst/>
          </a:prstGeom>
          <a:noFill/>
          <a:ln>
            <a:noFill/>
          </a:ln>
        </p:spPr>
        <p:txBody>
          <a:bodyPr anchorCtr="0" anchor="ctr" bIns="60475" lIns="120975" spcFirstLastPara="1" rIns="120975" wrap="square" tIns="604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75" name="Google Shape;475;p19"/>
          <p:cNvSpPr txBox="1"/>
          <p:nvPr/>
        </p:nvSpPr>
        <p:spPr>
          <a:xfrm>
            <a:off x="1370806" y="3810794"/>
            <a:ext cx="4495800" cy="2763906"/>
          </a:xfrm>
          <a:prstGeom prst="rect">
            <a:avLst/>
          </a:prstGeom>
          <a:noFill/>
          <a:ln>
            <a:noFill/>
          </a:ln>
        </p:spPr>
        <p:txBody>
          <a:bodyPr anchorCtr="0" anchor="t" bIns="60475" lIns="120975" spcFirstLastPara="1" rIns="120975" wrap="square" tIns="60475">
            <a:spAutoFit/>
          </a:bodyPr>
          <a:lstStyle/>
          <a:p>
            <a:pPr indent="0" lvl="0" marL="0" marR="0" rtl="0" algn="l">
              <a:spcBef>
                <a:spcPts val="0"/>
              </a:spcBef>
              <a:spcAft>
                <a:spcPts val="0"/>
              </a:spcAft>
              <a:buNone/>
            </a:pPr>
            <a:r>
              <a:rPr b="1" lang="en-US" sz="2000">
                <a:solidFill>
                  <a:srgbClr val="00234A"/>
                </a:solidFill>
                <a:latin typeface="Calibri"/>
                <a:ea typeface="Calibri"/>
                <a:cs typeface="Calibri"/>
                <a:sym typeface="Calibri"/>
              </a:rPr>
              <a:t>	</a:t>
            </a:r>
            <a:r>
              <a:rPr i="1" lang="en-US" sz="2000" u="sng">
                <a:solidFill>
                  <a:srgbClr val="002060"/>
                </a:solidFill>
                <a:latin typeface="Calibri"/>
                <a:ea typeface="Calibri"/>
                <a:cs typeface="Calibri"/>
                <a:sym typeface="Calibri"/>
              </a:rPr>
              <a:t>Mode bits</a:t>
            </a:r>
            <a:endParaRPr/>
          </a:p>
          <a:p>
            <a:pPr indent="0" lvl="1" marL="604876" marR="0" rtl="0" algn="l">
              <a:spcBef>
                <a:spcPts val="249"/>
              </a:spcBef>
              <a:spcAft>
                <a:spcPts val="0"/>
              </a:spcAft>
              <a:buNone/>
            </a:pPr>
            <a:r>
              <a:rPr b="1" i="0" lang="en-US" sz="2000" u="none" cap="none" strike="noStrike">
                <a:solidFill>
                  <a:srgbClr val="002060"/>
                </a:solidFill>
                <a:latin typeface="Calibri"/>
                <a:ea typeface="Calibri"/>
                <a:cs typeface="Calibri"/>
                <a:sym typeface="Calibri"/>
              </a:rPr>
              <a:t>10000	User</a:t>
            </a:r>
            <a:endParaRPr/>
          </a:p>
          <a:p>
            <a:pPr indent="0" lvl="1" marL="604876" marR="0" rtl="0" algn="l">
              <a:spcBef>
                <a:spcPts val="249"/>
              </a:spcBef>
              <a:spcAft>
                <a:spcPts val="0"/>
              </a:spcAft>
              <a:buNone/>
            </a:pPr>
            <a:r>
              <a:rPr b="1" i="0" lang="en-US" sz="2000" u="none" cap="none" strike="noStrike">
                <a:solidFill>
                  <a:srgbClr val="002060"/>
                </a:solidFill>
                <a:latin typeface="Calibri"/>
                <a:ea typeface="Calibri"/>
                <a:cs typeface="Calibri"/>
                <a:sym typeface="Calibri"/>
              </a:rPr>
              <a:t>10001	FIQ</a:t>
            </a:r>
            <a:endParaRPr/>
          </a:p>
          <a:p>
            <a:pPr indent="0" lvl="1" marL="604876" marR="0" rtl="0" algn="l">
              <a:spcBef>
                <a:spcPts val="249"/>
              </a:spcBef>
              <a:spcAft>
                <a:spcPts val="0"/>
              </a:spcAft>
              <a:buNone/>
            </a:pPr>
            <a:r>
              <a:rPr b="1" i="0" lang="en-US" sz="2000" u="none" cap="none" strike="noStrike">
                <a:solidFill>
                  <a:srgbClr val="002060"/>
                </a:solidFill>
                <a:latin typeface="Calibri"/>
                <a:ea typeface="Calibri"/>
                <a:cs typeface="Calibri"/>
                <a:sym typeface="Calibri"/>
              </a:rPr>
              <a:t>10010	IRQ</a:t>
            </a:r>
            <a:endParaRPr/>
          </a:p>
          <a:p>
            <a:pPr indent="0" lvl="1" marL="604876" marR="0" rtl="0" algn="l">
              <a:spcBef>
                <a:spcPts val="249"/>
              </a:spcBef>
              <a:spcAft>
                <a:spcPts val="0"/>
              </a:spcAft>
              <a:buNone/>
            </a:pPr>
            <a:r>
              <a:rPr b="1" i="0" lang="en-US" sz="2000" u="none" cap="none" strike="noStrike">
                <a:solidFill>
                  <a:srgbClr val="002060"/>
                </a:solidFill>
                <a:latin typeface="Calibri"/>
                <a:ea typeface="Calibri"/>
                <a:cs typeface="Calibri"/>
                <a:sym typeface="Calibri"/>
              </a:rPr>
              <a:t>10011	Supervisor</a:t>
            </a:r>
            <a:endParaRPr/>
          </a:p>
          <a:p>
            <a:pPr indent="0" lvl="1" marL="604876" marR="0" rtl="0" algn="l">
              <a:spcBef>
                <a:spcPts val="249"/>
              </a:spcBef>
              <a:spcAft>
                <a:spcPts val="0"/>
              </a:spcAft>
              <a:buNone/>
            </a:pPr>
            <a:r>
              <a:rPr b="1" i="0" lang="en-US" sz="2000" u="none" cap="none" strike="noStrike">
                <a:solidFill>
                  <a:srgbClr val="002060"/>
                </a:solidFill>
                <a:latin typeface="Calibri"/>
                <a:ea typeface="Calibri"/>
                <a:cs typeface="Calibri"/>
                <a:sym typeface="Calibri"/>
              </a:rPr>
              <a:t>10111	Abort</a:t>
            </a:r>
            <a:endParaRPr/>
          </a:p>
          <a:p>
            <a:pPr indent="0" lvl="1" marL="604876" marR="0" rtl="0" algn="l">
              <a:spcBef>
                <a:spcPts val="249"/>
              </a:spcBef>
              <a:spcAft>
                <a:spcPts val="0"/>
              </a:spcAft>
              <a:buNone/>
            </a:pPr>
            <a:r>
              <a:rPr b="1" i="0" lang="en-US" sz="2000" u="none" cap="none" strike="noStrike">
                <a:solidFill>
                  <a:srgbClr val="002060"/>
                </a:solidFill>
                <a:latin typeface="Calibri"/>
                <a:ea typeface="Calibri"/>
                <a:cs typeface="Calibri"/>
                <a:sym typeface="Calibri"/>
              </a:rPr>
              <a:t>11011	Undefined</a:t>
            </a:r>
            <a:endParaRPr/>
          </a:p>
          <a:p>
            <a:pPr indent="0" lvl="1" marL="604876" marR="0" rtl="0" algn="l">
              <a:spcBef>
                <a:spcPts val="249"/>
              </a:spcBef>
              <a:spcAft>
                <a:spcPts val="0"/>
              </a:spcAft>
              <a:buNone/>
            </a:pPr>
            <a:r>
              <a:rPr b="1" i="0" lang="en-US" sz="2000" u="none" cap="none" strike="noStrike">
                <a:solidFill>
                  <a:srgbClr val="002060"/>
                </a:solidFill>
                <a:latin typeface="Calibri"/>
                <a:ea typeface="Calibri"/>
                <a:cs typeface="Calibri"/>
                <a:sym typeface="Calibri"/>
              </a:rPr>
              <a:t>11111	System</a:t>
            </a:r>
            <a:endParaRPr b="0" i="0" sz="2000" u="none" cap="none" strike="noStrike">
              <a:solidFill>
                <a:srgbClr val="002060"/>
              </a:solidFill>
              <a:latin typeface="Calibri"/>
              <a:ea typeface="Calibri"/>
              <a:cs typeface="Calibri"/>
              <a:sym typeface="Calibri"/>
            </a:endParaRPr>
          </a:p>
        </p:txBody>
      </p:sp>
      <p:pic>
        <p:nvPicPr>
          <p:cNvPr id="476" name="Google Shape;476;p19"/>
          <p:cNvPicPr preferRelativeResize="0"/>
          <p:nvPr/>
        </p:nvPicPr>
        <p:blipFill rotWithShape="1">
          <a:blip r:embed="rId3">
            <a:alphaModFix/>
          </a:blip>
          <a:srcRect b="0" l="0" r="0" t="0"/>
          <a:stretch/>
        </p:blipFill>
        <p:spPr>
          <a:xfrm>
            <a:off x="1066006" y="686594"/>
            <a:ext cx="9296400" cy="1211196"/>
          </a:xfrm>
          <a:prstGeom prst="rect">
            <a:avLst/>
          </a:prstGeom>
          <a:noFill/>
          <a:ln>
            <a:noFill/>
          </a:ln>
        </p:spPr>
      </p:pic>
      <p:sp>
        <p:nvSpPr>
          <p:cNvPr id="477" name="Google Shape;477;p19"/>
          <p:cNvSpPr/>
          <p:nvPr/>
        </p:nvSpPr>
        <p:spPr>
          <a:xfrm>
            <a:off x="456406" y="2134394"/>
            <a:ext cx="11377719" cy="1600810"/>
          </a:xfrm>
          <a:prstGeom prst="rect">
            <a:avLst/>
          </a:prstGeom>
          <a:noFill/>
          <a:ln>
            <a:noFill/>
          </a:ln>
        </p:spPr>
        <p:txBody>
          <a:bodyPr anchorCtr="0" anchor="t" bIns="60475" lIns="120975" spcFirstLastPara="1" rIns="120975" wrap="square" tIns="60475">
            <a:spAutoFit/>
          </a:bodyPr>
          <a:lstStyle/>
          <a:p>
            <a:pPr indent="-153320" lvl="0" marL="153320" marR="0" rtl="0" algn="l">
              <a:spcBef>
                <a:spcPts val="0"/>
              </a:spcBef>
              <a:spcAft>
                <a:spcPts val="0"/>
              </a:spcAft>
              <a:buClr>
                <a:srgbClr val="E36C09"/>
              </a:buClr>
              <a:buSzPts val="2400"/>
              <a:buFont typeface="Arial"/>
              <a:buChar char="•"/>
            </a:pPr>
            <a:r>
              <a:rPr b="1" lang="en-US" sz="2400">
                <a:solidFill>
                  <a:srgbClr val="E36C09"/>
                </a:solidFill>
                <a:latin typeface="Calibri"/>
                <a:ea typeface="Calibri"/>
                <a:cs typeface="Calibri"/>
                <a:sym typeface="Calibri"/>
              </a:rPr>
              <a:t> N: Negative</a:t>
            </a:r>
            <a:r>
              <a:rPr lang="en-US" sz="2400">
                <a:solidFill>
                  <a:schemeClr val="dk1"/>
                </a:solidFill>
                <a:latin typeface="Calibri"/>
                <a:ea typeface="Calibri"/>
                <a:cs typeface="Calibri"/>
                <a:sym typeface="Calibri"/>
              </a:rPr>
              <a:t>:  </a:t>
            </a:r>
            <a:r>
              <a:rPr lang="en-US" sz="2400">
                <a:solidFill>
                  <a:srgbClr val="002060"/>
                </a:solidFill>
                <a:latin typeface="Calibri"/>
                <a:ea typeface="Calibri"/>
                <a:cs typeface="Calibri"/>
                <a:sym typeface="Calibri"/>
              </a:rPr>
              <a:t>Set to 1 if the Result of previous instruction is Negative.</a:t>
            </a:r>
            <a:endParaRPr/>
          </a:p>
          <a:p>
            <a:pPr indent="-152400" lvl="0" marL="0" marR="0" rtl="0" algn="l">
              <a:spcBef>
                <a:spcPts val="0"/>
              </a:spcBef>
              <a:spcAft>
                <a:spcPts val="0"/>
              </a:spcAft>
              <a:buClr>
                <a:srgbClr val="E36C09"/>
              </a:buClr>
              <a:buSzPts val="2400"/>
              <a:buFont typeface="Arial"/>
              <a:buChar char="•"/>
            </a:pPr>
            <a:r>
              <a:rPr b="1" lang="en-US" sz="2400">
                <a:solidFill>
                  <a:srgbClr val="E36C09"/>
                </a:solidFill>
                <a:latin typeface="Calibri"/>
                <a:ea typeface="Calibri"/>
                <a:cs typeface="Calibri"/>
                <a:sym typeface="Calibri"/>
              </a:rPr>
              <a:t> Z: Zero</a:t>
            </a:r>
            <a:r>
              <a:rPr lang="en-US" sz="2400">
                <a:solidFill>
                  <a:srgbClr val="E36C09"/>
                </a:solidFill>
                <a:latin typeface="Calibri"/>
                <a:ea typeface="Calibri"/>
                <a:cs typeface="Calibri"/>
                <a:sym typeface="Calibri"/>
              </a:rPr>
              <a:t>:  Set to 1 if the Result of previous instruction is Zero.</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a:t>
            </a:r>
            <a:r>
              <a:rPr b="1" lang="en-US" sz="2400">
                <a:solidFill>
                  <a:srgbClr val="E36C09"/>
                </a:solidFill>
                <a:latin typeface="Calibri"/>
                <a:ea typeface="Calibri"/>
                <a:cs typeface="Calibri"/>
                <a:sym typeface="Calibri"/>
              </a:rPr>
              <a:t>C: Carry</a:t>
            </a:r>
            <a:r>
              <a:rPr lang="en-US" sz="2400">
                <a:solidFill>
                  <a:srgbClr val="E36C09"/>
                </a:solidFill>
                <a:latin typeface="Calibri"/>
                <a:ea typeface="Calibri"/>
                <a:cs typeface="Calibri"/>
                <a:sym typeface="Calibri"/>
              </a:rPr>
              <a:t>:   </a:t>
            </a:r>
            <a:r>
              <a:rPr lang="en-US" sz="2400">
                <a:solidFill>
                  <a:srgbClr val="002060"/>
                </a:solidFill>
                <a:latin typeface="Calibri"/>
                <a:ea typeface="Calibri"/>
                <a:cs typeface="Calibri"/>
                <a:sym typeface="Calibri"/>
              </a:rPr>
              <a:t>Set to 1, if result of either an Arithmetic or Shifter produce a carry-out,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rgbClr val="E36C09"/>
                </a:solidFill>
                <a:latin typeface="Calibri"/>
                <a:ea typeface="Calibri"/>
                <a:cs typeface="Calibri"/>
                <a:sym typeface="Calibri"/>
              </a:rPr>
              <a:t>V: oVerflow</a:t>
            </a:r>
            <a:r>
              <a:rPr lang="en-US" sz="2400">
                <a:solidFill>
                  <a:srgbClr val="E36C09"/>
                </a:solidFill>
                <a:latin typeface="Calibri"/>
                <a:ea typeface="Calibri"/>
                <a:cs typeface="Calibri"/>
                <a:sym typeface="Calibri"/>
              </a:rPr>
              <a:t>:  </a:t>
            </a:r>
            <a:r>
              <a:rPr lang="en-US" sz="2400">
                <a:solidFill>
                  <a:srgbClr val="002060"/>
                </a:solidFill>
                <a:latin typeface="Calibri"/>
                <a:ea typeface="Calibri"/>
                <a:cs typeface="Calibri"/>
                <a:sym typeface="Calibri"/>
              </a:rPr>
              <a:t>Set to 1, if previous instruction produce an overflow into the sign bit.</a:t>
            </a:r>
            <a:endParaRPr/>
          </a:p>
        </p:txBody>
      </p:sp>
      <p:sp>
        <p:nvSpPr>
          <p:cNvPr id="478" name="Google Shape;478;p19"/>
          <p:cNvSpPr txBox="1"/>
          <p:nvPr/>
        </p:nvSpPr>
        <p:spPr>
          <a:xfrm>
            <a:off x="406349" y="76219"/>
            <a:ext cx="5307217" cy="571633"/>
          </a:xfrm>
          <a:prstGeom prst="rect">
            <a:avLst/>
          </a:prstGeom>
          <a:noFill/>
          <a:ln>
            <a:noFill/>
          </a:ln>
        </p:spPr>
        <p:txBody>
          <a:bodyPr anchorCtr="0" anchor="ctr" bIns="60475" lIns="120975" spcFirstLastPara="1" rIns="120975" wrap="square" tIns="60475">
            <a:normAutofit lnSpcReduction="10000"/>
          </a:bodyPr>
          <a:lstStyle/>
          <a:p>
            <a:pPr indent="0" lvl="0" marL="0" marR="0" rtl="0" algn="l">
              <a:spcBef>
                <a:spcPts val="0"/>
              </a:spcBef>
              <a:spcAft>
                <a:spcPts val="0"/>
              </a:spcAft>
              <a:buClr>
                <a:srgbClr val="E36C09"/>
              </a:buClr>
              <a:buSzPts val="3200"/>
              <a:buFont typeface="Calibri"/>
              <a:buNone/>
            </a:pPr>
            <a:r>
              <a:rPr b="1" lang="en-US" sz="3200">
                <a:solidFill>
                  <a:srgbClr val="E36C09"/>
                </a:solidFill>
                <a:latin typeface="Calibri"/>
                <a:ea typeface="Calibri"/>
                <a:cs typeface="Calibri"/>
                <a:sym typeface="Calibri"/>
              </a:rPr>
              <a:t>Status Register (SR)</a:t>
            </a:r>
            <a:endParaRPr b="1" sz="5300">
              <a:solidFill>
                <a:srgbClr val="E36C09"/>
              </a:solidFill>
              <a:latin typeface="Calibri"/>
              <a:ea typeface="Calibri"/>
              <a:cs typeface="Calibri"/>
              <a:sym typeface="Calibri"/>
            </a:endParaRPr>
          </a:p>
        </p:txBody>
      </p:sp>
      <p:pic>
        <p:nvPicPr>
          <p:cNvPr id="479" name="Google Shape;479;p19"/>
          <p:cNvPicPr preferRelativeResize="0"/>
          <p:nvPr/>
        </p:nvPicPr>
        <p:blipFill rotWithShape="1">
          <a:blip r:embed="rId4">
            <a:alphaModFix/>
          </a:blip>
          <a:srcRect b="0" l="0" r="0" t="0"/>
          <a:stretch/>
        </p:blipFill>
        <p:spPr>
          <a:xfrm>
            <a:off x="11072959" y="27883"/>
            <a:ext cx="1015867" cy="1115381"/>
          </a:xfrm>
          <a:prstGeom prst="rect">
            <a:avLst/>
          </a:prstGeom>
          <a:noFill/>
          <a:ln>
            <a:noFill/>
          </a:ln>
        </p:spPr>
      </p:pic>
      <p:cxnSp>
        <p:nvCxnSpPr>
          <p:cNvPr id="480" name="Google Shape;480;p19"/>
          <p:cNvCxnSpPr/>
          <p:nvPr/>
        </p:nvCxnSpPr>
        <p:spPr>
          <a:xfrm>
            <a:off x="0" y="610394"/>
            <a:ext cx="11124406" cy="1588"/>
          </a:xfrm>
          <a:prstGeom prst="straightConnector1">
            <a:avLst/>
          </a:prstGeom>
          <a:noFill/>
          <a:ln cap="flat" cmpd="sng" w="9525">
            <a:solidFill>
              <a:srgbClr val="00206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2"/>
          <p:cNvGrpSpPr/>
          <p:nvPr/>
        </p:nvGrpSpPr>
        <p:grpSpPr>
          <a:xfrm>
            <a:off x="313806" y="5490972"/>
            <a:ext cx="1066756" cy="1078404"/>
            <a:chOff x="313844" y="5489699"/>
            <a:chExt cx="1066895" cy="1078155"/>
          </a:xfrm>
        </p:grpSpPr>
        <p:sp>
          <p:nvSpPr>
            <p:cNvPr id="106" name="Google Shape;106;p2"/>
            <p:cNvSpPr/>
            <p:nvPr/>
          </p:nvSpPr>
          <p:spPr>
            <a:xfrm rot="5400000">
              <a:off x="824432" y="6011547"/>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07" name="Google Shape;107;p2"/>
            <p:cNvSpPr/>
            <p:nvPr/>
          </p:nvSpPr>
          <p:spPr>
            <a:xfrm rot="10800000">
              <a:off x="313844" y="5489699"/>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cxnSp>
        <p:nvCxnSpPr>
          <p:cNvPr id="108" name="Google Shape;108;p2"/>
          <p:cNvCxnSpPr/>
          <p:nvPr/>
        </p:nvCxnSpPr>
        <p:spPr>
          <a:xfrm flipH="1" rot="10800000">
            <a:off x="5326165" y="4342098"/>
            <a:ext cx="4814039" cy="11496"/>
          </a:xfrm>
          <a:prstGeom prst="straightConnector1">
            <a:avLst/>
          </a:prstGeom>
          <a:noFill/>
          <a:ln cap="flat" cmpd="sng" w="38100">
            <a:solidFill>
              <a:srgbClr val="002060"/>
            </a:solidFill>
            <a:prstDash val="solid"/>
            <a:round/>
            <a:headEnd len="sm" w="sm" type="none"/>
            <a:tailEnd len="sm" w="sm" type="none"/>
          </a:ln>
        </p:spPr>
      </p:cxnSp>
      <p:grpSp>
        <p:nvGrpSpPr>
          <p:cNvPr id="109" name="Google Shape;109;p2"/>
          <p:cNvGrpSpPr/>
          <p:nvPr/>
        </p:nvGrpSpPr>
        <p:grpSpPr>
          <a:xfrm rot="10800000">
            <a:off x="10854292" y="266131"/>
            <a:ext cx="1066756" cy="1078404"/>
            <a:chOff x="313844" y="5489699"/>
            <a:chExt cx="1066895" cy="1078155"/>
          </a:xfrm>
        </p:grpSpPr>
        <p:sp>
          <p:nvSpPr>
            <p:cNvPr id="110" name="Google Shape;110;p2"/>
            <p:cNvSpPr/>
            <p:nvPr/>
          </p:nvSpPr>
          <p:spPr>
            <a:xfrm rot="5400000">
              <a:off x="824432" y="6011547"/>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11" name="Google Shape;111;p2"/>
            <p:cNvSpPr/>
            <p:nvPr/>
          </p:nvSpPr>
          <p:spPr>
            <a:xfrm rot="10800000">
              <a:off x="313844" y="5489699"/>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sp>
        <p:nvSpPr>
          <p:cNvPr id="112" name="Google Shape;112;p2"/>
          <p:cNvSpPr/>
          <p:nvPr/>
        </p:nvSpPr>
        <p:spPr>
          <a:xfrm>
            <a:off x="3704367" y="1143794"/>
            <a:ext cx="7496239" cy="1230153"/>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lang="en-US" sz="3600">
                <a:solidFill>
                  <a:srgbClr val="002060"/>
                </a:solidFill>
                <a:latin typeface="Calibri"/>
                <a:ea typeface="Calibri"/>
                <a:cs typeface="Calibri"/>
                <a:sym typeface="Calibri"/>
              </a:rPr>
              <a:t>Microprocessor &amp; Computer Architecture (</a:t>
            </a:r>
            <a:r>
              <a:rPr b="1" lang="en-US" sz="3600">
                <a:solidFill>
                  <a:srgbClr val="002060"/>
                </a:solidFill>
                <a:latin typeface="arial"/>
                <a:ea typeface="arial"/>
                <a:cs typeface="arial"/>
                <a:sym typeface="arial"/>
              </a:rPr>
              <a:t>μ</a:t>
            </a:r>
            <a:r>
              <a:rPr b="1" lang="en-US" sz="3600">
                <a:solidFill>
                  <a:srgbClr val="002060"/>
                </a:solidFill>
                <a:latin typeface="Calibri"/>
                <a:ea typeface="Calibri"/>
                <a:cs typeface="Calibri"/>
                <a:sym typeface="Calibri"/>
              </a:rPr>
              <a:t>pCA)</a:t>
            </a:r>
            <a:endParaRPr/>
          </a:p>
        </p:txBody>
      </p:sp>
      <p:sp>
        <p:nvSpPr>
          <p:cNvPr id="113" name="Google Shape;113;p2"/>
          <p:cNvSpPr txBox="1"/>
          <p:nvPr/>
        </p:nvSpPr>
        <p:spPr>
          <a:xfrm>
            <a:off x="6348833" y="2965611"/>
            <a:ext cx="3098738" cy="676155"/>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lang="en-US" sz="3600">
                <a:solidFill>
                  <a:srgbClr val="E36C09"/>
                </a:solidFill>
                <a:latin typeface="Calibri"/>
                <a:ea typeface="Calibri"/>
                <a:cs typeface="Calibri"/>
                <a:sym typeface="Calibri"/>
              </a:rPr>
              <a:t>UE23CS251B</a:t>
            </a:r>
            <a:endParaRPr b="1" sz="3600">
              <a:solidFill>
                <a:srgbClr val="E36C09"/>
              </a:solidFill>
              <a:latin typeface="Calibri"/>
              <a:ea typeface="Calibri"/>
              <a:cs typeface="Calibri"/>
              <a:sym typeface="Calibri"/>
            </a:endParaRPr>
          </a:p>
        </p:txBody>
      </p:sp>
      <p:sp>
        <p:nvSpPr>
          <p:cNvPr id="114" name="Google Shape;114;p2"/>
          <p:cNvSpPr/>
          <p:nvPr/>
        </p:nvSpPr>
        <p:spPr>
          <a:xfrm>
            <a:off x="4952206" y="4926492"/>
            <a:ext cx="6019800" cy="691544"/>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lang="en-US" sz="3700">
                <a:solidFill>
                  <a:srgbClr val="E36C09"/>
                </a:solidFill>
                <a:latin typeface="Calibri"/>
                <a:ea typeface="Calibri"/>
                <a:cs typeface="Calibri"/>
                <a:sym typeface="Calibri"/>
              </a:rPr>
              <a:t>Processor design trade-offs </a:t>
            </a:r>
            <a:endParaRPr/>
          </a:p>
        </p:txBody>
      </p:sp>
      <p:pic>
        <p:nvPicPr>
          <p:cNvPr id="115" name="Google Shape;115;p2"/>
          <p:cNvPicPr preferRelativeResize="0"/>
          <p:nvPr/>
        </p:nvPicPr>
        <p:blipFill rotWithShape="1">
          <a:blip r:embed="rId3">
            <a:alphaModFix/>
          </a:blip>
          <a:srcRect b="0" l="0" r="0" t="0"/>
          <a:stretch/>
        </p:blipFill>
        <p:spPr>
          <a:xfrm>
            <a:off x="1320628" y="2286794"/>
            <a:ext cx="1955178" cy="2895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p20"/>
          <p:cNvGrpSpPr/>
          <p:nvPr/>
        </p:nvGrpSpPr>
        <p:grpSpPr>
          <a:xfrm>
            <a:off x="8686006" y="2134394"/>
            <a:ext cx="515595" cy="422820"/>
            <a:chOff x="4060" y="2020"/>
            <a:chExt cx="344" cy="581"/>
          </a:xfrm>
        </p:grpSpPr>
        <p:cxnSp>
          <p:nvCxnSpPr>
            <p:cNvPr id="486" name="Google Shape;486;p20"/>
            <p:cNvCxnSpPr/>
            <p:nvPr/>
          </p:nvCxnSpPr>
          <p:spPr>
            <a:xfrm>
              <a:off x="4069" y="2020"/>
              <a:ext cx="0" cy="581"/>
            </a:xfrm>
            <a:prstGeom prst="straightConnector1">
              <a:avLst/>
            </a:prstGeom>
            <a:noFill/>
            <a:ln cap="flat" cmpd="sng" w="38100">
              <a:solidFill>
                <a:srgbClr val="000099"/>
              </a:solidFill>
              <a:prstDash val="solid"/>
              <a:miter lim="800000"/>
              <a:headEnd len="med" w="med" type="none"/>
              <a:tailEnd len="med" w="med" type="none"/>
            </a:ln>
          </p:spPr>
        </p:cxnSp>
        <p:cxnSp>
          <p:nvCxnSpPr>
            <p:cNvPr id="487" name="Google Shape;487;p20"/>
            <p:cNvCxnSpPr/>
            <p:nvPr/>
          </p:nvCxnSpPr>
          <p:spPr>
            <a:xfrm>
              <a:off x="4060" y="2590"/>
              <a:ext cx="344" cy="0"/>
            </a:xfrm>
            <a:prstGeom prst="straightConnector1">
              <a:avLst/>
            </a:prstGeom>
            <a:noFill/>
            <a:ln cap="flat" cmpd="sng" w="38100">
              <a:solidFill>
                <a:srgbClr val="000099"/>
              </a:solidFill>
              <a:prstDash val="solid"/>
              <a:miter lim="800000"/>
              <a:headEnd len="med" w="med" type="none"/>
              <a:tailEnd len="med" w="med" type="none"/>
            </a:ln>
          </p:spPr>
        </p:cxnSp>
      </p:grpSp>
      <p:sp>
        <p:nvSpPr>
          <p:cNvPr id="488" name="Google Shape;488;p20"/>
          <p:cNvSpPr txBox="1"/>
          <p:nvPr/>
        </p:nvSpPr>
        <p:spPr>
          <a:xfrm>
            <a:off x="9143206" y="2286794"/>
            <a:ext cx="1665786" cy="459849"/>
          </a:xfrm>
          <a:prstGeom prst="rect">
            <a:avLst/>
          </a:prstGeom>
          <a:noFill/>
          <a:ln>
            <a:noFill/>
          </a:ln>
        </p:spPr>
        <p:txBody>
          <a:bodyPr anchorCtr="0" anchor="t" bIns="75300" lIns="150600" spcFirstLastPara="1" rIns="150600" wrap="square" tIns="753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Thumb state</a:t>
            </a:r>
            <a:endParaRPr/>
          </a:p>
        </p:txBody>
      </p:sp>
      <p:sp>
        <p:nvSpPr>
          <p:cNvPr id="489" name="Google Shape;489;p20"/>
          <p:cNvSpPr txBox="1"/>
          <p:nvPr/>
        </p:nvSpPr>
        <p:spPr>
          <a:xfrm>
            <a:off x="304006" y="2515394"/>
            <a:ext cx="11277600" cy="4000142"/>
          </a:xfrm>
          <a:prstGeom prst="rect">
            <a:avLst/>
          </a:prstGeom>
          <a:noFill/>
          <a:ln>
            <a:noFill/>
          </a:ln>
        </p:spPr>
        <p:txBody>
          <a:bodyPr anchorCtr="0" anchor="t" bIns="60475" lIns="120975" spcFirstLastPara="1" rIns="120975" wrap="square" tIns="60475">
            <a:spAutoFit/>
          </a:bodyPr>
          <a:lstStyle/>
          <a:p>
            <a:pPr indent="-451556" lvl="0" marL="451556" marR="0" rtl="0" algn="l">
              <a:lnSpc>
                <a:spcPct val="150000"/>
              </a:lnSpc>
              <a:spcBef>
                <a:spcPts val="0"/>
              </a:spcBef>
              <a:spcAft>
                <a:spcPts val="0"/>
              </a:spcAft>
              <a:buClr>
                <a:srgbClr val="DB5214"/>
              </a:buClr>
              <a:buSzPts val="1920"/>
              <a:buFont typeface="Noto Sans Symbols"/>
              <a:buChar char="■"/>
            </a:pPr>
            <a:r>
              <a:rPr lang="en-US" sz="2400">
                <a:solidFill>
                  <a:srgbClr val="002060"/>
                </a:solidFill>
                <a:latin typeface="Calibri"/>
                <a:ea typeface="Calibri"/>
                <a:cs typeface="Calibri"/>
                <a:sym typeface="Calibri"/>
              </a:rPr>
              <a:t>Thumb is a 16-bit instruction set</a:t>
            </a:r>
            <a:endParaRPr/>
          </a:p>
          <a:p>
            <a:pPr indent="-375947" lvl="1" marL="980823" marR="0" rtl="0" algn="l">
              <a:lnSpc>
                <a:spcPct val="150000"/>
              </a:lnSpc>
              <a:spcBef>
                <a:spcPts val="0"/>
              </a:spcBef>
              <a:spcAft>
                <a:spcPts val="0"/>
              </a:spcAft>
              <a:buClr>
                <a:srgbClr val="DB5214"/>
              </a:buClr>
              <a:buSzPts val="1680"/>
              <a:buFont typeface="Noto Sans Symbols"/>
              <a:buChar char="■"/>
            </a:pPr>
            <a:r>
              <a:rPr b="0" i="0" lang="en-US" sz="2400" u="none" cap="none" strike="noStrike">
                <a:solidFill>
                  <a:srgbClr val="002060"/>
                </a:solidFill>
                <a:latin typeface="Calibri"/>
                <a:ea typeface="Calibri"/>
                <a:cs typeface="Calibri"/>
                <a:sym typeface="Calibri"/>
              </a:rPr>
              <a:t>Optimized for </a:t>
            </a:r>
            <a:r>
              <a:rPr b="0" i="0" lang="en-US" sz="2400" u="none" cap="none" strike="noStrike">
                <a:solidFill>
                  <a:srgbClr val="E36C09"/>
                </a:solidFill>
                <a:latin typeface="Calibri"/>
                <a:ea typeface="Calibri"/>
                <a:cs typeface="Calibri"/>
                <a:sym typeface="Calibri"/>
              </a:rPr>
              <a:t>code density </a:t>
            </a:r>
            <a:r>
              <a:rPr b="0" i="0" lang="en-US" sz="2400" u="none" cap="none" strike="noStrike">
                <a:solidFill>
                  <a:srgbClr val="002060"/>
                </a:solidFill>
                <a:latin typeface="Calibri"/>
                <a:ea typeface="Calibri"/>
                <a:cs typeface="Calibri"/>
                <a:sym typeface="Calibri"/>
              </a:rPr>
              <a:t>from C code</a:t>
            </a:r>
            <a:r>
              <a:rPr b="0" i="0" lang="en-US" sz="2000" u="none" cap="none" strike="noStrike">
                <a:solidFill>
                  <a:srgbClr val="002060"/>
                </a:solidFill>
                <a:latin typeface="Calibri"/>
                <a:ea typeface="Calibri"/>
                <a:cs typeface="Calibri"/>
                <a:sym typeface="Calibri"/>
              </a:rPr>
              <a:t> (~65% of ARM code size)</a:t>
            </a:r>
            <a:endParaRPr b="0" i="0" sz="2400" u="none" cap="none" strike="noStrike">
              <a:solidFill>
                <a:srgbClr val="002060"/>
              </a:solidFill>
              <a:latin typeface="Calibri"/>
              <a:ea typeface="Calibri"/>
              <a:cs typeface="Calibri"/>
              <a:sym typeface="Calibri"/>
            </a:endParaRPr>
          </a:p>
          <a:p>
            <a:pPr indent="-375947" lvl="1" marL="980823" marR="0" rtl="0" algn="l">
              <a:lnSpc>
                <a:spcPct val="150000"/>
              </a:lnSpc>
              <a:spcBef>
                <a:spcPts val="0"/>
              </a:spcBef>
              <a:spcAft>
                <a:spcPts val="0"/>
              </a:spcAft>
              <a:buClr>
                <a:srgbClr val="DB5214"/>
              </a:buClr>
              <a:buSzPts val="1680"/>
              <a:buFont typeface="Noto Sans Symbols"/>
              <a:buChar char="■"/>
            </a:pPr>
            <a:r>
              <a:rPr b="0" i="0" lang="en-US" sz="2400" u="none" cap="none" strike="noStrike">
                <a:solidFill>
                  <a:srgbClr val="002060"/>
                </a:solidFill>
                <a:latin typeface="Calibri"/>
                <a:ea typeface="Calibri"/>
                <a:cs typeface="Calibri"/>
                <a:sym typeface="Calibri"/>
              </a:rPr>
              <a:t>Improved performance from memory with a </a:t>
            </a:r>
            <a:r>
              <a:rPr b="0" i="0" lang="en-US" sz="2400" u="none" cap="none" strike="noStrike">
                <a:solidFill>
                  <a:srgbClr val="E36C09"/>
                </a:solidFill>
                <a:latin typeface="Calibri"/>
                <a:ea typeface="Calibri"/>
                <a:cs typeface="Calibri"/>
                <a:sym typeface="Calibri"/>
              </a:rPr>
              <a:t>narrow data bus</a:t>
            </a:r>
            <a:endParaRPr/>
          </a:p>
          <a:p>
            <a:pPr indent="-375947" lvl="1" marL="980823" marR="0" rtl="0" algn="l">
              <a:lnSpc>
                <a:spcPct val="150000"/>
              </a:lnSpc>
              <a:spcBef>
                <a:spcPts val="0"/>
              </a:spcBef>
              <a:spcAft>
                <a:spcPts val="0"/>
              </a:spcAft>
              <a:buClr>
                <a:srgbClr val="DB5214"/>
              </a:buClr>
              <a:buSzPts val="1680"/>
              <a:buFont typeface="Noto Sans Symbols"/>
              <a:buChar char="■"/>
            </a:pPr>
            <a:r>
              <a:rPr b="0" i="0" lang="en-US" sz="2400" u="none" cap="none" strike="noStrike">
                <a:solidFill>
                  <a:srgbClr val="002060"/>
                </a:solidFill>
                <a:latin typeface="Calibri"/>
                <a:ea typeface="Calibri"/>
                <a:cs typeface="Calibri"/>
                <a:sym typeface="Calibri"/>
              </a:rPr>
              <a:t>Subset of the </a:t>
            </a:r>
            <a:r>
              <a:rPr b="0" i="0" lang="en-US" sz="2400" u="none" cap="none" strike="noStrike">
                <a:solidFill>
                  <a:srgbClr val="E36C09"/>
                </a:solidFill>
                <a:latin typeface="Calibri"/>
                <a:ea typeface="Calibri"/>
                <a:cs typeface="Calibri"/>
                <a:sym typeface="Calibri"/>
              </a:rPr>
              <a:t>functionality </a:t>
            </a:r>
            <a:r>
              <a:rPr b="0" i="0" lang="en-US" sz="2400" u="none" cap="none" strike="noStrike">
                <a:solidFill>
                  <a:srgbClr val="002060"/>
                </a:solidFill>
                <a:latin typeface="Calibri"/>
                <a:ea typeface="Calibri"/>
                <a:cs typeface="Calibri"/>
                <a:sym typeface="Calibri"/>
              </a:rPr>
              <a:t>of the ARM instruction set</a:t>
            </a:r>
            <a:endParaRPr/>
          </a:p>
          <a:p>
            <a:pPr indent="-375947" lvl="1" marL="980823" marR="0" rtl="0" algn="l">
              <a:lnSpc>
                <a:spcPct val="150000"/>
              </a:lnSpc>
              <a:spcBef>
                <a:spcPts val="0"/>
              </a:spcBef>
              <a:spcAft>
                <a:spcPts val="0"/>
              </a:spcAft>
              <a:buClr>
                <a:srgbClr val="DB5214"/>
              </a:buClr>
              <a:buSzPts val="1680"/>
              <a:buFont typeface="Noto Sans Symbols"/>
              <a:buChar char="■"/>
            </a:pPr>
            <a:r>
              <a:rPr b="0" i="0" lang="en-US" sz="2400" u="none" cap="none" strike="noStrike">
                <a:solidFill>
                  <a:srgbClr val="002060"/>
                </a:solidFill>
                <a:latin typeface="Calibri"/>
                <a:ea typeface="Calibri"/>
                <a:cs typeface="Calibri"/>
                <a:sym typeface="Calibri"/>
              </a:rPr>
              <a:t> Only Low Registers </a:t>
            </a:r>
            <a:r>
              <a:rPr b="0" i="0" lang="en-US" sz="2400" u="none" cap="none" strike="noStrike">
                <a:solidFill>
                  <a:srgbClr val="E36C09"/>
                </a:solidFill>
                <a:latin typeface="Calibri"/>
                <a:ea typeface="Calibri"/>
                <a:cs typeface="Calibri"/>
                <a:sym typeface="Calibri"/>
              </a:rPr>
              <a:t>R0-R7</a:t>
            </a:r>
            <a:r>
              <a:rPr b="0" i="0" lang="en-US" sz="2400" u="none" cap="none" strike="noStrike">
                <a:solidFill>
                  <a:srgbClr val="002060"/>
                </a:solidFill>
                <a:latin typeface="Calibri"/>
                <a:ea typeface="Calibri"/>
                <a:cs typeface="Calibri"/>
                <a:sym typeface="Calibri"/>
              </a:rPr>
              <a:t> are used</a:t>
            </a:r>
            <a:endParaRPr/>
          </a:p>
          <a:p>
            <a:pPr indent="-375947" lvl="1" marL="980823" marR="0" rtl="0" algn="l">
              <a:lnSpc>
                <a:spcPct val="150000"/>
              </a:lnSpc>
              <a:spcBef>
                <a:spcPts val="0"/>
              </a:spcBef>
              <a:spcAft>
                <a:spcPts val="0"/>
              </a:spcAft>
              <a:buClr>
                <a:srgbClr val="DB5214"/>
              </a:buClr>
              <a:buSzPts val="1680"/>
              <a:buFont typeface="Noto Sans Symbols"/>
              <a:buChar char="■"/>
            </a:pPr>
            <a:r>
              <a:rPr b="0" i="0" lang="en-US" sz="2400" u="none" cap="none" strike="noStrike">
                <a:solidFill>
                  <a:srgbClr val="002060"/>
                </a:solidFill>
                <a:latin typeface="Calibri"/>
                <a:ea typeface="Calibri"/>
                <a:cs typeface="Calibri"/>
                <a:sym typeface="Calibri"/>
              </a:rPr>
              <a:t> Constants are of limited size.</a:t>
            </a:r>
            <a:endParaRPr/>
          </a:p>
          <a:p>
            <a:pPr indent="-375947" lvl="1" marL="980823" marR="0" rtl="0" algn="l">
              <a:lnSpc>
                <a:spcPct val="150000"/>
              </a:lnSpc>
              <a:spcBef>
                <a:spcPts val="0"/>
              </a:spcBef>
              <a:spcAft>
                <a:spcPts val="0"/>
              </a:spcAft>
              <a:buClr>
                <a:srgbClr val="DB5214"/>
              </a:buClr>
              <a:buSzPts val="1680"/>
              <a:buFont typeface="Noto Sans Symbols"/>
              <a:buChar char="■"/>
            </a:pPr>
            <a:r>
              <a:rPr b="0" i="0" lang="en-US" sz="2400" u="none" cap="none" strike="noStrike">
                <a:solidFill>
                  <a:srgbClr val="002060"/>
                </a:solidFill>
                <a:latin typeface="Calibri"/>
                <a:ea typeface="Calibri"/>
                <a:cs typeface="Calibri"/>
                <a:sym typeface="Calibri"/>
              </a:rPr>
              <a:t> Inline barrel shifter not used.</a:t>
            </a:r>
            <a:endParaRPr b="0" i="0" sz="3200" u="none" cap="none" strike="noStrike">
              <a:solidFill>
                <a:schemeClr val="dk1"/>
              </a:solidFill>
              <a:latin typeface="Calibri"/>
              <a:ea typeface="Calibri"/>
              <a:cs typeface="Calibri"/>
              <a:sym typeface="Calibri"/>
            </a:endParaRPr>
          </a:p>
        </p:txBody>
      </p:sp>
      <p:pic>
        <p:nvPicPr>
          <p:cNvPr id="490" name="Google Shape;490;p20"/>
          <p:cNvPicPr preferRelativeResize="0"/>
          <p:nvPr/>
        </p:nvPicPr>
        <p:blipFill rotWithShape="1">
          <a:blip r:embed="rId3">
            <a:alphaModFix/>
          </a:blip>
          <a:srcRect b="0" l="0" r="0" t="0"/>
          <a:stretch/>
        </p:blipFill>
        <p:spPr>
          <a:xfrm>
            <a:off x="380206" y="991394"/>
            <a:ext cx="10058400" cy="1310475"/>
          </a:xfrm>
          <a:prstGeom prst="rect">
            <a:avLst/>
          </a:prstGeom>
          <a:noFill/>
          <a:ln>
            <a:noFill/>
          </a:ln>
        </p:spPr>
      </p:pic>
      <p:pic>
        <p:nvPicPr>
          <p:cNvPr id="491" name="Google Shape;491;p20"/>
          <p:cNvPicPr preferRelativeResize="0"/>
          <p:nvPr/>
        </p:nvPicPr>
        <p:blipFill rotWithShape="1">
          <a:blip r:embed="rId4">
            <a:alphaModFix/>
          </a:blip>
          <a:srcRect b="0" l="0" r="0" t="0"/>
          <a:stretch/>
        </p:blipFill>
        <p:spPr>
          <a:xfrm>
            <a:off x="11072959" y="27883"/>
            <a:ext cx="1015867" cy="1115381"/>
          </a:xfrm>
          <a:prstGeom prst="rect">
            <a:avLst/>
          </a:prstGeom>
          <a:noFill/>
          <a:ln>
            <a:noFill/>
          </a:ln>
        </p:spPr>
      </p:pic>
      <p:sp>
        <p:nvSpPr>
          <p:cNvPr id="492" name="Google Shape;492;p20"/>
          <p:cNvSpPr txBox="1"/>
          <p:nvPr/>
        </p:nvSpPr>
        <p:spPr>
          <a:xfrm>
            <a:off x="0" y="0"/>
            <a:ext cx="5307217" cy="571633"/>
          </a:xfrm>
          <a:prstGeom prst="rect">
            <a:avLst/>
          </a:prstGeom>
          <a:noFill/>
          <a:ln>
            <a:noFill/>
          </a:ln>
        </p:spPr>
        <p:txBody>
          <a:bodyPr anchorCtr="0" anchor="ctr" bIns="60475" lIns="120975" spcFirstLastPara="1" rIns="120975" wrap="square" tIns="60475">
            <a:normAutofit lnSpcReduction="10000"/>
          </a:bodyPr>
          <a:lstStyle/>
          <a:p>
            <a:pPr indent="0" lvl="0" marL="0" marR="0" rtl="0" algn="l">
              <a:spcBef>
                <a:spcPts val="0"/>
              </a:spcBef>
              <a:spcAft>
                <a:spcPts val="0"/>
              </a:spcAft>
              <a:buClr>
                <a:srgbClr val="E36C09"/>
              </a:buClr>
              <a:buSzPts val="3200"/>
              <a:buFont typeface="Calibri"/>
              <a:buNone/>
            </a:pPr>
            <a:r>
              <a:rPr b="1" lang="en-US" sz="3200">
                <a:solidFill>
                  <a:srgbClr val="E36C09"/>
                </a:solidFill>
                <a:latin typeface="Calibri"/>
                <a:ea typeface="Calibri"/>
                <a:cs typeface="Calibri"/>
                <a:sym typeface="Calibri"/>
              </a:rPr>
              <a:t>Status Register (SR)</a:t>
            </a:r>
            <a:endParaRPr b="1" sz="5300">
              <a:solidFill>
                <a:srgbClr val="E36C09"/>
              </a:solidFill>
              <a:latin typeface="Calibri"/>
              <a:ea typeface="Calibri"/>
              <a:cs typeface="Calibri"/>
              <a:sym typeface="Calibri"/>
            </a:endParaRPr>
          </a:p>
        </p:txBody>
      </p:sp>
      <p:cxnSp>
        <p:nvCxnSpPr>
          <p:cNvPr id="493" name="Google Shape;493;p20"/>
          <p:cNvCxnSpPr/>
          <p:nvPr/>
        </p:nvCxnSpPr>
        <p:spPr>
          <a:xfrm>
            <a:off x="0" y="610394"/>
            <a:ext cx="11124406" cy="1588"/>
          </a:xfrm>
          <a:prstGeom prst="straightConnector1">
            <a:avLst/>
          </a:prstGeom>
          <a:noFill/>
          <a:ln cap="flat" cmpd="sng" w="9525">
            <a:solidFill>
              <a:srgbClr val="002060"/>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1"/>
          <p:cNvSpPr txBox="1"/>
          <p:nvPr/>
        </p:nvSpPr>
        <p:spPr>
          <a:xfrm>
            <a:off x="1" y="838994"/>
            <a:ext cx="11581605" cy="1645651"/>
          </a:xfrm>
          <a:prstGeom prst="rect">
            <a:avLst/>
          </a:prstGeom>
          <a:noFill/>
          <a:ln>
            <a:noFill/>
          </a:ln>
        </p:spPr>
        <p:txBody>
          <a:bodyPr anchorCtr="0" anchor="t" bIns="60475" lIns="120975" spcFirstLastPara="1" rIns="120975" wrap="square" tIns="60475">
            <a:spAutoFit/>
          </a:bodyPr>
          <a:lstStyle/>
          <a:p>
            <a:pPr indent="0" lvl="0" marL="0" marR="0" rtl="0" algn="l">
              <a:spcBef>
                <a:spcPts val="0"/>
              </a:spcBef>
              <a:spcAft>
                <a:spcPts val="0"/>
              </a:spcAft>
              <a:buNone/>
            </a:pPr>
            <a:r>
              <a:rPr b="1" lang="en-US" sz="2200">
                <a:solidFill>
                  <a:srgbClr val="E36C09"/>
                </a:solidFill>
                <a:latin typeface="Calibri"/>
                <a:ea typeface="Calibri"/>
                <a:cs typeface="Calibri"/>
                <a:sym typeface="Calibri"/>
              </a:rPr>
              <a:t>Current Program Status Register: CPSR</a:t>
            </a:r>
            <a:endParaRPr/>
          </a:p>
          <a:p>
            <a:pPr indent="-453657" lvl="0" marL="453657" marR="0" rtl="0" algn="just">
              <a:spcBef>
                <a:spcPts val="0"/>
              </a:spcBef>
              <a:spcAft>
                <a:spcPts val="0"/>
              </a:spcAft>
              <a:buClr>
                <a:srgbClr val="002060"/>
              </a:buClr>
              <a:buSzPts val="2200"/>
              <a:buFont typeface="Arial"/>
              <a:buChar char="•"/>
            </a:pPr>
            <a:r>
              <a:rPr lang="en-US" sz="2200">
                <a:solidFill>
                  <a:srgbClr val="002060"/>
                </a:solidFill>
                <a:latin typeface="Calibri"/>
                <a:ea typeface="Calibri"/>
                <a:cs typeface="Calibri"/>
                <a:sym typeface="Calibri"/>
              </a:rPr>
              <a:t> ARM core uses CPSR to monitor &amp; control internal operations. </a:t>
            </a:r>
            <a:endParaRPr/>
          </a:p>
          <a:p>
            <a:pPr indent="-453657" lvl="0" marL="453657" marR="0" rtl="0" algn="just">
              <a:spcBef>
                <a:spcPts val="0"/>
              </a:spcBef>
              <a:spcAft>
                <a:spcPts val="0"/>
              </a:spcAft>
              <a:buNone/>
            </a:pPr>
            <a:r>
              <a:t/>
            </a:r>
            <a:endParaRPr sz="1100">
              <a:solidFill>
                <a:srgbClr val="002060"/>
              </a:solidFill>
              <a:latin typeface="Calibri"/>
              <a:ea typeface="Calibri"/>
              <a:cs typeface="Calibri"/>
              <a:sym typeface="Calibri"/>
            </a:endParaRPr>
          </a:p>
          <a:p>
            <a:pPr indent="-453657" lvl="0" marL="453657" marR="0" rtl="0" algn="just">
              <a:spcBef>
                <a:spcPts val="0"/>
              </a:spcBef>
              <a:spcAft>
                <a:spcPts val="0"/>
              </a:spcAft>
              <a:buClr>
                <a:srgbClr val="002060"/>
              </a:buClr>
              <a:buSzPts val="2200"/>
              <a:buFont typeface="Arial"/>
              <a:buChar char="•"/>
            </a:pPr>
            <a:r>
              <a:rPr lang="en-US" sz="2200">
                <a:solidFill>
                  <a:srgbClr val="002060"/>
                </a:solidFill>
                <a:latin typeface="Calibri"/>
                <a:ea typeface="Calibri"/>
                <a:cs typeface="Calibri"/>
                <a:sym typeface="Calibri"/>
              </a:rPr>
              <a:t>The current status of the program under execution, such as, result of current execution instruction  is zero/ -ve are captured here.</a:t>
            </a:r>
            <a:endParaRPr b="1" sz="2200">
              <a:solidFill>
                <a:srgbClr val="002060"/>
              </a:solidFill>
              <a:latin typeface="Calibri"/>
              <a:ea typeface="Calibri"/>
              <a:cs typeface="Calibri"/>
              <a:sym typeface="Calibri"/>
            </a:endParaRPr>
          </a:p>
        </p:txBody>
      </p:sp>
      <p:sp>
        <p:nvSpPr>
          <p:cNvPr id="499" name="Google Shape;499;p21"/>
          <p:cNvSpPr txBox="1"/>
          <p:nvPr/>
        </p:nvSpPr>
        <p:spPr>
          <a:xfrm>
            <a:off x="227806" y="2896394"/>
            <a:ext cx="11582400" cy="1353264"/>
          </a:xfrm>
          <a:prstGeom prst="rect">
            <a:avLst/>
          </a:prstGeom>
          <a:noFill/>
          <a:ln>
            <a:noFill/>
          </a:ln>
        </p:spPr>
        <p:txBody>
          <a:bodyPr anchorCtr="0" anchor="t" bIns="60475" lIns="120975" spcFirstLastPara="1" rIns="120975" wrap="square" tIns="60475">
            <a:spAutoFit/>
          </a:bodyPr>
          <a:lstStyle/>
          <a:p>
            <a:pPr indent="0" lvl="0" marL="0" marR="0" rtl="0" algn="l">
              <a:spcBef>
                <a:spcPts val="0"/>
              </a:spcBef>
              <a:spcAft>
                <a:spcPts val="0"/>
              </a:spcAft>
              <a:buNone/>
            </a:pPr>
            <a:r>
              <a:rPr b="1" lang="en-US" sz="2200">
                <a:solidFill>
                  <a:srgbClr val="E36C09"/>
                </a:solidFill>
                <a:latin typeface="Calibri"/>
                <a:ea typeface="Calibri"/>
                <a:cs typeface="Calibri"/>
                <a:sym typeface="Calibri"/>
              </a:rPr>
              <a:t>Saved Program Status Register: SPSR</a:t>
            </a:r>
            <a:endParaRPr/>
          </a:p>
          <a:p>
            <a:pPr indent="-453657" lvl="0" marL="453657" marR="0" rtl="0" algn="l">
              <a:spcBef>
                <a:spcPts val="0"/>
              </a:spcBef>
              <a:spcAft>
                <a:spcPts val="0"/>
              </a:spcAft>
              <a:buClr>
                <a:srgbClr val="002060"/>
              </a:buClr>
              <a:buSzPts val="2200"/>
              <a:buFont typeface="Arial"/>
              <a:buChar char="•"/>
            </a:pPr>
            <a:r>
              <a:rPr lang="en-US" sz="2200">
                <a:solidFill>
                  <a:srgbClr val="002060"/>
                </a:solidFill>
                <a:latin typeface="Calibri"/>
                <a:ea typeface="Calibri"/>
                <a:cs typeface="Calibri"/>
                <a:sym typeface="Calibri"/>
              </a:rPr>
              <a:t>Processor, While Shifting one mode to another mode, CPSR will be copied to SPSR.</a:t>
            </a:r>
            <a:endParaRPr/>
          </a:p>
          <a:p>
            <a:pPr indent="-383807" lvl="0" marL="453657" marR="0" rtl="0" algn="l">
              <a:spcBef>
                <a:spcPts val="0"/>
              </a:spcBef>
              <a:spcAft>
                <a:spcPts val="0"/>
              </a:spcAft>
              <a:buClr>
                <a:schemeClr val="dk1"/>
              </a:buClr>
              <a:buSzPts val="1100"/>
              <a:buFont typeface="Arial"/>
              <a:buNone/>
            </a:pPr>
            <a:r>
              <a:t/>
            </a:r>
            <a:endParaRPr sz="1100">
              <a:solidFill>
                <a:srgbClr val="002060"/>
              </a:solidFill>
              <a:latin typeface="Calibri"/>
              <a:ea typeface="Calibri"/>
              <a:cs typeface="Calibri"/>
              <a:sym typeface="Calibri"/>
            </a:endParaRPr>
          </a:p>
          <a:p>
            <a:pPr indent="-453657" lvl="0" marL="453657" marR="0" rtl="0" algn="l">
              <a:spcBef>
                <a:spcPts val="0"/>
              </a:spcBef>
              <a:spcAft>
                <a:spcPts val="0"/>
              </a:spcAft>
              <a:buClr>
                <a:srgbClr val="002060"/>
              </a:buClr>
              <a:buSzPts val="2200"/>
              <a:buFont typeface="Arial"/>
              <a:buChar char="•"/>
            </a:pPr>
            <a:r>
              <a:rPr lang="en-US" sz="2200">
                <a:solidFill>
                  <a:srgbClr val="002060"/>
                </a:solidFill>
                <a:latin typeface="Calibri"/>
                <a:ea typeface="Calibri"/>
                <a:cs typeface="Calibri"/>
                <a:sym typeface="Calibri"/>
              </a:rPr>
              <a:t>SPSR will be copied back to CPSR when it return back to previous mode.</a:t>
            </a:r>
            <a:endParaRPr/>
          </a:p>
        </p:txBody>
      </p:sp>
      <p:sp>
        <p:nvSpPr>
          <p:cNvPr id="500" name="Google Shape;500;p21"/>
          <p:cNvSpPr txBox="1"/>
          <p:nvPr/>
        </p:nvSpPr>
        <p:spPr>
          <a:xfrm>
            <a:off x="303213" y="4572794"/>
            <a:ext cx="11887200" cy="1722596"/>
          </a:xfrm>
          <a:prstGeom prst="rect">
            <a:avLst/>
          </a:prstGeom>
          <a:noFill/>
          <a:ln>
            <a:noFill/>
          </a:ln>
        </p:spPr>
        <p:txBody>
          <a:bodyPr anchorCtr="0" anchor="t" bIns="60475" lIns="120975" spcFirstLastPara="1" rIns="120975" wrap="square" tIns="60475">
            <a:spAutoFit/>
          </a:bodyPr>
          <a:lstStyle/>
          <a:p>
            <a:pPr indent="0" lvl="0" marL="0" marR="0" rtl="0" algn="just">
              <a:spcBef>
                <a:spcPts val="0"/>
              </a:spcBef>
              <a:spcAft>
                <a:spcPts val="0"/>
              </a:spcAft>
              <a:buNone/>
            </a:pPr>
            <a:r>
              <a:rPr b="1" lang="en-US" sz="2400">
                <a:solidFill>
                  <a:srgbClr val="E36C09"/>
                </a:solidFill>
                <a:latin typeface="Calibri"/>
                <a:ea typeface="Calibri"/>
                <a:cs typeface="Calibri"/>
                <a:sym typeface="Calibri"/>
              </a:rPr>
              <a:t>Example:</a:t>
            </a:r>
            <a:endParaRPr/>
          </a:p>
          <a:p>
            <a:pPr indent="0" lvl="0" marL="0" marR="0" rtl="0" algn="just">
              <a:spcBef>
                <a:spcPts val="0"/>
              </a:spcBef>
              <a:spcAft>
                <a:spcPts val="0"/>
              </a:spcAft>
              <a:buNone/>
            </a:pPr>
            <a:r>
              <a:rPr b="0" i="0" lang="en-US" sz="2000">
                <a:solidFill>
                  <a:srgbClr val="002060"/>
                </a:solidFill>
                <a:latin typeface="Calibri"/>
                <a:ea typeface="Calibri"/>
                <a:cs typeface="Calibri"/>
                <a:sym typeface="Calibri"/>
              </a:rPr>
              <a:t>Suppose Processor is in USER mode of operation and if IRQ request arrives then processor has to switch itself to IRQ mode of operation. First CPSR is get copied to SPSR then processor will serve IRQ mode. After serving IRQ mode processor should return to USER mode and should resume its working. So SPSR is get copied again into CPSR to serve USER mode.             </a:t>
            </a:r>
            <a:endParaRPr b="1" sz="2000">
              <a:solidFill>
                <a:srgbClr val="002060"/>
              </a:solidFill>
              <a:latin typeface="Calibri"/>
              <a:ea typeface="Calibri"/>
              <a:cs typeface="Calibri"/>
              <a:sym typeface="Calibri"/>
            </a:endParaRPr>
          </a:p>
        </p:txBody>
      </p:sp>
      <p:pic>
        <p:nvPicPr>
          <p:cNvPr id="501" name="Google Shape;501;p21"/>
          <p:cNvPicPr preferRelativeResize="0"/>
          <p:nvPr/>
        </p:nvPicPr>
        <p:blipFill rotWithShape="1">
          <a:blip r:embed="rId3">
            <a:alphaModFix/>
          </a:blip>
          <a:srcRect b="0" l="0" r="0" t="0"/>
          <a:stretch/>
        </p:blipFill>
        <p:spPr>
          <a:xfrm>
            <a:off x="11350082" y="27883"/>
            <a:ext cx="738744" cy="811111"/>
          </a:xfrm>
          <a:prstGeom prst="rect">
            <a:avLst/>
          </a:prstGeom>
          <a:noFill/>
          <a:ln>
            <a:noFill/>
          </a:ln>
        </p:spPr>
      </p:pic>
      <p:cxnSp>
        <p:nvCxnSpPr>
          <p:cNvPr id="502" name="Google Shape;502;p21"/>
          <p:cNvCxnSpPr/>
          <p:nvPr/>
        </p:nvCxnSpPr>
        <p:spPr>
          <a:xfrm>
            <a:off x="75406" y="610394"/>
            <a:ext cx="11124406" cy="1588"/>
          </a:xfrm>
          <a:prstGeom prst="straightConnector1">
            <a:avLst/>
          </a:prstGeom>
          <a:noFill/>
          <a:ln cap="flat" cmpd="sng" w="9525">
            <a:solidFill>
              <a:srgbClr val="002060"/>
            </a:solidFill>
            <a:prstDash val="solid"/>
            <a:round/>
            <a:headEnd len="sm" w="sm" type="none"/>
            <a:tailEnd len="sm" w="sm" type="none"/>
          </a:ln>
        </p:spPr>
      </p:cxnSp>
      <p:sp>
        <p:nvSpPr>
          <p:cNvPr id="503" name="Google Shape;503;p21"/>
          <p:cNvSpPr txBox="1"/>
          <p:nvPr/>
        </p:nvSpPr>
        <p:spPr>
          <a:xfrm>
            <a:off x="0" y="794"/>
            <a:ext cx="9067006" cy="571633"/>
          </a:xfrm>
          <a:prstGeom prst="rect">
            <a:avLst/>
          </a:prstGeom>
          <a:noFill/>
          <a:ln>
            <a:noFill/>
          </a:ln>
        </p:spPr>
        <p:txBody>
          <a:bodyPr anchorCtr="0" anchor="ctr" bIns="60475" lIns="120975" spcFirstLastPara="1" rIns="120975" wrap="square" tIns="60475">
            <a:normAutofit lnSpcReduction="10000"/>
          </a:bodyPr>
          <a:lstStyle/>
          <a:p>
            <a:pPr indent="0" lvl="0" marL="0" marR="0" rtl="0" algn="l">
              <a:spcBef>
                <a:spcPts val="0"/>
              </a:spcBef>
              <a:spcAft>
                <a:spcPts val="0"/>
              </a:spcAft>
              <a:buClr>
                <a:srgbClr val="E36C09"/>
              </a:buClr>
              <a:buSzPts val="3200"/>
              <a:buFont typeface="Calibri"/>
              <a:buNone/>
            </a:pPr>
            <a:r>
              <a:rPr b="1" lang="en-US" sz="3200">
                <a:solidFill>
                  <a:srgbClr val="E36C09"/>
                </a:solidFill>
                <a:latin typeface="Calibri"/>
                <a:ea typeface="Calibri"/>
                <a:cs typeface="Calibri"/>
                <a:sym typeface="Calibri"/>
              </a:rPr>
              <a:t>Status Register : CPSR &amp; SPSR </a:t>
            </a:r>
            <a:endParaRPr b="1" sz="5300">
              <a:solidFill>
                <a:srgbClr val="E36C09"/>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2"/>
          <p:cNvSpPr txBox="1"/>
          <p:nvPr>
            <p:ph type="title"/>
          </p:nvPr>
        </p:nvSpPr>
        <p:spPr>
          <a:xfrm>
            <a:off x="353181" y="137352"/>
            <a:ext cx="3608704" cy="487475"/>
          </a:xfrm>
          <a:prstGeom prst="rect">
            <a:avLst/>
          </a:prstGeom>
          <a:noFill/>
          <a:ln>
            <a:noFill/>
          </a:ln>
        </p:spPr>
        <p:txBody>
          <a:bodyPr anchorCtr="0" anchor="ctr" bIns="60475" lIns="120975" spcFirstLastPara="1" rIns="120975" wrap="square" tIns="60475">
            <a:noAutofit/>
          </a:bodyPr>
          <a:lstStyle/>
          <a:p>
            <a:pPr indent="0" lvl="0" marL="0" rtl="0" algn="l">
              <a:spcBef>
                <a:spcPts val="0"/>
              </a:spcBef>
              <a:spcAft>
                <a:spcPts val="0"/>
              </a:spcAft>
              <a:buClr>
                <a:srgbClr val="E36C09"/>
              </a:buClr>
              <a:buSzPts val="2600"/>
              <a:buFont typeface="Calibri"/>
              <a:buNone/>
            </a:pPr>
            <a:r>
              <a:rPr b="1" lang="en-US" sz="2600">
                <a:solidFill>
                  <a:srgbClr val="E36C09"/>
                </a:solidFill>
              </a:rPr>
              <a:t>The Memory System     </a:t>
            </a:r>
            <a:endParaRPr sz="2400">
              <a:solidFill>
                <a:srgbClr val="E36C09"/>
              </a:solidFill>
            </a:endParaRPr>
          </a:p>
        </p:txBody>
      </p:sp>
      <p:pic>
        <p:nvPicPr>
          <p:cNvPr id="509" name="Google Shape;509;p22"/>
          <p:cNvPicPr preferRelativeResize="0"/>
          <p:nvPr>
            <p:ph idx="2" type="body"/>
          </p:nvPr>
        </p:nvPicPr>
        <p:blipFill rotWithShape="1">
          <a:blip r:embed="rId3">
            <a:alphaModFix/>
          </a:blip>
          <a:srcRect b="0" l="0" r="0" t="0"/>
          <a:stretch/>
        </p:blipFill>
        <p:spPr>
          <a:xfrm>
            <a:off x="1751806" y="838994"/>
            <a:ext cx="4387532" cy="1828800"/>
          </a:xfrm>
          <a:prstGeom prst="rect">
            <a:avLst/>
          </a:prstGeom>
          <a:noFill/>
          <a:ln>
            <a:noFill/>
          </a:ln>
        </p:spPr>
      </p:pic>
      <p:sp>
        <p:nvSpPr>
          <p:cNvPr id="510" name="Google Shape;510;p22"/>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p>
            <a:pPr indent="0" lvl="0" marL="0" rtl="0" algn="r">
              <a:spcBef>
                <a:spcPts val="0"/>
              </a:spcBef>
              <a:spcAft>
                <a:spcPts val="0"/>
              </a:spcAft>
              <a:buNone/>
            </a:pPr>
            <a:fld id="{00000000-1234-1234-1234-123412341234}" type="slidenum">
              <a:rPr lang="en-US"/>
              <a:t>‹#›</a:t>
            </a:fld>
            <a:endParaRPr/>
          </a:p>
        </p:txBody>
      </p:sp>
      <p:cxnSp>
        <p:nvCxnSpPr>
          <p:cNvPr id="511" name="Google Shape;511;p22"/>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sp>
        <p:nvSpPr>
          <p:cNvPr id="512" name="Google Shape;512;p22"/>
          <p:cNvSpPr txBox="1"/>
          <p:nvPr>
            <p:ph idx="1" type="body"/>
          </p:nvPr>
        </p:nvSpPr>
        <p:spPr>
          <a:xfrm>
            <a:off x="151606" y="2820194"/>
            <a:ext cx="11276132" cy="838394"/>
          </a:xfrm>
          <a:prstGeom prst="rect">
            <a:avLst/>
          </a:prstGeom>
          <a:noFill/>
          <a:ln>
            <a:noFill/>
          </a:ln>
        </p:spPr>
        <p:txBody>
          <a:bodyPr anchorCtr="0" anchor="t" bIns="60475" lIns="120975" spcFirstLastPara="1" rIns="120975" wrap="square" tIns="60475">
            <a:normAutofit fontScale="92500" lnSpcReduction="10000"/>
          </a:bodyPr>
          <a:lstStyle/>
          <a:p>
            <a:pPr indent="-453657" lvl="0" marL="453657" rtl="0" algn="l">
              <a:spcBef>
                <a:spcPts val="0"/>
              </a:spcBef>
              <a:spcAft>
                <a:spcPts val="0"/>
              </a:spcAft>
              <a:buClr>
                <a:srgbClr val="002060"/>
              </a:buClr>
              <a:buSzPct val="100000"/>
              <a:buChar char="•"/>
            </a:pPr>
            <a:r>
              <a:rPr lang="en-US" sz="2600">
                <a:solidFill>
                  <a:srgbClr val="002060"/>
                </a:solidFill>
              </a:rPr>
              <a:t>ARM processor supports both</a:t>
            </a:r>
            <a:r>
              <a:rPr lang="en-US" sz="2600"/>
              <a:t> </a:t>
            </a:r>
            <a:r>
              <a:rPr b="1" lang="en-US" sz="2600">
                <a:solidFill>
                  <a:srgbClr val="0000FF"/>
                </a:solidFill>
              </a:rPr>
              <a:t>little endian &amp; big endian </a:t>
            </a:r>
            <a:r>
              <a:rPr lang="en-US" sz="2600">
                <a:solidFill>
                  <a:srgbClr val="002060"/>
                </a:solidFill>
              </a:rPr>
              <a:t>methods for storing data in memory.</a:t>
            </a:r>
            <a:endParaRPr/>
          </a:p>
          <a:p>
            <a:pPr indent="-300939" lvl="0" marL="453657" rtl="0" algn="l">
              <a:spcBef>
                <a:spcPts val="481"/>
              </a:spcBef>
              <a:spcAft>
                <a:spcPts val="0"/>
              </a:spcAft>
              <a:buClr>
                <a:schemeClr val="dk1"/>
              </a:buClr>
              <a:buSzPct val="100000"/>
              <a:buNone/>
            </a:pPr>
            <a:r>
              <a:t/>
            </a:r>
            <a:endParaRPr sz="2600"/>
          </a:p>
        </p:txBody>
      </p:sp>
      <p:sp>
        <p:nvSpPr>
          <p:cNvPr id="513" name="Google Shape;513;p22"/>
          <p:cNvSpPr/>
          <p:nvPr/>
        </p:nvSpPr>
        <p:spPr>
          <a:xfrm>
            <a:off x="380206" y="3658394"/>
            <a:ext cx="11449675" cy="2922924"/>
          </a:xfrm>
          <a:prstGeom prst="rect">
            <a:avLst/>
          </a:prstGeom>
          <a:noFill/>
          <a:ln>
            <a:noFill/>
          </a:ln>
        </p:spPr>
        <p:txBody>
          <a:bodyPr anchorCtr="0" anchor="t" bIns="60475" lIns="120975" spcFirstLastPara="1" rIns="120975" wrap="square" tIns="60475">
            <a:spAutoFit/>
          </a:bodyPr>
          <a:lstStyle/>
          <a:p>
            <a:pPr indent="0" lvl="0" marL="0" marR="0" rtl="0" algn="l">
              <a:spcBef>
                <a:spcPts val="0"/>
              </a:spcBef>
              <a:spcAft>
                <a:spcPts val="0"/>
              </a:spcAft>
              <a:buNone/>
            </a:pPr>
            <a:r>
              <a:rPr b="1" lang="en-US" sz="2600">
                <a:solidFill>
                  <a:srgbClr val="002060"/>
                </a:solidFill>
                <a:latin typeface="Calibri"/>
                <a:ea typeface="Calibri"/>
                <a:cs typeface="Calibri"/>
                <a:sym typeface="Calibri"/>
              </a:rPr>
              <a:t>ARM processors  support </a:t>
            </a:r>
            <a:r>
              <a:rPr b="1" lang="en-US" sz="2600">
                <a:solidFill>
                  <a:srgbClr val="0000FF"/>
                </a:solidFill>
                <a:latin typeface="Calibri"/>
                <a:ea typeface="Calibri"/>
                <a:cs typeface="Calibri"/>
                <a:sym typeface="Calibri"/>
              </a:rPr>
              <a:t>six data types</a:t>
            </a:r>
            <a:r>
              <a:rPr lang="en-US" sz="26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a:t>
            </a:r>
            <a:r>
              <a:rPr b="1" lang="en-US" sz="2600">
                <a:solidFill>
                  <a:srgbClr val="0000FF"/>
                </a:solidFill>
                <a:latin typeface="Calibri"/>
                <a:ea typeface="Calibri"/>
                <a:cs typeface="Calibri"/>
                <a:sym typeface="Calibri"/>
              </a:rPr>
              <a:t>8-bit</a:t>
            </a:r>
            <a:r>
              <a:rPr lang="en-US" sz="2600">
                <a:solidFill>
                  <a:schemeClr val="dk1"/>
                </a:solidFill>
                <a:latin typeface="Calibri"/>
                <a:ea typeface="Calibri"/>
                <a:cs typeface="Calibri"/>
                <a:sym typeface="Calibri"/>
              </a:rPr>
              <a:t> </a:t>
            </a:r>
            <a:r>
              <a:rPr lang="en-US" sz="2600">
                <a:solidFill>
                  <a:srgbClr val="002060"/>
                </a:solidFill>
                <a:latin typeface="Calibri"/>
                <a:ea typeface="Calibri"/>
                <a:cs typeface="Calibri"/>
                <a:sym typeface="Calibri"/>
              </a:rPr>
              <a:t>signed and unsigned bytes.</a:t>
            </a:r>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a:t>
            </a:r>
            <a:r>
              <a:rPr b="1" lang="en-US" sz="2600">
                <a:solidFill>
                  <a:srgbClr val="0000FF"/>
                </a:solidFill>
                <a:latin typeface="Calibri"/>
                <a:ea typeface="Calibri"/>
                <a:cs typeface="Calibri"/>
                <a:sym typeface="Calibri"/>
              </a:rPr>
              <a:t>16-bit</a:t>
            </a:r>
            <a:r>
              <a:rPr lang="en-US" sz="2600">
                <a:solidFill>
                  <a:schemeClr val="dk1"/>
                </a:solidFill>
                <a:latin typeface="Calibri"/>
                <a:ea typeface="Calibri"/>
                <a:cs typeface="Calibri"/>
                <a:sym typeface="Calibri"/>
              </a:rPr>
              <a:t> </a:t>
            </a:r>
            <a:r>
              <a:rPr lang="en-US" sz="2600">
                <a:solidFill>
                  <a:srgbClr val="002060"/>
                </a:solidFill>
                <a:latin typeface="Calibri"/>
                <a:ea typeface="Calibri"/>
                <a:cs typeface="Calibri"/>
                <a:sym typeface="Calibri"/>
              </a:rPr>
              <a:t>signed and unsigned half-words; these are aligned on 2-byte boundaries.</a:t>
            </a:r>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a:t>
            </a:r>
            <a:r>
              <a:rPr b="1" lang="en-US" sz="2600">
                <a:solidFill>
                  <a:srgbClr val="0000FF"/>
                </a:solidFill>
                <a:latin typeface="Calibri"/>
                <a:ea typeface="Calibri"/>
                <a:cs typeface="Calibri"/>
                <a:sym typeface="Calibri"/>
              </a:rPr>
              <a:t>32-bit</a:t>
            </a:r>
            <a:r>
              <a:rPr lang="en-US" sz="2600">
                <a:solidFill>
                  <a:schemeClr val="dk1"/>
                </a:solidFill>
                <a:latin typeface="Calibri"/>
                <a:ea typeface="Calibri"/>
                <a:cs typeface="Calibri"/>
                <a:sym typeface="Calibri"/>
              </a:rPr>
              <a:t> </a:t>
            </a:r>
            <a:r>
              <a:rPr lang="en-US" sz="2600">
                <a:solidFill>
                  <a:srgbClr val="002060"/>
                </a:solidFill>
                <a:latin typeface="Calibri"/>
                <a:ea typeface="Calibri"/>
                <a:cs typeface="Calibri"/>
                <a:sym typeface="Calibri"/>
              </a:rPr>
              <a:t>signed and unsigned words; these are aligned on 4-byte boundaries.</a:t>
            </a:r>
            <a:endParaRPr/>
          </a:p>
        </p:txBody>
      </p:sp>
      <p:pic>
        <p:nvPicPr>
          <p:cNvPr id="514" name="Google Shape;514;p22"/>
          <p:cNvPicPr preferRelativeResize="0"/>
          <p:nvPr/>
        </p:nvPicPr>
        <p:blipFill rotWithShape="1">
          <a:blip r:embed="rId4">
            <a:alphaModFix/>
          </a:blip>
          <a:srcRect b="0" l="0" r="0" t="0"/>
          <a:stretch/>
        </p:blipFill>
        <p:spPr>
          <a:xfrm>
            <a:off x="11072959" y="27883"/>
            <a:ext cx="1015867" cy="11153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3"/>
          <p:cNvSpPr txBox="1"/>
          <p:nvPr>
            <p:ph type="title"/>
          </p:nvPr>
        </p:nvSpPr>
        <p:spPr>
          <a:xfrm>
            <a:off x="645006" y="122265"/>
            <a:ext cx="10666612" cy="639911"/>
          </a:xfrm>
          <a:prstGeom prst="rect">
            <a:avLst/>
          </a:prstGeom>
          <a:noFill/>
          <a:ln>
            <a:noFill/>
          </a:ln>
        </p:spPr>
        <p:txBody>
          <a:bodyPr anchorCtr="0" anchor="ctr" bIns="60475" lIns="120975" spcFirstLastPara="1" rIns="120975" wrap="square" tIns="60475">
            <a:noAutofit/>
          </a:bodyPr>
          <a:lstStyle/>
          <a:p>
            <a:pPr indent="0" lvl="0" marL="0" rtl="0" algn="l">
              <a:spcBef>
                <a:spcPts val="0"/>
              </a:spcBef>
              <a:spcAft>
                <a:spcPts val="0"/>
              </a:spcAft>
              <a:buClr>
                <a:srgbClr val="E36C09"/>
              </a:buClr>
              <a:buSzPts val="3700"/>
              <a:buFont typeface="Calibri"/>
              <a:buNone/>
            </a:pPr>
            <a:r>
              <a:rPr b="1" lang="en-US" sz="3700">
                <a:solidFill>
                  <a:srgbClr val="E36C09"/>
                </a:solidFill>
              </a:rPr>
              <a:t>ARM Instruction Set Architecture  - Features</a:t>
            </a:r>
            <a:endParaRPr/>
          </a:p>
        </p:txBody>
      </p:sp>
      <p:sp>
        <p:nvSpPr>
          <p:cNvPr id="520" name="Google Shape;520;p23"/>
          <p:cNvSpPr txBox="1"/>
          <p:nvPr>
            <p:ph idx="2" type="body"/>
          </p:nvPr>
        </p:nvSpPr>
        <p:spPr>
          <a:xfrm>
            <a:off x="380206" y="915194"/>
            <a:ext cx="11099098" cy="5640105"/>
          </a:xfrm>
          <a:prstGeom prst="rect">
            <a:avLst/>
          </a:prstGeom>
          <a:noFill/>
          <a:ln>
            <a:noFill/>
          </a:ln>
        </p:spPr>
        <p:txBody>
          <a:bodyPr anchorCtr="0" anchor="t" bIns="60475" lIns="120975" spcFirstLastPara="1" rIns="120975" wrap="square" tIns="60475">
            <a:noAutofit/>
          </a:bodyPr>
          <a:lstStyle/>
          <a:p>
            <a:pPr indent="-453657" lvl="0" marL="453657" rtl="0" algn="just">
              <a:lnSpc>
                <a:spcPct val="150000"/>
              </a:lnSpc>
              <a:spcBef>
                <a:spcPts val="0"/>
              </a:spcBef>
              <a:spcAft>
                <a:spcPts val="0"/>
              </a:spcAft>
              <a:buClr>
                <a:srgbClr val="002060"/>
              </a:buClr>
              <a:buSzPts val="2800"/>
              <a:buChar char="•"/>
            </a:pPr>
            <a:r>
              <a:rPr lang="en-US" sz="2800">
                <a:solidFill>
                  <a:srgbClr val="002060"/>
                </a:solidFill>
              </a:rPr>
              <a:t>All ARM instructions are </a:t>
            </a:r>
            <a:r>
              <a:rPr lang="en-US" sz="2800">
                <a:solidFill>
                  <a:srgbClr val="0000FF"/>
                </a:solidFill>
              </a:rPr>
              <a:t>32 bits wide</a:t>
            </a:r>
            <a:r>
              <a:rPr lang="en-US" sz="2800"/>
              <a:t>.</a:t>
            </a:r>
            <a:endParaRPr/>
          </a:p>
          <a:p>
            <a:pPr indent="-453657" lvl="0" marL="453657" rtl="0" algn="just">
              <a:lnSpc>
                <a:spcPct val="150000"/>
              </a:lnSpc>
              <a:spcBef>
                <a:spcPts val="0"/>
              </a:spcBef>
              <a:spcAft>
                <a:spcPts val="0"/>
              </a:spcAft>
              <a:buClr>
                <a:srgbClr val="002060"/>
              </a:buClr>
              <a:buSzPts val="2800"/>
              <a:buChar char="•"/>
            </a:pPr>
            <a:r>
              <a:rPr lang="en-US" sz="2800">
                <a:solidFill>
                  <a:srgbClr val="002060"/>
                </a:solidFill>
              </a:rPr>
              <a:t>The load-store architecture</a:t>
            </a:r>
            <a:r>
              <a:rPr lang="en-US" sz="2800"/>
              <a:t>.</a:t>
            </a:r>
            <a:endParaRPr/>
          </a:p>
          <a:p>
            <a:pPr indent="-453657" lvl="0" marL="453657" rtl="0" algn="l">
              <a:lnSpc>
                <a:spcPct val="150000"/>
              </a:lnSpc>
              <a:spcBef>
                <a:spcPts val="0"/>
              </a:spcBef>
              <a:spcAft>
                <a:spcPts val="0"/>
              </a:spcAft>
              <a:buClr>
                <a:srgbClr val="0000FF"/>
              </a:buClr>
              <a:buSzPts val="2800"/>
              <a:buChar char="•"/>
            </a:pPr>
            <a:r>
              <a:rPr lang="en-US" sz="2800">
                <a:solidFill>
                  <a:srgbClr val="0000FF"/>
                </a:solidFill>
              </a:rPr>
              <a:t>3-Address</a:t>
            </a:r>
            <a:r>
              <a:rPr lang="en-US" sz="2800"/>
              <a:t> </a:t>
            </a:r>
            <a:r>
              <a:rPr lang="en-US" sz="2800">
                <a:solidFill>
                  <a:srgbClr val="002060"/>
                </a:solidFill>
              </a:rPr>
              <a:t>data processing instructions (that is, the </a:t>
            </a:r>
            <a:r>
              <a:rPr lang="en-US" sz="2800">
                <a:solidFill>
                  <a:srgbClr val="C00000"/>
                </a:solidFill>
              </a:rPr>
              <a:t>two source </a:t>
            </a:r>
            <a:r>
              <a:rPr lang="en-US" sz="2800">
                <a:solidFill>
                  <a:srgbClr val="002060"/>
                </a:solidFill>
              </a:rPr>
              <a:t>operand registers and the </a:t>
            </a:r>
            <a:r>
              <a:rPr lang="en-US" sz="2800">
                <a:solidFill>
                  <a:srgbClr val="C00000"/>
                </a:solidFill>
              </a:rPr>
              <a:t>result</a:t>
            </a:r>
            <a:r>
              <a:rPr lang="en-US" sz="2800"/>
              <a:t> </a:t>
            </a:r>
            <a:r>
              <a:rPr lang="en-US" sz="2800">
                <a:solidFill>
                  <a:srgbClr val="002060"/>
                </a:solidFill>
              </a:rPr>
              <a:t>register are all </a:t>
            </a:r>
            <a:r>
              <a:rPr lang="en-US" sz="2800">
                <a:solidFill>
                  <a:srgbClr val="0000FF"/>
                </a:solidFill>
              </a:rPr>
              <a:t>independently</a:t>
            </a:r>
            <a:r>
              <a:rPr lang="en-US" sz="2800"/>
              <a:t> </a:t>
            </a:r>
            <a:r>
              <a:rPr lang="en-US" sz="2800">
                <a:solidFill>
                  <a:srgbClr val="002060"/>
                </a:solidFill>
              </a:rPr>
              <a:t>specified).</a:t>
            </a:r>
            <a:endParaRPr/>
          </a:p>
          <a:p>
            <a:pPr indent="-453657" lvl="0" marL="453657" rtl="0" algn="l">
              <a:lnSpc>
                <a:spcPct val="150000"/>
              </a:lnSpc>
              <a:spcBef>
                <a:spcPts val="0"/>
              </a:spcBef>
              <a:spcAft>
                <a:spcPts val="0"/>
              </a:spcAft>
              <a:buClr>
                <a:srgbClr val="C00000"/>
              </a:buClr>
              <a:buSzPts val="2800"/>
              <a:buChar char="•"/>
            </a:pPr>
            <a:r>
              <a:rPr lang="en-US" sz="2800">
                <a:solidFill>
                  <a:srgbClr val="C00000"/>
                </a:solidFill>
              </a:rPr>
              <a:t>Conditional execution </a:t>
            </a:r>
            <a:r>
              <a:rPr lang="en-US" sz="2800">
                <a:solidFill>
                  <a:srgbClr val="002060"/>
                </a:solidFill>
              </a:rPr>
              <a:t>of every instruction.</a:t>
            </a:r>
            <a:endParaRPr/>
          </a:p>
          <a:p>
            <a:pPr indent="-453657" lvl="0" marL="453657" rtl="0" algn="l">
              <a:lnSpc>
                <a:spcPct val="150000"/>
              </a:lnSpc>
              <a:spcBef>
                <a:spcPts val="0"/>
              </a:spcBef>
              <a:spcAft>
                <a:spcPts val="0"/>
              </a:spcAft>
              <a:buClr>
                <a:srgbClr val="002060"/>
              </a:buClr>
              <a:buSzPts val="2800"/>
              <a:buChar char="•"/>
            </a:pPr>
            <a:r>
              <a:rPr lang="en-US" sz="2800">
                <a:solidFill>
                  <a:srgbClr val="002060"/>
                </a:solidFill>
              </a:rPr>
              <a:t>Inclusion of very powerful load and store </a:t>
            </a:r>
            <a:r>
              <a:rPr lang="en-US" sz="2800">
                <a:solidFill>
                  <a:srgbClr val="0000FF"/>
                </a:solidFill>
              </a:rPr>
              <a:t>multiple</a:t>
            </a:r>
            <a:r>
              <a:rPr lang="en-US" sz="2800"/>
              <a:t> </a:t>
            </a:r>
            <a:r>
              <a:rPr lang="en-US" sz="2800">
                <a:solidFill>
                  <a:srgbClr val="0000FF"/>
                </a:solidFill>
              </a:rPr>
              <a:t>register </a:t>
            </a:r>
            <a:r>
              <a:rPr lang="en-US" sz="2800">
                <a:solidFill>
                  <a:srgbClr val="002060"/>
                </a:solidFill>
              </a:rPr>
              <a:t>instructions.</a:t>
            </a:r>
            <a:endParaRPr/>
          </a:p>
          <a:p>
            <a:pPr indent="-453657" lvl="0" marL="453657" rtl="0" algn="l">
              <a:lnSpc>
                <a:spcPct val="150000"/>
              </a:lnSpc>
              <a:spcBef>
                <a:spcPts val="0"/>
              </a:spcBef>
              <a:spcAft>
                <a:spcPts val="0"/>
              </a:spcAft>
              <a:buClr>
                <a:srgbClr val="002060"/>
              </a:buClr>
              <a:buSzPts val="2800"/>
              <a:buChar char="•"/>
            </a:pPr>
            <a:r>
              <a:rPr lang="en-US" sz="2800">
                <a:solidFill>
                  <a:srgbClr val="002060"/>
                </a:solidFill>
              </a:rPr>
              <a:t>Ability to perform a </a:t>
            </a:r>
            <a:r>
              <a:rPr lang="en-US" sz="2800">
                <a:solidFill>
                  <a:srgbClr val="C00000"/>
                </a:solidFill>
              </a:rPr>
              <a:t>general shift operation </a:t>
            </a:r>
            <a:r>
              <a:rPr lang="en-US" sz="2800">
                <a:solidFill>
                  <a:srgbClr val="002060"/>
                </a:solidFill>
              </a:rPr>
              <a:t>and a</a:t>
            </a:r>
            <a:r>
              <a:rPr lang="en-US" sz="2800">
                <a:solidFill>
                  <a:srgbClr val="C00000"/>
                </a:solidFill>
              </a:rPr>
              <a:t> general ALU operation</a:t>
            </a:r>
            <a:r>
              <a:rPr lang="en-US" sz="2800"/>
              <a:t> </a:t>
            </a:r>
            <a:r>
              <a:rPr lang="en-US" sz="2800">
                <a:solidFill>
                  <a:srgbClr val="002060"/>
                </a:solidFill>
              </a:rPr>
              <a:t>in a single instruction that executes in a single clock cycle</a:t>
            </a:r>
            <a:r>
              <a:rPr lang="en-US" sz="1800">
                <a:solidFill>
                  <a:srgbClr val="002060"/>
                </a:solidFill>
              </a:rPr>
              <a:t>.</a:t>
            </a:r>
            <a:endParaRPr/>
          </a:p>
          <a:p>
            <a:pPr indent="0" lvl="0" marL="0" rtl="0" algn="l">
              <a:lnSpc>
                <a:spcPct val="150000"/>
              </a:lnSpc>
              <a:spcBef>
                <a:spcPts val="0"/>
              </a:spcBef>
              <a:spcAft>
                <a:spcPts val="0"/>
              </a:spcAft>
              <a:buClr>
                <a:schemeClr val="dk1"/>
              </a:buClr>
              <a:buSzPts val="1800"/>
              <a:buNone/>
            </a:pPr>
            <a:r>
              <a:t/>
            </a:r>
            <a:endParaRPr sz="1800"/>
          </a:p>
        </p:txBody>
      </p:sp>
      <p:sp>
        <p:nvSpPr>
          <p:cNvPr id="521" name="Google Shape;521;p23"/>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p>
            <a:pPr indent="0" lvl="0" marL="0" rtl="0" algn="r">
              <a:spcBef>
                <a:spcPts val="0"/>
              </a:spcBef>
              <a:spcAft>
                <a:spcPts val="0"/>
              </a:spcAft>
              <a:buNone/>
            </a:pPr>
            <a:fld id="{00000000-1234-1234-1234-123412341234}" type="slidenum">
              <a:rPr lang="en-US"/>
              <a:t>‹#›</a:t>
            </a:fld>
            <a:endParaRPr/>
          </a:p>
        </p:txBody>
      </p:sp>
      <p:cxnSp>
        <p:nvCxnSpPr>
          <p:cNvPr id="522" name="Google Shape;522;p23"/>
          <p:cNvCxnSpPr/>
          <p:nvPr/>
        </p:nvCxnSpPr>
        <p:spPr>
          <a:xfrm>
            <a:off x="1" y="762176"/>
            <a:ext cx="12190413" cy="0"/>
          </a:xfrm>
          <a:prstGeom prst="straightConnector1">
            <a:avLst/>
          </a:prstGeom>
          <a:noFill/>
          <a:ln cap="flat" cmpd="sng" w="9525">
            <a:solidFill>
              <a:srgbClr val="002060"/>
            </a:solidFill>
            <a:prstDash val="solid"/>
            <a:round/>
            <a:headEnd len="sm" w="sm" type="none"/>
            <a:tailEnd len="sm" w="sm" type="none"/>
          </a:ln>
        </p:spPr>
      </p:cxnSp>
      <p:pic>
        <p:nvPicPr>
          <p:cNvPr id="523" name="Google Shape;523;p23"/>
          <p:cNvPicPr preferRelativeResize="0"/>
          <p:nvPr/>
        </p:nvPicPr>
        <p:blipFill rotWithShape="1">
          <a:blip r:embed="rId3">
            <a:alphaModFix/>
          </a:blip>
          <a:srcRect b="0" l="0" r="0" t="0"/>
          <a:stretch/>
        </p:blipFill>
        <p:spPr>
          <a:xfrm>
            <a:off x="11350082" y="27883"/>
            <a:ext cx="738744" cy="8111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4"/>
          <p:cNvSpPr txBox="1"/>
          <p:nvPr>
            <p:ph type="title"/>
          </p:nvPr>
        </p:nvSpPr>
        <p:spPr>
          <a:xfrm>
            <a:off x="645006" y="122265"/>
            <a:ext cx="10666612" cy="639911"/>
          </a:xfrm>
          <a:prstGeom prst="rect">
            <a:avLst/>
          </a:prstGeom>
          <a:noFill/>
          <a:ln>
            <a:noFill/>
          </a:ln>
        </p:spPr>
        <p:txBody>
          <a:bodyPr anchorCtr="0" anchor="ctr" bIns="60475" lIns="120975" spcFirstLastPara="1" rIns="120975" wrap="square" tIns="60475">
            <a:noAutofit/>
          </a:bodyPr>
          <a:lstStyle/>
          <a:p>
            <a:pPr indent="0" lvl="0" marL="0" rtl="0" algn="l">
              <a:spcBef>
                <a:spcPts val="0"/>
              </a:spcBef>
              <a:spcAft>
                <a:spcPts val="0"/>
              </a:spcAft>
              <a:buClr>
                <a:srgbClr val="E36C09"/>
              </a:buClr>
              <a:buSzPts val="3700"/>
              <a:buFont typeface="Calibri"/>
              <a:buNone/>
            </a:pPr>
            <a:r>
              <a:rPr b="1" lang="en-US" sz="3700">
                <a:solidFill>
                  <a:srgbClr val="E36C09"/>
                </a:solidFill>
              </a:rPr>
              <a:t>Load-store architecture</a:t>
            </a:r>
            <a:endParaRPr/>
          </a:p>
        </p:txBody>
      </p:sp>
      <p:sp>
        <p:nvSpPr>
          <p:cNvPr id="529" name="Google Shape;529;p24"/>
          <p:cNvSpPr txBox="1"/>
          <p:nvPr>
            <p:ph idx="2" type="body"/>
          </p:nvPr>
        </p:nvSpPr>
        <p:spPr>
          <a:xfrm>
            <a:off x="685006" y="915194"/>
            <a:ext cx="10489498" cy="5640105"/>
          </a:xfrm>
          <a:prstGeom prst="rect">
            <a:avLst/>
          </a:prstGeom>
          <a:noFill/>
          <a:ln>
            <a:noFill/>
          </a:ln>
        </p:spPr>
        <p:txBody>
          <a:bodyPr anchorCtr="0" anchor="t" bIns="60475" lIns="120975" spcFirstLastPara="1" rIns="120975" wrap="square" tIns="60475">
            <a:normAutofit fontScale="92500"/>
          </a:bodyPr>
          <a:lstStyle/>
          <a:p>
            <a:pPr indent="-453657" lvl="0" marL="453657" rtl="0" algn="just">
              <a:spcBef>
                <a:spcPts val="0"/>
              </a:spcBef>
              <a:spcAft>
                <a:spcPts val="0"/>
              </a:spcAft>
              <a:buClr>
                <a:srgbClr val="002060"/>
              </a:buClr>
              <a:buSzPct val="100000"/>
              <a:buChar char="•"/>
            </a:pPr>
            <a:r>
              <a:rPr lang="en-US" sz="2400">
                <a:solidFill>
                  <a:srgbClr val="002060"/>
                </a:solidFill>
              </a:rPr>
              <a:t>The instruction set will only process [ADD, SUB] values which are in registers [Immediate data] and will always place the results of such processing into a register.</a:t>
            </a:r>
            <a:endParaRPr/>
          </a:p>
          <a:p>
            <a:pPr indent="-378046" lvl="1" marL="982923" rtl="0" algn="l">
              <a:spcBef>
                <a:spcPts val="444"/>
              </a:spcBef>
              <a:spcAft>
                <a:spcPts val="0"/>
              </a:spcAft>
              <a:buClr>
                <a:srgbClr val="0000FF"/>
              </a:buClr>
              <a:buSzPct val="100000"/>
              <a:buChar char="–"/>
            </a:pPr>
            <a:r>
              <a:rPr b="1" lang="en-US" sz="2400" cap="small">
                <a:solidFill>
                  <a:srgbClr val="0000FF"/>
                </a:solidFill>
              </a:rPr>
              <a:t>LOAD</a:t>
            </a:r>
            <a:r>
              <a:rPr lang="en-US" sz="2400" cap="small"/>
              <a:t> </a:t>
            </a:r>
            <a:r>
              <a:rPr lang="en-US" sz="2400">
                <a:solidFill>
                  <a:srgbClr val="002060"/>
                </a:solidFill>
              </a:rPr>
              <a:t>instructions</a:t>
            </a:r>
            <a:r>
              <a:rPr lang="en-US" sz="2400" cap="small">
                <a:solidFill>
                  <a:srgbClr val="002060"/>
                </a:solidFill>
              </a:rPr>
              <a:t> </a:t>
            </a:r>
            <a:r>
              <a:rPr lang="en-US" sz="2400">
                <a:solidFill>
                  <a:srgbClr val="002060"/>
                </a:solidFill>
              </a:rPr>
              <a:t>operations which apply to memory state are ones which copy memory values into registers.</a:t>
            </a:r>
            <a:endParaRPr/>
          </a:p>
          <a:p>
            <a:pPr indent="-378046" lvl="1" marL="982923" rtl="0" algn="l">
              <a:spcBef>
                <a:spcPts val="444"/>
              </a:spcBef>
              <a:spcAft>
                <a:spcPts val="0"/>
              </a:spcAft>
              <a:buClr>
                <a:srgbClr val="0000FF"/>
              </a:buClr>
              <a:buSzPct val="100000"/>
              <a:buChar char="–"/>
            </a:pPr>
            <a:r>
              <a:rPr b="1" lang="en-US" sz="2400">
                <a:solidFill>
                  <a:srgbClr val="0000FF"/>
                </a:solidFill>
              </a:rPr>
              <a:t>STORE</a:t>
            </a:r>
            <a:r>
              <a:rPr lang="en-US" sz="2400"/>
              <a:t> </a:t>
            </a:r>
            <a:r>
              <a:rPr lang="en-US" sz="2400">
                <a:solidFill>
                  <a:srgbClr val="002060"/>
                </a:solidFill>
              </a:rPr>
              <a:t>instructions copy register values into memory.</a:t>
            </a:r>
            <a:endParaRPr/>
          </a:p>
          <a:p>
            <a:pPr indent="-453657" lvl="0" marL="453657" rtl="0" algn="l">
              <a:spcBef>
                <a:spcPts val="481"/>
              </a:spcBef>
              <a:spcAft>
                <a:spcPts val="0"/>
              </a:spcAft>
              <a:buClr>
                <a:srgbClr val="C00000"/>
              </a:buClr>
              <a:buSzPct val="100000"/>
              <a:buChar char="•"/>
            </a:pPr>
            <a:r>
              <a:rPr b="1" lang="en-US" sz="2600">
                <a:solidFill>
                  <a:srgbClr val="C00000"/>
                </a:solidFill>
              </a:rPr>
              <a:t>ARM</a:t>
            </a:r>
            <a:r>
              <a:rPr lang="en-US" sz="2600"/>
              <a:t> </a:t>
            </a:r>
            <a:r>
              <a:rPr lang="en-US" sz="2600">
                <a:solidFill>
                  <a:srgbClr val="002060"/>
                </a:solidFill>
              </a:rPr>
              <a:t>does not support </a:t>
            </a:r>
            <a:r>
              <a:rPr b="1" lang="en-US" sz="2600">
                <a:solidFill>
                  <a:srgbClr val="0000FF"/>
                </a:solidFill>
              </a:rPr>
              <a:t>'memory-to-memory' </a:t>
            </a:r>
            <a:r>
              <a:rPr lang="en-US" sz="2600">
                <a:solidFill>
                  <a:srgbClr val="002060"/>
                </a:solidFill>
              </a:rPr>
              <a:t>operations.</a:t>
            </a:r>
            <a:endParaRPr/>
          </a:p>
          <a:p>
            <a:pPr indent="-300939" lvl="0" marL="453657" rtl="0" algn="l">
              <a:spcBef>
                <a:spcPts val="481"/>
              </a:spcBef>
              <a:spcAft>
                <a:spcPts val="0"/>
              </a:spcAft>
              <a:buClr>
                <a:schemeClr val="dk1"/>
              </a:buClr>
              <a:buSzPct val="100000"/>
              <a:buNone/>
            </a:pPr>
            <a:r>
              <a:t/>
            </a:r>
            <a:endParaRPr sz="2600"/>
          </a:p>
          <a:p>
            <a:pPr indent="-453657" lvl="0" marL="453657" rtl="0" algn="l">
              <a:spcBef>
                <a:spcPts val="481"/>
              </a:spcBef>
              <a:spcAft>
                <a:spcPts val="0"/>
              </a:spcAft>
              <a:buClr>
                <a:srgbClr val="002060"/>
              </a:buClr>
              <a:buSzPct val="100000"/>
              <a:buChar char="•"/>
            </a:pPr>
            <a:r>
              <a:rPr lang="en-US" sz="2600">
                <a:solidFill>
                  <a:srgbClr val="002060"/>
                </a:solidFill>
              </a:rPr>
              <a:t>ARM instructions fall into one of the following </a:t>
            </a:r>
            <a:r>
              <a:rPr b="1" lang="en-US" sz="2600">
                <a:solidFill>
                  <a:srgbClr val="C00000"/>
                </a:solidFill>
              </a:rPr>
              <a:t>3 categories</a:t>
            </a:r>
            <a:r>
              <a:rPr lang="en-US" sz="2600"/>
              <a:t>.</a:t>
            </a:r>
            <a:endParaRPr/>
          </a:p>
          <a:p>
            <a:pPr indent="-378047" lvl="1" marL="982923" rtl="0" algn="l">
              <a:spcBef>
                <a:spcPts val="481"/>
              </a:spcBef>
              <a:spcAft>
                <a:spcPts val="0"/>
              </a:spcAft>
              <a:buClr>
                <a:srgbClr val="0000FF"/>
              </a:buClr>
              <a:buSzPct val="100000"/>
              <a:buChar char="–"/>
            </a:pPr>
            <a:r>
              <a:rPr b="1" lang="en-US" sz="2600">
                <a:solidFill>
                  <a:srgbClr val="0000FF"/>
                </a:solidFill>
              </a:rPr>
              <a:t>Data processing </a:t>
            </a:r>
            <a:r>
              <a:rPr lang="en-US" sz="2600">
                <a:solidFill>
                  <a:srgbClr val="002060"/>
                </a:solidFill>
              </a:rPr>
              <a:t>instructions.</a:t>
            </a:r>
            <a:endParaRPr/>
          </a:p>
          <a:p>
            <a:pPr indent="-302469" lvl="2" marL="1512189" rtl="0" algn="l">
              <a:spcBef>
                <a:spcPts val="388"/>
              </a:spcBef>
              <a:spcAft>
                <a:spcPts val="0"/>
              </a:spcAft>
              <a:buClr>
                <a:srgbClr val="002060"/>
              </a:buClr>
              <a:buSzPct val="100000"/>
              <a:buChar char="•"/>
            </a:pPr>
            <a:r>
              <a:rPr lang="en-US" sz="2100">
                <a:solidFill>
                  <a:srgbClr val="002060"/>
                </a:solidFill>
              </a:rPr>
              <a:t>Ex: </a:t>
            </a:r>
            <a:r>
              <a:rPr b="1" lang="en-US" sz="2100">
                <a:solidFill>
                  <a:srgbClr val="002060"/>
                </a:solidFill>
              </a:rPr>
              <a:t>MOV, ADD, SUB, CMP</a:t>
            </a:r>
            <a:r>
              <a:rPr lang="en-US" sz="2100">
                <a:solidFill>
                  <a:srgbClr val="002060"/>
                </a:solidFill>
              </a:rPr>
              <a:t>, etc.,</a:t>
            </a:r>
            <a:endParaRPr/>
          </a:p>
          <a:p>
            <a:pPr indent="-378047" lvl="1" marL="982923" rtl="0" algn="l">
              <a:spcBef>
                <a:spcPts val="481"/>
              </a:spcBef>
              <a:spcAft>
                <a:spcPts val="0"/>
              </a:spcAft>
              <a:buClr>
                <a:srgbClr val="C00000"/>
              </a:buClr>
              <a:buSzPct val="100000"/>
              <a:buChar char="–"/>
            </a:pPr>
            <a:r>
              <a:rPr b="1" lang="en-US" sz="2600">
                <a:solidFill>
                  <a:srgbClr val="C00000"/>
                </a:solidFill>
              </a:rPr>
              <a:t>Data transfer </a:t>
            </a:r>
            <a:r>
              <a:rPr lang="en-US" sz="2600">
                <a:solidFill>
                  <a:srgbClr val="002060"/>
                </a:solidFill>
              </a:rPr>
              <a:t>instructions.</a:t>
            </a:r>
            <a:endParaRPr/>
          </a:p>
          <a:p>
            <a:pPr indent="-302469" lvl="2" marL="1512189" rtl="0" algn="l">
              <a:spcBef>
                <a:spcPts val="388"/>
              </a:spcBef>
              <a:spcAft>
                <a:spcPts val="0"/>
              </a:spcAft>
              <a:buClr>
                <a:srgbClr val="002060"/>
              </a:buClr>
              <a:buSzPct val="100000"/>
              <a:buChar char="•"/>
            </a:pPr>
            <a:r>
              <a:rPr lang="en-US" sz="2100">
                <a:solidFill>
                  <a:srgbClr val="002060"/>
                </a:solidFill>
              </a:rPr>
              <a:t>Ex: </a:t>
            </a:r>
            <a:r>
              <a:rPr b="1" lang="en-US" sz="2100">
                <a:solidFill>
                  <a:srgbClr val="002060"/>
                </a:solidFill>
              </a:rPr>
              <a:t>LDR, STR</a:t>
            </a:r>
            <a:endParaRPr/>
          </a:p>
          <a:p>
            <a:pPr indent="-378047" lvl="1" marL="982923" rtl="0" algn="l">
              <a:spcBef>
                <a:spcPts val="481"/>
              </a:spcBef>
              <a:spcAft>
                <a:spcPts val="0"/>
              </a:spcAft>
              <a:buClr>
                <a:srgbClr val="0000FF"/>
              </a:buClr>
              <a:buSzPct val="100000"/>
              <a:buChar char="–"/>
            </a:pPr>
            <a:r>
              <a:rPr b="1" lang="en-US" sz="2600">
                <a:solidFill>
                  <a:srgbClr val="0000FF"/>
                </a:solidFill>
              </a:rPr>
              <a:t>Control flow </a:t>
            </a:r>
            <a:r>
              <a:rPr lang="en-US" sz="2600">
                <a:solidFill>
                  <a:srgbClr val="002060"/>
                </a:solidFill>
              </a:rPr>
              <a:t>instructions</a:t>
            </a:r>
            <a:endParaRPr/>
          </a:p>
          <a:p>
            <a:pPr indent="-302469" lvl="2" marL="1512189" rtl="0" algn="l">
              <a:spcBef>
                <a:spcPts val="388"/>
              </a:spcBef>
              <a:spcAft>
                <a:spcPts val="0"/>
              </a:spcAft>
              <a:buClr>
                <a:srgbClr val="002060"/>
              </a:buClr>
              <a:buSzPct val="100000"/>
              <a:buChar char="•"/>
            </a:pPr>
            <a:r>
              <a:rPr lang="en-US" sz="2100">
                <a:solidFill>
                  <a:srgbClr val="002060"/>
                </a:solidFill>
              </a:rPr>
              <a:t>Ex: </a:t>
            </a:r>
            <a:r>
              <a:rPr b="1" lang="en-US" sz="2100">
                <a:solidFill>
                  <a:srgbClr val="002060"/>
                </a:solidFill>
              </a:rPr>
              <a:t>B, BGT, BEQ, BL</a:t>
            </a:r>
            <a:r>
              <a:rPr lang="en-US" sz="2100">
                <a:solidFill>
                  <a:srgbClr val="002060"/>
                </a:solidFill>
              </a:rPr>
              <a:t>, etc., </a:t>
            </a:r>
            <a:endParaRPr/>
          </a:p>
        </p:txBody>
      </p:sp>
      <p:sp>
        <p:nvSpPr>
          <p:cNvPr id="530" name="Google Shape;530;p24"/>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p>
            <a:pPr indent="0" lvl="0" marL="0" rtl="0" algn="r">
              <a:spcBef>
                <a:spcPts val="0"/>
              </a:spcBef>
              <a:spcAft>
                <a:spcPts val="0"/>
              </a:spcAft>
              <a:buNone/>
            </a:pPr>
            <a:fld id="{00000000-1234-1234-1234-123412341234}" type="slidenum">
              <a:rPr lang="en-US"/>
              <a:t>‹#›</a:t>
            </a:fld>
            <a:endParaRPr/>
          </a:p>
        </p:txBody>
      </p:sp>
      <p:cxnSp>
        <p:nvCxnSpPr>
          <p:cNvPr id="531" name="Google Shape;531;p24"/>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pic>
        <p:nvPicPr>
          <p:cNvPr id="532" name="Google Shape;532;p24"/>
          <p:cNvPicPr preferRelativeResize="0"/>
          <p:nvPr/>
        </p:nvPicPr>
        <p:blipFill rotWithShape="1">
          <a:blip r:embed="rId3">
            <a:alphaModFix/>
          </a:blip>
          <a:srcRect b="0" l="0" r="0" t="0"/>
          <a:stretch/>
        </p:blipFill>
        <p:spPr>
          <a:xfrm>
            <a:off x="11072959" y="27883"/>
            <a:ext cx="1015867" cy="11153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5"/>
          <p:cNvSpPr txBox="1"/>
          <p:nvPr>
            <p:ph idx="1" type="subTitle"/>
          </p:nvPr>
        </p:nvSpPr>
        <p:spPr>
          <a:xfrm>
            <a:off x="0" y="991394"/>
            <a:ext cx="11810100" cy="5257800"/>
          </a:xfrm>
          <a:prstGeom prst="rect">
            <a:avLst/>
          </a:prstGeom>
          <a:noFill/>
          <a:ln>
            <a:noFill/>
          </a:ln>
        </p:spPr>
        <p:txBody>
          <a:bodyPr anchorCtr="0" anchor="t" bIns="60475" lIns="120975" spcFirstLastPara="1" rIns="120975" wrap="square" tIns="60475">
            <a:noAutofit/>
          </a:bodyPr>
          <a:lstStyle/>
          <a:p>
            <a:pPr indent="-228600" lvl="0" marL="0" rtl="0" algn="l">
              <a:spcBef>
                <a:spcPts val="0"/>
              </a:spcBef>
              <a:spcAft>
                <a:spcPts val="0"/>
              </a:spcAft>
              <a:buClr>
                <a:schemeClr val="dk1"/>
              </a:buClr>
              <a:buSzPts val="3600"/>
              <a:buFont typeface="Arial"/>
              <a:buChar char="•"/>
            </a:pPr>
            <a:r>
              <a:rPr b="1" lang="en-US" sz="3600">
                <a:solidFill>
                  <a:schemeClr val="dk1"/>
                </a:solidFill>
              </a:rPr>
              <a:t>       </a:t>
            </a:r>
            <a:r>
              <a:rPr b="1" lang="en-US" sz="3600">
                <a:solidFill>
                  <a:srgbClr val="0000FF"/>
                </a:solidFill>
              </a:rPr>
              <a:t>Register windows</a:t>
            </a:r>
            <a:r>
              <a:rPr lang="en-US" sz="3600"/>
              <a:t>.</a:t>
            </a:r>
            <a:endParaRPr/>
          </a:p>
          <a:p>
            <a:pPr indent="-378047" lvl="1" marL="982923" rtl="0" algn="l">
              <a:spcBef>
                <a:spcPts val="560"/>
              </a:spcBef>
              <a:spcAft>
                <a:spcPts val="0"/>
              </a:spcAft>
              <a:buClr>
                <a:schemeClr val="dk1"/>
              </a:buClr>
              <a:buSzPts val="2800"/>
              <a:buFont typeface="Arial"/>
              <a:buChar char="•"/>
            </a:pPr>
            <a:r>
              <a:rPr lang="en-US" sz="2800">
                <a:solidFill>
                  <a:schemeClr val="dk1"/>
                </a:solidFill>
              </a:rPr>
              <a:t> </a:t>
            </a:r>
            <a:r>
              <a:rPr lang="en-US" sz="2800">
                <a:solidFill>
                  <a:srgbClr val="002060"/>
                </a:solidFill>
              </a:rPr>
              <a:t>RISC processors incorporated a </a:t>
            </a:r>
            <a:r>
              <a:rPr lang="en-US" sz="2800">
                <a:solidFill>
                  <a:srgbClr val="0000FF"/>
                </a:solidFill>
              </a:rPr>
              <a:t>large</a:t>
            </a:r>
            <a:r>
              <a:rPr lang="en-US" sz="2800">
                <a:solidFill>
                  <a:schemeClr val="dk1"/>
                </a:solidFill>
              </a:rPr>
              <a:t> </a:t>
            </a:r>
            <a:r>
              <a:rPr lang="en-US" sz="2800">
                <a:solidFill>
                  <a:srgbClr val="002060"/>
                </a:solidFill>
              </a:rPr>
              <a:t>number of registers.</a:t>
            </a:r>
            <a:endParaRPr/>
          </a:p>
          <a:p>
            <a:pPr indent="-453656" lvl="1" marL="1058533" rtl="0" algn="l">
              <a:spcBef>
                <a:spcPts val="560"/>
              </a:spcBef>
              <a:spcAft>
                <a:spcPts val="0"/>
              </a:spcAft>
              <a:buClr>
                <a:srgbClr val="002060"/>
              </a:buClr>
              <a:buSzPts val="2800"/>
              <a:buFont typeface="Arial"/>
              <a:buChar char="•"/>
            </a:pPr>
            <a:r>
              <a:rPr lang="en-US" sz="2800">
                <a:solidFill>
                  <a:srgbClr val="002060"/>
                </a:solidFill>
              </a:rPr>
              <a:t>Procedure entry and exit instructions moved the visible 'window' to    give each procedure access to new registers.</a:t>
            </a:r>
            <a:endParaRPr/>
          </a:p>
          <a:p>
            <a:pPr indent="-453656" lvl="1" marL="1058533" rtl="0" algn="l">
              <a:spcBef>
                <a:spcPts val="560"/>
              </a:spcBef>
              <a:spcAft>
                <a:spcPts val="0"/>
              </a:spcAft>
              <a:buClr>
                <a:srgbClr val="002060"/>
              </a:buClr>
              <a:buSzPts val="2800"/>
              <a:buFont typeface="Arial"/>
              <a:buChar char="•"/>
            </a:pPr>
            <a:r>
              <a:rPr lang="en-US" sz="2800">
                <a:solidFill>
                  <a:srgbClr val="002060"/>
                </a:solidFill>
              </a:rPr>
              <a:t>Thereby</a:t>
            </a:r>
            <a:r>
              <a:rPr lang="en-US" sz="2800">
                <a:solidFill>
                  <a:schemeClr val="dk1"/>
                </a:solidFill>
              </a:rPr>
              <a:t> </a:t>
            </a:r>
            <a:r>
              <a:rPr lang="en-US" sz="2800">
                <a:solidFill>
                  <a:srgbClr val="0000FF"/>
                </a:solidFill>
              </a:rPr>
              <a:t>reducing the data traffic</a:t>
            </a:r>
            <a:r>
              <a:rPr lang="en-US" sz="2800">
                <a:solidFill>
                  <a:schemeClr val="dk1"/>
                </a:solidFill>
              </a:rPr>
              <a:t> </a:t>
            </a:r>
            <a:r>
              <a:rPr lang="en-US" sz="2800">
                <a:solidFill>
                  <a:srgbClr val="002060"/>
                </a:solidFill>
              </a:rPr>
              <a:t>between the processor and  memory resulting from register saving and restoring.</a:t>
            </a:r>
            <a:endParaRPr/>
          </a:p>
          <a:p>
            <a:pPr indent="-453656" lvl="1" marL="1058533" rtl="0" algn="l">
              <a:spcBef>
                <a:spcPts val="560"/>
              </a:spcBef>
              <a:spcAft>
                <a:spcPts val="0"/>
              </a:spcAft>
              <a:buClr>
                <a:srgbClr val="002060"/>
              </a:buClr>
              <a:buSzPts val="2800"/>
              <a:buFont typeface="Arial"/>
              <a:buChar char="•"/>
            </a:pPr>
            <a:r>
              <a:rPr lang="en-US" sz="2800">
                <a:solidFill>
                  <a:srgbClr val="002060"/>
                </a:solidFill>
              </a:rPr>
              <a:t>The principal problem with register windows is the large chip area occupied by the large number of registers.  </a:t>
            </a:r>
            <a:endParaRPr/>
          </a:p>
          <a:p>
            <a:pPr indent="-275856" lvl="1" marL="1058533" rtl="0" algn="l">
              <a:spcBef>
                <a:spcPts val="560"/>
              </a:spcBef>
              <a:spcAft>
                <a:spcPts val="0"/>
              </a:spcAft>
              <a:buClr>
                <a:srgbClr val="888888"/>
              </a:buClr>
              <a:buSzPts val="2800"/>
              <a:buFont typeface="Arial"/>
              <a:buNone/>
            </a:pPr>
            <a:r>
              <a:t/>
            </a:r>
            <a:endParaRPr sz="2800">
              <a:solidFill>
                <a:srgbClr val="002060"/>
              </a:solidFill>
            </a:endParaRPr>
          </a:p>
          <a:p>
            <a:pPr indent="0" lvl="3" marL="1814627" rtl="0" algn="l">
              <a:spcBef>
                <a:spcPts val="520"/>
              </a:spcBef>
              <a:spcAft>
                <a:spcPts val="0"/>
              </a:spcAft>
              <a:buClr>
                <a:schemeClr val="dk1"/>
              </a:buClr>
              <a:buSzPts val="2600"/>
              <a:buNone/>
            </a:pPr>
            <a:r>
              <a:rPr lang="en-US">
                <a:solidFill>
                  <a:schemeClr val="dk1"/>
                </a:solidFill>
              </a:rPr>
              <a:t>       </a:t>
            </a:r>
            <a:r>
              <a:rPr lang="en-US">
                <a:solidFill>
                  <a:srgbClr val="0000FF"/>
                </a:solidFill>
              </a:rPr>
              <a:t>This feature was therefore rejected on cost grounds.</a:t>
            </a:r>
            <a:endParaRPr/>
          </a:p>
        </p:txBody>
      </p:sp>
      <p:cxnSp>
        <p:nvCxnSpPr>
          <p:cNvPr id="538" name="Google Shape;538;p25"/>
          <p:cNvCxnSpPr/>
          <p:nvPr/>
        </p:nvCxnSpPr>
        <p:spPr>
          <a:xfrm>
            <a:off x="1" y="762176"/>
            <a:ext cx="12292000" cy="9973"/>
          </a:xfrm>
          <a:prstGeom prst="straightConnector1">
            <a:avLst/>
          </a:prstGeom>
          <a:noFill/>
          <a:ln cap="flat" cmpd="sng" w="9525">
            <a:solidFill>
              <a:srgbClr val="0000FF"/>
            </a:solidFill>
            <a:prstDash val="solid"/>
            <a:round/>
            <a:headEnd len="sm" w="sm" type="none"/>
            <a:tailEnd len="sm" w="sm" type="none"/>
          </a:ln>
        </p:spPr>
      </p:cxnSp>
      <p:sp>
        <p:nvSpPr>
          <p:cNvPr id="539" name="Google Shape;539;p25"/>
          <p:cNvSpPr/>
          <p:nvPr/>
        </p:nvSpPr>
        <p:spPr>
          <a:xfrm>
            <a:off x="608806" y="153194"/>
            <a:ext cx="54932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E36C09"/>
                </a:solidFill>
                <a:latin typeface="Calibri"/>
                <a:ea typeface="Calibri"/>
                <a:cs typeface="Calibri"/>
                <a:sym typeface="Calibri"/>
              </a:rPr>
              <a:t>The RISC Features rejected by ARM</a:t>
            </a:r>
            <a:r>
              <a:rPr lang="en-US" sz="2800">
                <a:solidFill>
                  <a:srgbClr val="E36C09"/>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6"/>
          <p:cNvSpPr txBox="1"/>
          <p:nvPr>
            <p:ph type="ctrTitle"/>
          </p:nvPr>
        </p:nvSpPr>
        <p:spPr>
          <a:xfrm>
            <a:off x="304763" y="228652"/>
            <a:ext cx="10636032" cy="533524"/>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C00000"/>
              </a:buClr>
              <a:buSzPct val="100000"/>
              <a:buFont typeface="Calibri"/>
              <a:buNone/>
            </a:pPr>
            <a:br>
              <a:rPr b="1" lang="en-US" sz="4200">
                <a:solidFill>
                  <a:srgbClr val="C00000"/>
                </a:solidFill>
              </a:rPr>
            </a:br>
            <a:r>
              <a:rPr b="1" lang="en-US" sz="3700">
                <a:solidFill>
                  <a:srgbClr val="E36C09"/>
                </a:solidFill>
              </a:rPr>
              <a:t> </a:t>
            </a:r>
            <a:br>
              <a:rPr b="1" lang="en-US" sz="4200">
                <a:solidFill>
                  <a:srgbClr val="C00000"/>
                </a:solidFill>
              </a:rPr>
            </a:br>
            <a:endParaRPr b="1">
              <a:solidFill>
                <a:srgbClr val="C00000"/>
              </a:solidFill>
            </a:endParaRPr>
          </a:p>
        </p:txBody>
      </p:sp>
      <p:sp>
        <p:nvSpPr>
          <p:cNvPr id="547" name="Google Shape;547;p26"/>
          <p:cNvSpPr txBox="1"/>
          <p:nvPr>
            <p:ph idx="1" type="subTitle"/>
          </p:nvPr>
        </p:nvSpPr>
        <p:spPr>
          <a:xfrm>
            <a:off x="101390" y="762177"/>
            <a:ext cx="11682479" cy="5716324"/>
          </a:xfrm>
          <a:prstGeom prst="rect">
            <a:avLst/>
          </a:prstGeom>
          <a:noFill/>
          <a:ln>
            <a:noFill/>
          </a:ln>
        </p:spPr>
        <p:txBody>
          <a:bodyPr anchorCtr="0" anchor="t" bIns="60475" lIns="120975" spcFirstLastPara="1" rIns="120975" wrap="square" tIns="60475">
            <a:normAutofit fontScale="92500" lnSpcReduction="20000"/>
          </a:bodyPr>
          <a:lstStyle/>
          <a:p>
            <a:pPr indent="-217328" lvl="1" marL="604876" rtl="0" algn="l">
              <a:spcBef>
                <a:spcPts val="0"/>
              </a:spcBef>
              <a:spcAft>
                <a:spcPts val="0"/>
              </a:spcAft>
              <a:buClr>
                <a:schemeClr val="dk1"/>
              </a:buClr>
              <a:buSzPct val="100000"/>
              <a:buFont typeface="Arial"/>
              <a:buChar char="•"/>
            </a:pPr>
            <a:r>
              <a:rPr b="1" i="1" lang="en-US">
                <a:solidFill>
                  <a:schemeClr val="dk1"/>
                </a:solidFill>
              </a:rPr>
              <a:t> </a:t>
            </a:r>
            <a:r>
              <a:rPr b="1" lang="en-US" sz="3200">
                <a:solidFill>
                  <a:srgbClr val="E36C09"/>
                </a:solidFill>
              </a:rPr>
              <a:t>Delayed branches</a:t>
            </a:r>
            <a:r>
              <a:rPr lang="en-US" sz="3200">
                <a:solidFill>
                  <a:srgbClr val="E36C09"/>
                </a:solidFill>
              </a:rPr>
              <a:t>.</a:t>
            </a:r>
            <a:endParaRPr/>
          </a:p>
          <a:p>
            <a:pPr indent="-378078" lvl="2" marL="1587798" rtl="0" algn="l">
              <a:spcBef>
                <a:spcPts val="0"/>
              </a:spcBef>
              <a:spcAft>
                <a:spcPts val="0"/>
              </a:spcAft>
              <a:buClr>
                <a:srgbClr val="002060"/>
              </a:buClr>
              <a:buSzPct val="100000"/>
              <a:buFont typeface="Arial"/>
              <a:buChar char="•"/>
            </a:pPr>
            <a:r>
              <a:rPr lang="en-US" sz="2900">
                <a:solidFill>
                  <a:srgbClr val="002060"/>
                </a:solidFill>
              </a:rPr>
              <a:t> </a:t>
            </a:r>
            <a:r>
              <a:rPr lang="en-US" sz="2600">
                <a:solidFill>
                  <a:srgbClr val="002060"/>
                </a:solidFill>
              </a:rPr>
              <a:t>Branches cause pipelines problems since they</a:t>
            </a:r>
            <a:r>
              <a:rPr lang="en-US" sz="2600">
                <a:solidFill>
                  <a:srgbClr val="538CD5"/>
                </a:solidFill>
              </a:rPr>
              <a:t> </a:t>
            </a:r>
            <a:r>
              <a:rPr lang="en-US" sz="2600">
                <a:solidFill>
                  <a:srgbClr val="0000FF"/>
                </a:solidFill>
              </a:rPr>
              <a:t>interrupt</a:t>
            </a:r>
            <a:r>
              <a:rPr lang="en-US" sz="2600">
                <a:solidFill>
                  <a:srgbClr val="538CD5"/>
                </a:solidFill>
              </a:rPr>
              <a:t> </a:t>
            </a:r>
            <a:r>
              <a:rPr lang="en-US" sz="2600">
                <a:solidFill>
                  <a:srgbClr val="002060"/>
                </a:solidFill>
              </a:rPr>
              <a:t>the smooth flow of  instructions.</a:t>
            </a:r>
            <a:endParaRPr/>
          </a:p>
          <a:p>
            <a:pPr indent="-453657" lvl="2" marL="1663408" rtl="0" algn="l">
              <a:spcBef>
                <a:spcPts val="481"/>
              </a:spcBef>
              <a:spcAft>
                <a:spcPts val="0"/>
              </a:spcAft>
              <a:buClr>
                <a:srgbClr val="002060"/>
              </a:buClr>
              <a:buSzPct val="100000"/>
              <a:buFont typeface="Arial"/>
              <a:buChar char="•"/>
            </a:pPr>
            <a:r>
              <a:rPr lang="en-US" sz="2600">
                <a:solidFill>
                  <a:srgbClr val="002060"/>
                </a:solidFill>
              </a:rPr>
              <a:t>RISC processors </a:t>
            </a:r>
            <a:r>
              <a:rPr lang="en-US" sz="2600">
                <a:solidFill>
                  <a:srgbClr val="0000FF"/>
                </a:solidFill>
              </a:rPr>
              <a:t>ameliorate</a:t>
            </a:r>
            <a:r>
              <a:rPr lang="en-US" sz="2600">
                <a:solidFill>
                  <a:schemeClr val="dk1"/>
                </a:solidFill>
              </a:rPr>
              <a:t> </a:t>
            </a:r>
            <a:r>
              <a:rPr lang="en-US" sz="2600">
                <a:solidFill>
                  <a:srgbClr val="002060"/>
                </a:solidFill>
              </a:rPr>
              <a:t>the problem by using delayed branches where the branch takes effect </a:t>
            </a:r>
            <a:r>
              <a:rPr i="1" lang="en-US" sz="2600">
                <a:solidFill>
                  <a:srgbClr val="002060"/>
                </a:solidFill>
              </a:rPr>
              <a:t>after </a:t>
            </a:r>
            <a:r>
              <a:rPr lang="en-US" sz="2600">
                <a:solidFill>
                  <a:srgbClr val="002060"/>
                </a:solidFill>
              </a:rPr>
              <a:t>the following instruction has executed.</a:t>
            </a:r>
            <a:endParaRPr/>
          </a:p>
          <a:p>
            <a:pPr indent="-453657" lvl="2" marL="1663408" rtl="0" algn="l">
              <a:spcBef>
                <a:spcPts val="481"/>
              </a:spcBef>
              <a:spcAft>
                <a:spcPts val="0"/>
              </a:spcAft>
              <a:buClr>
                <a:srgbClr val="002060"/>
              </a:buClr>
              <a:buSzPct val="100000"/>
              <a:buFont typeface="Arial"/>
              <a:buChar char="•"/>
            </a:pPr>
            <a:r>
              <a:rPr lang="en-US" sz="2600">
                <a:solidFill>
                  <a:srgbClr val="002060"/>
                </a:solidFill>
              </a:rPr>
              <a:t>Work well on single issue pipelined processors </a:t>
            </a:r>
            <a:endParaRPr/>
          </a:p>
          <a:p>
            <a:pPr indent="0" lvl="0" marL="0" rtl="0" algn="l">
              <a:spcBef>
                <a:spcPts val="481"/>
              </a:spcBef>
              <a:spcAft>
                <a:spcPts val="0"/>
              </a:spcAft>
              <a:buClr>
                <a:srgbClr val="002060"/>
              </a:buClr>
              <a:buSzPct val="100000"/>
              <a:buNone/>
            </a:pPr>
            <a:r>
              <a:rPr lang="en-US" sz="2600">
                <a:solidFill>
                  <a:srgbClr val="002060"/>
                </a:solidFill>
              </a:rPr>
              <a:t>                                 But, </a:t>
            </a:r>
            <a:r>
              <a:rPr lang="en-US" sz="2600">
                <a:solidFill>
                  <a:srgbClr val="0000FF"/>
                </a:solidFill>
              </a:rPr>
              <a:t>do not scale well </a:t>
            </a:r>
            <a:r>
              <a:rPr lang="en-US" sz="2600">
                <a:solidFill>
                  <a:srgbClr val="002060"/>
                </a:solidFill>
              </a:rPr>
              <a:t>to super-scalar implementations  &amp;  </a:t>
            </a:r>
            <a:endParaRPr/>
          </a:p>
          <a:p>
            <a:pPr indent="0" lvl="0" marL="0" rtl="0" algn="l">
              <a:spcBef>
                <a:spcPts val="481"/>
              </a:spcBef>
              <a:spcAft>
                <a:spcPts val="0"/>
              </a:spcAft>
              <a:buClr>
                <a:srgbClr val="002060"/>
              </a:buClr>
              <a:buSzPct val="100000"/>
              <a:buNone/>
            </a:pPr>
            <a:r>
              <a:rPr lang="en-US" sz="2600">
                <a:solidFill>
                  <a:srgbClr val="002060"/>
                </a:solidFill>
              </a:rPr>
              <a:t>                                 can interact </a:t>
            </a:r>
            <a:r>
              <a:rPr lang="en-US" sz="2600">
                <a:solidFill>
                  <a:srgbClr val="0000FF"/>
                </a:solidFill>
              </a:rPr>
              <a:t>badly with branch prediction </a:t>
            </a:r>
            <a:r>
              <a:rPr lang="en-US" sz="2600">
                <a:solidFill>
                  <a:srgbClr val="002060"/>
                </a:solidFill>
              </a:rPr>
              <a:t>mechanisms.</a:t>
            </a:r>
            <a:endParaRPr/>
          </a:p>
          <a:p>
            <a:pPr indent="-217328" lvl="1" marL="604876" rtl="0" algn="l">
              <a:spcBef>
                <a:spcPts val="684"/>
              </a:spcBef>
              <a:spcAft>
                <a:spcPts val="0"/>
              </a:spcAft>
              <a:buClr>
                <a:schemeClr val="dk1"/>
              </a:buClr>
              <a:buSzPct val="100000"/>
              <a:buFont typeface="Arial"/>
              <a:buChar char="•"/>
            </a:pPr>
            <a:r>
              <a:rPr b="1" i="1" lang="en-US">
                <a:solidFill>
                  <a:schemeClr val="dk1"/>
                </a:solidFill>
              </a:rPr>
              <a:t>  </a:t>
            </a:r>
            <a:r>
              <a:rPr b="1" lang="en-US" sz="3200">
                <a:solidFill>
                  <a:srgbClr val="E36C09"/>
                </a:solidFill>
              </a:rPr>
              <a:t>Single-cycle execution of all instructions</a:t>
            </a:r>
            <a:r>
              <a:rPr lang="en-US">
                <a:solidFill>
                  <a:srgbClr val="E36C09"/>
                </a:solidFill>
              </a:rPr>
              <a:t>.</a:t>
            </a:r>
            <a:endParaRPr/>
          </a:p>
          <a:p>
            <a:pPr indent="-453657" lvl="2" marL="1663408" rtl="0" algn="l">
              <a:spcBef>
                <a:spcPts val="481"/>
              </a:spcBef>
              <a:spcAft>
                <a:spcPts val="0"/>
              </a:spcAft>
              <a:buClr>
                <a:srgbClr val="002060"/>
              </a:buClr>
              <a:buSzPct val="100000"/>
              <a:buFont typeface="Arial"/>
              <a:buChar char="•"/>
            </a:pPr>
            <a:r>
              <a:rPr lang="en-US" sz="2600">
                <a:solidFill>
                  <a:srgbClr val="002060"/>
                </a:solidFill>
              </a:rPr>
              <a:t>ARM</a:t>
            </a:r>
            <a:r>
              <a:rPr lang="en-US" sz="2600">
                <a:solidFill>
                  <a:schemeClr val="dk1"/>
                </a:solidFill>
              </a:rPr>
              <a:t> </a:t>
            </a:r>
            <a:r>
              <a:rPr lang="en-US" sz="2600">
                <a:solidFill>
                  <a:srgbClr val="0000FF"/>
                </a:solidFill>
              </a:rPr>
              <a:t>executes</a:t>
            </a:r>
            <a:r>
              <a:rPr lang="en-US" sz="2600">
                <a:solidFill>
                  <a:schemeClr val="dk1"/>
                </a:solidFill>
              </a:rPr>
              <a:t> </a:t>
            </a:r>
            <a:r>
              <a:rPr lang="en-US" sz="2600">
                <a:solidFill>
                  <a:srgbClr val="002060"/>
                </a:solidFill>
              </a:rPr>
              <a:t>most </a:t>
            </a:r>
            <a:r>
              <a:rPr lang="en-US" sz="2600">
                <a:solidFill>
                  <a:srgbClr val="0000FF"/>
                </a:solidFill>
              </a:rPr>
              <a:t>data processing instructions </a:t>
            </a:r>
            <a:r>
              <a:rPr lang="en-US" sz="2600">
                <a:solidFill>
                  <a:srgbClr val="002060"/>
                </a:solidFill>
              </a:rPr>
              <a:t>in a single clock cycle,</a:t>
            </a:r>
            <a:endParaRPr/>
          </a:p>
          <a:p>
            <a:pPr indent="0" lvl="2" marL="1209751" rtl="0" algn="l">
              <a:spcBef>
                <a:spcPts val="481"/>
              </a:spcBef>
              <a:spcAft>
                <a:spcPts val="0"/>
              </a:spcAft>
              <a:buClr>
                <a:schemeClr val="dk1"/>
              </a:buClr>
              <a:buSzPct val="100000"/>
              <a:buNone/>
            </a:pPr>
            <a:r>
              <a:rPr lang="en-US" sz="2600">
                <a:solidFill>
                  <a:schemeClr val="dk1"/>
                </a:solidFill>
              </a:rPr>
              <a:t>      </a:t>
            </a:r>
            <a:r>
              <a:rPr lang="en-US" sz="2600">
                <a:solidFill>
                  <a:srgbClr val="0000FF"/>
                </a:solidFill>
              </a:rPr>
              <a:t>many</a:t>
            </a:r>
            <a:r>
              <a:rPr lang="en-US" sz="2600">
                <a:solidFill>
                  <a:schemeClr val="dk1"/>
                </a:solidFill>
              </a:rPr>
              <a:t> </a:t>
            </a:r>
            <a:r>
              <a:rPr lang="en-US" sz="2600">
                <a:solidFill>
                  <a:srgbClr val="002060"/>
                </a:solidFill>
              </a:rPr>
              <a:t>other instructions take </a:t>
            </a:r>
            <a:r>
              <a:rPr lang="en-US" sz="2600">
                <a:solidFill>
                  <a:srgbClr val="0000FF"/>
                </a:solidFill>
              </a:rPr>
              <a:t>multiple clock cycles</a:t>
            </a:r>
            <a:r>
              <a:rPr lang="en-US" sz="2600">
                <a:solidFill>
                  <a:schemeClr val="dk1"/>
                </a:solidFill>
              </a:rPr>
              <a:t>.</a:t>
            </a:r>
            <a:endParaRPr/>
          </a:p>
          <a:p>
            <a:pPr indent="-453657" lvl="2" marL="1663408" rtl="0" algn="l">
              <a:spcBef>
                <a:spcPts val="481"/>
              </a:spcBef>
              <a:spcAft>
                <a:spcPts val="0"/>
              </a:spcAft>
              <a:buClr>
                <a:srgbClr val="002060"/>
              </a:buClr>
              <a:buSzPct val="100000"/>
              <a:buFont typeface="Arial"/>
              <a:buChar char="•"/>
            </a:pPr>
            <a:r>
              <a:rPr lang="en-US" sz="2600">
                <a:solidFill>
                  <a:srgbClr val="002060"/>
                </a:solidFill>
              </a:rPr>
              <a:t>A simple load or store instruction requires at least two memory </a:t>
            </a:r>
            <a:endParaRPr/>
          </a:p>
          <a:p>
            <a:pPr indent="0" lvl="0" marL="0" rtl="0" algn="l">
              <a:spcBef>
                <a:spcPts val="481"/>
              </a:spcBef>
              <a:spcAft>
                <a:spcPts val="0"/>
              </a:spcAft>
              <a:buClr>
                <a:srgbClr val="002060"/>
              </a:buClr>
              <a:buSzPct val="100000"/>
              <a:buNone/>
            </a:pPr>
            <a:r>
              <a:rPr lang="en-US" sz="2600">
                <a:solidFill>
                  <a:srgbClr val="002060"/>
                </a:solidFill>
              </a:rPr>
              <a:t>                      accesses.</a:t>
            </a:r>
            <a:endParaRPr/>
          </a:p>
          <a:p>
            <a:pPr indent="-453657" lvl="2" marL="1663408" rtl="0" algn="l">
              <a:spcBef>
                <a:spcPts val="481"/>
              </a:spcBef>
              <a:spcAft>
                <a:spcPts val="0"/>
              </a:spcAft>
              <a:buClr>
                <a:srgbClr val="002060"/>
              </a:buClr>
              <a:buSzPct val="100000"/>
              <a:buFont typeface="Arial"/>
              <a:buChar char="•"/>
            </a:pPr>
            <a:r>
              <a:rPr lang="en-US" sz="2600">
                <a:solidFill>
                  <a:srgbClr val="002060"/>
                </a:solidFill>
              </a:rPr>
              <a:t>Single cycle operation of all instructions is only possible with </a:t>
            </a:r>
            <a:r>
              <a:rPr lang="en-US" sz="2600">
                <a:solidFill>
                  <a:srgbClr val="0000FF"/>
                </a:solidFill>
              </a:rPr>
              <a:t>separate</a:t>
            </a:r>
            <a:r>
              <a:rPr lang="en-US" sz="2600">
                <a:solidFill>
                  <a:schemeClr val="dk1"/>
                </a:solidFill>
              </a:rPr>
              <a:t> </a:t>
            </a:r>
            <a:r>
              <a:rPr lang="en-US" sz="2600">
                <a:solidFill>
                  <a:srgbClr val="002060"/>
                </a:solidFill>
              </a:rPr>
              <a:t>data and instruction memories.</a:t>
            </a:r>
            <a:endParaRPr/>
          </a:p>
        </p:txBody>
      </p:sp>
      <p:cxnSp>
        <p:nvCxnSpPr>
          <p:cNvPr id="548" name="Google Shape;548;p26"/>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sp>
        <p:nvSpPr>
          <p:cNvPr id="549" name="Google Shape;549;p26"/>
          <p:cNvSpPr/>
          <p:nvPr/>
        </p:nvSpPr>
        <p:spPr>
          <a:xfrm>
            <a:off x="608806" y="153194"/>
            <a:ext cx="54932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E36C09"/>
                </a:solidFill>
                <a:latin typeface="Calibri"/>
                <a:ea typeface="Calibri"/>
                <a:cs typeface="Calibri"/>
                <a:sym typeface="Calibri"/>
              </a:rPr>
              <a:t>The RISC Features rejected by ARM</a:t>
            </a:r>
            <a:r>
              <a:rPr lang="en-US" sz="2800">
                <a:solidFill>
                  <a:srgbClr val="E36C09"/>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descr="7 Easy Ways To Tell If Your Team Is Really A Team - Alain Hunkins" id="554" name="Google Shape;554;p27"/>
          <p:cNvPicPr preferRelativeResize="0"/>
          <p:nvPr/>
        </p:nvPicPr>
        <p:blipFill rotWithShape="1">
          <a:blip r:embed="rId3">
            <a:alphaModFix/>
          </a:blip>
          <a:srcRect b="0" l="0" r="0" t="0"/>
          <a:stretch/>
        </p:blipFill>
        <p:spPr>
          <a:xfrm>
            <a:off x="5569653" y="1923168"/>
            <a:ext cx="5392393" cy="2771344"/>
          </a:xfrm>
          <a:prstGeom prst="rect">
            <a:avLst/>
          </a:prstGeom>
          <a:noFill/>
          <a:ln>
            <a:noFill/>
          </a:ln>
        </p:spPr>
      </p:pic>
      <p:cxnSp>
        <p:nvCxnSpPr>
          <p:cNvPr id="555" name="Google Shape;555;p27"/>
          <p:cNvCxnSpPr/>
          <p:nvPr/>
        </p:nvCxnSpPr>
        <p:spPr>
          <a:xfrm flipH="1" rot="10800000">
            <a:off x="5568744" y="1945368"/>
            <a:ext cx="4580853" cy="1"/>
          </a:xfrm>
          <a:prstGeom prst="straightConnector1">
            <a:avLst/>
          </a:prstGeom>
          <a:noFill/>
          <a:ln cap="flat" cmpd="sng" w="38100">
            <a:solidFill>
              <a:srgbClr val="E36C09"/>
            </a:solidFill>
            <a:prstDash val="solid"/>
            <a:round/>
            <a:headEnd len="sm" w="sm" type="none"/>
            <a:tailEnd len="sm" w="sm" type="none"/>
          </a:ln>
        </p:spPr>
      </p:cxnSp>
      <p:grpSp>
        <p:nvGrpSpPr>
          <p:cNvPr id="556" name="Google Shape;556;p27"/>
          <p:cNvGrpSpPr/>
          <p:nvPr/>
        </p:nvGrpSpPr>
        <p:grpSpPr>
          <a:xfrm>
            <a:off x="313806" y="349548"/>
            <a:ext cx="11516908" cy="6219828"/>
            <a:chOff x="313844" y="349466"/>
            <a:chExt cx="11518407" cy="6218388"/>
          </a:xfrm>
        </p:grpSpPr>
        <p:sp>
          <p:nvSpPr>
            <p:cNvPr id="557" name="Google Shape;557;p27"/>
            <p:cNvSpPr/>
            <p:nvPr/>
          </p:nvSpPr>
          <p:spPr>
            <a:xfrm>
              <a:off x="11786532" y="360726"/>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58" name="Google Shape;558;p27"/>
            <p:cNvSpPr/>
            <p:nvPr/>
          </p:nvSpPr>
          <p:spPr>
            <a:xfrm rot="5400000">
              <a:off x="11275944" y="-161122"/>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59" name="Google Shape;559;p27"/>
            <p:cNvSpPr/>
            <p:nvPr/>
          </p:nvSpPr>
          <p:spPr>
            <a:xfrm rot="5400000">
              <a:off x="824432" y="6011547"/>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60" name="Google Shape;560;p27"/>
            <p:cNvSpPr/>
            <p:nvPr/>
          </p:nvSpPr>
          <p:spPr>
            <a:xfrm rot="10800000">
              <a:off x="313844" y="5489699"/>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sp>
        <p:nvSpPr>
          <p:cNvPr id="561" name="Google Shape;561;p27"/>
          <p:cNvSpPr/>
          <p:nvPr/>
        </p:nvSpPr>
        <p:spPr>
          <a:xfrm>
            <a:off x="5400814" y="1163381"/>
            <a:ext cx="4603208" cy="861974"/>
          </a:xfrm>
          <a:prstGeom prst="rect">
            <a:avLst/>
          </a:prstGeom>
          <a:noFill/>
          <a:ln>
            <a:noFill/>
          </a:ln>
        </p:spPr>
        <p:txBody>
          <a:bodyPr anchorCtr="0" anchor="t" bIns="60475" lIns="120975" spcFirstLastPara="1" rIns="120975" wrap="square" tIns="60475">
            <a:spAutoFit/>
          </a:bodyPr>
          <a:lstStyle/>
          <a:p>
            <a:pPr indent="0" lvl="0" marL="0" marR="0" rtl="0" algn="l">
              <a:spcBef>
                <a:spcPts val="0"/>
              </a:spcBef>
              <a:spcAft>
                <a:spcPts val="0"/>
              </a:spcAft>
              <a:buNone/>
            </a:pPr>
            <a:r>
              <a:rPr b="1" lang="en-US" sz="4800">
                <a:solidFill>
                  <a:srgbClr val="E36C09"/>
                </a:solidFill>
                <a:latin typeface="Calibri"/>
                <a:ea typeface="Calibri"/>
                <a:cs typeface="Calibri"/>
                <a:sym typeface="Calibri"/>
              </a:rPr>
              <a:t>THANK YOU</a:t>
            </a:r>
            <a:endParaRPr/>
          </a:p>
        </p:txBody>
      </p:sp>
      <p:sp>
        <p:nvSpPr>
          <p:cNvPr id="562" name="Google Shape;562;p27"/>
          <p:cNvSpPr/>
          <p:nvPr/>
        </p:nvSpPr>
        <p:spPr>
          <a:xfrm>
            <a:off x="5485606" y="4648994"/>
            <a:ext cx="6478530" cy="1291708"/>
          </a:xfrm>
          <a:prstGeom prst="rect">
            <a:avLst/>
          </a:prstGeom>
          <a:noFill/>
          <a:ln>
            <a:noFill/>
          </a:ln>
        </p:spPr>
        <p:txBody>
          <a:bodyPr anchorCtr="0" anchor="t" bIns="60475" lIns="120975" spcFirstLastPara="1" rIns="120975" wrap="square" tIns="60475">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V R BADRI PRASAD</a:t>
            </a:r>
            <a:endParaRPr/>
          </a:p>
          <a:p>
            <a:pPr indent="0" lvl="0" marL="0" marR="0" rtl="0" algn="l">
              <a:spcBef>
                <a:spcPts val="0"/>
              </a:spcBef>
              <a:spcAft>
                <a:spcPts val="0"/>
              </a:spcAft>
              <a:buNone/>
            </a:pPr>
            <a:r>
              <a:rPr lang="en-US" sz="2400">
                <a:solidFill>
                  <a:srgbClr val="002060"/>
                </a:solidFill>
                <a:latin typeface="Calibri"/>
                <a:ea typeface="Calibri"/>
                <a:cs typeface="Calibri"/>
                <a:sym typeface="Calibri"/>
              </a:rPr>
              <a:t>badriprasad@pes.edu</a:t>
            </a:r>
            <a:endParaRPr/>
          </a:p>
          <a:p>
            <a:pPr indent="0" lvl="0" marL="0" marR="0" rtl="0" algn="l">
              <a:spcBef>
                <a:spcPts val="0"/>
              </a:spcBef>
              <a:spcAft>
                <a:spcPts val="0"/>
              </a:spcAft>
              <a:buNone/>
            </a:pPr>
            <a:r>
              <a:rPr lang="en-US" sz="2000">
                <a:solidFill>
                  <a:srgbClr val="002060"/>
                </a:solidFill>
                <a:latin typeface="Calibri"/>
                <a:ea typeface="Calibri"/>
                <a:cs typeface="Calibri"/>
                <a:sym typeface="Calibri"/>
              </a:rPr>
              <a:t>Department of Computer Science and Engineering</a:t>
            </a:r>
            <a:endParaRPr sz="2000">
              <a:solidFill>
                <a:srgbClr val="002060"/>
              </a:solidFill>
              <a:latin typeface="Calibri"/>
              <a:ea typeface="Calibri"/>
              <a:cs typeface="Calibri"/>
              <a:sym typeface="Calibri"/>
            </a:endParaRPr>
          </a:p>
        </p:txBody>
      </p:sp>
      <p:pic>
        <p:nvPicPr>
          <p:cNvPr id="563" name="Google Shape;563;p27"/>
          <p:cNvPicPr preferRelativeResize="0"/>
          <p:nvPr/>
        </p:nvPicPr>
        <p:blipFill rotWithShape="1">
          <a:blip r:embed="rId4">
            <a:alphaModFix/>
          </a:blip>
          <a:srcRect b="0" l="0" r="0" t="0"/>
          <a:stretch/>
        </p:blipFill>
        <p:spPr>
          <a:xfrm>
            <a:off x="1828562" y="1605703"/>
            <a:ext cx="2502421" cy="34200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ctrTitle"/>
          </p:nvPr>
        </p:nvSpPr>
        <p:spPr>
          <a:xfrm>
            <a:off x="151606" y="153194"/>
            <a:ext cx="11072958" cy="610394"/>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C00000"/>
              </a:buClr>
              <a:buSzPct val="100000"/>
              <a:buFont typeface="Calibri"/>
              <a:buNone/>
            </a:pPr>
            <a:br>
              <a:rPr b="1" lang="en-US" sz="4200">
                <a:solidFill>
                  <a:srgbClr val="C00000"/>
                </a:solidFill>
              </a:rPr>
            </a:br>
            <a:r>
              <a:rPr b="1" lang="en-US" sz="3700">
                <a:solidFill>
                  <a:srgbClr val="E36C09"/>
                </a:solidFill>
              </a:rPr>
              <a:t>Processor design trade-offs</a:t>
            </a:r>
            <a:br>
              <a:rPr b="1" lang="en-US" sz="4200">
                <a:solidFill>
                  <a:srgbClr val="E36C09"/>
                </a:solidFill>
              </a:rPr>
            </a:br>
            <a:endParaRPr b="1">
              <a:solidFill>
                <a:srgbClr val="E36C09"/>
              </a:solidFill>
            </a:endParaRPr>
          </a:p>
        </p:txBody>
      </p:sp>
      <p:sp>
        <p:nvSpPr>
          <p:cNvPr id="121" name="Google Shape;121;p3"/>
          <p:cNvSpPr txBox="1"/>
          <p:nvPr>
            <p:ph idx="1" type="subTitle"/>
          </p:nvPr>
        </p:nvSpPr>
        <p:spPr>
          <a:xfrm>
            <a:off x="609521" y="838394"/>
            <a:ext cx="11276885" cy="5867999"/>
          </a:xfrm>
          <a:prstGeom prst="rect">
            <a:avLst/>
          </a:prstGeom>
          <a:noFill/>
          <a:ln>
            <a:noFill/>
          </a:ln>
        </p:spPr>
        <p:txBody>
          <a:bodyPr anchorCtr="0" anchor="t" bIns="60475" lIns="120975" spcFirstLastPara="1" rIns="120975" wrap="square" tIns="60475">
            <a:noAutofit/>
          </a:bodyPr>
          <a:lstStyle/>
          <a:p>
            <a:pPr indent="0" lvl="0" marL="0" rtl="0" algn="l">
              <a:spcBef>
                <a:spcPts val="0"/>
              </a:spcBef>
              <a:spcAft>
                <a:spcPts val="0"/>
              </a:spcAft>
              <a:buClr>
                <a:srgbClr val="0000FF"/>
              </a:buClr>
              <a:buSzPts val="2000"/>
              <a:buNone/>
            </a:pPr>
            <a:r>
              <a:rPr b="1" lang="en-US" sz="2000">
                <a:solidFill>
                  <a:srgbClr val="0000FF"/>
                </a:solidFill>
              </a:rPr>
              <a:t>What does the processor do?</a:t>
            </a:r>
            <a:endParaRPr/>
          </a:p>
          <a:p>
            <a:pPr indent="0" lvl="0" marL="0" rtl="0" algn="l">
              <a:lnSpc>
                <a:spcPct val="110000"/>
              </a:lnSpc>
              <a:spcBef>
                <a:spcPts val="0"/>
              </a:spcBef>
              <a:spcAft>
                <a:spcPts val="0"/>
              </a:spcAft>
              <a:buClr>
                <a:srgbClr val="E36C09"/>
              </a:buClr>
              <a:buSzPts val="2000"/>
              <a:buNone/>
            </a:pPr>
            <a:r>
              <a:rPr b="1" lang="en-US" sz="2000">
                <a:solidFill>
                  <a:srgbClr val="E36C09"/>
                </a:solidFill>
              </a:rPr>
              <a:t>Misconception</a:t>
            </a:r>
            <a:r>
              <a:rPr lang="en-US" sz="2000">
                <a:solidFill>
                  <a:srgbClr val="E36C09"/>
                </a:solidFill>
              </a:rPr>
              <a:t> - computers spend their time computing, i.e., carrying out  arithmetic  operations on user data. </a:t>
            </a:r>
            <a:endParaRPr/>
          </a:p>
          <a:p>
            <a:pPr indent="-453657" lvl="0" marL="453657" rtl="0" algn="l">
              <a:spcBef>
                <a:spcPts val="400"/>
              </a:spcBef>
              <a:spcAft>
                <a:spcPts val="0"/>
              </a:spcAft>
              <a:buClr>
                <a:srgbClr val="002060"/>
              </a:buClr>
              <a:buSzPts val="2000"/>
              <a:buFont typeface="Arial"/>
              <a:buChar char="•"/>
            </a:pPr>
            <a:r>
              <a:rPr lang="en-US" sz="2000">
                <a:solidFill>
                  <a:srgbClr val="002060"/>
                </a:solidFill>
              </a:rPr>
              <a:t>Although they do a </a:t>
            </a:r>
            <a:r>
              <a:rPr lang="en-US" sz="2000">
                <a:solidFill>
                  <a:srgbClr val="0000FF"/>
                </a:solidFill>
              </a:rPr>
              <a:t>fair amount </a:t>
            </a:r>
            <a:r>
              <a:rPr lang="en-US" sz="2000">
                <a:solidFill>
                  <a:srgbClr val="002060"/>
                </a:solidFill>
              </a:rPr>
              <a:t>of arithmetic, most of this is with addresses in order to </a:t>
            </a:r>
            <a:r>
              <a:rPr lang="en-US" sz="2000">
                <a:solidFill>
                  <a:srgbClr val="0000FF"/>
                </a:solidFill>
              </a:rPr>
              <a:t>locate</a:t>
            </a:r>
            <a:r>
              <a:rPr lang="en-US" sz="2000">
                <a:solidFill>
                  <a:schemeClr val="dk1"/>
                </a:solidFill>
              </a:rPr>
              <a:t> </a:t>
            </a:r>
            <a:r>
              <a:rPr lang="en-US" sz="2000">
                <a:solidFill>
                  <a:srgbClr val="002060"/>
                </a:solidFill>
              </a:rPr>
              <a:t>the relevant </a:t>
            </a:r>
            <a:r>
              <a:rPr lang="en-US" sz="2000">
                <a:solidFill>
                  <a:srgbClr val="0000FF"/>
                </a:solidFill>
              </a:rPr>
              <a:t>data items </a:t>
            </a:r>
            <a:r>
              <a:rPr lang="en-US" sz="2000">
                <a:solidFill>
                  <a:srgbClr val="002060"/>
                </a:solidFill>
              </a:rPr>
              <a:t>and</a:t>
            </a:r>
            <a:r>
              <a:rPr lang="en-US" sz="2000">
                <a:solidFill>
                  <a:schemeClr val="dk1"/>
                </a:solidFill>
              </a:rPr>
              <a:t> </a:t>
            </a:r>
            <a:r>
              <a:rPr lang="en-US" sz="2000">
                <a:solidFill>
                  <a:srgbClr val="0000FF"/>
                </a:solidFill>
              </a:rPr>
              <a:t>program routines</a:t>
            </a:r>
            <a:r>
              <a:rPr lang="en-US" sz="2000">
                <a:solidFill>
                  <a:schemeClr val="dk1"/>
                </a:solidFill>
              </a:rPr>
              <a:t>. </a:t>
            </a:r>
            <a:endParaRPr/>
          </a:p>
          <a:p>
            <a:pPr indent="0" lvl="0" marL="0" rtl="0" algn="l">
              <a:spcBef>
                <a:spcPts val="400"/>
              </a:spcBef>
              <a:spcAft>
                <a:spcPts val="0"/>
              </a:spcAft>
              <a:buClr>
                <a:schemeClr val="dk1"/>
              </a:buClr>
              <a:buSzPts val="2000"/>
              <a:buNone/>
            </a:pPr>
            <a:r>
              <a:rPr lang="en-US" sz="2000">
                <a:solidFill>
                  <a:schemeClr val="dk1"/>
                </a:solidFill>
              </a:rPr>
              <a:t>           </a:t>
            </a:r>
            <a:r>
              <a:rPr lang="en-US" sz="2000">
                <a:solidFill>
                  <a:srgbClr val="002060"/>
                </a:solidFill>
              </a:rPr>
              <a:t>-  Then, having found the user's data, most of the work is in moving  it  </a:t>
            </a:r>
            <a:endParaRPr/>
          </a:p>
          <a:p>
            <a:pPr indent="0" lvl="0" marL="0" rtl="0" algn="l">
              <a:spcBef>
                <a:spcPts val="400"/>
              </a:spcBef>
              <a:spcAft>
                <a:spcPts val="0"/>
              </a:spcAft>
              <a:buClr>
                <a:srgbClr val="002060"/>
              </a:buClr>
              <a:buSzPts val="2000"/>
              <a:buNone/>
            </a:pPr>
            <a:r>
              <a:rPr lang="en-US" sz="2000">
                <a:solidFill>
                  <a:srgbClr val="002060"/>
                </a:solidFill>
              </a:rPr>
              <a:t>               around rather than processing it in any transformational sense.</a:t>
            </a:r>
            <a:endParaRPr/>
          </a:p>
          <a:p>
            <a:pPr indent="0" lvl="0" marL="0" rtl="0" algn="l">
              <a:spcBef>
                <a:spcPts val="480"/>
              </a:spcBef>
              <a:spcAft>
                <a:spcPts val="0"/>
              </a:spcAft>
              <a:buClr>
                <a:srgbClr val="0000FF"/>
              </a:buClr>
              <a:buSzPts val="2400"/>
              <a:buNone/>
            </a:pPr>
            <a:r>
              <a:rPr b="1" lang="en-US" sz="2400">
                <a:solidFill>
                  <a:srgbClr val="0000FF"/>
                </a:solidFill>
              </a:rPr>
              <a:t>Consider a</a:t>
            </a:r>
            <a:r>
              <a:rPr b="1" lang="en-US" sz="2400">
                <a:solidFill>
                  <a:schemeClr val="dk1"/>
                </a:solidFill>
              </a:rPr>
              <a:t> </a:t>
            </a:r>
            <a:r>
              <a:rPr b="1" lang="en-US" sz="2400">
                <a:solidFill>
                  <a:srgbClr val="0000FF"/>
                </a:solidFill>
              </a:rPr>
              <a:t>Scenario</a:t>
            </a:r>
            <a:r>
              <a:rPr b="1" lang="en-US" sz="2400">
                <a:solidFill>
                  <a:schemeClr val="dk1"/>
                </a:solidFill>
              </a:rPr>
              <a:t> : </a:t>
            </a:r>
            <a:r>
              <a:rPr b="1" lang="en-US" sz="2000">
                <a:solidFill>
                  <a:srgbClr val="002060"/>
                </a:solidFill>
              </a:rPr>
              <a:t>The programmer generally wants to express his or her program in as abstract a way as possible, using a high-level language which supports ways of handling concepts that are appropriate to the problem.   </a:t>
            </a:r>
            <a:endParaRPr b="1" sz="2400">
              <a:solidFill>
                <a:srgbClr val="002060"/>
              </a:solidFill>
            </a:endParaRPr>
          </a:p>
          <a:p>
            <a:pPr indent="0" lvl="0" marL="0" rtl="0" algn="l">
              <a:spcBef>
                <a:spcPts val="400"/>
              </a:spcBef>
              <a:spcAft>
                <a:spcPts val="0"/>
              </a:spcAft>
              <a:buClr>
                <a:srgbClr val="002060"/>
              </a:buClr>
              <a:buSzPts val="2000"/>
              <a:buNone/>
            </a:pPr>
            <a:r>
              <a:rPr lang="en-US" sz="2000">
                <a:solidFill>
                  <a:srgbClr val="002060"/>
                </a:solidFill>
              </a:rPr>
              <a:t>-  Modern trends towards functional and object-oriented languages move the level of abstraction higher.</a:t>
            </a:r>
            <a:endParaRPr/>
          </a:p>
          <a:p>
            <a:pPr indent="0" lvl="0" marL="0" rtl="0" algn="l">
              <a:spcBef>
                <a:spcPts val="400"/>
              </a:spcBef>
              <a:spcAft>
                <a:spcPts val="0"/>
              </a:spcAft>
              <a:buClr>
                <a:schemeClr val="dk1"/>
              </a:buClr>
              <a:buSzPts val="2000"/>
              <a:buNone/>
            </a:pPr>
            <a:r>
              <a:rPr lang="en-US" sz="2000">
                <a:solidFill>
                  <a:schemeClr val="dk1"/>
                </a:solidFill>
              </a:rPr>
              <a:t>	</a:t>
            </a:r>
            <a:r>
              <a:rPr lang="en-US" sz="2000">
                <a:solidFill>
                  <a:srgbClr val="002060"/>
                </a:solidFill>
              </a:rPr>
              <a:t>-  The </a:t>
            </a:r>
            <a:r>
              <a:rPr b="1" lang="en-US" sz="2000">
                <a:solidFill>
                  <a:srgbClr val="002060"/>
                </a:solidFill>
              </a:rPr>
              <a:t>semantic gap </a:t>
            </a:r>
            <a:r>
              <a:rPr lang="en-US" sz="2000">
                <a:solidFill>
                  <a:srgbClr val="002060"/>
                </a:solidFill>
              </a:rPr>
              <a:t>between a high-level language construct and a machine instruction is                    </a:t>
            </a:r>
            <a:endParaRPr/>
          </a:p>
          <a:p>
            <a:pPr indent="0" lvl="0" marL="0" rtl="0" algn="l">
              <a:spcBef>
                <a:spcPts val="400"/>
              </a:spcBef>
              <a:spcAft>
                <a:spcPts val="0"/>
              </a:spcAft>
              <a:buClr>
                <a:srgbClr val="002060"/>
              </a:buClr>
              <a:buSzPts val="2000"/>
              <a:buNone/>
            </a:pPr>
            <a:r>
              <a:rPr lang="en-US" sz="2000">
                <a:solidFill>
                  <a:srgbClr val="002060"/>
                </a:solidFill>
              </a:rPr>
              <a:t>                         bridged by a </a:t>
            </a:r>
            <a:r>
              <a:rPr b="1" lang="en-US" sz="2000">
                <a:solidFill>
                  <a:srgbClr val="002060"/>
                </a:solidFill>
              </a:rPr>
              <a:t>compiler</a:t>
            </a:r>
            <a:r>
              <a:rPr lang="en-US" sz="2000">
                <a:solidFill>
                  <a:srgbClr val="002060"/>
                </a:solidFill>
              </a:rPr>
              <a:t> ( </a:t>
            </a:r>
            <a:r>
              <a:rPr i="1" lang="en-US" sz="1800">
                <a:solidFill>
                  <a:srgbClr val="002060"/>
                </a:solidFill>
              </a:rPr>
              <a:t>A computer program that translates a high level language program into a             </a:t>
            </a:r>
            <a:endParaRPr/>
          </a:p>
          <a:p>
            <a:pPr indent="0" lvl="0" marL="0" rtl="0" algn="l">
              <a:spcBef>
                <a:spcPts val="400"/>
              </a:spcBef>
              <a:spcAft>
                <a:spcPts val="0"/>
              </a:spcAft>
              <a:buClr>
                <a:srgbClr val="002060"/>
              </a:buClr>
              <a:buSzPts val="1800"/>
              <a:buNone/>
            </a:pPr>
            <a:r>
              <a:rPr i="1" lang="en-US" sz="1800">
                <a:solidFill>
                  <a:srgbClr val="002060"/>
                </a:solidFill>
              </a:rPr>
              <a:t>                                                                        sequence of machine instructions)</a:t>
            </a:r>
            <a:r>
              <a:rPr lang="en-US" sz="2000">
                <a:solidFill>
                  <a:srgbClr val="002060"/>
                </a:solidFill>
              </a:rPr>
              <a:t>.</a:t>
            </a:r>
            <a:endParaRPr/>
          </a:p>
          <a:p>
            <a:pPr indent="0" lvl="0" marL="0" rtl="0" algn="l">
              <a:spcBef>
                <a:spcPts val="400"/>
              </a:spcBef>
              <a:spcAft>
                <a:spcPts val="0"/>
              </a:spcAft>
              <a:buClr>
                <a:srgbClr val="002060"/>
              </a:buClr>
              <a:buSzPts val="2000"/>
              <a:buNone/>
            </a:pPr>
            <a:r>
              <a:rPr i="1" lang="en-US" sz="2000">
                <a:solidFill>
                  <a:srgbClr val="002060"/>
                </a:solidFill>
              </a:rPr>
              <a:t>	-  Hence, the processor designer should define a good instruction set.</a:t>
            </a:r>
            <a:endParaRPr/>
          </a:p>
        </p:txBody>
      </p:sp>
      <p:pic>
        <p:nvPicPr>
          <p:cNvPr id="122" name="Google Shape;122;p3"/>
          <p:cNvPicPr preferRelativeResize="0"/>
          <p:nvPr/>
        </p:nvPicPr>
        <p:blipFill rotWithShape="1">
          <a:blip r:embed="rId3">
            <a:alphaModFix/>
          </a:blip>
          <a:srcRect b="0" l="0" r="0" t="0"/>
          <a:stretch/>
        </p:blipFill>
        <p:spPr>
          <a:xfrm>
            <a:off x="11072959" y="27883"/>
            <a:ext cx="1015867" cy="1115381"/>
          </a:xfrm>
          <a:prstGeom prst="rect">
            <a:avLst/>
          </a:prstGeom>
          <a:noFill/>
          <a:ln>
            <a:noFill/>
          </a:ln>
        </p:spPr>
      </p:pic>
      <p:cxnSp>
        <p:nvCxnSpPr>
          <p:cNvPr id="123" name="Google Shape;123;p3"/>
          <p:cNvCxnSpPr/>
          <p:nvPr/>
        </p:nvCxnSpPr>
        <p:spPr>
          <a:xfrm>
            <a:off x="1" y="762176"/>
            <a:ext cx="12190413" cy="0"/>
          </a:xfrm>
          <a:prstGeom prst="straightConnector1">
            <a:avLst/>
          </a:prstGeom>
          <a:noFill/>
          <a:ln cap="flat" cmpd="sng" w="9525">
            <a:solidFill>
              <a:srgbClr val="00206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ctrTitle"/>
          </p:nvPr>
        </p:nvSpPr>
        <p:spPr>
          <a:xfrm>
            <a:off x="0" y="0"/>
            <a:ext cx="11072958" cy="686594"/>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C00000"/>
              </a:buClr>
              <a:buSzPct val="100000"/>
              <a:buFont typeface="Calibri"/>
              <a:buNone/>
            </a:pPr>
            <a:br>
              <a:rPr b="1" lang="en-US" sz="4200">
                <a:solidFill>
                  <a:srgbClr val="C00000"/>
                </a:solidFill>
              </a:rPr>
            </a:br>
            <a:r>
              <a:rPr b="1" lang="en-US" sz="3700">
                <a:solidFill>
                  <a:srgbClr val="E36C09"/>
                </a:solidFill>
              </a:rPr>
              <a:t>Processor design trade-offs</a:t>
            </a:r>
            <a:br>
              <a:rPr b="1" lang="en-US" sz="4200">
                <a:solidFill>
                  <a:srgbClr val="C00000"/>
                </a:solidFill>
              </a:rPr>
            </a:br>
            <a:endParaRPr b="1">
              <a:solidFill>
                <a:srgbClr val="C00000"/>
              </a:solidFill>
            </a:endParaRPr>
          </a:p>
        </p:txBody>
      </p:sp>
      <p:sp>
        <p:nvSpPr>
          <p:cNvPr id="131" name="Google Shape;131;p4"/>
          <p:cNvSpPr txBox="1"/>
          <p:nvPr>
            <p:ph idx="1" type="subTitle"/>
          </p:nvPr>
        </p:nvSpPr>
        <p:spPr>
          <a:xfrm>
            <a:off x="456406" y="991394"/>
            <a:ext cx="11353800" cy="5182800"/>
          </a:xfrm>
          <a:prstGeom prst="rect">
            <a:avLst/>
          </a:prstGeom>
          <a:noFill/>
          <a:ln>
            <a:noFill/>
          </a:ln>
        </p:spPr>
        <p:txBody>
          <a:bodyPr anchorCtr="0" anchor="t" bIns="60475" lIns="120975" spcFirstLastPara="1" rIns="120975" wrap="square" tIns="60475">
            <a:normAutofit fontScale="77500" lnSpcReduction="20000"/>
          </a:bodyPr>
          <a:lstStyle/>
          <a:p>
            <a:pPr indent="-453657" lvl="0" marL="453657" rtl="0" algn="l">
              <a:spcBef>
                <a:spcPts val="0"/>
              </a:spcBef>
              <a:spcAft>
                <a:spcPts val="0"/>
              </a:spcAft>
              <a:buClr>
                <a:srgbClr val="002060"/>
              </a:buClr>
              <a:buSzPct val="100000"/>
              <a:buFont typeface="Arial"/>
              <a:buChar char="•"/>
            </a:pPr>
            <a:r>
              <a:rPr lang="en-US" sz="2600">
                <a:solidFill>
                  <a:srgbClr val="002060"/>
                </a:solidFill>
              </a:rPr>
              <a:t>A typical set of statistics is shown below were gathered </a:t>
            </a:r>
            <a:r>
              <a:rPr lang="en-US" sz="2600">
                <a:solidFill>
                  <a:srgbClr val="0000FF"/>
                </a:solidFill>
              </a:rPr>
              <a:t>running a print preview </a:t>
            </a:r>
            <a:r>
              <a:rPr lang="en-US" sz="2600">
                <a:solidFill>
                  <a:srgbClr val="002060"/>
                </a:solidFill>
              </a:rPr>
              <a:t>program on an ARM instruction emulator, but are broadly typical of what may be expected from other programs and instruction sets.</a:t>
            </a:r>
            <a:endParaRPr/>
          </a:p>
          <a:p>
            <a:pPr indent="-325704" lvl="0" marL="453657" rtl="0" algn="l">
              <a:spcBef>
                <a:spcPts val="403"/>
              </a:spcBef>
              <a:spcAft>
                <a:spcPts val="0"/>
              </a:spcAft>
              <a:buClr>
                <a:srgbClr val="888888"/>
              </a:buClr>
              <a:buSzPct val="100000"/>
              <a:buFont typeface="Arial"/>
              <a:buNone/>
            </a:pPr>
            <a:r>
              <a:t/>
            </a:r>
            <a:endParaRPr sz="2600">
              <a:solidFill>
                <a:srgbClr val="002060"/>
              </a:solidFill>
            </a:endParaRPr>
          </a:p>
          <a:p>
            <a:pPr indent="-325704" lvl="0" marL="453657" rtl="0" algn="l">
              <a:spcBef>
                <a:spcPts val="403"/>
              </a:spcBef>
              <a:spcAft>
                <a:spcPts val="0"/>
              </a:spcAft>
              <a:buClr>
                <a:srgbClr val="888888"/>
              </a:buClr>
              <a:buSzPct val="100000"/>
              <a:buFont typeface="Arial"/>
              <a:buNone/>
            </a:pPr>
            <a:r>
              <a:t/>
            </a:r>
            <a:endParaRPr sz="2600">
              <a:solidFill>
                <a:srgbClr val="002060"/>
              </a:solidFill>
            </a:endParaRPr>
          </a:p>
          <a:p>
            <a:pPr indent="0" lvl="0" marL="0" rtl="0" algn="l">
              <a:spcBef>
                <a:spcPts val="403"/>
              </a:spcBef>
              <a:spcAft>
                <a:spcPts val="0"/>
              </a:spcAft>
              <a:buClr>
                <a:srgbClr val="888888"/>
              </a:buClr>
              <a:buSzPct val="100000"/>
              <a:buNone/>
            </a:pPr>
            <a:r>
              <a:t/>
            </a:r>
            <a:endParaRPr sz="2600">
              <a:solidFill>
                <a:schemeClr val="dk1"/>
              </a:solidFill>
            </a:endParaRPr>
          </a:p>
          <a:p>
            <a:pPr indent="0" lvl="0" marL="0" rtl="0" algn="l">
              <a:spcBef>
                <a:spcPts val="403"/>
              </a:spcBef>
              <a:spcAft>
                <a:spcPts val="0"/>
              </a:spcAft>
              <a:buClr>
                <a:srgbClr val="888888"/>
              </a:buClr>
              <a:buSzPct val="100000"/>
              <a:buNone/>
            </a:pPr>
            <a:r>
              <a:t/>
            </a:r>
            <a:endParaRPr sz="2600">
              <a:solidFill>
                <a:schemeClr val="dk1"/>
              </a:solidFill>
            </a:endParaRPr>
          </a:p>
          <a:p>
            <a:pPr indent="0" lvl="0" marL="0" rtl="0" algn="l">
              <a:spcBef>
                <a:spcPts val="403"/>
              </a:spcBef>
              <a:spcAft>
                <a:spcPts val="0"/>
              </a:spcAft>
              <a:buClr>
                <a:srgbClr val="888888"/>
              </a:buClr>
              <a:buSzPct val="100000"/>
              <a:buNone/>
            </a:pPr>
            <a:r>
              <a:t/>
            </a:r>
            <a:endParaRPr sz="2600">
              <a:solidFill>
                <a:schemeClr val="dk1"/>
              </a:solidFill>
            </a:endParaRPr>
          </a:p>
          <a:p>
            <a:pPr indent="0" lvl="0" marL="0" rtl="0" algn="l">
              <a:spcBef>
                <a:spcPts val="403"/>
              </a:spcBef>
              <a:spcAft>
                <a:spcPts val="0"/>
              </a:spcAft>
              <a:buClr>
                <a:srgbClr val="888888"/>
              </a:buClr>
              <a:buSzPct val="100000"/>
              <a:buNone/>
            </a:pPr>
            <a:r>
              <a:t/>
            </a:r>
            <a:endParaRPr sz="2600">
              <a:solidFill>
                <a:schemeClr val="dk1"/>
              </a:solidFill>
            </a:endParaRPr>
          </a:p>
          <a:p>
            <a:pPr indent="0" lvl="0" marL="0" rtl="0" algn="l">
              <a:spcBef>
                <a:spcPts val="403"/>
              </a:spcBef>
              <a:spcAft>
                <a:spcPts val="0"/>
              </a:spcAft>
              <a:buClr>
                <a:srgbClr val="888888"/>
              </a:buClr>
              <a:buSzPct val="100000"/>
              <a:buNone/>
            </a:pPr>
            <a:r>
              <a:t/>
            </a:r>
            <a:endParaRPr sz="2600">
              <a:solidFill>
                <a:schemeClr val="dk1"/>
              </a:solidFill>
            </a:endParaRPr>
          </a:p>
          <a:p>
            <a:pPr indent="0" lvl="0" marL="0" rtl="0" algn="l">
              <a:spcBef>
                <a:spcPts val="403"/>
              </a:spcBef>
              <a:spcAft>
                <a:spcPts val="0"/>
              </a:spcAft>
              <a:buClr>
                <a:srgbClr val="888888"/>
              </a:buClr>
              <a:buSzPct val="100000"/>
              <a:buNone/>
            </a:pPr>
            <a:r>
              <a:t/>
            </a:r>
            <a:endParaRPr sz="2600">
              <a:solidFill>
                <a:schemeClr val="dk1"/>
              </a:solidFill>
            </a:endParaRPr>
          </a:p>
          <a:p>
            <a:pPr indent="0" lvl="0" marL="0" rtl="0" algn="l">
              <a:spcBef>
                <a:spcPts val="403"/>
              </a:spcBef>
              <a:spcAft>
                <a:spcPts val="0"/>
              </a:spcAft>
              <a:buClr>
                <a:srgbClr val="888888"/>
              </a:buClr>
              <a:buSzPct val="100000"/>
              <a:buNone/>
            </a:pPr>
            <a:r>
              <a:t/>
            </a:r>
            <a:endParaRPr sz="2600">
              <a:solidFill>
                <a:schemeClr val="dk1"/>
              </a:solidFill>
            </a:endParaRPr>
          </a:p>
          <a:p>
            <a:pPr indent="-453657" lvl="0" marL="453657" rtl="0" algn="l">
              <a:spcBef>
                <a:spcPts val="403"/>
              </a:spcBef>
              <a:spcAft>
                <a:spcPts val="0"/>
              </a:spcAft>
              <a:buClr>
                <a:srgbClr val="002060"/>
              </a:buClr>
              <a:buSzPct val="100000"/>
              <a:buFont typeface="Arial"/>
              <a:buChar char="•"/>
            </a:pPr>
            <a:r>
              <a:rPr lang="en-US" sz="2600">
                <a:solidFill>
                  <a:srgbClr val="002060"/>
                </a:solidFill>
              </a:rPr>
              <a:t>Instructions to </a:t>
            </a:r>
            <a:r>
              <a:rPr lang="en-US" sz="2600">
                <a:solidFill>
                  <a:srgbClr val="0000FF"/>
                </a:solidFill>
              </a:rPr>
              <a:t>optimize</a:t>
            </a:r>
            <a:r>
              <a:rPr lang="en-US" sz="2600">
                <a:solidFill>
                  <a:schemeClr val="dk1"/>
                </a:solidFill>
              </a:rPr>
              <a:t> </a:t>
            </a:r>
            <a:r>
              <a:rPr lang="en-US" sz="2600">
                <a:solidFill>
                  <a:srgbClr val="002060"/>
                </a:solidFill>
              </a:rPr>
              <a:t>are those concerned with </a:t>
            </a:r>
            <a:r>
              <a:rPr lang="en-US" sz="2600">
                <a:solidFill>
                  <a:srgbClr val="0000FF"/>
                </a:solidFill>
              </a:rPr>
              <a:t>data movement</a:t>
            </a:r>
            <a:r>
              <a:rPr lang="en-US" sz="2600">
                <a:solidFill>
                  <a:schemeClr val="dk1"/>
                </a:solidFill>
              </a:rPr>
              <a:t>, </a:t>
            </a:r>
            <a:r>
              <a:rPr lang="en-US" sz="2600">
                <a:solidFill>
                  <a:srgbClr val="002060"/>
                </a:solidFill>
              </a:rPr>
              <a:t>either between the</a:t>
            </a:r>
            <a:r>
              <a:rPr lang="en-US" sz="2600">
                <a:solidFill>
                  <a:schemeClr val="dk1"/>
                </a:solidFill>
              </a:rPr>
              <a:t> </a:t>
            </a:r>
            <a:r>
              <a:rPr lang="en-US" sz="2600">
                <a:solidFill>
                  <a:srgbClr val="0000FF"/>
                </a:solidFill>
              </a:rPr>
              <a:t>processor registers </a:t>
            </a:r>
            <a:r>
              <a:rPr lang="en-US" sz="2600">
                <a:solidFill>
                  <a:srgbClr val="002060"/>
                </a:solidFill>
              </a:rPr>
              <a:t>and</a:t>
            </a:r>
            <a:r>
              <a:rPr lang="en-US" sz="2600">
                <a:solidFill>
                  <a:schemeClr val="dk1"/>
                </a:solidFill>
              </a:rPr>
              <a:t> </a:t>
            </a:r>
            <a:r>
              <a:rPr lang="en-US" sz="2600">
                <a:solidFill>
                  <a:srgbClr val="0000FF"/>
                </a:solidFill>
              </a:rPr>
              <a:t>memory</a:t>
            </a:r>
            <a:r>
              <a:rPr lang="en-US" sz="2600">
                <a:solidFill>
                  <a:schemeClr val="dk1"/>
                </a:solidFill>
              </a:rPr>
              <a:t> </a:t>
            </a:r>
            <a:r>
              <a:rPr lang="en-US" sz="2600">
                <a:solidFill>
                  <a:srgbClr val="002060"/>
                </a:solidFill>
              </a:rPr>
              <a:t>or from</a:t>
            </a:r>
            <a:r>
              <a:rPr lang="en-US" sz="2600">
                <a:solidFill>
                  <a:schemeClr val="dk1"/>
                </a:solidFill>
              </a:rPr>
              <a:t> </a:t>
            </a:r>
            <a:r>
              <a:rPr lang="en-US" sz="2600">
                <a:solidFill>
                  <a:srgbClr val="0000FF"/>
                </a:solidFill>
              </a:rPr>
              <a:t>register to register</a:t>
            </a:r>
            <a:r>
              <a:rPr lang="en-US" sz="2600">
                <a:solidFill>
                  <a:schemeClr val="dk1"/>
                </a:solidFill>
              </a:rPr>
              <a:t>.</a:t>
            </a:r>
            <a:endParaRPr/>
          </a:p>
          <a:p>
            <a:pPr indent="-453657" lvl="0" marL="453657" rtl="0" algn="l">
              <a:spcBef>
                <a:spcPts val="403"/>
              </a:spcBef>
              <a:spcAft>
                <a:spcPts val="0"/>
              </a:spcAft>
              <a:buClr>
                <a:srgbClr val="002060"/>
              </a:buClr>
              <a:buSzPct val="100000"/>
              <a:buFont typeface="Arial"/>
              <a:buChar char="•"/>
            </a:pPr>
            <a:r>
              <a:rPr lang="en-US" sz="2600">
                <a:solidFill>
                  <a:srgbClr val="002060"/>
                </a:solidFill>
              </a:rPr>
              <a:t>Secondly, the </a:t>
            </a:r>
            <a:r>
              <a:rPr lang="en-US" sz="2600">
                <a:solidFill>
                  <a:srgbClr val="0000FF"/>
                </a:solidFill>
              </a:rPr>
              <a:t>control flow instructions </a:t>
            </a:r>
            <a:r>
              <a:rPr lang="en-US" sz="2600">
                <a:solidFill>
                  <a:srgbClr val="002060"/>
                </a:solidFill>
              </a:rPr>
              <a:t>such as </a:t>
            </a:r>
            <a:r>
              <a:rPr lang="en-US" sz="2600">
                <a:solidFill>
                  <a:srgbClr val="0000FF"/>
                </a:solidFill>
              </a:rPr>
              <a:t>branches</a:t>
            </a:r>
            <a:r>
              <a:rPr lang="en-US" sz="2600">
                <a:solidFill>
                  <a:schemeClr val="dk1"/>
                </a:solidFill>
              </a:rPr>
              <a:t> </a:t>
            </a:r>
            <a:r>
              <a:rPr lang="en-US" sz="2600">
                <a:solidFill>
                  <a:srgbClr val="002060"/>
                </a:solidFill>
              </a:rPr>
              <a:t>and</a:t>
            </a:r>
            <a:r>
              <a:rPr lang="en-US" sz="2600">
                <a:solidFill>
                  <a:schemeClr val="dk1"/>
                </a:solidFill>
              </a:rPr>
              <a:t> </a:t>
            </a:r>
            <a:r>
              <a:rPr lang="en-US" sz="2600">
                <a:solidFill>
                  <a:srgbClr val="0000FF"/>
                </a:solidFill>
              </a:rPr>
              <a:t>procedure calls</a:t>
            </a:r>
            <a:r>
              <a:rPr lang="en-US" sz="2600">
                <a:solidFill>
                  <a:schemeClr val="dk1"/>
                </a:solidFill>
              </a:rPr>
              <a:t>.</a:t>
            </a:r>
            <a:endParaRPr/>
          </a:p>
          <a:p>
            <a:pPr indent="-453657" lvl="0" marL="453657" rtl="0" algn="l">
              <a:spcBef>
                <a:spcPts val="403"/>
              </a:spcBef>
              <a:spcAft>
                <a:spcPts val="0"/>
              </a:spcAft>
              <a:buClr>
                <a:srgbClr val="C00000"/>
              </a:buClr>
              <a:buSzPct val="100000"/>
              <a:buFont typeface="Arial"/>
              <a:buChar char="•"/>
            </a:pPr>
            <a:r>
              <a:rPr lang="en-US" sz="2600">
                <a:solidFill>
                  <a:srgbClr val="C00000"/>
                </a:solidFill>
              </a:rPr>
              <a:t>Arithmetic operations</a:t>
            </a:r>
            <a:r>
              <a:rPr lang="en-US" sz="2600">
                <a:solidFill>
                  <a:schemeClr val="dk1"/>
                </a:solidFill>
              </a:rPr>
              <a:t> </a:t>
            </a:r>
            <a:r>
              <a:rPr lang="en-US" sz="2600">
                <a:solidFill>
                  <a:srgbClr val="002060"/>
                </a:solidFill>
              </a:rPr>
              <a:t>are down at </a:t>
            </a:r>
            <a:r>
              <a:rPr lang="en-US" sz="2600">
                <a:solidFill>
                  <a:srgbClr val="C00000"/>
                </a:solidFill>
              </a:rPr>
              <a:t>15%</a:t>
            </a:r>
            <a:r>
              <a:rPr lang="en-US" sz="2600">
                <a:solidFill>
                  <a:schemeClr val="dk1"/>
                </a:solidFill>
              </a:rPr>
              <a:t>, as are </a:t>
            </a:r>
            <a:r>
              <a:rPr lang="en-US" sz="2600">
                <a:solidFill>
                  <a:srgbClr val="C00000"/>
                </a:solidFill>
              </a:rPr>
              <a:t>comparisons</a:t>
            </a:r>
            <a:r>
              <a:rPr lang="en-US" sz="2600">
                <a:solidFill>
                  <a:schemeClr val="dk1"/>
                </a:solidFill>
              </a:rPr>
              <a:t> </a:t>
            </a:r>
            <a:r>
              <a:rPr lang="en-US" sz="2600">
                <a:solidFill>
                  <a:srgbClr val="002060"/>
                </a:solidFill>
              </a:rPr>
              <a:t>at </a:t>
            </a:r>
            <a:r>
              <a:rPr lang="en-US" sz="2600">
                <a:solidFill>
                  <a:srgbClr val="C00000"/>
                </a:solidFill>
              </a:rPr>
              <a:t>13%</a:t>
            </a:r>
            <a:r>
              <a:rPr lang="en-US" sz="2600">
                <a:solidFill>
                  <a:schemeClr val="dk1"/>
                </a:solidFill>
              </a:rPr>
              <a:t>.</a:t>
            </a:r>
            <a:endParaRPr/>
          </a:p>
        </p:txBody>
      </p:sp>
      <p:pic>
        <p:nvPicPr>
          <p:cNvPr id="132" name="Google Shape;132;p4"/>
          <p:cNvPicPr preferRelativeResize="0"/>
          <p:nvPr/>
        </p:nvPicPr>
        <p:blipFill rotWithShape="1">
          <a:blip r:embed="rId3">
            <a:alphaModFix/>
          </a:blip>
          <a:srcRect b="0" l="0" r="0" t="0"/>
          <a:stretch/>
        </p:blipFill>
        <p:spPr>
          <a:xfrm>
            <a:off x="2844429" y="1905442"/>
            <a:ext cx="5155777" cy="2429437"/>
          </a:xfrm>
          <a:prstGeom prst="rect">
            <a:avLst/>
          </a:prstGeom>
          <a:noFill/>
          <a:ln>
            <a:noFill/>
          </a:ln>
        </p:spPr>
      </p:pic>
      <p:cxnSp>
        <p:nvCxnSpPr>
          <p:cNvPr id="133" name="Google Shape;133;p4"/>
          <p:cNvCxnSpPr/>
          <p:nvPr/>
        </p:nvCxnSpPr>
        <p:spPr>
          <a:xfrm>
            <a:off x="1" y="762176"/>
            <a:ext cx="12190413" cy="0"/>
          </a:xfrm>
          <a:prstGeom prst="straightConnector1">
            <a:avLst/>
          </a:prstGeom>
          <a:noFill/>
          <a:ln cap="flat" cmpd="sng" w="9525">
            <a:solidFill>
              <a:srgbClr val="002060"/>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ctrTitle"/>
          </p:nvPr>
        </p:nvSpPr>
        <p:spPr>
          <a:xfrm>
            <a:off x="0" y="0"/>
            <a:ext cx="11072958" cy="762175"/>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C00000"/>
              </a:buClr>
              <a:buSzPct val="100000"/>
              <a:buFont typeface="Calibri"/>
              <a:buNone/>
            </a:pPr>
            <a:br>
              <a:rPr b="1" lang="en-US" sz="4200">
                <a:solidFill>
                  <a:srgbClr val="C00000"/>
                </a:solidFill>
              </a:rPr>
            </a:br>
            <a:r>
              <a:rPr b="1" lang="en-US" sz="3700">
                <a:solidFill>
                  <a:srgbClr val="E36C09"/>
                </a:solidFill>
              </a:rPr>
              <a:t>Processor design trade-offs</a:t>
            </a:r>
            <a:br>
              <a:rPr b="1" lang="en-US" sz="4200">
                <a:solidFill>
                  <a:srgbClr val="C00000"/>
                </a:solidFill>
              </a:rPr>
            </a:br>
            <a:endParaRPr b="1">
              <a:solidFill>
                <a:srgbClr val="C00000"/>
              </a:solidFill>
            </a:endParaRPr>
          </a:p>
        </p:txBody>
      </p:sp>
      <p:sp>
        <p:nvSpPr>
          <p:cNvPr id="141" name="Google Shape;141;p5"/>
          <p:cNvSpPr txBox="1"/>
          <p:nvPr>
            <p:ph idx="1" type="subTitle"/>
          </p:nvPr>
        </p:nvSpPr>
        <p:spPr>
          <a:xfrm>
            <a:off x="456406" y="1143794"/>
            <a:ext cx="11454672" cy="5410818"/>
          </a:xfrm>
          <a:prstGeom prst="rect">
            <a:avLst/>
          </a:prstGeom>
          <a:noFill/>
          <a:ln>
            <a:noFill/>
          </a:ln>
        </p:spPr>
        <p:txBody>
          <a:bodyPr anchorCtr="0" anchor="t" bIns="60475" lIns="120975" spcFirstLastPara="1" rIns="120975" wrap="square" tIns="60475">
            <a:normAutofit/>
          </a:bodyPr>
          <a:lstStyle/>
          <a:p>
            <a:pPr indent="0" lvl="0" marL="0" rtl="0" algn="l">
              <a:spcBef>
                <a:spcPts val="0"/>
              </a:spcBef>
              <a:spcAft>
                <a:spcPts val="0"/>
              </a:spcAft>
              <a:buClr>
                <a:srgbClr val="002060"/>
              </a:buClr>
              <a:buSzPts val="2600"/>
              <a:buNone/>
            </a:pPr>
            <a:r>
              <a:rPr lang="en-US" sz="2600">
                <a:solidFill>
                  <a:srgbClr val="002060"/>
                </a:solidFill>
              </a:rPr>
              <a:t>Now,  that it is clear what processors spend their time doing, is there a way to make the processor work faster ? </a:t>
            </a:r>
            <a:endParaRPr/>
          </a:p>
          <a:p>
            <a:pPr indent="-453657" lvl="0" marL="453657" rtl="0" algn="l">
              <a:spcBef>
                <a:spcPts val="520"/>
              </a:spcBef>
              <a:spcAft>
                <a:spcPts val="0"/>
              </a:spcAft>
              <a:buClr>
                <a:srgbClr val="002060"/>
              </a:buClr>
              <a:buSzPts val="2600"/>
              <a:buFont typeface="Arial"/>
              <a:buChar char="•"/>
            </a:pPr>
            <a:r>
              <a:rPr lang="en-US" sz="2600">
                <a:solidFill>
                  <a:srgbClr val="002060"/>
                </a:solidFill>
              </a:rPr>
              <a:t>The most important of these is pipelining.</a:t>
            </a:r>
            <a:endParaRPr/>
          </a:p>
          <a:p>
            <a:pPr indent="-378047" lvl="1" marL="982923" rtl="0" algn="l">
              <a:spcBef>
                <a:spcPts val="480"/>
              </a:spcBef>
              <a:spcAft>
                <a:spcPts val="0"/>
              </a:spcAft>
              <a:buClr>
                <a:srgbClr val="0000FF"/>
              </a:buClr>
              <a:buSzPts val="2400"/>
              <a:buFont typeface="Arial"/>
              <a:buChar char="•"/>
            </a:pPr>
            <a:r>
              <a:rPr lang="en-US" sz="2400">
                <a:solidFill>
                  <a:srgbClr val="0000FF"/>
                </a:solidFill>
              </a:rPr>
              <a:t>A very effective way of exploiting concurrency in a general-purpose processor.</a:t>
            </a:r>
            <a:endParaRPr/>
          </a:p>
          <a:p>
            <a:pPr indent="-453657" lvl="0" marL="453657" rtl="0" algn="l">
              <a:spcBef>
                <a:spcPts val="520"/>
              </a:spcBef>
              <a:spcAft>
                <a:spcPts val="0"/>
              </a:spcAft>
              <a:buClr>
                <a:srgbClr val="002060"/>
              </a:buClr>
              <a:buSzPts val="2600"/>
              <a:buFont typeface="Arial"/>
              <a:buChar char="•"/>
            </a:pPr>
            <a:r>
              <a:rPr lang="en-US" sz="2600">
                <a:solidFill>
                  <a:srgbClr val="002060"/>
                </a:solidFill>
              </a:rPr>
              <a:t>Another important technique is the use of a cache memory.</a:t>
            </a:r>
            <a:endParaRPr/>
          </a:p>
          <a:p>
            <a:pPr indent="-378047" lvl="1" marL="982923" rtl="0" algn="l">
              <a:spcBef>
                <a:spcPts val="480"/>
              </a:spcBef>
              <a:spcAft>
                <a:spcPts val="0"/>
              </a:spcAft>
              <a:buClr>
                <a:srgbClr val="0000FF"/>
              </a:buClr>
              <a:buSzPts val="2400"/>
              <a:buFont typeface="Arial"/>
              <a:buChar char="•"/>
            </a:pPr>
            <a:r>
              <a:rPr lang="en-US" sz="2400">
                <a:solidFill>
                  <a:srgbClr val="0000FF"/>
                </a:solidFill>
              </a:rPr>
              <a:t>A CPU cache is a cache used by the CPU to reduce the average time to access data from the main memory.</a:t>
            </a:r>
            <a:endParaRPr/>
          </a:p>
          <a:p>
            <a:pPr indent="-453657" lvl="0" marL="453657" rtl="0" algn="l">
              <a:spcBef>
                <a:spcPts val="520"/>
              </a:spcBef>
              <a:spcAft>
                <a:spcPts val="0"/>
              </a:spcAft>
              <a:buClr>
                <a:srgbClr val="002060"/>
              </a:buClr>
              <a:buSzPts val="2600"/>
              <a:buFont typeface="Arial"/>
              <a:buChar char="•"/>
            </a:pPr>
            <a:r>
              <a:rPr lang="en-US" sz="2600">
                <a:solidFill>
                  <a:srgbClr val="002060"/>
                </a:solidFill>
              </a:rPr>
              <a:t>A third technique, super-scalar instruction execution.</a:t>
            </a:r>
            <a:endParaRPr/>
          </a:p>
          <a:p>
            <a:pPr indent="-453657" lvl="1" marL="1058532" rtl="0" algn="l">
              <a:spcBef>
                <a:spcPts val="480"/>
              </a:spcBef>
              <a:spcAft>
                <a:spcPts val="0"/>
              </a:spcAft>
              <a:buClr>
                <a:srgbClr val="0000FF"/>
              </a:buClr>
              <a:buSzPts val="2400"/>
              <a:buFont typeface="Arial"/>
              <a:buChar char="•"/>
            </a:pPr>
            <a:r>
              <a:rPr lang="en-US" sz="2400">
                <a:solidFill>
                  <a:srgbClr val="0000FF"/>
                </a:solidFill>
              </a:rPr>
              <a:t>A superscalar processor executes more than one instruction during a clock cycle by simultaneously dispatching multiple instructions to different </a:t>
            </a:r>
            <a:r>
              <a:rPr lang="en-US" sz="2400" u="sng">
                <a:solidFill>
                  <a:srgbClr val="0000FF"/>
                </a:solidFill>
                <a:hlinkClick r:id="rId3">
                  <a:extLst>
                    <a:ext uri="{A12FA001-AC4F-418D-AE19-62706E023703}">
                      <ahyp:hlinkClr val="tx"/>
                    </a:ext>
                  </a:extLst>
                </a:hlinkClick>
              </a:rPr>
              <a:t>execution units</a:t>
            </a:r>
            <a:r>
              <a:rPr lang="en-US" sz="2400">
                <a:solidFill>
                  <a:srgbClr val="0000FF"/>
                </a:solidFill>
              </a:rPr>
              <a:t> on the processor. </a:t>
            </a:r>
            <a:endParaRPr/>
          </a:p>
        </p:txBody>
      </p:sp>
      <p:cxnSp>
        <p:nvCxnSpPr>
          <p:cNvPr id="142" name="Google Shape;142;p5"/>
          <p:cNvCxnSpPr/>
          <p:nvPr/>
        </p:nvCxnSpPr>
        <p:spPr>
          <a:xfrm>
            <a:off x="1" y="762176"/>
            <a:ext cx="12190413" cy="0"/>
          </a:xfrm>
          <a:prstGeom prst="straightConnector1">
            <a:avLst/>
          </a:prstGeom>
          <a:noFill/>
          <a:ln cap="flat" cmpd="sng" w="9525">
            <a:solidFill>
              <a:srgbClr val="002060"/>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6"/>
          <p:cNvGrpSpPr/>
          <p:nvPr/>
        </p:nvGrpSpPr>
        <p:grpSpPr>
          <a:xfrm>
            <a:off x="313806" y="5490972"/>
            <a:ext cx="1066756" cy="1078404"/>
            <a:chOff x="313844" y="5489699"/>
            <a:chExt cx="1066895" cy="1078155"/>
          </a:xfrm>
        </p:grpSpPr>
        <p:sp>
          <p:nvSpPr>
            <p:cNvPr id="148" name="Google Shape;148;p6"/>
            <p:cNvSpPr/>
            <p:nvPr/>
          </p:nvSpPr>
          <p:spPr>
            <a:xfrm rot="5400000">
              <a:off x="824432" y="6011547"/>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49" name="Google Shape;149;p6"/>
            <p:cNvSpPr/>
            <p:nvPr/>
          </p:nvSpPr>
          <p:spPr>
            <a:xfrm rot="10800000">
              <a:off x="313844" y="5489699"/>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cxnSp>
        <p:nvCxnSpPr>
          <p:cNvPr id="150" name="Google Shape;150;p6"/>
          <p:cNvCxnSpPr/>
          <p:nvPr/>
        </p:nvCxnSpPr>
        <p:spPr>
          <a:xfrm flipH="1" rot="10800000">
            <a:off x="5326165" y="4342098"/>
            <a:ext cx="4814039" cy="11496"/>
          </a:xfrm>
          <a:prstGeom prst="straightConnector1">
            <a:avLst/>
          </a:prstGeom>
          <a:noFill/>
          <a:ln cap="flat" cmpd="sng" w="38100">
            <a:solidFill>
              <a:srgbClr val="002060"/>
            </a:solidFill>
            <a:prstDash val="solid"/>
            <a:round/>
            <a:headEnd len="sm" w="sm" type="none"/>
            <a:tailEnd len="sm" w="sm" type="none"/>
          </a:ln>
        </p:spPr>
      </p:cxnSp>
      <p:grpSp>
        <p:nvGrpSpPr>
          <p:cNvPr id="151" name="Google Shape;151;p6"/>
          <p:cNvGrpSpPr/>
          <p:nvPr/>
        </p:nvGrpSpPr>
        <p:grpSpPr>
          <a:xfrm rot="10800000">
            <a:off x="10854292" y="266131"/>
            <a:ext cx="1066756" cy="1078404"/>
            <a:chOff x="313844" y="5489699"/>
            <a:chExt cx="1066895" cy="1078155"/>
          </a:xfrm>
        </p:grpSpPr>
        <p:sp>
          <p:nvSpPr>
            <p:cNvPr id="152" name="Google Shape;152;p6"/>
            <p:cNvSpPr/>
            <p:nvPr/>
          </p:nvSpPr>
          <p:spPr>
            <a:xfrm rot="5400000">
              <a:off x="824432" y="6011547"/>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53" name="Google Shape;153;p6"/>
            <p:cNvSpPr/>
            <p:nvPr/>
          </p:nvSpPr>
          <p:spPr>
            <a:xfrm rot="10800000">
              <a:off x="313844" y="5489699"/>
              <a:ext cx="45719" cy="1066895"/>
            </a:xfrm>
            <a:prstGeom prst="rect">
              <a:avLst/>
            </a:prstGeom>
            <a:solidFill>
              <a:srgbClr val="953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sp>
        <p:nvSpPr>
          <p:cNvPr id="154" name="Google Shape;154;p6"/>
          <p:cNvSpPr/>
          <p:nvPr/>
        </p:nvSpPr>
        <p:spPr>
          <a:xfrm>
            <a:off x="3704367" y="1143794"/>
            <a:ext cx="7496239" cy="1230153"/>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lang="en-US" sz="3600">
                <a:solidFill>
                  <a:srgbClr val="002060"/>
                </a:solidFill>
                <a:latin typeface="Calibri"/>
                <a:ea typeface="Calibri"/>
                <a:cs typeface="Calibri"/>
                <a:sym typeface="Calibri"/>
              </a:rPr>
              <a:t>Microprocessor &amp; Computer Architecture (</a:t>
            </a:r>
            <a:r>
              <a:rPr b="1" lang="en-US" sz="3600">
                <a:solidFill>
                  <a:srgbClr val="002060"/>
                </a:solidFill>
                <a:latin typeface="arial"/>
                <a:ea typeface="arial"/>
                <a:cs typeface="arial"/>
                <a:sym typeface="arial"/>
              </a:rPr>
              <a:t>μ</a:t>
            </a:r>
            <a:r>
              <a:rPr b="1" lang="en-US" sz="3600">
                <a:solidFill>
                  <a:srgbClr val="002060"/>
                </a:solidFill>
                <a:latin typeface="Calibri"/>
                <a:ea typeface="Calibri"/>
                <a:cs typeface="Calibri"/>
                <a:sym typeface="Calibri"/>
              </a:rPr>
              <a:t>pCA)</a:t>
            </a:r>
            <a:endParaRPr/>
          </a:p>
        </p:txBody>
      </p:sp>
      <p:sp>
        <p:nvSpPr>
          <p:cNvPr id="155" name="Google Shape;155;p6"/>
          <p:cNvSpPr txBox="1"/>
          <p:nvPr/>
        </p:nvSpPr>
        <p:spPr>
          <a:xfrm>
            <a:off x="6348833" y="2965611"/>
            <a:ext cx="3098738" cy="676155"/>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lang="en-US" sz="3600">
                <a:solidFill>
                  <a:srgbClr val="E36C09"/>
                </a:solidFill>
                <a:latin typeface="Calibri"/>
                <a:ea typeface="Calibri"/>
                <a:cs typeface="Calibri"/>
                <a:sym typeface="Calibri"/>
              </a:rPr>
              <a:t>UE23CS251B</a:t>
            </a:r>
            <a:endParaRPr b="1" sz="3600">
              <a:solidFill>
                <a:srgbClr val="E36C09"/>
              </a:solidFill>
              <a:latin typeface="Calibri"/>
              <a:ea typeface="Calibri"/>
              <a:cs typeface="Calibri"/>
              <a:sym typeface="Calibri"/>
            </a:endParaRPr>
          </a:p>
        </p:txBody>
      </p:sp>
      <p:sp>
        <p:nvSpPr>
          <p:cNvPr id="156" name="Google Shape;156;p6"/>
          <p:cNvSpPr/>
          <p:nvPr/>
        </p:nvSpPr>
        <p:spPr>
          <a:xfrm>
            <a:off x="4952206" y="4926492"/>
            <a:ext cx="6019800" cy="1260931"/>
          </a:xfrm>
          <a:prstGeom prst="rect">
            <a:avLst/>
          </a:prstGeom>
          <a:noFill/>
          <a:ln>
            <a:noFill/>
          </a:ln>
        </p:spPr>
        <p:txBody>
          <a:bodyPr anchorCtr="0" anchor="t" bIns="60475" lIns="120975" spcFirstLastPara="1" rIns="120975" wrap="square" tIns="60475">
            <a:spAutoFit/>
          </a:bodyPr>
          <a:lstStyle/>
          <a:p>
            <a:pPr indent="0" lvl="0" marL="0" marR="0" rtl="0" algn="ctr">
              <a:spcBef>
                <a:spcPts val="0"/>
              </a:spcBef>
              <a:spcAft>
                <a:spcPts val="0"/>
              </a:spcAft>
              <a:buNone/>
            </a:pPr>
            <a:r>
              <a:rPr b="1" lang="en-US" sz="3700">
                <a:solidFill>
                  <a:srgbClr val="E36C09"/>
                </a:solidFill>
                <a:latin typeface="Calibri"/>
                <a:ea typeface="Calibri"/>
                <a:cs typeface="Calibri"/>
                <a:sym typeface="Calibri"/>
              </a:rPr>
              <a:t>ARM  ISA:</a:t>
            </a:r>
            <a:endParaRPr/>
          </a:p>
          <a:p>
            <a:pPr indent="0" lvl="0" marL="0" marR="0" rtl="0" algn="ctr">
              <a:spcBef>
                <a:spcPts val="0"/>
              </a:spcBef>
              <a:spcAft>
                <a:spcPts val="0"/>
              </a:spcAft>
              <a:buNone/>
            </a:pPr>
            <a:r>
              <a:rPr b="1" lang="en-US" sz="3700">
                <a:solidFill>
                  <a:srgbClr val="E36C09"/>
                </a:solidFill>
                <a:latin typeface="Calibri"/>
                <a:ea typeface="Calibri"/>
                <a:cs typeface="Calibri"/>
                <a:sym typeface="Calibri"/>
              </a:rPr>
              <a:t> Instruction Set Architecture </a:t>
            </a:r>
            <a:endParaRPr/>
          </a:p>
        </p:txBody>
      </p:sp>
      <p:pic>
        <p:nvPicPr>
          <p:cNvPr id="157" name="Google Shape;157;p6"/>
          <p:cNvPicPr preferRelativeResize="0"/>
          <p:nvPr/>
        </p:nvPicPr>
        <p:blipFill rotWithShape="1">
          <a:blip r:embed="rId3">
            <a:alphaModFix/>
          </a:blip>
          <a:srcRect b="0" l="0" r="0" t="0"/>
          <a:stretch/>
        </p:blipFill>
        <p:spPr>
          <a:xfrm>
            <a:off x="1320628" y="2286794"/>
            <a:ext cx="1955178" cy="289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304761" y="99242"/>
            <a:ext cx="10260264" cy="563694"/>
          </a:xfrm>
          <a:prstGeom prst="rect">
            <a:avLst/>
          </a:prstGeom>
          <a:noFill/>
          <a:ln>
            <a:noFill/>
          </a:ln>
        </p:spPr>
        <p:txBody>
          <a:bodyPr anchorCtr="0" anchor="ctr" bIns="60475" lIns="120975" spcFirstLastPara="1" rIns="120975" wrap="square" tIns="60475">
            <a:noAutofit/>
          </a:bodyPr>
          <a:lstStyle/>
          <a:p>
            <a:pPr indent="0" lvl="0" marL="0" rtl="0" algn="l">
              <a:spcBef>
                <a:spcPts val="0"/>
              </a:spcBef>
              <a:spcAft>
                <a:spcPts val="0"/>
              </a:spcAft>
              <a:buClr>
                <a:srgbClr val="E36C09"/>
              </a:buClr>
              <a:buSzPts val="3200"/>
              <a:buFont typeface="Calibri"/>
              <a:buNone/>
            </a:pPr>
            <a:r>
              <a:rPr b="1" lang="en-US" sz="3200">
                <a:solidFill>
                  <a:srgbClr val="E36C09"/>
                </a:solidFill>
              </a:rPr>
              <a:t>ARM Processor </a:t>
            </a:r>
            <a:r>
              <a:rPr b="1" lang="en-US" sz="3200">
                <a:solidFill>
                  <a:srgbClr val="002060"/>
                </a:solidFill>
              </a:rPr>
              <a:t>– 3 stage Pipeline Architecture</a:t>
            </a:r>
            <a:endParaRPr/>
          </a:p>
        </p:txBody>
      </p:sp>
      <p:sp>
        <p:nvSpPr>
          <p:cNvPr id="163" name="Google Shape;163;p7"/>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7"/>
          <p:cNvSpPr txBox="1"/>
          <p:nvPr/>
        </p:nvSpPr>
        <p:spPr>
          <a:xfrm>
            <a:off x="1828006" y="1143794"/>
            <a:ext cx="4063471" cy="4877928"/>
          </a:xfrm>
          <a:prstGeom prst="rect">
            <a:avLst/>
          </a:prstGeom>
          <a:noFill/>
          <a:ln>
            <a:noFill/>
          </a:ln>
        </p:spPr>
        <p:txBody>
          <a:bodyPr anchorCtr="0" anchor="t" bIns="60475" lIns="120975" spcFirstLastPara="1" rIns="120975" wrap="square" tIns="60475">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cxnSp>
        <p:nvCxnSpPr>
          <p:cNvPr id="165" name="Google Shape;165;p7"/>
          <p:cNvCxnSpPr/>
          <p:nvPr/>
        </p:nvCxnSpPr>
        <p:spPr>
          <a:xfrm>
            <a:off x="1" y="762176"/>
            <a:ext cx="12190413" cy="0"/>
          </a:xfrm>
          <a:prstGeom prst="straightConnector1">
            <a:avLst/>
          </a:prstGeom>
          <a:noFill/>
          <a:ln cap="flat" cmpd="sng" w="9525">
            <a:solidFill>
              <a:srgbClr val="002060"/>
            </a:solidFill>
            <a:prstDash val="solid"/>
            <a:round/>
            <a:headEnd len="sm" w="sm" type="none"/>
            <a:tailEnd len="sm" w="sm" type="none"/>
          </a:ln>
        </p:spPr>
      </p:cxnSp>
      <p:pic>
        <p:nvPicPr>
          <p:cNvPr id="166" name="Google Shape;166;p7"/>
          <p:cNvPicPr preferRelativeResize="0"/>
          <p:nvPr/>
        </p:nvPicPr>
        <p:blipFill rotWithShape="1">
          <a:blip r:embed="rId3">
            <a:alphaModFix/>
          </a:blip>
          <a:srcRect b="0" l="0" r="0" t="0"/>
          <a:stretch/>
        </p:blipFill>
        <p:spPr>
          <a:xfrm>
            <a:off x="11072959" y="27883"/>
            <a:ext cx="1015867" cy="1115381"/>
          </a:xfrm>
          <a:prstGeom prst="rect">
            <a:avLst/>
          </a:prstGeom>
          <a:noFill/>
          <a:ln>
            <a:noFill/>
          </a:ln>
        </p:spPr>
      </p:pic>
      <p:pic>
        <p:nvPicPr>
          <p:cNvPr id="167" name="Google Shape;167;p7"/>
          <p:cNvPicPr preferRelativeResize="0"/>
          <p:nvPr/>
        </p:nvPicPr>
        <p:blipFill rotWithShape="1">
          <a:blip r:embed="rId4">
            <a:alphaModFix/>
          </a:blip>
          <a:srcRect b="0" l="0" r="0" t="0"/>
          <a:stretch/>
        </p:blipFill>
        <p:spPr>
          <a:xfrm>
            <a:off x="608806" y="915194"/>
            <a:ext cx="4245595" cy="5638800"/>
          </a:xfrm>
          <a:prstGeom prst="rect">
            <a:avLst/>
          </a:prstGeom>
          <a:noFill/>
          <a:ln>
            <a:noFill/>
          </a:ln>
        </p:spPr>
      </p:pic>
      <p:sp>
        <p:nvSpPr>
          <p:cNvPr id="168" name="Google Shape;168;p7"/>
          <p:cNvSpPr/>
          <p:nvPr/>
        </p:nvSpPr>
        <p:spPr>
          <a:xfrm>
            <a:off x="7238206" y="2058194"/>
            <a:ext cx="27076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E36C09"/>
                </a:solidFill>
                <a:latin typeface="Calibri"/>
                <a:ea typeface="Calibri"/>
                <a:cs typeface="Calibri"/>
                <a:sym typeface="Calibri"/>
              </a:rPr>
              <a:t>3 stages of Pipeline </a:t>
            </a:r>
            <a:endParaRPr sz="2400">
              <a:solidFill>
                <a:srgbClr val="E36C09"/>
              </a:solidFill>
              <a:latin typeface="Calibri"/>
              <a:ea typeface="Calibri"/>
              <a:cs typeface="Calibri"/>
              <a:sym typeface="Calibri"/>
            </a:endParaRPr>
          </a:p>
        </p:txBody>
      </p:sp>
      <p:pic>
        <p:nvPicPr>
          <p:cNvPr id="169" name="Google Shape;169;p7"/>
          <p:cNvPicPr preferRelativeResize="0"/>
          <p:nvPr/>
        </p:nvPicPr>
        <p:blipFill rotWithShape="1">
          <a:blip r:embed="rId5">
            <a:alphaModFix/>
          </a:blip>
          <a:srcRect b="0" l="0" r="0" t="0"/>
          <a:stretch/>
        </p:blipFill>
        <p:spPr>
          <a:xfrm>
            <a:off x="10133806" y="2743994"/>
            <a:ext cx="1304925" cy="476250"/>
          </a:xfrm>
          <a:prstGeom prst="rect">
            <a:avLst/>
          </a:prstGeom>
          <a:noFill/>
          <a:ln>
            <a:noFill/>
          </a:ln>
        </p:spPr>
      </p:pic>
      <p:pic>
        <p:nvPicPr>
          <p:cNvPr id="170" name="Google Shape;170;p7"/>
          <p:cNvPicPr preferRelativeResize="0"/>
          <p:nvPr/>
        </p:nvPicPr>
        <p:blipFill rotWithShape="1">
          <a:blip r:embed="rId6">
            <a:alphaModFix/>
          </a:blip>
          <a:srcRect b="0" l="0" r="0" t="0"/>
          <a:stretch/>
        </p:blipFill>
        <p:spPr>
          <a:xfrm>
            <a:off x="5638006" y="2743994"/>
            <a:ext cx="1343025" cy="533400"/>
          </a:xfrm>
          <a:prstGeom prst="rect">
            <a:avLst/>
          </a:prstGeom>
          <a:noFill/>
          <a:ln>
            <a:noFill/>
          </a:ln>
        </p:spPr>
      </p:pic>
      <p:pic>
        <p:nvPicPr>
          <p:cNvPr id="171" name="Google Shape;171;p7"/>
          <p:cNvPicPr preferRelativeResize="0"/>
          <p:nvPr/>
        </p:nvPicPr>
        <p:blipFill rotWithShape="1">
          <a:blip r:embed="rId7">
            <a:alphaModFix/>
          </a:blip>
          <a:srcRect b="0" l="0" r="0" t="0"/>
          <a:stretch/>
        </p:blipFill>
        <p:spPr>
          <a:xfrm>
            <a:off x="7847806" y="2743994"/>
            <a:ext cx="1257300" cy="485775"/>
          </a:xfrm>
          <a:prstGeom prst="rect">
            <a:avLst/>
          </a:prstGeom>
          <a:noFill/>
          <a:ln>
            <a:noFill/>
          </a:ln>
        </p:spPr>
      </p:pic>
      <p:sp>
        <p:nvSpPr>
          <p:cNvPr id="172" name="Google Shape;172;p7"/>
          <p:cNvSpPr/>
          <p:nvPr/>
        </p:nvSpPr>
        <p:spPr>
          <a:xfrm>
            <a:off x="5104607" y="1143794"/>
            <a:ext cx="6705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The ARM [</a:t>
            </a:r>
            <a:r>
              <a:rPr b="1" lang="en-US" sz="2400" cap="small">
                <a:solidFill>
                  <a:srgbClr val="002060"/>
                </a:solidFill>
                <a:latin typeface="Calibri"/>
                <a:ea typeface="Calibri"/>
                <a:cs typeface="Calibri"/>
                <a:sym typeface="Calibri"/>
              </a:rPr>
              <a:t>A</a:t>
            </a:r>
            <a:r>
              <a:rPr lang="en-US" sz="2400" cap="small">
                <a:solidFill>
                  <a:srgbClr val="002060"/>
                </a:solidFill>
                <a:latin typeface="Calibri"/>
                <a:ea typeface="Calibri"/>
                <a:cs typeface="Calibri"/>
                <a:sym typeface="Calibri"/>
              </a:rPr>
              <a:t>corn </a:t>
            </a:r>
            <a:r>
              <a:rPr b="1" lang="en-US" sz="2400" cap="small">
                <a:solidFill>
                  <a:srgbClr val="002060"/>
                </a:solidFill>
                <a:latin typeface="Calibri"/>
                <a:ea typeface="Calibri"/>
                <a:cs typeface="Calibri"/>
                <a:sym typeface="Calibri"/>
              </a:rPr>
              <a:t>R</a:t>
            </a:r>
            <a:r>
              <a:rPr lang="en-US" sz="2400" cap="small">
                <a:solidFill>
                  <a:srgbClr val="002060"/>
                </a:solidFill>
                <a:latin typeface="Calibri"/>
                <a:ea typeface="Calibri"/>
                <a:cs typeface="Calibri"/>
                <a:sym typeface="Calibri"/>
              </a:rPr>
              <a:t>isc </a:t>
            </a:r>
            <a:r>
              <a:rPr b="1" lang="en-US" sz="2400" cap="small">
                <a:solidFill>
                  <a:srgbClr val="002060"/>
                </a:solidFill>
                <a:latin typeface="Calibri"/>
                <a:ea typeface="Calibri"/>
                <a:cs typeface="Calibri"/>
                <a:sym typeface="Calibri"/>
              </a:rPr>
              <a:t>M</a:t>
            </a:r>
            <a:r>
              <a:rPr lang="en-US" sz="2400" cap="small">
                <a:solidFill>
                  <a:srgbClr val="002060"/>
                </a:solidFill>
                <a:latin typeface="Calibri"/>
                <a:ea typeface="Calibri"/>
                <a:cs typeface="Calibri"/>
                <a:sym typeface="Calibri"/>
              </a:rPr>
              <a:t>achine</a:t>
            </a:r>
            <a:r>
              <a:rPr lang="en-US" sz="2400">
                <a:solidFill>
                  <a:srgbClr val="002060"/>
                </a:solidFill>
                <a:latin typeface="Calibri"/>
                <a:ea typeface="Calibri"/>
                <a:cs typeface="Calibri"/>
                <a:sym typeface="Calibri"/>
              </a:rPr>
              <a:t>]</a:t>
            </a:r>
            <a:r>
              <a:rPr b="1" lang="en-US" sz="2400">
                <a:solidFill>
                  <a:srgbClr val="002060"/>
                </a:solidFill>
                <a:latin typeface="Calibri"/>
                <a:ea typeface="Calibri"/>
                <a:cs typeface="Calibri"/>
                <a:sym typeface="Calibri"/>
              </a:rPr>
              <a:t> is a </a:t>
            </a:r>
            <a:r>
              <a:rPr b="1" i="1" lang="en-US" sz="2400">
                <a:solidFill>
                  <a:srgbClr val="002060"/>
                </a:solidFill>
                <a:latin typeface="Calibri"/>
                <a:ea typeface="Calibri"/>
                <a:cs typeface="Calibri"/>
                <a:sym typeface="Calibri"/>
              </a:rPr>
              <a:t>RISC </a:t>
            </a:r>
            <a:r>
              <a:rPr b="1" lang="en-US" sz="2400">
                <a:solidFill>
                  <a:srgbClr val="002060"/>
                </a:solidFill>
                <a:latin typeface="Calibri"/>
                <a:ea typeface="Calibri"/>
                <a:cs typeface="Calibri"/>
                <a:sym typeface="Calibri"/>
              </a:rPr>
              <a:t>processor</a:t>
            </a:r>
            <a:endParaRPr b="1" i="1" sz="2400">
              <a:solidFill>
                <a:schemeClr val="dk1"/>
              </a:solidFill>
              <a:latin typeface="Calibri"/>
              <a:ea typeface="Calibri"/>
              <a:cs typeface="Calibri"/>
              <a:sym typeface="Calibri"/>
            </a:endParaRPr>
          </a:p>
        </p:txBody>
      </p:sp>
      <p:sp>
        <p:nvSpPr>
          <p:cNvPr id="173" name="Google Shape;173;p7"/>
          <p:cNvSpPr/>
          <p:nvPr/>
        </p:nvSpPr>
        <p:spPr>
          <a:xfrm>
            <a:off x="5485606" y="3993734"/>
            <a:ext cx="6092825" cy="156966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E36C09"/>
              </a:buClr>
              <a:buSzPts val="2400"/>
              <a:buFont typeface="Arial"/>
              <a:buChar char="•"/>
            </a:pPr>
            <a:r>
              <a:rPr lang="en-US" sz="2400">
                <a:solidFill>
                  <a:srgbClr val="E36C09"/>
                </a:solidFill>
                <a:latin typeface="Calibri"/>
                <a:ea typeface="Calibri"/>
                <a:cs typeface="Calibri"/>
                <a:sym typeface="Calibri"/>
              </a:rPr>
              <a:t> </a:t>
            </a:r>
            <a:r>
              <a:rPr b="1" lang="en-US" sz="2400">
                <a:solidFill>
                  <a:srgbClr val="E36C09"/>
                </a:solidFill>
                <a:latin typeface="Calibri"/>
                <a:ea typeface="Calibri"/>
                <a:cs typeface="Calibri"/>
                <a:sym typeface="Calibri"/>
              </a:rPr>
              <a:t>The RISC features  incorporated by ARM</a:t>
            </a:r>
            <a:r>
              <a:rPr lang="en-US" sz="2400">
                <a:solidFill>
                  <a:srgbClr val="E36C09"/>
                </a:solidFill>
                <a:latin typeface="Calibri"/>
                <a:ea typeface="Calibri"/>
                <a:cs typeface="Calibri"/>
                <a:sym typeface="Calibri"/>
              </a:rPr>
              <a:t>.</a:t>
            </a:r>
            <a:endParaRPr/>
          </a:p>
          <a:p>
            <a:pPr indent="-152400" lvl="2" marL="1209751" marR="0" rtl="0" algn="l">
              <a:spcBef>
                <a:spcPts val="0"/>
              </a:spcBef>
              <a:spcAft>
                <a:spcPts val="0"/>
              </a:spcAft>
              <a:buClr>
                <a:srgbClr val="002060"/>
              </a:buClr>
              <a:buSzPts val="2400"/>
              <a:buFont typeface="Arial"/>
              <a:buChar char="•"/>
            </a:pPr>
            <a:r>
              <a:rPr b="1" i="1" lang="en-US" sz="2400" u="none" cap="none" strike="noStrike">
                <a:solidFill>
                  <a:srgbClr val="002060"/>
                </a:solidFill>
                <a:latin typeface="Calibri"/>
                <a:ea typeface="Calibri"/>
                <a:cs typeface="Calibri"/>
                <a:sym typeface="Calibri"/>
              </a:rPr>
              <a:t>     </a:t>
            </a:r>
            <a:r>
              <a:rPr b="0" i="0" lang="en-US" sz="2400" u="none" cap="none" strike="noStrike">
                <a:solidFill>
                  <a:srgbClr val="002060"/>
                </a:solidFill>
                <a:latin typeface="Calibri"/>
                <a:ea typeface="Calibri"/>
                <a:cs typeface="Calibri"/>
                <a:sym typeface="Calibri"/>
              </a:rPr>
              <a:t>A load-store architecture.</a:t>
            </a:r>
            <a:endParaRPr/>
          </a:p>
          <a:p>
            <a:pPr indent="-152400" lvl="2" marL="1209751" marR="0" rtl="0" algn="l">
              <a:spcBef>
                <a:spcPts val="0"/>
              </a:spcBef>
              <a:spcAft>
                <a:spcPts val="0"/>
              </a:spcAft>
              <a:buClr>
                <a:srgbClr val="002060"/>
              </a:buClr>
              <a:buSzPts val="2400"/>
              <a:buFont typeface="Arial"/>
              <a:buChar char="•"/>
            </a:pPr>
            <a:r>
              <a:rPr b="0" i="0" lang="en-US" sz="2400" u="none" cap="none" strike="noStrike">
                <a:solidFill>
                  <a:srgbClr val="002060"/>
                </a:solidFill>
                <a:latin typeface="Calibri"/>
                <a:ea typeface="Calibri"/>
                <a:cs typeface="Calibri"/>
                <a:sym typeface="Calibri"/>
              </a:rPr>
              <a:t>     Fixed-length 32-bit instructions.</a:t>
            </a:r>
            <a:endParaRPr/>
          </a:p>
          <a:p>
            <a:pPr indent="-152400" lvl="2" marL="1209751" marR="0" rtl="0" algn="l">
              <a:spcBef>
                <a:spcPts val="0"/>
              </a:spcBef>
              <a:spcAft>
                <a:spcPts val="0"/>
              </a:spcAft>
              <a:buClr>
                <a:srgbClr val="002060"/>
              </a:buClr>
              <a:buSzPts val="2400"/>
              <a:buFont typeface="Arial"/>
              <a:buChar char="•"/>
            </a:pPr>
            <a:r>
              <a:rPr b="0" i="0" lang="en-US" sz="2400" u="none" cap="none" strike="noStrike">
                <a:solidFill>
                  <a:srgbClr val="002060"/>
                </a:solidFill>
                <a:latin typeface="Calibri"/>
                <a:ea typeface="Calibri"/>
                <a:cs typeface="Calibri"/>
                <a:sym typeface="Calibri"/>
              </a:rPr>
              <a:t>     3-address instruction formats.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370625" y="152435"/>
            <a:ext cx="10971372" cy="533524"/>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E36C09"/>
              </a:buClr>
              <a:buSzPct val="100000"/>
              <a:buFont typeface="Calibri"/>
              <a:buNone/>
            </a:pPr>
            <a:r>
              <a:rPr b="1" lang="en-US" sz="3700">
                <a:solidFill>
                  <a:srgbClr val="E36C09"/>
                </a:solidFill>
              </a:rPr>
              <a:t>Organization of ARM – 3 stage PP</a:t>
            </a:r>
            <a:endParaRPr/>
          </a:p>
        </p:txBody>
      </p:sp>
      <p:sp>
        <p:nvSpPr>
          <p:cNvPr id="179" name="Google Shape;179;p8"/>
          <p:cNvSpPr txBox="1"/>
          <p:nvPr>
            <p:ph idx="12" type="sldNum"/>
          </p:nvPr>
        </p:nvSpPr>
        <p:spPr>
          <a:xfrm>
            <a:off x="8736463" y="6357823"/>
            <a:ext cx="2844430" cy="365210"/>
          </a:xfrm>
          <a:prstGeom prst="rect">
            <a:avLst/>
          </a:prstGeom>
          <a:noFill/>
          <a:ln>
            <a:noFill/>
          </a:ln>
        </p:spPr>
        <p:txBody>
          <a:bodyPr anchorCtr="0" anchor="ctr" bIns="60475" lIns="120975" spcFirstLastPara="1" rIns="120975" wrap="square" tIns="60475">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8"/>
          <p:cNvSpPr/>
          <p:nvPr/>
        </p:nvSpPr>
        <p:spPr>
          <a:xfrm>
            <a:off x="4952206" y="920454"/>
            <a:ext cx="6704807" cy="5939134"/>
          </a:xfrm>
          <a:prstGeom prst="rect">
            <a:avLst/>
          </a:prstGeom>
          <a:noFill/>
          <a:ln>
            <a:noFill/>
          </a:ln>
        </p:spPr>
        <p:txBody>
          <a:bodyPr anchorCtr="0" anchor="t" bIns="60475" lIns="120975" spcFirstLastPara="1" rIns="120975" wrap="square" tIns="60475">
            <a:spAutoFit/>
          </a:bodyPr>
          <a:lstStyle/>
          <a:p>
            <a:pPr indent="-378047" lvl="0" marL="378047"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a:t>
            </a:r>
            <a:r>
              <a:rPr b="1" lang="en-US" sz="2000">
                <a:solidFill>
                  <a:srgbClr val="002060"/>
                </a:solidFill>
                <a:latin typeface="Calibri"/>
                <a:ea typeface="Calibri"/>
                <a:cs typeface="Calibri"/>
                <a:sym typeface="Calibri"/>
              </a:rPr>
              <a:t>register bank</a:t>
            </a:r>
            <a:r>
              <a:rPr lang="en-US" sz="2000">
                <a:solidFill>
                  <a:srgbClr val="002060"/>
                </a:solidFill>
                <a:latin typeface="Calibri"/>
                <a:ea typeface="Calibri"/>
                <a:cs typeface="Calibri"/>
                <a:sym typeface="Calibri"/>
              </a:rPr>
              <a:t>, which stores the processor state. </a:t>
            </a:r>
            <a:endParaRPr/>
          </a:p>
          <a:p>
            <a:pPr indent="-378047" lvl="1" marL="982923" marR="0" rtl="0" algn="l">
              <a:spcBef>
                <a:spcPts val="0"/>
              </a:spcBef>
              <a:spcAft>
                <a:spcPts val="0"/>
              </a:spcAft>
              <a:buClr>
                <a:srgbClr val="0000FF"/>
              </a:buClr>
              <a:buSzPts val="2000"/>
              <a:buFont typeface="Noto Sans Symbols"/>
              <a:buChar char="▪"/>
            </a:pPr>
            <a:r>
              <a:rPr b="0" i="0" lang="en-US" sz="2000" u="none" cap="none" strike="noStrike">
                <a:solidFill>
                  <a:srgbClr val="0000FF"/>
                </a:solidFill>
                <a:latin typeface="Calibri"/>
                <a:ea typeface="Calibri"/>
                <a:cs typeface="Calibri"/>
                <a:sym typeface="Calibri"/>
              </a:rPr>
              <a:t>Two read ports </a:t>
            </a:r>
            <a:r>
              <a:rPr b="0" i="0" lang="en-US" sz="2000" u="none" cap="none" strike="noStrike">
                <a:solidFill>
                  <a:srgbClr val="002060"/>
                </a:solidFill>
                <a:latin typeface="Calibri"/>
                <a:ea typeface="Calibri"/>
                <a:cs typeface="Calibri"/>
                <a:sym typeface="Calibri"/>
              </a:rPr>
              <a:t>and</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00FF"/>
                </a:solidFill>
                <a:latin typeface="Calibri"/>
                <a:ea typeface="Calibri"/>
                <a:cs typeface="Calibri"/>
                <a:sym typeface="Calibri"/>
              </a:rPr>
              <a:t>One write port </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2060"/>
                </a:solidFill>
                <a:latin typeface="Calibri"/>
                <a:ea typeface="Calibri"/>
                <a:cs typeface="Calibri"/>
                <a:sym typeface="Calibri"/>
              </a:rPr>
              <a:t>to access any register</a:t>
            </a:r>
            <a:endParaRPr/>
          </a:p>
          <a:p>
            <a:pPr indent="-378047" lvl="1" marL="982923" marR="0" rtl="0" algn="l">
              <a:spcBef>
                <a:spcPts val="0"/>
              </a:spcBef>
              <a:spcAft>
                <a:spcPts val="0"/>
              </a:spcAft>
              <a:buClr>
                <a:srgbClr val="002060"/>
              </a:buClr>
              <a:buSzPts val="2000"/>
              <a:buFont typeface="Noto Sans Symbols"/>
              <a:buChar char="▪"/>
            </a:pPr>
            <a:r>
              <a:rPr b="0" i="0" lang="en-US" sz="2000" u="none" cap="none" strike="noStrike">
                <a:solidFill>
                  <a:srgbClr val="002060"/>
                </a:solidFill>
                <a:latin typeface="Calibri"/>
                <a:ea typeface="Calibri"/>
                <a:cs typeface="Calibri"/>
                <a:sym typeface="Calibri"/>
              </a:rPr>
              <a:t>Plus an </a:t>
            </a:r>
            <a:r>
              <a:rPr b="0" i="0" lang="en-US" sz="2000" u="none" cap="none" strike="noStrike">
                <a:solidFill>
                  <a:srgbClr val="C00000"/>
                </a:solidFill>
                <a:latin typeface="Calibri"/>
                <a:ea typeface="Calibri"/>
                <a:cs typeface="Calibri"/>
                <a:sym typeface="Calibri"/>
              </a:rPr>
              <a:t>additional read port </a:t>
            </a:r>
            <a:r>
              <a:rPr b="0" i="0" lang="en-US" sz="2000" u="none" cap="none" strike="noStrike">
                <a:solidFill>
                  <a:srgbClr val="002060"/>
                </a:solidFill>
                <a:latin typeface="Calibri"/>
                <a:ea typeface="Calibri"/>
                <a:cs typeface="Calibri"/>
                <a:sym typeface="Calibri"/>
              </a:rPr>
              <a:t>and an </a:t>
            </a:r>
            <a:r>
              <a:rPr b="0" i="0" lang="en-US" sz="2000" u="none" cap="none" strike="noStrike">
                <a:solidFill>
                  <a:srgbClr val="C00000"/>
                </a:solidFill>
                <a:latin typeface="Calibri"/>
                <a:ea typeface="Calibri"/>
                <a:cs typeface="Calibri"/>
                <a:sym typeface="Calibri"/>
              </a:rPr>
              <a:t>additional write port </a:t>
            </a:r>
            <a:r>
              <a:rPr b="0" i="0" lang="en-US" sz="2000" u="none" cap="none" strike="noStrike">
                <a:solidFill>
                  <a:srgbClr val="002060"/>
                </a:solidFill>
                <a:latin typeface="Calibri"/>
                <a:ea typeface="Calibri"/>
                <a:cs typeface="Calibri"/>
                <a:sym typeface="Calibri"/>
              </a:rPr>
              <a:t>that give special access to r15 </a:t>
            </a:r>
            <a:endParaRPr b="0" i="0" sz="2000" u="none" cap="none" strike="noStrike">
              <a:solidFill>
                <a:schemeClr val="dk1"/>
              </a:solidFill>
              <a:latin typeface="Calibri"/>
              <a:ea typeface="Calibri"/>
              <a:cs typeface="Calibri"/>
              <a:sym typeface="Calibri"/>
            </a:endParaRPr>
          </a:p>
          <a:p>
            <a:pPr indent="-378047" lvl="0" marL="378047"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a:t>
            </a:r>
            <a:r>
              <a:rPr b="1" lang="en-US" sz="2000">
                <a:solidFill>
                  <a:srgbClr val="002060"/>
                </a:solidFill>
                <a:latin typeface="Calibri"/>
                <a:ea typeface="Calibri"/>
                <a:cs typeface="Calibri"/>
                <a:sym typeface="Calibri"/>
              </a:rPr>
              <a:t>barrel shifter</a:t>
            </a:r>
            <a:r>
              <a:rPr lang="en-US" sz="2000">
                <a:solidFill>
                  <a:srgbClr val="002060"/>
                </a:solidFill>
                <a:latin typeface="Calibri"/>
                <a:ea typeface="Calibri"/>
                <a:cs typeface="Calibri"/>
                <a:sym typeface="Calibri"/>
              </a:rPr>
              <a:t>, which can </a:t>
            </a:r>
            <a:r>
              <a:rPr b="1" lang="en-US" sz="2000">
                <a:solidFill>
                  <a:srgbClr val="0000FF"/>
                </a:solidFill>
                <a:latin typeface="Calibri"/>
                <a:ea typeface="Calibri"/>
                <a:cs typeface="Calibri"/>
                <a:sym typeface="Calibri"/>
              </a:rPr>
              <a:t>shift</a:t>
            </a:r>
            <a:r>
              <a:rPr lang="en-US" sz="2000">
                <a:solidFill>
                  <a:schemeClr val="dk1"/>
                </a:solidFill>
                <a:latin typeface="Calibri"/>
                <a:ea typeface="Calibri"/>
                <a:cs typeface="Calibri"/>
                <a:sym typeface="Calibri"/>
              </a:rPr>
              <a:t> </a:t>
            </a:r>
            <a:r>
              <a:rPr lang="en-US" sz="2000">
                <a:solidFill>
                  <a:srgbClr val="002060"/>
                </a:solidFill>
                <a:latin typeface="Calibri"/>
                <a:ea typeface="Calibri"/>
                <a:cs typeface="Calibri"/>
                <a:sym typeface="Calibri"/>
              </a:rPr>
              <a:t>or</a:t>
            </a:r>
            <a:r>
              <a:rPr lang="en-US" sz="2000">
                <a:solidFill>
                  <a:schemeClr val="dk1"/>
                </a:solidFill>
                <a:latin typeface="Calibri"/>
                <a:ea typeface="Calibri"/>
                <a:cs typeface="Calibri"/>
                <a:sym typeface="Calibri"/>
              </a:rPr>
              <a:t> </a:t>
            </a:r>
            <a:r>
              <a:rPr b="1" lang="en-US" sz="2000">
                <a:solidFill>
                  <a:srgbClr val="0000FF"/>
                </a:solidFill>
                <a:latin typeface="Calibri"/>
                <a:ea typeface="Calibri"/>
                <a:cs typeface="Calibri"/>
                <a:sym typeface="Calibri"/>
              </a:rPr>
              <a:t>rotate</a:t>
            </a:r>
            <a:r>
              <a:rPr lang="en-US" sz="2000">
                <a:solidFill>
                  <a:schemeClr val="dk1"/>
                </a:solidFill>
                <a:latin typeface="Calibri"/>
                <a:ea typeface="Calibri"/>
                <a:cs typeface="Calibri"/>
                <a:sym typeface="Calibri"/>
              </a:rPr>
              <a:t> </a:t>
            </a:r>
            <a:r>
              <a:rPr lang="en-US" sz="2000">
                <a:solidFill>
                  <a:srgbClr val="002060"/>
                </a:solidFill>
                <a:latin typeface="Calibri"/>
                <a:ea typeface="Calibri"/>
                <a:cs typeface="Calibri"/>
                <a:sym typeface="Calibri"/>
              </a:rPr>
              <a:t>one operand by any number of bits. </a:t>
            </a:r>
            <a:endParaRPr/>
          </a:p>
          <a:p>
            <a:pPr indent="-251047" lvl="0" marL="378047"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78047" lvl="0" marL="378047"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a:t>
            </a:r>
            <a:r>
              <a:rPr b="1" lang="en-US" sz="2000">
                <a:solidFill>
                  <a:srgbClr val="002060"/>
                </a:solidFill>
                <a:latin typeface="Calibri"/>
                <a:ea typeface="Calibri"/>
                <a:cs typeface="Calibri"/>
                <a:sym typeface="Calibri"/>
              </a:rPr>
              <a:t>ALU</a:t>
            </a:r>
            <a:r>
              <a:rPr lang="en-US" sz="2000">
                <a:solidFill>
                  <a:srgbClr val="002060"/>
                </a:solidFill>
                <a:latin typeface="Calibri"/>
                <a:ea typeface="Calibri"/>
                <a:cs typeface="Calibri"/>
                <a:sym typeface="Calibri"/>
              </a:rPr>
              <a:t>, which performs the </a:t>
            </a:r>
            <a:r>
              <a:rPr lang="en-US" sz="2000">
                <a:solidFill>
                  <a:srgbClr val="C00000"/>
                </a:solidFill>
                <a:latin typeface="Calibri"/>
                <a:ea typeface="Calibri"/>
                <a:cs typeface="Calibri"/>
                <a:sym typeface="Calibri"/>
              </a:rPr>
              <a:t>arithmetic and logic </a:t>
            </a:r>
            <a:r>
              <a:rPr lang="en-US" sz="2000">
                <a:solidFill>
                  <a:srgbClr val="002060"/>
                </a:solidFill>
                <a:latin typeface="Calibri"/>
                <a:ea typeface="Calibri"/>
                <a:cs typeface="Calibri"/>
                <a:sym typeface="Calibri"/>
              </a:rPr>
              <a:t>functions required by the instruction set. </a:t>
            </a:r>
            <a:endParaRPr/>
          </a:p>
          <a:p>
            <a:pPr indent="-251047" lvl="0" marL="378047"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78047" lvl="0" marL="378047"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a:t>
            </a:r>
            <a:r>
              <a:rPr b="1" lang="en-US" sz="2000">
                <a:solidFill>
                  <a:srgbClr val="002060"/>
                </a:solidFill>
                <a:latin typeface="Calibri"/>
                <a:ea typeface="Calibri"/>
                <a:cs typeface="Calibri"/>
                <a:sym typeface="Calibri"/>
              </a:rPr>
              <a:t>address register </a:t>
            </a:r>
            <a:r>
              <a:rPr lang="en-US" sz="2000">
                <a:solidFill>
                  <a:srgbClr val="002060"/>
                </a:solidFill>
                <a:latin typeface="Calibri"/>
                <a:ea typeface="Calibri"/>
                <a:cs typeface="Calibri"/>
                <a:sym typeface="Calibri"/>
              </a:rPr>
              <a:t>and </a:t>
            </a:r>
            <a:r>
              <a:rPr b="1" lang="en-US" sz="2000">
                <a:solidFill>
                  <a:srgbClr val="002060"/>
                </a:solidFill>
                <a:latin typeface="Calibri"/>
                <a:ea typeface="Calibri"/>
                <a:cs typeface="Calibri"/>
                <a:sym typeface="Calibri"/>
              </a:rPr>
              <a:t>incrementer</a:t>
            </a:r>
            <a:r>
              <a:rPr lang="en-US" sz="2000">
                <a:solidFill>
                  <a:srgbClr val="002060"/>
                </a:solidFill>
                <a:latin typeface="Calibri"/>
                <a:ea typeface="Calibri"/>
                <a:cs typeface="Calibri"/>
                <a:sym typeface="Calibri"/>
              </a:rPr>
              <a:t>, which  select and hold all memory addresses and </a:t>
            </a:r>
            <a:r>
              <a:rPr lang="en-US" sz="2000">
                <a:solidFill>
                  <a:srgbClr val="0000FF"/>
                </a:solidFill>
                <a:latin typeface="Calibri"/>
                <a:ea typeface="Calibri"/>
                <a:cs typeface="Calibri"/>
                <a:sym typeface="Calibri"/>
              </a:rPr>
              <a:t>generate sequential addresses </a:t>
            </a:r>
            <a:r>
              <a:rPr lang="en-US" sz="2000">
                <a:solidFill>
                  <a:srgbClr val="002060"/>
                </a:solidFill>
                <a:latin typeface="Calibri"/>
                <a:ea typeface="Calibri"/>
                <a:cs typeface="Calibri"/>
                <a:sym typeface="Calibri"/>
              </a:rPr>
              <a:t>when required. </a:t>
            </a:r>
            <a:endParaRPr/>
          </a:p>
          <a:p>
            <a:pPr indent="-251047" lvl="0" marL="378047"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78047" lvl="0" marL="378047"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a:t>
            </a:r>
            <a:r>
              <a:rPr b="1" lang="en-US" sz="2000">
                <a:solidFill>
                  <a:srgbClr val="002060"/>
                </a:solidFill>
                <a:latin typeface="Calibri"/>
                <a:ea typeface="Calibri"/>
                <a:cs typeface="Calibri"/>
                <a:sym typeface="Calibri"/>
              </a:rPr>
              <a:t>data registers</a:t>
            </a:r>
            <a:r>
              <a:rPr lang="en-US" sz="2000">
                <a:solidFill>
                  <a:srgbClr val="002060"/>
                </a:solidFill>
                <a:latin typeface="Calibri"/>
                <a:ea typeface="Calibri"/>
                <a:cs typeface="Calibri"/>
                <a:sym typeface="Calibri"/>
              </a:rPr>
              <a:t>, which hold data </a:t>
            </a:r>
            <a:r>
              <a:rPr lang="en-US" sz="2000">
                <a:solidFill>
                  <a:srgbClr val="C00000"/>
                </a:solidFill>
                <a:latin typeface="Calibri"/>
                <a:ea typeface="Calibri"/>
                <a:cs typeface="Calibri"/>
                <a:sym typeface="Calibri"/>
              </a:rPr>
              <a:t>passing to</a:t>
            </a:r>
            <a:r>
              <a:rPr lang="en-US" sz="2000">
                <a:solidFill>
                  <a:schemeClr val="dk1"/>
                </a:solidFill>
                <a:latin typeface="Calibri"/>
                <a:ea typeface="Calibri"/>
                <a:cs typeface="Calibri"/>
                <a:sym typeface="Calibri"/>
              </a:rPr>
              <a:t> </a:t>
            </a:r>
            <a:r>
              <a:rPr lang="en-US" sz="2000">
                <a:solidFill>
                  <a:srgbClr val="002060"/>
                </a:solidFill>
                <a:latin typeface="Calibri"/>
                <a:ea typeface="Calibri"/>
                <a:cs typeface="Calibri"/>
                <a:sym typeface="Calibri"/>
              </a:rPr>
              <a:t>and</a:t>
            </a:r>
            <a:r>
              <a:rPr lang="en-US" sz="2000">
                <a:solidFill>
                  <a:schemeClr val="dk1"/>
                </a:solidFill>
                <a:latin typeface="Calibri"/>
                <a:ea typeface="Calibri"/>
                <a:cs typeface="Calibri"/>
                <a:sym typeface="Calibri"/>
              </a:rPr>
              <a:t> </a:t>
            </a:r>
            <a:r>
              <a:rPr lang="en-US" sz="2000">
                <a:solidFill>
                  <a:srgbClr val="C00000"/>
                </a:solidFill>
                <a:latin typeface="Calibri"/>
                <a:ea typeface="Calibri"/>
                <a:cs typeface="Calibri"/>
                <a:sym typeface="Calibri"/>
              </a:rPr>
              <a:t>from memory</a:t>
            </a: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78047" lvl="0" marL="378047" marR="0" rtl="0" algn="l">
              <a:spcBef>
                <a:spcPts val="0"/>
              </a:spcBef>
              <a:spcAft>
                <a:spcPts val="0"/>
              </a:spcAft>
              <a:buClr>
                <a:srgbClr val="002060"/>
              </a:buClr>
              <a:buSzPts val="2000"/>
              <a:buFont typeface="Noto Sans Symbols"/>
              <a:buChar char="▪"/>
            </a:pPr>
            <a:r>
              <a:rPr lang="en-US" sz="2000">
                <a:solidFill>
                  <a:srgbClr val="002060"/>
                </a:solidFill>
                <a:latin typeface="Calibri"/>
                <a:ea typeface="Calibri"/>
                <a:cs typeface="Calibri"/>
                <a:sym typeface="Calibri"/>
              </a:rPr>
              <a:t>The </a:t>
            </a:r>
            <a:r>
              <a:rPr lang="en-US" sz="2000">
                <a:solidFill>
                  <a:srgbClr val="0000FF"/>
                </a:solidFill>
                <a:latin typeface="Calibri"/>
                <a:ea typeface="Calibri"/>
                <a:cs typeface="Calibri"/>
                <a:sym typeface="Calibri"/>
              </a:rPr>
              <a:t>instruction decoder</a:t>
            </a:r>
            <a:r>
              <a:rPr lang="en-US" sz="2000">
                <a:solidFill>
                  <a:schemeClr val="dk1"/>
                </a:solidFill>
                <a:latin typeface="Calibri"/>
                <a:ea typeface="Calibri"/>
                <a:cs typeface="Calibri"/>
                <a:sym typeface="Calibri"/>
              </a:rPr>
              <a:t> </a:t>
            </a:r>
            <a:r>
              <a:rPr lang="en-US" sz="2000">
                <a:solidFill>
                  <a:srgbClr val="002060"/>
                </a:solidFill>
                <a:latin typeface="Calibri"/>
                <a:ea typeface="Calibri"/>
                <a:cs typeface="Calibri"/>
                <a:sym typeface="Calibri"/>
              </a:rPr>
              <a:t>and</a:t>
            </a:r>
            <a:r>
              <a:rPr lang="en-US" sz="2000">
                <a:solidFill>
                  <a:schemeClr val="dk1"/>
                </a:solidFill>
                <a:latin typeface="Calibri"/>
                <a:ea typeface="Calibri"/>
                <a:cs typeface="Calibri"/>
                <a:sym typeface="Calibri"/>
              </a:rPr>
              <a:t> </a:t>
            </a:r>
            <a:r>
              <a:rPr lang="en-US" sz="2000">
                <a:solidFill>
                  <a:srgbClr val="0000FF"/>
                </a:solidFill>
                <a:latin typeface="Calibri"/>
                <a:ea typeface="Calibri"/>
                <a:cs typeface="Calibri"/>
                <a:sym typeface="Calibri"/>
              </a:rPr>
              <a:t>associated control logic</a:t>
            </a:r>
            <a:r>
              <a:rPr lang="en-US" sz="2000">
                <a:solidFill>
                  <a:schemeClr val="dk1"/>
                </a:solidFill>
                <a:latin typeface="Calibri"/>
                <a:ea typeface="Calibri"/>
                <a:cs typeface="Calibri"/>
                <a:sym typeface="Calibri"/>
              </a:rPr>
              <a:t>. </a:t>
            </a:r>
            <a:endParaRPr/>
          </a:p>
        </p:txBody>
      </p:sp>
      <p:cxnSp>
        <p:nvCxnSpPr>
          <p:cNvPr id="181" name="Google Shape;181;p8"/>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pic>
        <p:nvPicPr>
          <p:cNvPr id="182" name="Google Shape;182;p8"/>
          <p:cNvPicPr preferRelativeResize="0"/>
          <p:nvPr/>
        </p:nvPicPr>
        <p:blipFill rotWithShape="1">
          <a:blip r:embed="rId3">
            <a:alphaModFix/>
          </a:blip>
          <a:srcRect b="0" l="0" r="0" t="0"/>
          <a:stretch/>
        </p:blipFill>
        <p:spPr>
          <a:xfrm>
            <a:off x="11426274" y="1"/>
            <a:ext cx="764139" cy="838994"/>
          </a:xfrm>
          <a:prstGeom prst="rect">
            <a:avLst/>
          </a:prstGeom>
          <a:noFill/>
          <a:ln>
            <a:noFill/>
          </a:ln>
        </p:spPr>
      </p:pic>
      <p:pic>
        <p:nvPicPr>
          <p:cNvPr id="183" name="Google Shape;183;p8"/>
          <p:cNvPicPr preferRelativeResize="0"/>
          <p:nvPr/>
        </p:nvPicPr>
        <p:blipFill rotWithShape="1">
          <a:blip r:embed="rId4">
            <a:alphaModFix/>
          </a:blip>
          <a:srcRect b="0" l="0" r="0" t="0"/>
          <a:stretch/>
        </p:blipFill>
        <p:spPr>
          <a:xfrm>
            <a:off x="608806" y="915194"/>
            <a:ext cx="4245595" cy="563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406347" y="76220"/>
            <a:ext cx="10869785" cy="609741"/>
          </a:xfrm>
          <a:prstGeom prst="rect">
            <a:avLst/>
          </a:prstGeom>
          <a:noFill/>
          <a:ln>
            <a:noFill/>
          </a:ln>
        </p:spPr>
        <p:txBody>
          <a:bodyPr anchorCtr="0" anchor="ctr" bIns="60475" lIns="120975" spcFirstLastPara="1" rIns="120975" wrap="square" tIns="60475">
            <a:normAutofit fontScale="90000"/>
          </a:bodyPr>
          <a:lstStyle/>
          <a:p>
            <a:pPr indent="0" lvl="0" marL="0" rtl="0" algn="l">
              <a:spcBef>
                <a:spcPts val="0"/>
              </a:spcBef>
              <a:spcAft>
                <a:spcPts val="0"/>
              </a:spcAft>
              <a:buClr>
                <a:srgbClr val="E36C09"/>
              </a:buClr>
              <a:buSzPct val="100000"/>
              <a:buFont typeface="Calibri"/>
              <a:buNone/>
            </a:pPr>
            <a:r>
              <a:rPr b="1" lang="en-US" sz="3700">
                <a:solidFill>
                  <a:srgbClr val="E36C09"/>
                </a:solidFill>
              </a:rPr>
              <a:t>Register organization &amp; Modes </a:t>
            </a:r>
            <a:endParaRPr b="1" sz="5300">
              <a:solidFill>
                <a:srgbClr val="E36C09"/>
              </a:solidFill>
            </a:endParaRPr>
          </a:p>
        </p:txBody>
      </p:sp>
      <p:pic>
        <p:nvPicPr>
          <p:cNvPr id="190" name="Google Shape;190;p9"/>
          <p:cNvPicPr preferRelativeResize="0"/>
          <p:nvPr/>
        </p:nvPicPr>
        <p:blipFill rotWithShape="1">
          <a:blip r:embed="rId3">
            <a:alphaModFix/>
          </a:blip>
          <a:srcRect b="0" l="0" r="0" t="0"/>
          <a:stretch/>
        </p:blipFill>
        <p:spPr>
          <a:xfrm>
            <a:off x="882536" y="1023554"/>
            <a:ext cx="10545976" cy="5338410"/>
          </a:xfrm>
          <a:prstGeom prst="rect">
            <a:avLst/>
          </a:prstGeom>
          <a:noFill/>
          <a:ln>
            <a:noFill/>
          </a:ln>
        </p:spPr>
      </p:pic>
      <p:cxnSp>
        <p:nvCxnSpPr>
          <p:cNvPr id="191" name="Google Shape;191;p9"/>
          <p:cNvCxnSpPr/>
          <p:nvPr/>
        </p:nvCxnSpPr>
        <p:spPr>
          <a:xfrm>
            <a:off x="1" y="762176"/>
            <a:ext cx="12190413" cy="0"/>
          </a:xfrm>
          <a:prstGeom prst="straightConnector1">
            <a:avLst/>
          </a:prstGeom>
          <a:noFill/>
          <a:ln cap="flat" cmpd="sng" w="9525">
            <a:solidFill>
              <a:srgbClr val="0000FF"/>
            </a:solidFill>
            <a:prstDash val="solid"/>
            <a:round/>
            <a:headEnd len="sm" w="sm" type="none"/>
            <a:tailEnd len="sm" w="sm" type="none"/>
          </a:ln>
        </p:spPr>
      </p:cxnSp>
      <p:pic>
        <p:nvPicPr>
          <p:cNvPr id="192" name="Google Shape;192;p9"/>
          <p:cNvPicPr preferRelativeResize="0"/>
          <p:nvPr/>
        </p:nvPicPr>
        <p:blipFill rotWithShape="1">
          <a:blip r:embed="rId4">
            <a:alphaModFix/>
          </a:blip>
          <a:srcRect b="0" l="0" r="0" t="0"/>
          <a:stretch/>
        </p:blipFill>
        <p:spPr>
          <a:xfrm>
            <a:off x="11280681" y="27883"/>
            <a:ext cx="808145" cy="887311"/>
          </a:xfrm>
          <a:prstGeom prst="rect">
            <a:avLst/>
          </a:prstGeom>
          <a:noFill/>
          <a:ln>
            <a:noFill/>
          </a:ln>
        </p:spPr>
      </p:pic>
      <p:sp>
        <p:nvSpPr>
          <p:cNvPr id="193" name="Google Shape;193;p9"/>
          <p:cNvSpPr txBox="1"/>
          <p:nvPr/>
        </p:nvSpPr>
        <p:spPr>
          <a:xfrm>
            <a:off x="0" y="0"/>
            <a:ext cx="300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RISC Features rejected by ARM. • Register windows. • RISC processors incorporated a large number of registers. • Procedure entry and exit instructions moved the visible 'window' to give each procedure access to new registers. • Thereby reducing the data traffic between the processor and memory resulting from register saving and restoring. • The principal problem with register windows is the large chip area occupied by the large number of registers. This feature was therefore rejected on cost grounds.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2016-01-05T00:08:12Z</dcterms:created>
  <dc:creator>PESU-CS</dc:creator>
</cp:coreProperties>
</file>