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metadata" ContentType="application/binary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61" r:id="rId5"/>
    <p:sldId id="259" r:id="rId6"/>
    <p:sldId id="262" r:id="rId7"/>
    <p:sldId id="260" r:id="rId8"/>
    <p:sldId id="263" r:id="rId9"/>
    <p:sldId id="265" r:id="rId10"/>
    <p:sldId id="266" r:id="rId11"/>
    <p:sldId id="268" r:id="rId12"/>
  </p:sldIdLst>
  <p:sldSz cx="12190413" cy="6859588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161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9" roundtripDataSignature="AMtx7miQFY5SnC59rFKtIQgQqwdxpN4e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-732" y="-64"/>
      </p:cViewPr>
      <p:guideLst>
        <p:guide orient="horz" pos="2161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1" name="Google Shape;9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3" name="Google Shape;193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1" name="Google Shape;231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6" name="Google Shape;10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1" name="Google Shape;12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1" name="Google Shape;141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64f9aedff3_0_5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g264f9aedff3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64f9aedff3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6" name="Google Shape;156;g264f9aedff3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64f9aedff3_0_15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g264f9aedff3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6" name="Google Shape;166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64f9aedff3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4" name="Google Shape;184;g264f9aedff3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5"/>
          <p:cNvSpPr txBox="1">
            <a:spLocks noGrp="1"/>
          </p:cNvSpPr>
          <p:nvPr>
            <p:ph type="title"/>
          </p:nvPr>
        </p:nvSpPr>
        <p:spPr>
          <a:xfrm>
            <a:off x="609521" y="274704"/>
            <a:ext cx="10971372" cy="1143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975" tIns="60475" rIns="120975" bIns="6047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5"/>
          <p:cNvSpPr txBox="1">
            <a:spLocks noGrp="1"/>
          </p:cNvSpPr>
          <p:nvPr>
            <p:ph type="body" idx="1"/>
          </p:nvPr>
        </p:nvSpPr>
        <p:spPr>
          <a:xfrm>
            <a:off x="609521" y="1600572"/>
            <a:ext cx="10971372" cy="4527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975" tIns="60475" rIns="120975" bIns="60475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25"/>
          <p:cNvSpPr txBox="1">
            <a:spLocks noGrp="1"/>
          </p:cNvSpPr>
          <p:nvPr>
            <p:ph type="dt" idx="10"/>
          </p:nvPr>
        </p:nvSpPr>
        <p:spPr>
          <a:xfrm>
            <a:off x="609521" y="6357823"/>
            <a:ext cx="2844430" cy="365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975" tIns="60475" rIns="120975" bIns="604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5"/>
          <p:cNvSpPr txBox="1">
            <a:spLocks noGrp="1"/>
          </p:cNvSpPr>
          <p:nvPr>
            <p:ph type="ftr" idx="11"/>
          </p:nvPr>
        </p:nvSpPr>
        <p:spPr>
          <a:xfrm>
            <a:off x="4165058" y="6357823"/>
            <a:ext cx="3860298" cy="365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975" tIns="60475" rIns="120975" bIns="604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5"/>
          <p:cNvSpPr txBox="1">
            <a:spLocks noGrp="1"/>
          </p:cNvSpPr>
          <p:nvPr>
            <p:ph type="sldNum" idx="12"/>
          </p:nvPr>
        </p:nvSpPr>
        <p:spPr>
          <a:xfrm>
            <a:off x="8736463" y="6357823"/>
            <a:ext cx="2844430" cy="365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975" tIns="60475" rIns="120975" bIns="604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4"/>
          <p:cNvSpPr txBox="1">
            <a:spLocks noGrp="1"/>
          </p:cNvSpPr>
          <p:nvPr>
            <p:ph type="title"/>
          </p:nvPr>
        </p:nvSpPr>
        <p:spPr>
          <a:xfrm>
            <a:off x="609521" y="274704"/>
            <a:ext cx="10971372" cy="1143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975" tIns="60475" rIns="120975" bIns="6047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34"/>
          <p:cNvSpPr txBox="1">
            <a:spLocks noGrp="1"/>
          </p:cNvSpPr>
          <p:nvPr>
            <p:ph type="body" idx="1"/>
          </p:nvPr>
        </p:nvSpPr>
        <p:spPr>
          <a:xfrm rot="5400000">
            <a:off x="3831702" y="-1621608"/>
            <a:ext cx="4527011" cy="109713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975" tIns="60475" rIns="120975" bIns="60475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6" name="Google Shape;76;p34"/>
          <p:cNvSpPr txBox="1">
            <a:spLocks noGrp="1"/>
          </p:cNvSpPr>
          <p:nvPr>
            <p:ph type="dt" idx="10"/>
          </p:nvPr>
        </p:nvSpPr>
        <p:spPr>
          <a:xfrm>
            <a:off x="609521" y="6357823"/>
            <a:ext cx="2844430" cy="365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975" tIns="60475" rIns="120975" bIns="604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4"/>
          <p:cNvSpPr txBox="1">
            <a:spLocks noGrp="1"/>
          </p:cNvSpPr>
          <p:nvPr>
            <p:ph type="ftr" idx="11"/>
          </p:nvPr>
        </p:nvSpPr>
        <p:spPr>
          <a:xfrm>
            <a:off x="4165058" y="6357823"/>
            <a:ext cx="3860298" cy="365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975" tIns="60475" rIns="120975" bIns="604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4"/>
          <p:cNvSpPr txBox="1">
            <a:spLocks noGrp="1"/>
          </p:cNvSpPr>
          <p:nvPr>
            <p:ph type="sldNum" idx="12"/>
          </p:nvPr>
        </p:nvSpPr>
        <p:spPr>
          <a:xfrm>
            <a:off x="8736463" y="6357823"/>
            <a:ext cx="2844430" cy="365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975" tIns="60475" rIns="120975" bIns="604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5"/>
          <p:cNvSpPr txBox="1">
            <a:spLocks noGrp="1"/>
          </p:cNvSpPr>
          <p:nvPr>
            <p:ph type="title"/>
          </p:nvPr>
        </p:nvSpPr>
        <p:spPr>
          <a:xfrm rot="5400000">
            <a:off x="7283031" y="1829722"/>
            <a:ext cx="5852880" cy="2742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975" tIns="60475" rIns="120975" bIns="6047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35"/>
          <p:cNvSpPr txBox="1">
            <a:spLocks noGrp="1"/>
          </p:cNvSpPr>
          <p:nvPr>
            <p:ph type="body" idx="1"/>
          </p:nvPr>
        </p:nvSpPr>
        <p:spPr>
          <a:xfrm rot="5400000">
            <a:off x="1695759" y="-811535"/>
            <a:ext cx="5852880" cy="8025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975" tIns="60475" rIns="120975" bIns="60475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35"/>
          <p:cNvSpPr txBox="1">
            <a:spLocks noGrp="1"/>
          </p:cNvSpPr>
          <p:nvPr>
            <p:ph type="dt" idx="10"/>
          </p:nvPr>
        </p:nvSpPr>
        <p:spPr>
          <a:xfrm>
            <a:off x="609521" y="6357823"/>
            <a:ext cx="2844430" cy="365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975" tIns="60475" rIns="120975" bIns="604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5"/>
          <p:cNvSpPr txBox="1">
            <a:spLocks noGrp="1"/>
          </p:cNvSpPr>
          <p:nvPr>
            <p:ph type="ftr" idx="11"/>
          </p:nvPr>
        </p:nvSpPr>
        <p:spPr>
          <a:xfrm>
            <a:off x="4165058" y="6357823"/>
            <a:ext cx="3860298" cy="365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975" tIns="60475" rIns="120975" bIns="604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35"/>
          <p:cNvSpPr txBox="1">
            <a:spLocks noGrp="1"/>
          </p:cNvSpPr>
          <p:nvPr>
            <p:ph type="sldNum" idx="12"/>
          </p:nvPr>
        </p:nvSpPr>
        <p:spPr>
          <a:xfrm>
            <a:off x="8736463" y="6357823"/>
            <a:ext cx="2844430" cy="365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975" tIns="60475" rIns="120975" bIns="604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>
  <p:cSld name="Blank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6" name="Google Shape;86;g264f9aedff3_0_155"/>
          <p:cNvCxnSpPr/>
          <p:nvPr/>
        </p:nvCxnSpPr>
        <p:spPr>
          <a:xfrm>
            <a:off x="-8307" y="1316760"/>
            <a:ext cx="8298900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88" name="Google Shape;88;g264f9aedff3_0_155"/>
          <p:cNvSpPr/>
          <p:nvPr/>
        </p:nvSpPr>
        <p:spPr>
          <a:xfrm>
            <a:off x="146779" y="304049"/>
            <a:ext cx="8119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Microprocessor &amp; Computer Architecture (</a:t>
            </a:r>
            <a:r>
              <a:rPr lang="en-US" sz="2400" b="1" i="0" u="none" strike="noStrike" cap="none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μ</a:t>
            </a:r>
            <a:r>
              <a:rPr lang="en-US" sz="2400" b="1" i="0" u="none" strike="noStrike" cap="non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pCA)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6"/>
          <p:cNvSpPr txBox="1">
            <a:spLocks noGrp="1"/>
          </p:cNvSpPr>
          <p:nvPr>
            <p:ph type="ctrTitle"/>
          </p:nvPr>
        </p:nvSpPr>
        <p:spPr>
          <a:xfrm>
            <a:off x="914282" y="2130919"/>
            <a:ext cx="10361851" cy="1470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975" tIns="60475" rIns="120975" bIns="6047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6"/>
          <p:cNvSpPr txBox="1">
            <a:spLocks noGrp="1"/>
          </p:cNvSpPr>
          <p:nvPr>
            <p:ph type="subTitle" idx="1"/>
          </p:nvPr>
        </p:nvSpPr>
        <p:spPr>
          <a:xfrm>
            <a:off x="1828562" y="3887100"/>
            <a:ext cx="8533290" cy="17530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975" tIns="60475" rIns="120975" bIns="6047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Clr>
                <a:srgbClr val="888888"/>
              </a:buClr>
              <a:buSzPts val="4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740"/>
              </a:spcBef>
              <a:spcAft>
                <a:spcPts val="0"/>
              </a:spcAft>
              <a:buClr>
                <a:srgbClr val="888888"/>
              </a:buClr>
              <a:buSzPts val="37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888888"/>
              </a:buClr>
              <a:buSzPts val="26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888888"/>
              </a:buClr>
              <a:buSzPts val="26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888888"/>
              </a:buClr>
              <a:buSzPts val="26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888888"/>
              </a:buClr>
              <a:buSzPts val="26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888888"/>
              </a:buClr>
              <a:buSzPts val="26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888888"/>
              </a:buClr>
              <a:buSzPts val="26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26"/>
          <p:cNvSpPr txBox="1">
            <a:spLocks noGrp="1"/>
          </p:cNvSpPr>
          <p:nvPr>
            <p:ph type="dt" idx="10"/>
          </p:nvPr>
        </p:nvSpPr>
        <p:spPr>
          <a:xfrm>
            <a:off x="609521" y="6357823"/>
            <a:ext cx="2844430" cy="365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975" tIns="60475" rIns="120975" bIns="604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6"/>
          <p:cNvSpPr txBox="1">
            <a:spLocks noGrp="1"/>
          </p:cNvSpPr>
          <p:nvPr>
            <p:ph type="ftr" idx="11"/>
          </p:nvPr>
        </p:nvSpPr>
        <p:spPr>
          <a:xfrm>
            <a:off x="4165058" y="6357823"/>
            <a:ext cx="3860298" cy="365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975" tIns="60475" rIns="120975" bIns="604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6"/>
          <p:cNvSpPr txBox="1">
            <a:spLocks noGrp="1"/>
          </p:cNvSpPr>
          <p:nvPr>
            <p:ph type="sldNum" idx="12"/>
          </p:nvPr>
        </p:nvSpPr>
        <p:spPr>
          <a:xfrm>
            <a:off x="8736463" y="6357823"/>
            <a:ext cx="2844430" cy="365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975" tIns="60475" rIns="120975" bIns="604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7"/>
          <p:cNvSpPr txBox="1">
            <a:spLocks noGrp="1"/>
          </p:cNvSpPr>
          <p:nvPr>
            <p:ph type="title"/>
          </p:nvPr>
        </p:nvSpPr>
        <p:spPr>
          <a:xfrm>
            <a:off x="609521" y="274704"/>
            <a:ext cx="10971372" cy="1143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975" tIns="60475" rIns="120975" bIns="6047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7"/>
          <p:cNvSpPr txBox="1">
            <a:spLocks noGrp="1"/>
          </p:cNvSpPr>
          <p:nvPr>
            <p:ph type="dt" idx="10"/>
          </p:nvPr>
        </p:nvSpPr>
        <p:spPr>
          <a:xfrm>
            <a:off x="609521" y="6357823"/>
            <a:ext cx="2844430" cy="365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975" tIns="60475" rIns="120975" bIns="604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7"/>
          <p:cNvSpPr txBox="1">
            <a:spLocks noGrp="1"/>
          </p:cNvSpPr>
          <p:nvPr>
            <p:ph type="ftr" idx="11"/>
          </p:nvPr>
        </p:nvSpPr>
        <p:spPr>
          <a:xfrm>
            <a:off x="4165058" y="6357823"/>
            <a:ext cx="3860298" cy="365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975" tIns="60475" rIns="120975" bIns="604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7"/>
          <p:cNvSpPr txBox="1">
            <a:spLocks noGrp="1"/>
          </p:cNvSpPr>
          <p:nvPr>
            <p:ph type="sldNum" idx="12"/>
          </p:nvPr>
        </p:nvSpPr>
        <p:spPr>
          <a:xfrm>
            <a:off x="8736463" y="6357823"/>
            <a:ext cx="2844430" cy="365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975" tIns="60475" rIns="120975" bIns="604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8"/>
          <p:cNvSpPr txBox="1">
            <a:spLocks noGrp="1"/>
          </p:cNvSpPr>
          <p:nvPr>
            <p:ph type="dt" idx="10"/>
          </p:nvPr>
        </p:nvSpPr>
        <p:spPr>
          <a:xfrm>
            <a:off x="609521" y="6357823"/>
            <a:ext cx="2844430" cy="365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975" tIns="60475" rIns="120975" bIns="604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8"/>
          <p:cNvSpPr txBox="1">
            <a:spLocks noGrp="1"/>
          </p:cNvSpPr>
          <p:nvPr>
            <p:ph type="ftr" idx="11"/>
          </p:nvPr>
        </p:nvSpPr>
        <p:spPr>
          <a:xfrm>
            <a:off x="4165058" y="6357823"/>
            <a:ext cx="3860298" cy="365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975" tIns="60475" rIns="120975" bIns="604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8"/>
          <p:cNvSpPr txBox="1">
            <a:spLocks noGrp="1"/>
          </p:cNvSpPr>
          <p:nvPr>
            <p:ph type="sldNum" idx="12"/>
          </p:nvPr>
        </p:nvSpPr>
        <p:spPr>
          <a:xfrm>
            <a:off x="8736463" y="6357823"/>
            <a:ext cx="2844430" cy="365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975" tIns="60475" rIns="120975" bIns="604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9"/>
          <p:cNvSpPr txBox="1">
            <a:spLocks noGrp="1"/>
          </p:cNvSpPr>
          <p:nvPr>
            <p:ph type="title"/>
          </p:nvPr>
        </p:nvSpPr>
        <p:spPr>
          <a:xfrm>
            <a:off x="609521" y="274704"/>
            <a:ext cx="10971372" cy="1143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975" tIns="60475" rIns="120975" bIns="6047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9"/>
          <p:cNvSpPr txBox="1">
            <a:spLocks noGrp="1"/>
          </p:cNvSpPr>
          <p:nvPr>
            <p:ph type="body" idx="1"/>
          </p:nvPr>
        </p:nvSpPr>
        <p:spPr>
          <a:xfrm>
            <a:off x="609521" y="1600572"/>
            <a:ext cx="5384099" cy="4527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975" tIns="60475" rIns="120975" bIns="60475" anchor="t" anchorCtr="0">
            <a:normAutofit/>
          </a:bodyPr>
          <a:lstStyle>
            <a:lvl1pPr marL="457200" lvl="0" indent="-463550" algn="l">
              <a:lnSpc>
                <a:spcPct val="100000"/>
              </a:lnSpc>
              <a:spcBef>
                <a:spcPts val="740"/>
              </a:spcBef>
              <a:spcAft>
                <a:spcPts val="0"/>
              </a:spcAft>
              <a:buClr>
                <a:schemeClr val="dk1"/>
              </a:buClr>
              <a:buSzPts val="3700"/>
              <a:buChar char="•"/>
              <a:defRPr sz="3700"/>
            </a:lvl1pPr>
            <a:lvl2pPr marL="914400" lvl="1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–"/>
              <a:defRPr sz="3200"/>
            </a:lvl2pPr>
            <a:lvl3pPr marL="1371600" lvl="2" indent="-39370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  <a:defRPr sz="2600"/>
            </a:lvl3pPr>
            <a:lvl4pPr marL="1828800" lvl="3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4pPr>
            <a:lvl5pPr marL="2286000" lvl="4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»"/>
              <a:defRPr sz="2400"/>
            </a:lvl5pPr>
            <a:lvl6pPr marL="2743200" lvl="5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6pPr>
            <a:lvl7pPr marL="3200400" lvl="6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7pPr>
            <a:lvl8pPr marL="3657600" lvl="7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8pPr>
            <a:lvl9pPr marL="4114800" lvl="8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9pPr>
          </a:lstStyle>
          <a:p>
            <a:endParaRPr/>
          </a:p>
        </p:txBody>
      </p:sp>
      <p:sp>
        <p:nvSpPr>
          <p:cNvPr id="40" name="Google Shape;40;p29"/>
          <p:cNvSpPr txBox="1">
            <a:spLocks noGrp="1"/>
          </p:cNvSpPr>
          <p:nvPr>
            <p:ph type="body" idx="2"/>
          </p:nvPr>
        </p:nvSpPr>
        <p:spPr>
          <a:xfrm>
            <a:off x="6196793" y="1600572"/>
            <a:ext cx="5384099" cy="4527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975" tIns="60475" rIns="120975" bIns="60475" anchor="t" anchorCtr="0">
            <a:normAutofit/>
          </a:bodyPr>
          <a:lstStyle>
            <a:lvl1pPr marL="457200" lvl="0" indent="-463550" algn="l">
              <a:lnSpc>
                <a:spcPct val="100000"/>
              </a:lnSpc>
              <a:spcBef>
                <a:spcPts val="740"/>
              </a:spcBef>
              <a:spcAft>
                <a:spcPts val="0"/>
              </a:spcAft>
              <a:buClr>
                <a:schemeClr val="dk1"/>
              </a:buClr>
              <a:buSzPts val="3700"/>
              <a:buChar char="•"/>
              <a:defRPr sz="3700"/>
            </a:lvl1pPr>
            <a:lvl2pPr marL="914400" lvl="1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–"/>
              <a:defRPr sz="3200"/>
            </a:lvl2pPr>
            <a:lvl3pPr marL="1371600" lvl="2" indent="-39370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  <a:defRPr sz="2600"/>
            </a:lvl3pPr>
            <a:lvl4pPr marL="1828800" lvl="3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4pPr>
            <a:lvl5pPr marL="2286000" lvl="4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»"/>
              <a:defRPr sz="2400"/>
            </a:lvl5pPr>
            <a:lvl6pPr marL="2743200" lvl="5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6pPr>
            <a:lvl7pPr marL="3200400" lvl="6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7pPr>
            <a:lvl8pPr marL="3657600" lvl="7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8pPr>
            <a:lvl9pPr marL="4114800" lvl="8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9pPr>
          </a:lstStyle>
          <a:p>
            <a:endParaRPr/>
          </a:p>
        </p:txBody>
      </p:sp>
      <p:sp>
        <p:nvSpPr>
          <p:cNvPr id="41" name="Google Shape;41;p29"/>
          <p:cNvSpPr txBox="1">
            <a:spLocks noGrp="1"/>
          </p:cNvSpPr>
          <p:nvPr>
            <p:ph type="dt" idx="10"/>
          </p:nvPr>
        </p:nvSpPr>
        <p:spPr>
          <a:xfrm>
            <a:off x="609521" y="6357823"/>
            <a:ext cx="2844430" cy="365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975" tIns="60475" rIns="120975" bIns="604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9"/>
          <p:cNvSpPr txBox="1">
            <a:spLocks noGrp="1"/>
          </p:cNvSpPr>
          <p:nvPr>
            <p:ph type="ftr" idx="11"/>
          </p:nvPr>
        </p:nvSpPr>
        <p:spPr>
          <a:xfrm>
            <a:off x="4165058" y="6357823"/>
            <a:ext cx="3860298" cy="365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975" tIns="60475" rIns="120975" bIns="604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9"/>
          <p:cNvSpPr txBox="1">
            <a:spLocks noGrp="1"/>
          </p:cNvSpPr>
          <p:nvPr>
            <p:ph type="sldNum" idx="12"/>
          </p:nvPr>
        </p:nvSpPr>
        <p:spPr>
          <a:xfrm>
            <a:off x="8736463" y="6357823"/>
            <a:ext cx="2844430" cy="365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975" tIns="60475" rIns="120975" bIns="604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0"/>
          <p:cNvSpPr txBox="1">
            <a:spLocks noGrp="1"/>
          </p:cNvSpPr>
          <p:nvPr>
            <p:ph type="title"/>
          </p:nvPr>
        </p:nvSpPr>
        <p:spPr>
          <a:xfrm>
            <a:off x="962959" y="4407922"/>
            <a:ext cx="10361851" cy="13623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975" tIns="60475" rIns="120975" bIns="6047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Calibri"/>
              <a:buNone/>
              <a:defRPr sz="53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30"/>
          <p:cNvSpPr txBox="1">
            <a:spLocks noGrp="1"/>
          </p:cNvSpPr>
          <p:nvPr>
            <p:ph type="body" idx="1"/>
          </p:nvPr>
        </p:nvSpPr>
        <p:spPr>
          <a:xfrm>
            <a:off x="962959" y="2907387"/>
            <a:ext cx="10361851" cy="1500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975" tIns="60475" rIns="120975" bIns="60475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888888"/>
              </a:buClr>
              <a:buSzPts val="2600"/>
              <a:buNone/>
              <a:defRPr sz="26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rgbClr val="888888"/>
              </a:buClr>
              <a:buSzPts val="2100"/>
              <a:buNone/>
              <a:defRPr sz="21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rgbClr val="888888"/>
              </a:buClr>
              <a:buSzPts val="1900"/>
              <a:buNone/>
              <a:defRPr sz="19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rgbClr val="888888"/>
              </a:buClr>
              <a:buSzPts val="1900"/>
              <a:buNone/>
              <a:defRPr sz="19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rgbClr val="888888"/>
              </a:buClr>
              <a:buSzPts val="1900"/>
              <a:buNone/>
              <a:defRPr sz="19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rgbClr val="888888"/>
              </a:buClr>
              <a:buSzPts val="1900"/>
              <a:buNone/>
              <a:defRPr sz="19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rgbClr val="888888"/>
              </a:buClr>
              <a:buSzPts val="1900"/>
              <a:buNone/>
              <a:defRPr sz="19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rgbClr val="888888"/>
              </a:buClr>
              <a:buSzPts val="1900"/>
              <a:buNone/>
              <a:defRPr sz="19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30"/>
          <p:cNvSpPr txBox="1">
            <a:spLocks noGrp="1"/>
          </p:cNvSpPr>
          <p:nvPr>
            <p:ph type="dt" idx="10"/>
          </p:nvPr>
        </p:nvSpPr>
        <p:spPr>
          <a:xfrm>
            <a:off x="609521" y="6357823"/>
            <a:ext cx="2844430" cy="365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975" tIns="60475" rIns="120975" bIns="604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0"/>
          <p:cNvSpPr txBox="1">
            <a:spLocks noGrp="1"/>
          </p:cNvSpPr>
          <p:nvPr>
            <p:ph type="ftr" idx="11"/>
          </p:nvPr>
        </p:nvSpPr>
        <p:spPr>
          <a:xfrm>
            <a:off x="4165058" y="6357823"/>
            <a:ext cx="3860298" cy="365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975" tIns="60475" rIns="120975" bIns="604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30"/>
          <p:cNvSpPr txBox="1">
            <a:spLocks noGrp="1"/>
          </p:cNvSpPr>
          <p:nvPr>
            <p:ph type="sldNum" idx="12"/>
          </p:nvPr>
        </p:nvSpPr>
        <p:spPr>
          <a:xfrm>
            <a:off x="8736463" y="6357823"/>
            <a:ext cx="2844430" cy="365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975" tIns="60475" rIns="120975" bIns="604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1"/>
          <p:cNvSpPr txBox="1">
            <a:spLocks noGrp="1"/>
          </p:cNvSpPr>
          <p:nvPr>
            <p:ph type="title"/>
          </p:nvPr>
        </p:nvSpPr>
        <p:spPr>
          <a:xfrm>
            <a:off x="609521" y="274704"/>
            <a:ext cx="10971372" cy="1143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975" tIns="60475" rIns="120975" bIns="6047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1"/>
          <p:cNvSpPr txBox="1">
            <a:spLocks noGrp="1"/>
          </p:cNvSpPr>
          <p:nvPr>
            <p:ph type="body" idx="1"/>
          </p:nvPr>
        </p:nvSpPr>
        <p:spPr>
          <a:xfrm>
            <a:off x="609521" y="1535468"/>
            <a:ext cx="5386216" cy="6399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975" tIns="60475" rIns="120975" bIns="60475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/>
            </a:lvl1pPr>
            <a:lvl2pPr marL="914400" lvl="1" indent="-22860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 b="1"/>
            </a:lvl2pPr>
            <a:lvl3pPr marL="1371600" lvl="2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3pPr>
            <a:lvl4pPr marL="1828800" lvl="3" indent="-22860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 b="1"/>
            </a:lvl4pPr>
            <a:lvl5pPr marL="2286000" lvl="4" indent="-22860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 b="1"/>
            </a:lvl5pPr>
            <a:lvl6pPr marL="2743200" lvl="5" indent="-22860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 b="1"/>
            </a:lvl6pPr>
            <a:lvl7pPr marL="3200400" lvl="6" indent="-22860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 b="1"/>
            </a:lvl7pPr>
            <a:lvl8pPr marL="3657600" lvl="7" indent="-22860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 b="1"/>
            </a:lvl8pPr>
            <a:lvl9pPr marL="4114800" lvl="8" indent="-22860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53" name="Google Shape;53;p31"/>
          <p:cNvSpPr txBox="1">
            <a:spLocks noGrp="1"/>
          </p:cNvSpPr>
          <p:nvPr>
            <p:ph type="body" idx="2"/>
          </p:nvPr>
        </p:nvSpPr>
        <p:spPr>
          <a:xfrm>
            <a:off x="609521" y="2175378"/>
            <a:ext cx="5386216" cy="3952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975" tIns="60475" rIns="120975" bIns="60475" anchor="t" anchorCtr="0">
            <a:norm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39370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–"/>
              <a:defRPr sz="26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6195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–"/>
              <a:defRPr sz="2100"/>
            </a:lvl4pPr>
            <a:lvl5pPr marL="2286000" lvl="4" indent="-36195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»"/>
              <a:defRPr sz="2100"/>
            </a:lvl5pPr>
            <a:lvl6pPr marL="2743200" lvl="5" indent="-36195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6pPr>
            <a:lvl7pPr marL="3200400" lvl="6" indent="-36195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7pPr>
            <a:lvl8pPr marL="3657600" lvl="7" indent="-36195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8pPr>
            <a:lvl9pPr marL="4114800" lvl="8" indent="-36195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9pPr>
          </a:lstStyle>
          <a:p>
            <a:endParaRPr/>
          </a:p>
        </p:txBody>
      </p:sp>
      <p:sp>
        <p:nvSpPr>
          <p:cNvPr id="54" name="Google Shape;54;p31"/>
          <p:cNvSpPr txBox="1">
            <a:spLocks noGrp="1"/>
          </p:cNvSpPr>
          <p:nvPr>
            <p:ph type="body" idx="3"/>
          </p:nvPr>
        </p:nvSpPr>
        <p:spPr>
          <a:xfrm>
            <a:off x="6192563" y="1535468"/>
            <a:ext cx="5388332" cy="6399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975" tIns="60475" rIns="120975" bIns="60475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/>
            </a:lvl1pPr>
            <a:lvl2pPr marL="914400" lvl="1" indent="-22860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 b="1"/>
            </a:lvl2pPr>
            <a:lvl3pPr marL="1371600" lvl="2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3pPr>
            <a:lvl4pPr marL="1828800" lvl="3" indent="-22860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 b="1"/>
            </a:lvl4pPr>
            <a:lvl5pPr marL="2286000" lvl="4" indent="-22860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 b="1"/>
            </a:lvl5pPr>
            <a:lvl6pPr marL="2743200" lvl="5" indent="-22860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 b="1"/>
            </a:lvl6pPr>
            <a:lvl7pPr marL="3200400" lvl="6" indent="-22860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 b="1"/>
            </a:lvl7pPr>
            <a:lvl8pPr marL="3657600" lvl="7" indent="-22860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 b="1"/>
            </a:lvl8pPr>
            <a:lvl9pPr marL="4114800" lvl="8" indent="-22860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55" name="Google Shape;55;p31"/>
          <p:cNvSpPr txBox="1">
            <a:spLocks noGrp="1"/>
          </p:cNvSpPr>
          <p:nvPr>
            <p:ph type="body" idx="4"/>
          </p:nvPr>
        </p:nvSpPr>
        <p:spPr>
          <a:xfrm>
            <a:off x="6192563" y="2175378"/>
            <a:ext cx="5388332" cy="3952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975" tIns="60475" rIns="120975" bIns="60475" anchor="t" anchorCtr="0">
            <a:norm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39370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–"/>
              <a:defRPr sz="26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6195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–"/>
              <a:defRPr sz="2100"/>
            </a:lvl4pPr>
            <a:lvl5pPr marL="2286000" lvl="4" indent="-36195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»"/>
              <a:defRPr sz="2100"/>
            </a:lvl5pPr>
            <a:lvl6pPr marL="2743200" lvl="5" indent="-36195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6pPr>
            <a:lvl7pPr marL="3200400" lvl="6" indent="-36195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7pPr>
            <a:lvl8pPr marL="3657600" lvl="7" indent="-36195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8pPr>
            <a:lvl9pPr marL="4114800" lvl="8" indent="-36195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9pPr>
          </a:lstStyle>
          <a:p>
            <a:endParaRPr/>
          </a:p>
        </p:txBody>
      </p:sp>
      <p:sp>
        <p:nvSpPr>
          <p:cNvPr id="56" name="Google Shape;56;p31"/>
          <p:cNvSpPr txBox="1">
            <a:spLocks noGrp="1"/>
          </p:cNvSpPr>
          <p:nvPr>
            <p:ph type="dt" idx="10"/>
          </p:nvPr>
        </p:nvSpPr>
        <p:spPr>
          <a:xfrm>
            <a:off x="609521" y="6357823"/>
            <a:ext cx="2844430" cy="365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975" tIns="60475" rIns="120975" bIns="604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1"/>
          <p:cNvSpPr txBox="1">
            <a:spLocks noGrp="1"/>
          </p:cNvSpPr>
          <p:nvPr>
            <p:ph type="ftr" idx="11"/>
          </p:nvPr>
        </p:nvSpPr>
        <p:spPr>
          <a:xfrm>
            <a:off x="4165058" y="6357823"/>
            <a:ext cx="3860298" cy="365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975" tIns="60475" rIns="120975" bIns="604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31"/>
          <p:cNvSpPr txBox="1">
            <a:spLocks noGrp="1"/>
          </p:cNvSpPr>
          <p:nvPr>
            <p:ph type="sldNum" idx="12"/>
          </p:nvPr>
        </p:nvSpPr>
        <p:spPr>
          <a:xfrm>
            <a:off x="8736463" y="6357823"/>
            <a:ext cx="2844430" cy="365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975" tIns="60475" rIns="120975" bIns="604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2"/>
          <p:cNvSpPr txBox="1">
            <a:spLocks noGrp="1"/>
          </p:cNvSpPr>
          <p:nvPr>
            <p:ph type="title"/>
          </p:nvPr>
        </p:nvSpPr>
        <p:spPr>
          <a:xfrm>
            <a:off x="609523" y="273113"/>
            <a:ext cx="4010562" cy="1162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975" tIns="60475" rIns="120975" bIns="6047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None/>
              <a:defRPr sz="26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32"/>
          <p:cNvSpPr txBox="1">
            <a:spLocks noGrp="1"/>
          </p:cNvSpPr>
          <p:nvPr>
            <p:ph type="body" idx="1"/>
          </p:nvPr>
        </p:nvSpPr>
        <p:spPr>
          <a:xfrm>
            <a:off x="4766113" y="273115"/>
            <a:ext cx="6814779" cy="58544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975" tIns="60475" rIns="120975" bIns="60475" anchor="t" anchorCtr="0">
            <a:normAutofit/>
          </a:bodyPr>
          <a:lstStyle>
            <a:lvl1pPr marL="457200" lvl="0" indent="-495300" algn="l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Clr>
                <a:schemeClr val="dk1"/>
              </a:buClr>
              <a:buSzPts val="4200"/>
              <a:buChar char="•"/>
              <a:defRPr sz="4200"/>
            </a:lvl1pPr>
            <a:lvl2pPr marL="914400" lvl="1" indent="-463550" algn="l">
              <a:lnSpc>
                <a:spcPct val="100000"/>
              </a:lnSpc>
              <a:spcBef>
                <a:spcPts val="740"/>
              </a:spcBef>
              <a:spcAft>
                <a:spcPts val="0"/>
              </a:spcAft>
              <a:buClr>
                <a:schemeClr val="dk1"/>
              </a:buClr>
              <a:buSzPts val="3700"/>
              <a:buChar char="–"/>
              <a:defRPr sz="3700"/>
            </a:lvl2pPr>
            <a:lvl3pPr marL="1371600" lvl="2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3pPr>
            <a:lvl4pPr marL="1828800" lvl="3" indent="-39370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–"/>
              <a:defRPr sz="2600"/>
            </a:lvl4pPr>
            <a:lvl5pPr marL="2286000" lvl="4" indent="-39370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»"/>
              <a:defRPr sz="2600"/>
            </a:lvl5pPr>
            <a:lvl6pPr marL="2743200" lvl="5" indent="-39370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  <a:defRPr sz="2600"/>
            </a:lvl6pPr>
            <a:lvl7pPr marL="3200400" lvl="6" indent="-39370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  <a:defRPr sz="2600"/>
            </a:lvl7pPr>
            <a:lvl8pPr marL="3657600" lvl="7" indent="-39370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  <a:defRPr sz="2600"/>
            </a:lvl8pPr>
            <a:lvl9pPr marL="4114800" lvl="8" indent="-39370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  <a:defRPr sz="2600"/>
            </a:lvl9pPr>
          </a:lstStyle>
          <a:p>
            <a:endParaRPr/>
          </a:p>
        </p:txBody>
      </p:sp>
      <p:sp>
        <p:nvSpPr>
          <p:cNvPr id="62" name="Google Shape;62;p32"/>
          <p:cNvSpPr txBox="1">
            <a:spLocks noGrp="1"/>
          </p:cNvSpPr>
          <p:nvPr>
            <p:ph type="body" idx="2"/>
          </p:nvPr>
        </p:nvSpPr>
        <p:spPr>
          <a:xfrm>
            <a:off x="609523" y="1435434"/>
            <a:ext cx="4010562" cy="4692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975" tIns="60475" rIns="120975" bIns="60475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900"/>
            </a:lvl1pPr>
            <a:lvl2pPr marL="914400" lvl="1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marL="1371600" lvl="2" indent="-22860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3pPr>
            <a:lvl4pPr marL="1828800" lvl="3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marL="2286000" lvl="4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marL="2743200" lvl="5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marL="3200400" lvl="6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marL="3657600" lvl="7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marL="4114800" lvl="8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63" name="Google Shape;63;p32"/>
          <p:cNvSpPr txBox="1">
            <a:spLocks noGrp="1"/>
          </p:cNvSpPr>
          <p:nvPr>
            <p:ph type="dt" idx="10"/>
          </p:nvPr>
        </p:nvSpPr>
        <p:spPr>
          <a:xfrm>
            <a:off x="609521" y="6357823"/>
            <a:ext cx="2844430" cy="365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975" tIns="60475" rIns="120975" bIns="604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2"/>
          <p:cNvSpPr txBox="1">
            <a:spLocks noGrp="1"/>
          </p:cNvSpPr>
          <p:nvPr>
            <p:ph type="ftr" idx="11"/>
          </p:nvPr>
        </p:nvSpPr>
        <p:spPr>
          <a:xfrm>
            <a:off x="4165058" y="6357823"/>
            <a:ext cx="3860298" cy="365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975" tIns="60475" rIns="120975" bIns="604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32"/>
          <p:cNvSpPr txBox="1">
            <a:spLocks noGrp="1"/>
          </p:cNvSpPr>
          <p:nvPr>
            <p:ph type="sldNum" idx="12"/>
          </p:nvPr>
        </p:nvSpPr>
        <p:spPr>
          <a:xfrm>
            <a:off x="8736463" y="6357823"/>
            <a:ext cx="2844430" cy="365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975" tIns="60475" rIns="120975" bIns="604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3"/>
          <p:cNvSpPr txBox="1">
            <a:spLocks noGrp="1"/>
          </p:cNvSpPr>
          <p:nvPr>
            <p:ph type="title"/>
          </p:nvPr>
        </p:nvSpPr>
        <p:spPr>
          <a:xfrm>
            <a:off x="2389407" y="4801712"/>
            <a:ext cx="7314248" cy="566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975" tIns="60475" rIns="120975" bIns="6047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None/>
              <a:defRPr sz="26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33"/>
          <p:cNvSpPr>
            <a:spLocks noGrp="1"/>
          </p:cNvSpPr>
          <p:nvPr>
            <p:ph type="pic" idx="2"/>
          </p:nvPr>
        </p:nvSpPr>
        <p:spPr>
          <a:xfrm>
            <a:off x="2389407" y="612917"/>
            <a:ext cx="7314248" cy="4115753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33"/>
          <p:cNvSpPr txBox="1">
            <a:spLocks noGrp="1"/>
          </p:cNvSpPr>
          <p:nvPr>
            <p:ph type="body" idx="1"/>
          </p:nvPr>
        </p:nvSpPr>
        <p:spPr>
          <a:xfrm>
            <a:off x="2389407" y="5368581"/>
            <a:ext cx="7314248" cy="805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975" tIns="60475" rIns="120975" bIns="60475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900"/>
            </a:lvl1pPr>
            <a:lvl2pPr marL="914400" lvl="1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marL="1371600" lvl="2" indent="-22860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3pPr>
            <a:lvl4pPr marL="1828800" lvl="3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marL="2286000" lvl="4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marL="2743200" lvl="5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marL="3200400" lvl="6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marL="3657600" lvl="7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marL="4114800" lvl="8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70" name="Google Shape;70;p33"/>
          <p:cNvSpPr txBox="1">
            <a:spLocks noGrp="1"/>
          </p:cNvSpPr>
          <p:nvPr>
            <p:ph type="dt" idx="10"/>
          </p:nvPr>
        </p:nvSpPr>
        <p:spPr>
          <a:xfrm>
            <a:off x="609521" y="6357823"/>
            <a:ext cx="2844430" cy="365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975" tIns="60475" rIns="120975" bIns="604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3"/>
          <p:cNvSpPr txBox="1">
            <a:spLocks noGrp="1"/>
          </p:cNvSpPr>
          <p:nvPr>
            <p:ph type="ftr" idx="11"/>
          </p:nvPr>
        </p:nvSpPr>
        <p:spPr>
          <a:xfrm>
            <a:off x="4165058" y="6357823"/>
            <a:ext cx="3860298" cy="365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975" tIns="60475" rIns="120975" bIns="604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3"/>
          <p:cNvSpPr txBox="1">
            <a:spLocks noGrp="1"/>
          </p:cNvSpPr>
          <p:nvPr>
            <p:ph type="sldNum" idx="12"/>
          </p:nvPr>
        </p:nvSpPr>
        <p:spPr>
          <a:xfrm>
            <a:off x="8736463" y="6357823"/>
            <a:ext cx="2844430" cy="365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975" tIns="60475" rIns="120975" bIns="604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4"/>
          <p:cNvSpPr txBox="1">
            <a:spLocks noGrp="1"/>
          </p:cNvSpPr>
          <p:nvPr>
            <p:ph type="title"/>
          </p:nvPr>
        </p:nvSpPr>
        <p:spPr>
          <a:xfrm>
            <a:off x="609521" y="274704"/>
            <a:ext cx="10971372" cy="1143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975" tIns="60475" rIns="120975" bIns="60475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Calibri"/>
              <a:buNone/>
              <a:defRPr sz="5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24"/>
          <p:cNvSpPr txBox="1">
            <a:spLocks noGrp="1"/>
          </p:cNvSpPr>
          <p:nvPr>
            <p:ph type="body" idx="1"/>
          </p:nvPr>
        </p:nvSpPr>
        <p:spPr>
          <a:xfrm>
            <a:off x="609521" y="1600572"/>
            <a:ext cx="10971372" cy="4527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975" tIns="60475" rIns="120975" bIns="60475" anchor="t" anchorCtr="0">
            <a:normAutofit/>
          </a:bodyPr>
          <a:lstStyle>
            <a:lvl1pPr marL="457200" marR="0" lvl="0" indent="-495300" algn="l" rtl="0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Char char="•"/>
              <a:defRPr sz="4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63550" algn="l" rtl="0">
              <a:lnSpc>
                <a:spcPct val="100000"/>
              </a:lnSpc>
              <a:spcBef>
                <a:spcPts val="74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Char char="–"/>
              <a:defRPr sz="3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9370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–"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9370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»"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9370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9370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9370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9370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4"/>
          <p:cNvSpPr txBox="1">
            <a:spLocks noGrp="1"/>
          </p:cNvSpPr>
          <p:nvPr>
            <p:ph type="dt" idx="10"/>
          </p:nvPr>
        </p:nvSpPr>
        <p:spPr>
          <a:xfrm>
            <a:off x="609521" y="6357823"/>
            <a:ext cx="2844430" cy="365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975" tIns="60475" rIns="120975" bIns="6047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4"/>
          <p:cNvSpPr txBox="1">
            <a:spLocks noGrp="1"/>
          </p:cNvSpPr>
          <p:nvPr>
            <p:ph type="ftr" idx="11"/>
          </p:nvPr>
        </p:nvSpPr>
        <p:spPr>
          <a:xfrm>
            <a:off x="4165058" y="6357823"/>
            <a:ext cx="3860298" cy="365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975" tIns="60475" rIns="120975" bIns="6047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4"/>
          <p:cNvSpPr txBox="1">
            <a:spLocks noGrp="1"/>
          </p:cNvSpPr>
          <p:nvPr>
            <p:ph type="sldNum" idx="12"/>
          </p:nvPr>
        </p:nvSpPr>
        <p:spPr>
          <a:xfrm>
            <a:off x="8736463" y="6357823"/>
            <a:ext cx="2844430" cy="365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975" tIns="60475" rIns="120975" bIns="604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7" name="Google Shape;147;p19"/>
          <p:cNvPicPr preferRelativeResize="0"/>
          <p:nvPr userDrawn="1"/>
        </p:nvPicPr>
        <p:blipFill rotWithShape="1">
          <a:blip r:embed="rId14">
            <a:alphaModFix/>
          </a:blip>
          <a:srcRect/>
          <a:stretch/>
        </p:blipFill>
        <p:spPr>
          <a:xfrm>
            <a:off x="11565275" y="0"/>
            <a:ext cx="625138" cy="742138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Google Shape;93;p1"/>
          <p:cNvGrpSpPr/>
          <p:nvPr/>
        </p:nvGrpSpPr>
        <p:grpSpPr>
          <a:xfrm>
            <a:off x="313806" y="5490972"/>
            <a:ext cx="1066756" cy="1078404"/>
            <a:chOff x="313844" y="5489699"/>
            <a:chExt cx="1066895" cy="1078155"/>
          </a:xfrm>
        </p:grpSpPr>
        <p:sp>
          <p:nvSpPr>
            <p:cNvPr id="94" name="Google Shape;94;p1"/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solidFill>
              <a:srgbClr val="95373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1"/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solidFill>
              <a:srgbClr val="95373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96" name="Google Shape;96;p1"/>
          <p:cNvCxnSpPr/>
          <p:nvPr/>
        </p:nvCxnSpPr>
        <p:spPr>
          <a:xfrm rot="10800000" flipH="1">
            <a:off x="5326165" y="4342098"/>
            <a:ext cx="4814039" cy="11496"/>
          </a:xfrm>
          <a:prstGeom prst="straightConnector1">
            <a:avLst/>
          </a:prstGeom>
          <a:noFill/>
          <a:ln w="38100" cap="flat" cmpd="sng">
            <a:solidFill>
              <a:srgbClr val="E36C09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97" name="Google Shape;97;p1"/>
          <p:cNvGrpSpPr/>
          <p:nvPr/>
        </p:nvGrpSpPr>
        <p:grpSpPr>
          <a:xfrm rot="10800000">
            <a:off x="10854292" y="266131"/>
            <a:ext cx="1066756" cy="1078404"/>
            <a:chOff x="313844" y="5489699"/>
            <a:chExt cx="1066895" cy="1078155"/>
          </a:xfrm>
        </p:grpSpPr>
        <p:sp>
          <p:nvSpPr>
            <p:cNvPr id="98" name="Google Shape;98;p1"/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solidFill>
              <a:srgbClr val="95373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1"/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solidFill>
              <a:srgbClr val="95373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0" name="Google Shape;100;p1"/>
          <p:cNvSpPr/>
          <p:nvPr/>
        </p:nvSpPr>
        <p:spPr>
          <a:xfrm>
            <a:off x="3496581" y="1504717"/>
            <a:ext cx="7496239" cy="12301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975" tIns="60475" rIns="120975" bIns="6047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Microprocessor &amp; Computer Architecture (</a:t>
            </a:r>
            <a:r>
              <a:rPr lang="en-US" sz="3600" b="1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μ</a:t>
            </a:r>
            <a:r>
              <a:rPr lang="en-US" sz="3600" b="1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pCA)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"/>
          <p:cNvSpPr txBox="1"/>
          <p:nvPr/>
        </p:nvSpPr>
        <p:spPr>
          <a:xfrm>
            <a:off x="6348833" y="2965611"/>
            <a:ext cx="3098738" cy="676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975" tIns="60475" rIns="120975" bIns="6047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 dirty="0" smtClean="0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UE23CS251B</a:t>
            </a:r>
            <a:endParaRPr sz="3600" b="1" i="0" u="none" strike="noStrike" cap="none">
              <a:solidFill>
                <a:srgbClr val="E36C0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"/>
          <p:cNvSpPr/>
          <p:nvPr/>
        </p:nvSpPr>
        <p:spPr>
          <a:xfrm>
            <a:off x="6146951" y="4926492"/>
            <a:ext cx="2829630" cy="697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975" tIns="60475" rIns="120975" bIns="6047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lang="en-US" sz="3700" b="1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Session  - </a:t>
            </a:r>
            <a:r>
              <a:rPr lang="en-US" sz="3700" b="1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3700" b="1" i="0" u="none" strike="noStrike" cap="none">
              <a:solidFill>
                <a:srgbClr val="E36C0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3" name="Google Shape;103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20628" y="2286794"/>
            <a:ext cx="1955178" cy="289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5" name="Google Shape;195;p21"/>
          <p:cNvCxnSpPr/>
          <p:nvPr/>
        </p:nvCxnSpPr>
        <p:spPr>
          <a:xfrm>
            <a:off x="1" y="762176"/>
            <a:ext cx="12292000" cy="9973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6" name="Google Shape;196;p21"/>
          <p:cNvSpPr/>
          <p:nvPr/>
        </p:nvSpPr>
        <p:spPr>
          <a:xfrm>
            <a:off x="509406" y="153194"/>
            <a:ext cx="54933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3300" b="1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ARM Instruction Set</a:t>
            </a:r>
            <a:endParaRPr sz="3600" b="1" i="0" u="none" strike="noStrike" cap="none">
              <a:solidFill>
                <a:srgbClr val="E36C0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7" name="Google Shape;197;p21"/>
          <p:cNvGrpSpPr/>
          <p:nvPr/>
        </p:nvGrpSpPr>
        <p:grpSpPr>
          <a:xfrm>
            <a:off x="2512771" y="1038325"/>
            <a:ext cx="4683615" cy="5209951"/>
            <a:chOff x="1880980" y="235"/>
            <a:chExt cx="3988092" cy="4746243"/>
          </a:xfrm>
        </p:grpSpPr>
        <p:sp>
          <p:nvSpPr>
            <p:cNvPr id="198" name="Google Shape;198;p21"/>
            <p:cNvSpPr/>
            <p:nvPr/>
          </p:nvSpPr>
          <p:spPr>
            <a:xfrm>
              <a:off x="3875087" y="902546"/>
              <a:ext cx="189600" cy="3392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w="12700" cap="flat" cmpd="sng">
              <a:solidFill>
                <a:srgbClr val="345A99"/>
              </a:solidFill>
              <a:prstDash val="solid"/>
              <a:miter lim="800000"/>
              <a:headEnd type="none" w="sm" len="sm"/>
              <a:tailEnd type="none" w="sm" len="sm"/>
            </a:ln>
          </p:spPr>
        </p:sp>
        <p:sp>
          <p:nvSpPr>
            <p:cNvPr id="199" name="Google Shape;199;p21"/>
            <p:cNvSpPr/>
            <p:nvPr/>
          </p:nvSpPr>
          <p:spPr>
            <a:xfrm>
              <a:off x="3685602" y="902546"/>
              <a:ext cx="189600" cy="33927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120000" y="120000"/>
                  </a:lnTo>
                  <a:lnTo>
                    <a:pt x="0" y="120000"/>
                  </a:lnTo>
                </a:path>
              </a:pathLst>
            </a:custGeom>
            <a:noFill/>
            <a:ln w="12700" cap="flat" cmpd="sng">
              <a:solidFill>
                <a:srgbClr val="345A99"/>
              </a:solidFill>
              <a:prstDash val="solid"/>
              <a:miter lim="800000"/>
              <a:headEnd type="none" w="sm" len="sm"/>
              <a:tailEnd type="none" w="sm" len="sm"/>
            </a:ln>
          </p:spPr>
        </p:sp>
        <p:sp>
          <p:nvSpPr>
            <p:cNvPr id="200" name="Google Shape;200;p21"/>
            <p:cNvSpPr/>
            <p:nvPr/>
          </p:nvSpPr>
          <p:spPr>
            <a:xfrm>
              <a:off x="3875087" y="902546"/>
              <a:ext cx="189600" cy="2111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w="12700" cap="flat" cmpd="sng">
              <a:solidFill>
                <a:srgbClr val="345A99"/>
              </a:solidFill>
              <a:prstDash val="solid"/>
              <a:miter lim="800000"/>
              <a:headEnd type="none" w="sm" len="sm"/>
              <a:tailEnd type="none" w="sm" len="sm"/>
            </a:ln>
          </p:spPr>
        </p:sp>
        <p:sp>
          <p:nvSpPr>
            <p:cNvPr id="201" name="Google Shape;201;p21"/>
            <p:cNvSpPr/>
            <p:nvPr/>
          </p:nvSpPr>
          <p:spPr>
            <a:xfrm>
              <a:off x="3685602" y="902546"/>
              <a:ext cx="189600" cy="21114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120000" y="120000"/>
                  </a:lnTo>
                  <a:lnTo>
                    <a:pt x="0" y="120000"/>
                  </a:lnTo>
                </a:path>
              </a:pathLst>
            </a:custGeom>
            <a:noFill/>
            <a:ln w="12700" cap="flat" cmpd="sng">
              <a:solidFill>
                <a:srgbClr val="345A99"/>
              </a:solidFill>
              <a:prstDash val="solid"/>
              <a:miter lim="800000"/>
              <a:headEnd type="none" w="sm" len="sm"/>
              <a:tailEnd type="none" w="sm" len="sm"/>
            </a:ln>
          </p:spPr>
        </p:sp>
        <p:sp>
          <p:nvSpPr>
            <p:cNvPr id="202" name="Google Shape;202;p21"/>
            <p:cNvSpPr/>
            <p:nvPr/>
          </p:nvSpPr>
          <p:spPr>
            <a:xfrm>
              <a:off x="3875087" y="902546"/>
              <a:ext cx="189600" cy="830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w="12700" cap="flat" cmpd="sng">
              <a:solidFill>
                <a:srgbClr val="345A99"/>
              </a:solidFill>
              <a:prstDash val="solid"/>
              <a:miter lim="800000"/>
              <a:headEnd type="none" w="sm" len="sm"/>
              <a:tailEnd type="none" w="sm" len="sm"/>
            </a:ln>
          </p:spPr>
        </p:sp>
        <p:sp>
          <p:nvSpPr>
            <p:cNvPr id="203" name="Google Shape;203;p21"/>
            <p:cNvSpPr/>
            <p:nvPr/>
          </p:nvSpPr>
          <p:spPr>
            <a:xfrm>
              <a:off x="3685602" y="902546"/>
              <a:ext cx="189600" cy="830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120000" y="120000"/>
                  </a:lnTo>
                  <a:lnTo>
                    <a:pt x="0" y="120000"/>
                  </a:lnTo>
                </a:path>
              </a:pathLst>
            </a:custGeom>
            <a:noFill/>
            <a:ln w="12700" cap="flat" cmpd="sng">
              <a:solidFill>
                <a:srgbClr val="345A99"/>
              </a:solidFill>
              <a:prstDash val="solid"/>
              <a:miter lim="800000"/>
              <a:headEnd type="none" w="sm" len="sm"/>
              <a:tailEnd type="none" w="sm" len="sm"/>
            </a:ln>
          </p:spPr>
        </p:sp>
        <p:sp>
          <p:nvSpPr>
            <p:cNvPr id="204" name="Google Shape;204;p21"/>
            <p:cNvSpPr/>
            <p:nvPr/>
          </p:nvSpPr>
          <p:spPr>
            <a:xfrm>
              <a:off x="2972776" y="235"/>
              <a:ext cx="1804500" cy="902400"/>
            </a:xfrm>
            <a:prstGeom prst="rect">
              <a:avLst/>
            </a:prstGeom>
            <a:solidFill>
              <a:srgbClr val="4372C3"/>
            </a:solidFill>
            <a:ln w="12700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1"/>
            <p:cNvSpPr txBox="1"/>
            <p:nvPr/>
          </p:nvSpPr>
          <p:spPr>
            <a:xfrm>
              <a:off x="2972776" y="235"/>
              <a:ext cx="1804500" cy="90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12700" rIns="12700" bIns="12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ARM instruction set</a:t>
              </a:r>
              <a:endParaRPr/>
            </a:p>
          </p:txBody>
        </p:sp>
        <p:sp>
          <p:nvSpPr>
            <p:cNvPr id="206" name="Google Shape;206;p21"/>
            <p:cNvSpPr/>
            <p:nvPr/>
          </p:nvSpPr>
          <p:spPr>
            <a:xfrm>
              <a:off x="1880980" y="1281516"/>
              <a:ext cx="1804500" cy="902400"/>
            </a:xfrm>
            <a:prstGeom prst="rect">
              <a:avLst/>
            </a:prstGeom>
            <a:solidFill>
              <a:srgbClr val="4372C3"/>
            </a:solidFill>
            <a:ln w="12700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1"/>
            <p:cNvSpPr txBox="1"/>
            <p:nvPr/>
          </p:nvSpPr>
          <p:spPr>
            <a:xfrm>
              <a:off x="1880980" y="1281516"/>
              <a:ext cx="1804500" cy="90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12700" rIns="12700" bIns="12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Data processing</a:t>
              </a:r>
              <a:endParaRPr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instructions</a:t>
              </a:r>
              <a:endParaRPr/>
            </a:p>
          </p:txBody>
        </p:sp>
        <p:sp>
          <p:nvSpPr>
            <p:cNvPr id="208" name="Google Shape;208;p21"/>
            <p:cNvSpPr/>
            <p:nvPr/>
          </p:nvSpPr>
          <p:spPr>
            <a:xfrm>
              <a:off x="4064572" y="1281516"/>
              <a:ext cx="1804500" cy="902400"/>
            </a:xfrm>
            <a:prstGeom prst="rect">
              <a:avLst/>
            </a:prstGeom>
            <a:solidFill>
              <a:srgbClr val="4372C3"/>
            </a:solidFill>
            <a:ln w="12700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1"/>
            <p:cNvSpPr txBox="1"/>
            <p:nvPr/>
          </p:nvSpPr>
          <p:spPr>
            <a:xfrm>
              <a:off x="4064572" y="1281516"/>
              <a:ext cx="1804500" cy="90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12700" rIns="12700" bIns="12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Data transfer</a:t>
              </a:r>
              <a:endParaRPr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instructions</a:t>
              </a:r>
              <a:endParaRPr/>
            </a:p>
          </p:txBody>
        </p:sp>
        <p:sp>
          <p:nvSpPr>
            <p:cNvPr id="210" name="Google Shape;210;p21"/>
            <p:cNvSpPr/>
            <p:nvPr/>
          </p:nvSpPr>
          <p:spPr>
            <a:xfrm>
              <a:off x="1880980" y="2562797"/>
              <a:ext cx="1804500" cy="902400"/>
            </a:xfrm>
            <a:prstGeom prst="rect">
              <a:avLst/>
            </a:prstGeom>
            <a:solidFill>
              <a:srgbClr val="4372C3"/>
            </a:solidFill>
            <a:ln w="12700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1"/>
            <p:cNvSpPr txBox="1"/>
            <p:nvPr/>
          </p:nvSpPr>
          <p:spPr>
            <a:xfrm>
              <a:off x="1880980" y="2562797"/>
              <a:ext cx="1804500" cy="90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12700" rIns="12700" bIns="12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Block transfer</a:t>
              </a:r>
              <a:endParaRPr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instructions</a:t>
              </a:r>
              <a:endParaRPr/>
            </a:p>
          </p:txBody>
        </p:sp>
        <p:sp>
          <p:nvSpPr>
            <p:cNvPr id="212" name="Google Shape;212;p21"/>
            <p:cNvSpPr/>
            <p:nvPr/>
          </p:nvSpPr>
          <p:spPr>
            <a:xfrm>
              <a:off x="4064572" y="2562797"/>
              <a:ext cx="1804500" cy="902400"/>
            </a:xfrm>
            <a:prstGeom prst="rect">
              <a:avLst/>
            </a:prstGeom>
            <a:solidFill>
              <a:srgbClr val="4372C3"/>
            </a:solidFill>
            <a:ln w="12700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1"/>
            <p:cNvSpPr txBox="1"/>
            <p:nvPr/>
          </p:nvSpPr>
          <p:spPr>
            <a:xfrm>
              <a:off x="4064572" y="2562797"/>
              <a:ext cx="1804500" cy="90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12700" rIns="12700" bIns="12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Branching instructions</a:t>
              </a:r>
              <a:endParaRPr/>
            </a:p>
          </p:txBody>
        </p:sp>
        <p:sp>
          <p:nvSpPr>
            <p:cNvPr id="214" name="Google Shape;214;p21"/>
            <p:cNvSpPr/>
            <p:nvPr/>
          </p:nvSpPr>
          <p:spPr>
            <a:xfrm>
              <a:off x="1880980" y="3844078"/>
              <a:ext cx="1804500" cy="902400"/>
            </a:xfrm>
            <a:prstGeom prst="rect">
              <a:avLst/>
            </a:prstGeom>
            <a:solidFill>
              <a:srgbClr val="4372C3"/>
            </a:solidFill>
            <a:ln w="12700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1"/>
            <p:cNvSpPr txBox="1"/>
            <p:nvPr/>
          </p:nvSpPr>
          <p:spPr>
            <a:xfrm>
              <a:off x="1880980" y="3844078"/>
              <a:ext cx="1804500" cy="90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12700" rIns="12700" bIns="12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Multiply instructions</a:t>
              </a:r>
              <a:endParaRPr/>
            </a:p>
          </p:txBody>
        </p:sp>
        <p:sp>
          <p:nvSpPr>
            <p:cNvPr id="216" name="Google Shape;216;p21"/>
            <p:cNvSpPr/>
            <p:nvPr/>
          </p:nvSpPr>
          <p:spPr>
            <a:xfrm>
              <a:off x="4064572" y="3844078"/>
              <a:ext cx="1804500" cy="902400"/>
            </a:xfrm>
            <a:prstGeom prst="rect">
              <a:avLst/>
            </a:prstGeom>
            <a:solidFill>
              <a:srgbClr val="4372C3"/>
            </a:solidFill>
            <a:ln w="12700" cap="flat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1"/>
            <p:cNvSpPr txBox="1"/>
            <p:nvPr/>
          </p:nvSpPr>
          <p:spPr>
            <a:xfrm>
              <a:off x="4064572" y="3844078"/>
              <a:ext cx="1804500" cy="90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12700" rIns="12700" bIns="12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Software interrupt</a:t>
              </a:r>
              <a:endParaRPr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instructions</a:t>
              </a: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Google Shape;233;p23" descr="7 Easy Ways To Tell If Your Team Is Really A Team - Alain Hunkin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69653" y="1923168"/>
            <a:ext cx="5392393" cy="277134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4" name="Google Shape;234;p23"/>
          <p:cNvCxnSpPr/>
          <p:nvPr/>
        </p:nvCxnSpPr>
        <p:spPr>
          <a:xfrm rot="10800000" flipH="1">
            <a:off x="5568744" y="1945368"/>
            <a:ext cx="4580853" cy="1"/>
          </a:xfrm>
          <a:prstGeom prst="straightConnector1">
            <a:avLst/>
          </a:prstGeom>
          <a:noFill/>
          <a:ln w="38100" cap="flat" cmpd="sng">
            <a:solidFill>
              <a:srgbClr val="E36C09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35" name="Google Shape;235;p23"/>
          <p:cNvGrpSpPr/>
          <p:nvPr/>
        </p:nvGrpSpPr>
        <p:grpSpPr>
          <a:xfrm>
            <a:off x="313806" y="349548"/>
            <a:ext cx="11516908" cy="6219828"/>
            <a:chOff x="313844" y="349466"/>
            <a:chExt cx="11518407" cy="6218388"/>
          </a:xfrm>
        </p:grpSpPr>
        <p:sp>
          <p:nvSpPr>
            <p:cNvPr id="236" name="Google Shape;236;p23"/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solidFill>
              <a:srgbClr val="95373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37;p23"/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solidFill>
              <a:srgbClr val="95373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238;p23"/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solidFill>
              <a:srgbClr val="95373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239;p23"/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solidFill>
              <a:srgbClr val="95373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0" name="Google Shape;240;p23"/>
          <p:cNvSpPr/>
          <p:nvPr/>
        </p:nvSpPr>
        <p:spPr>
          <a:xfrm>
            <a:off x="5400814" y="1163381"/>
            <a:ext cx="4603208" cy="861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975" tIns="60475" rIns="120975" bIns="604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23"/>
          <p:cNvSpPr/>
          <p:nvPr/>
        </p:nvSpPr>
        <p:spPr>
          <a:xfrm>
            <a:off x="5485606" y="4648994"/>
            <a:ext cx="6478530" cy="12917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975" tIns="60475" rIns="120975" bIns="604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V R BADRI PRASAD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badriprasad@pes.edu</a:t>
            </a:r>
            <a:endParaRPr sz="2400" b="0" i="0" u="none" strike="noStrike" cap="non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 and Engineering</a:t>
            </a:r>
            <a:endParaRPr sz="2000" b="0" i="0" u="none" strike="noStrike" cap="non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2" name="Google Shape;242;p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28562" y="1605703"/>
            <a:ext cx="2502421" cy="34200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oogle Shape;108;p2"/>
          <p:cNvGrpSpPr/>
          <p:nvPr/>
        </p:nvGrpSpPr>
        <p:grpSpPr>
          <a:xfrm>
            <a:off x="313806" y="5490972"/>
            <a:ext cx="1066756" cy="1078404"/>
            <a:chOff x="313844" y="5489699"/>
            <a:chExt cx="1066895" cy="1078155"/>
          </a:xfrm>
        </p:grpSpPr>
        <p:sp>
          <p:nvSpPr>
            <p:cNvPr id="109" name="Google Shape;109;p2"/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solidFill>
              <a:srgbClr val="95373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2"/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solidFill>
              <a:srgbClr val="95373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11" name="Google Shape;111;p2"/>
          <p:cNvCxnSpPr/>
          <p:nvPr/>
        </p:nvCxnSpPr>
        <p:spPr>
          <a:xfrm rot="10800000" flipH="1">
            <a:off x="5233697" y="3941406"/>
            <a:ext cx="4814039" cy="11496"/>
          </a:xfrm>
          <a:prstGeom prst="straightConnector1">
            <a:avLst/>
          </a:prstGeom>
          <a:noFill/>
          <a:ln w="38100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12" name="Google Shape;112;p2"/>
          <p:cNvGrpSpPr/>
          <p:nvPr/>
        </p:nvGrpSpPr>
        <p:grpSpPr>
          <a:xfrm rot="10800000">
            <a:off x="10854292" y="266131"/>
            <a:ext cx="1066756" cy="1078404"/>
            <a:chOff x="313844" y="5489699"/>
            <a:chExt cx="1066895" cy="1078155"/>
          </a:xfrm>
        </p:grpSpPr>
        <p:sp>
          <p:nvSpPr>
            <p:cNvPr id="113" name="Google Shape;113;p2"/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solidFill>
              <a:srgbClr val="95373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2"/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solidFill>
              <a:srgbClr val="95373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5" name="Google Shape;115;p2"/>
          <p:cNvSpPr/>
          <p:nvPr/>
        </p:nvSpPr>
        <p:spPr>
          <a:xfrm>
            <a:off x="3704367" y="1143794"/>
            <a:ext cx="7496239" cy="12301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975" tIns="60475" rIns="120975" bIns="6047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Microprocessor &amp; Computer Architecture (</a:t>
            </a:r>
            <a:r>
              <a:rPr lang="en-US" sz="3600" b="1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μ</a:t>
            </a:r>
            <a:r>
              <a:rPr lang="en-US" sz="3600" b="1" i="0" u="none" strike="noStrike" cap="non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pCA)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2"/>
          <p:cNvSpPr txBox="1"/>
          <p:nvPr/>
        </p:nvSpPr>
        <p:spPr>
          <a:xfrm>
            <a:off x="6348833" y="2965611"/>
            <a:ext cx="3098738" cy="676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975" tIns="60475" rIns="120975" bIns="6047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 dirty="0" smtClean="0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UE23CS251B</a:t>
            </a:r>
            <a:endParaRPr sz="3600" b="1" i="0" u="none" strike="noStrike" cap="none">
              <a:solidFill>
                <a:srgbClr val="E36C0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7" name="Google Shape;117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20628" y="2286794"/>
            <a:ext cx="1955178" cy="2895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"/>
          <p:cNvSpPr/>
          <p:nvPr/>
        </p:nvSpPr>
        <p:spPr>
          <a:xfrm>
            <a:off x="4068566" y="4438640"/>
            <a:ext cx="7572053" cy="1921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975" tIns="60475" rIns="120975" bIns="604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700" b="1" dirty="0" smtClean="0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ARM program structure 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700" b="1" dirty="0" smtClean="0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and 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700" b="1" dirty="0" smtClean="0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Introduction to Arm Simulator </a:t>
            </a:r>
            <a:r>
              <a:rPr lang="en-US" sz="3700" b="1" dirty="0" smtClean="0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3600" b="1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"/>
          <p:cNvSpPr txBox="1">
            <a:spLocks noGrp="1"/>
          </p:cNvSpPr>
          <p:nvPr>
            <p:ph type="ctrTitle"/>
          </p:nvPr>
        </p:nvSpPr>
        <p:spPr>
          <a:xfrm>
            <a:off x="0" y="369868"/>
            <a:ext cx="11073000" cy="3595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975" tIns="60475" rIns="120975" bIns="60475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3733" b="1" dirty="0">
                <a:solidFill>
                  <a:srgbClr val="E36C09"/>
                </a:solidFill>
              </a:rPr>
              <a:t>ARM Program </a:t>
            </a:r>
            <a:r>
              <a:rPr lang="en-US" sz="3733" b="1" dirty="0" smtClean="0">
                <a:solidFill>
                  <a:srgbClr val="E36C09"/>
                </a:solidFill>
              </a:rPr>
              <a:t>Structure</a:t>
            </a:r>
            <a:endParaRPr sz="2733" b="1">
              <a:solidFill>
                <a:srgbClr val="E36C0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Calibri"/>
              <a:buNone/>
            </a:pPr>
            <a:endParaRPr sz="4200" b="1">
              <a:solidFill>
                <a:srgbClr val="C00000"/>
              </a:solidFill>
            </a:endParaRPr>
          </a:p>
        </p:txBody>
      </p:sp>
      <p:sp>
        <p:nvSpPr>
          <p:cNvPr id="124" name="Google Shape;124;p3"/>
          <p:cNvSpPr txBox="1">
            <a:spLocks noGrp="1"/>
          </p:cNvSpPr>
          <p:nvPr>
            <p:ph type="subTitle" idx="1"/>
          </p:nvPr>
        </p:nvSpPr>
        <p:spPr>
          <a:xfrm>
            <a:off x="924323" y="1582220"/>
            <a:ext cx="5973900" cy="3678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975" tIns="60475" rIns="120975" bIns="604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None/>
            </a:pPr>
            <a:r>
              <a:rPr lang="en-US" sz="1800" dirty="0" smtClean="0">
                <a:solidFill>
                  <a:schemeClr val="dk1"/>
                </a:solidFill>
              </a:rPr>
              <a:t>                                                          .</a:t>
            </a:r>
            <a:r>
              <a:rPr lang="en-US" sz="1800" b="1" dirty="0" smtClean="0">
                <a:solidFill>
                  <a:schemeClr val="dk1"/>
                </a:solidFill>
              </a:rPr>
              <a:t>text</a:t>
            </a:r>
          </a:p>
          <a:p>
            <a:pPr marL="0" lvl="0" indent="0" algn="l">
              <a:spcBef>
                <a:spcPts val="0"/>
              </a:spcBef>
              <a:buClr>
                <a:schemeClr val="dk1"/>
              </a:buClr>
            </a:pPr>
            <a:r>
              <a:rPr lang="en-US" sz="1800" dirty="0" smtClean="0">
                <a:solidFill>
                  <a:srgbClr val="E36C09"/>
                </a:solidFill>
              </a:rPr>
              <a:t>Address of Instruction 1</a:t>
            </a:r>
            <a:r>
              <a:rPr lang="en-US" sz="1800" dirty="0" smtClean="0">
                <a:solidFill>
                  <a:srgbClr val="FF0000"/>
                </a:solidFill>
              </a:rPr>
              <a:t>                </a:t>
            </a:r>
            <a:r>
              <a:rPr lang="en-US" sz="1800" dirty="0" smtClean="0">
                <a:solidFill>
                  <a:srgbClr val="002060"/>
                </a:solidFill>
              </a:rPr>
              <a:t>ARM </a:t>
            </a:r>
            <a:r>
              <a:rPr lang="en-US" sz="1800" dirty="0">
                <a:solidFill>
                  <a:srgbClr val="002060"/>
                </a:solidFill>
              </a:rPr>
              <a:t>Instruction_1</a:t>
            </a:r>
            <a:endParaRPr sz="140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None/>
            </a:pPr>
            <a:r>
              <a:rPr lang="en-US" sz="1800" dirty="0">
                <a:solidFill>
                  <a:srgbClr val="E36C09"/>
                </a:solidFill>
              </a:rPr>
              <a:t>Address of </a:t>
            </a:r>
            <a:r>
              <a:rPr lang="en-US" sz="1800" dirty="0" smtClean="0">
                <a:solidFill>
                  <a:srgbClr val="E36C09"/>
                </a:solidFill>
              </a:rPr>
              <a:t>Instruction </a:t>
            </a:r>
            <a:r>
              <a:rPr lang="en-US" sz="1800" dirty="0">
                <a:solidFill>
                  <a:srgbClr val="E36C09"/>
                </a:solidFill>
              </a:rPr>
              <a:t>2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>
                <a:solidFill>
                  <a:schemeClr val="dk1"/>
                </a:solidFill>
              </a:rPr>
              <a:t>             </a:t>
            </a:r>
            <a:r>
              <a:rPr lang="en-US" sz="1800" dirty="0">
                <a:solidFill>
                  <a:srgbClr val="3333CC"/>
                </a:solidFill>
              </a:rPr>
              <a:t>  </a:t>
            </a:r>
            <a:r>
              <a:rPr lang="en-US" sz="1800" dirty="0">
                <a:solidFill>
                  <a:srgbClr val="002060"/>
                </a:solidFill>
              </a:rPr>
              <a:t>ARM </a:t>
            </a:r>
            <a:r>
              <a:rPr lang="en-US" sz="1800" dirty="0" smtClean="0">
                <a:solidFill>
                  <a:srgbClr val="002060"/>
                </a:solidFill>
              </a:rPr>
              <a:t>Instruction_2</a:t>
            </a:r>
            <a:endParaRPr sz="140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………………………….            </a:t>
            </a:r>
            <a:r>
              <a:rPr lang="en-US" sz="1800" dirty="0" smtClean="0">
                <a:solidFill>
                  <a:srgbClr val="3333CC"/>
                </a:solidFill>
              </a:rPr>
              <a:t>                   </a:t>
            </a:r>
            <a:r>
              <a:rPr lang="en-US" sz="1800" dirty="0" smtClean="0">
                <a:solidFill>
                  <a:srgbClr val="002060"/>
                </a:solidFill>
              </a:rPr>
              <a:t> </a:t>
            </a:r>
            <a:r>
              <a:rPr lang="en-US" sz="1800" dirty="0">
                <a:solidFill>
                  <a:srgbClr val="002060"/>
                </a:solidFill>
              </a:rPr>
              <a:t>………………………….</a:t>
            </a:r>
            <a:endParaRPr sz="140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None/>
            </a:pPr>
            <a:r>
              <a:rPr lang="en-US" sz="1800" dirty="0">
                <a:solidFill>
                  <a:srgbClr val="FF0000"/>
                </a:solidFill>
              </a:rPr>
              <a:t>………………………….            </a:t>
            </a:r>
            <a:r>
              <a:rPr lang="en-US" sz="1800" dirty="0">
                <a:solidFill>
                  <a:schemeClr val="dk1"/>
                </a:solidFill>
              </a:rPr>
              <a:t>                 </a:t>
            </a:r>
            <a:r>
              <a:rPr lang="en-US" sz="1800" dirty="0">
                <a:solidFill>
                  <a:srgbClr val="3333CC"/>
                </a:solidFill>
              </a:rPr>
              <a:t>  </a:t>
            </a:r>
            <a:r>
              <a:rPr lang="en-US" sz="1800" dirty="0">
                <a:solidFill>
                  <a:srgbClr val="002060"/>
                </a:solidFill>
              </a:rPr>
              <a:t> ………………………….</a:t>
            </a:r>
            <a:endParaRPr sz="140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None/>
            </a:pPr>
            <a:r>
              <a:rPr lang="en-US" sz="1800" dirty="0">
                <a:solidFill>
                  <a:srgbClr val="E36C09"/>
                </a:solidFill>
              </a:rPr>
              <a:t>Address of Instruction n   </a:t>
            </a:r>
            <a:r>
              <a:rPr lang="en-US" sz="1800" dirty="0">
                <a:solidFill>
                  <a:schemeClr val="dk1"/>
                </a:solidFill>
              </a:rPr>
              <a:t>            </a:t>
            </a:r>
            <a:r>
              <a:rPr lang="en-US" sz="1800" dirty="0">
                <a:solidFill>
                  <a:srgbClr val="002060"/>
                </a:solidFill>
              </a:rPr>
              <a:t> ARM </a:t>
            </a:r>
            <a:r>
              <a:rPr lang="en-US" sz="1800" dirty="0" err="1">
                <a:solidFill>
                  <a:srgbClr val="002060"/>
                </a:solidFill>
              </a:rPr>
              <a:t>Instruction_n</a:t>
            </a:r>
            <a:endParaRPr sz="1800">
              <a:solidFill>
                <a:srgbClr val="00206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None/>
            </a:pP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None/>
            </a:pPr>
            <a:r>
              <a:rPr lang="en-US" sz="1800" b="1" dirty="0">
                <a:solidFill>
                  <a:schemeClr val="dk1"/>
                </a:solidFill>
              </a:rPr>
              <a:t>   </a:t>
            </a:r>
            <a:r>
              <a:rPr lang="en-US" sz="1800" b="1" dirty="0" smtClean="0">
                <a:solidFill>
                  <a:schemeClr val="dk1"/>
                </a:solidFill>
              </a:rPr>
              <a:t>                                                         .</a:t>
            </a:r>
            <a:r>
              <a:rPr lang="en-US" sz="1800" b="1" dirty="0">
                <a:solidFill>
                  <a:schemeClr val="dk1"/>
                </a:solidFill>
              </a:rPr>
              <a:t>data	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None/>
            </a:pPr>
            <a:r>
              <a:rPr lang="en-US" sz="1800" dirty="0">
                <a:solidFill>
                  <a:srgbClr val="E36C09"/>
                </a:solidFill>
              </a:rPr>
              <a:t>Address of Data1                              </a:t>
            </a:r>
            <a:r>
              <a:rPr lang="en-US" sz="1800" dirty="0">
                <a:solidFill>
                  <a:srgbClr val="002060"/>
                </a:solidFill>
              </a:rPr>
              <a:t>Declaration of variable 1</a:t>
            </a:r>
            <a:endParaRPr sz="140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None/>
            </a:pPr>
            <a:r>
              <a:rPr lang="en-US" sz="1800" dirty="0">
                <a:solidFill>
                  <a:srgbClr val="E36C09"/>
                </a:solidFill>
              </a:rPr>
              <a:t>Address of Data2</a:t>
            </a:r>
            <a:r>
              <a:rPr lang="en-US" sz="1800" dirty="0">
                <a:solidFill>
                  <a:srgbClr val="FF0000"/>
                </a:solidFill>
              </a:rPr>
              <a:t>             </a:t>
            </a:r>
            <a:r>
              <a:rPr lang="en-US" sz="1800" dirty="0">
                <a:solidFill>
                  <a:schemeClr val="dk1"/>
                </a:solidFill>
              </a:rPr>
              <a:t>          </a:t>
            </a:r>
            <a:r>
              <a:rPr lang="en-US" sz="1800" dirty="0">
                <a:solidFill>
                  <a:srgbClr val="3333CC"/>
                </a:solidFill>
              </a:rPr>
              <a:t>       </a:t>
            </a:r>
            <a:r>
              <a:rPr lang="en-US" sz="1800" dirty="0">
                <a:solidFill>
                  <a:srgbClr val="002060"/>
                </a:solidFill>
              </a:rPr>
              <a:t>Declaration of variable 2</a:t>
            </a:r>
            <a:endParaRPr sz="140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None/>
            </a:pPr>
            <a:r>
              <a:rPr lang="en-US" sz="1800" dirty="0">
                <a:solidFill>
                  <a:srgbClr val="E36C09"/>
                </a:solidFill>
              </a:rPr>
              <a:t>……………………………………………………</a:t>
            </a:r>
            <a:r>
              <a:rPr lang="en-US" sz="1800" dirty="0">
                <a:solidFill>
                  <a:srgbClr val="002060"/>
                </a:solidFill>
              </a:rPr>
              <a:t>…………………………………</a:t>
            </a:r>
            <a:endParaRPr sz="140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None/>
            </a:pPr>
            <a:r>
              <a:rPr lang="en-US" sz="1800" dirty="0">
                <a:solidFill>
                  <a:srgbClr val="E36C09"/>
                </a:solidFill>
              </a:rPr>
              <a:t>……………………………………………………</a:t>
            </a:r>
            <a:r>
              <a:rPr lang="en-US" sz="1800" dirty="0">
                <a:solidFill>
                  <a:srgbClr val="002060"/>
                </a:solidFill>
              </a:rPr>
              <a:t>………………………………..</a:t>
            </a:r>
            <a:endParaRPr sz="140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None/>
            </a:pPr>
            <a:r>
              <a:rPr lang="en-US" sz="1800" dirty="0">
                <a:solidFill>
                  <a:srgbClr val="E36C09"/>
                </a:solidFill>
              </a:rPr>
              <a:t>Address of Data n </a:t>
            </a:r>
            <a:r>
              <a:rPr lang="en-US" sz="1800" dirty="0">
                <a:solidFill>
                  <a:srgbClr val="FF0000"/>
                </a:solidFill>
              </a:rPr>
              <a:t>        </a:t>
            </a:r>
            <a:r>
              <a:rPr lang="en-US" sz="1800" dirty="0">
                <a:solidFill>
                  <a:schemeClr val="dk1"/>
                </a:solidFill>
              </a:rPr>
              <a:t>            </a:t>
            </a:r>
            <a:r>
              <a:rPr lang="en-US" sz="1800" dirty="0">
                <a:solidFill>
                  <a:srgbClr val="3333CC"/>
                </a:solidFill>
              </a:rPr>
              <a:t>       </a:t>
            </a:r>
            <a:r>
              <a:rPr lang="en-US" sz="1800" dirty="0">
                <a:solidFill>
                  <a:srgbClr val="002060"/>
                </a:solidFill>
              </a:rPr>
              <a:t>Declaration of variable n</a:t>
            </a:r>
            <a:endParaRPr sz="2000" b="1">
              <a:solidFill>
                <a:srgbClr val="0000FF"/>
              </a:solidFill>
            </a:endParaRPr>
          </a:p>
        </p:txBody>
      </p:sp>
      <p:cxnSp>
        <p:nvCxnSpPr>
          <p:cNvPr id="125" name="Google Shape;125;p3"/>
          <p:cNvCxnSpPr/>
          <p:nvPr/>
        </p:nvCxnSpPr>
        <p:spPr>
          <a:xfrm>
            <a:off x="1" y="762176"/>
            <a:ext cx="12190500" cy="0"/>
          </a:xfrm>
          <a:prstGeom prst="straightConnector1">
            <a:avLst/>
          </a:prstGeom>
          <a:noFill/>
          <a:ln w="9525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6" name="Google Shape;126;p3"/>
          <p:cNvSpPr txBox="1"/>
          <p:nvPr/>
        </p:nvSpPr>
        <p:spPr>
          <a:xfrm>
            <a:off x="1012970" y="5411681"/>
            <a:ext cx="9600234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000000"/>
                </a:solidFill>
                <a:latin typeface="Calibri" pitchFamily="34" charset="0"/>
                <a:ea typeface="Calibri"/>
                <a:cs typeface="Calibri" pitchFamily="34" charset="0"/>
                <a:sym typeface="Calibri"/>
              </a:rPr>
              <a:t>Note:</a:t>
            </a:r>
            <a:r>
              <a:rPr lang="en-US" sz="2000" dirty="0">
                <a:solidFill>
                  <a:srgbClr val="000000"/>
                </a:solidFill>
                <a:latin typeface="Calibri" pitchFamily="34" charset="0"/>
                <a:ea typeface="Calibri"/>
                <a:cs typeface="Calibri" pitchFamily="34" charset="0"/>
                <a:sym typeface="Calibri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Calibri" pitchFamily="34" charset="0"/>
                <a:ea typeface="Calibri"/>
                <a:cs typeface="Calibri" pitchFamily="34" charset="0"/>
                <a:sym typeface="Calibri"/>
              </a:rPr>
              <a:t> </a:t>
            </a:r>
            <a:r>
              <a:rPr lang="en-US" sz="2000" dirty="0" smtClean="0">
                <a:solidFill>
                  <a:srgbClr val="002060"/>
                </a:solidFill>
                <a:latin typeface="Calibri" pitchFamily="34" charset="0"/>
                <a:ea typeface="Calibri"/>
                <a:cs typeface="Calibri" pitchFamily="34" charset="0"/>
                <a:sym typeface="Calibri"/>
              </a:rPr>
              <a:t>Blue </a:t>
            </a:r>
            <a:r>
              <a:rPr lang="en-US" sz="2000" dirty="0">
                <a:solidFill>
                  <a:srgbClr val="002060"/>
                </a:solidFill>
                <a:latin typeface="Calibri" pitchFamily="34" charset="0"/>
                <a:ea typeface="Calibri"/>
                <a:cs typeface="Calibri" pitchFamily="34" charset="0"/>
                <a:sym typeface="Calibri"/>
              </a:rPr>
              <a:t>color depict the code written by the programmer</a:t>
            </a:r>
            <a:endParaRPr sz="2000">
              <a:solidFill>
                <a:srgbClr val="002060"/>
              </a:solidFill>
              <a:latin typeface="Calibri" pitchFamily="34" charset="0"/>
              <a:cs typeface="Calibri" pitchFamily="34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FF0000"/>
                </a:solidFill>
                <a:latin typeface="Calibri" pitchFamily="34" charset="0"/>
                <a:ea typeface="Calibri"/>
                <a:cs typeface="Calibri" pitchFamily="34" charset="0"/>
                <a:sym typeface="Calibri"/>
              </a:rPr>
              <a:t>           </a:t>
            </a:r>
            <a:r>
              <a:rPr lang="en-US" sz="2000" dirty="0" smtClean="0">
                <a:solidFill>
                  <a:srgbClr val="FF0000"/>
                </a:solidFill>
                <a:latin typeface="Calibri" pitchFamily="34" charset="0"/>
                <a:ea typeface="Calibri"/>
                <a:cs typeface="Calibri" pitchFamily="34" charset="0"/>
                <a:sym typeface="Calibri"/>
              </a:rPr>
              <a:t> </a:t>
            </a:r>
            <a:r>
              <a:rPr lang="en-US" sz="2000" dirty="0" smtClean="0">
                <a:solidFill>
                  <a:srgbClr val="E36C09"/>
                </a:solidFill>
                <a:latin typeface="Calibri" pitchFamily="34" charset="0"/>
                <a:ea typeface="Calibri"/>
                <a:cs typeface="Calibri" pitchFamily="34" charset="0"/>
                <a:sym typeface="Calibri"/>
              </a:rPr>
              <a:t>Orange </a:t>
            </a:r>
            <a:r>
              <a:rPr lang="en-US" sz="2000" dirty="0">
                <a:solidFill>
                  <a:srgbClr val="E36C09"/>
                </a:solidFill>
                <a:latin typeface="Calibri" pitchFamily="34" charset="0"/>
                <a:ea typeface="Calibri"/>
                <a:cs typeface="Calibri" pitchFamily="34" charset="0"/>
                <a:sym typeface="Calibri"/>
              </a:rPr>
              <a:t>color depict the address assigned during executio</a:t>
            </a:r>
            <a:r>
              <a:rPr lang="en-US" sz="2000" dirty="0">
                <a:solidFill>
                  <a:srgbClr val="FF0000"/>
                </a:solidFill>
                <a:latin typeface="Calibri" pitchFamily="34" charset="0"/>
                <a:ea typeface="Calibri"/>
                <a:cs typeface="Calibri" pitchFamily="34" charset="0"/>
                <a:sym typeface="Calibri"/>
              </a:rPr>
              <a:t>n</a:t>
            </a:r>
            <a:endParaRPr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7" name="Google Shape;127;p3"/>
          <p:cNvSpPr/>
          <p:nvPr/>
        </p:nvSpPr>
        <p:spPr>
          <a:xfrm>
            <a:off x="3911136" y="1034096"/>
            <a:ext cx="1997700" cy="461700"/>
          </a:xfrm>
          <a:prstGeom prst="rect">
            <a:avLst/>
          </a:prstGeom>
          <a:solidFill>
            <a:srgbClr val="4472C4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Instruction &amp; Data</a:t>
            </a:r>
            <a:endParaRPr/>
          </a:p>
        </p:txBody>
      </p:sp>
      <p:sp>
        <p:nvSpPr>
          <p:cNvPr id="128" name="Google Shape;128;p3"/>
          <p:cNvSpPr/>
          <p:nvPr/>
        </p:nvSpPr>
        <p:spPr>
          <a:xfrm>
            <a:off x="924326" y="1034096"/>
            <a:ext cx="1997700" cy="461700"/>
          </a:xfrm>
          <a:prstGeom prst="rect">
            <a:avLst/>
          </a:prstGeom>
          <a:solidFill>
            <a:srgbClr val="4472C4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Address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9"/>
          <p:cNvSpPr txBox="1">
            <a:spLocks noGrp="1"/>
          </p:cNvSpPr>
          <p:nvPr>
            <p:ph type="title"/>
          </p:nvPr>
        </p:nvSpPr>
        <p:spPr>
          <a:xfrm>
            <a:off x="313631" y="199715"/>
            <a:ext cx="106665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975" tIns="60475" rIns="120975" bIns="6047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SzPts val="3700"/>
              <a:buFont typeface="Calibri"/>
              <a:buNone/>
            </a:pPr>
            <a:r>
              <a:rPr lang="en-US" sz="3700" b="1">
                <a:solidFill>
                  <a:srgbClr val="E36C09"/>
                </a:solidFill>
              </a:rPr>
              <a:t> G</a:t>
            </a:r>
            <a:r>
              <a:rPr lang="en-US" sz="3300" b="1">
                <a:solidFill>
                  <a:srgbClr val="E36C09"/>
                </a:solidFill>
              </a:rPr>
              <a:t>eneral Format of Instruction</a:t>
            </a:r>
            <a:endParaRPr sz="4600" b="1">
              <a:solidFill>
                <a:srgbClr val="E36C09"/>
              </a:solidFill>
            </a:endParaRPr>
          </a:p>
        </p:txBody>
      </p:sp>
      <p:sp>
        <p:nvSpPr>
          <p:cNvPr id="144" name="Google Shape;144;p19"/>
          <p:cNvSpPr txBox="1">
            <a:spLocks noGrp="1"/>
          </p:cNvSpPr>
          <p:nvPr>
            <p:ph type="body" idx="2"/>
          </p:nvPr>
        </p:nvSpPr>
        <p:spPr>
          <a:xfrm>
            <a:off x="380206" y="915194"/>
            <a:ext cx="11099100" cy="56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975" tIns="60475" rIns="120975" bIns="604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MNEMONIC{condition}{S} {Rd},Operand1,Operand2</a:t>
            </a:r>
            <a:r>
              <a:rPr lang="en-US" sz="3600" b="1">
                <a:solidFill>
                  <a:srgbClr val="2F5496"/>
                </a:solidFill>
              </a:rPr>
              <a:t> </a:t>
            </a:r>
            <a:endParaRPr sz="5400" b="1">
              <a:solidFill>
                <a:srgbClr val="2F549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rgbClr val="002060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/>
          </a:p>
        </p:txBody>
      </p:sp>
      <p:sp>
        <p:nvSpPr>
          <p:cNvPr id="145" name="Google Shape;145;p19"/>
          <p:cNvSpPr txBox="1">
            <a:spLocks noGrp="1"/>
          </p:cNvSpPr>
          <p:nvPr>
            <p:ph type="sldNum" idx="12"/>
          </p:nvPr>
        </p:nvSpPr>
        <p:spPr>
          <a:xfrm>
            <a:off x="8736463" y="6357823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975" tIns="60475" rIns="120975" bIns="6047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600"/>
                <a:buNone/>
              </a:pPr>
              <a:t>4</a:t>
            </a:fld>
            <a:endParaRPr/>
          </a:p>
        </p:txBody>
      </p:sp>
      <p:cxnSp>
        <p:nvCxnSpPr>
          <p:cNvPr id="146" name="Google Shape;146;p19"/>
          <p:cNvCxnSpPr/>
          <p:nvPr/>
        </p:nvCxnSpPr>
        <p:spPr>
          <a:xfrm>
            <a:off x="1" y="762176"/>
            <a:ext cx="12190500" cy="0"/>
          </a:xfrm>
          <a:prstGeom prst="straightConnector1">
            <a:avLst/>
          </a:prstGeom>
          <a:noFill/>
          <a:ln w="9525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8" name="Google Shape;148;p19"/>
          <p:cNvSpPr/>
          <p:nvPr/>
        </p:nvSpPr>
        <p:spPr>
          <a:xfrm>
            <a:off x="708530" y="1794475"/>
            <a:ext cx="9238500" cy="5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179325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2000"/>
              <a:buFont typeface="Calibri"/>
              <a:buNone/>
            </a:pPr>
            <a:r>
              <a:rPr lang="en-US" sz="2000" b="1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MNEMONIC</a:t>
            </a:r>
            <a:r>
              <a:rPr lang="en-US" sz="2000" b="1" i="0" u="none" strike="noStrike" cap="non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 -</a:t>
            </a: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Short name of the instruction. </a:t>
            </a:r>
            <a:r>
              <a:rPr lang="en-US" sz="2000" b="1" i="1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Eg: ADD,SUB….</a:t>
            </a:r>
            <a:r>
              <a:rPr lang="en-US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 </a:t>
            </a: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19"/>
          <p:cNvSpPr txBox="1"/>
          <p:nvPr/>
        </p:nvSpPr>
        <p:spPr>
          <a:xfrm>
            <a:off x="608474" y="3324131"/>
            <a:ext cx="92385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{S} -</a:t>
            </a:r>
            <a:r>
              <a:rPr lang="en-US" sz="2000" b="1" i="0" u="none" strike="noStrike" cap="non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 optional suffix. If S is specified, the condition flags are updated on the result of the operation . </a:t>
            </a:r>
            <a:r>
              <a:rPr lang="en-US" sz="2000" b="1" i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Eg: To set N,O, C, V of CPSR</a:t>
            </a:r>
            <a:endParaRPr sz="2000" b="1" i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19"/>
          <p:cNvSpPr txBox="1"/>
          <p:nvPr/>
        </p:nvSpPr>
        <p:spPr>
          <a:xfrm>
            <a:off x="608473" y="2430085"/>
            <a:ext cx="90216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2000"/>
              <a:buFont typeface="Calibri"/>
              <a:buNone/>
            </a:pPr>
            <a:r>
              <a:rPr lang="en-US" sz="2000" b="1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{condition} -</a:t>
            </a:r>
            <a:r>
              <a:rPr lang="en-US" sz="2000" b="1" i="0" u="none" strike="noStrike" cap="non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Condition that is needed to be met in order for the instruction to be executed </a:t>
            </a:r>
            <a:r>
              <a:rPr lang="en-US" sz="2000" b="1" i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EG: EQ, MI,GT,LT,LE,AL,NE</a:t>
            </a:r>
            <a:endParaRPr sz="2000" b="1" i="1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19"/>
          <p:cNvSpPr txBox="1"/>
          <p:nvPr/>
        </p:nvSpPr>
        <p:spPr>
          <a:xfrm>
            <a:off x="608474" y="4230648"/>
            <a:ext cx="9021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{Rd} -</a:t>
            </a:r>
            <a:r>
              <a:rPr lang="en-US" sz="2000" b="0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Register (destination) for storing the result of the instruction 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19"/>
          <p:cNvSpPr txBox="1"/>
          <p:nvPr/>
        </p:nvSpPr>
        <p:spPr>
          <a:xfrm>
            <a:off x="608474" y="4765600"/>
            <a:ext cx="9021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2000"/>
              <a:buFont typeface="Calibri"/>
              <a:buNone/>
            </a:pPr>
            <a:r>
              <a:rPr lang="en-US" sz="2000" b="1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Operand1 </a:t>
            </a:r>
            <a:r>
              <a:rPr lang="en-U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- First operand. Either a register or an immediate value </a:t>
            </a:r>
            <a:endParaRPr/>
          </a:p>
        </p:txBody>
      </p:sp>
      <p:sp>
        <p:nvSpPr>
          <p:cNvPr id="153" name="Google Shape;153;p19"/>
          <p:cNvSpPr txBox="1"/>
          <p:nvPr/>
        </p:nvSpPr>
        <p:spPr>
          <a:xfrm>
            <a:off x="608474" y="5525462"/>
            <a:ext cx="87882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2000"/>
              <a:buFont typeface="Calibri"/>
              <a:buNone/>
            </a:pPr>
            <a:r>
              <a:rPr lang="en-US" sz="2000" b="1" i="0" u="none" strike="noStrike" cap="none" dirty="0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Operand2 </a:t>
            </a:r>
            <a:r>
              <a:rPr lang="en-US" sz="2000" b="1" i="0" u="none" strike="noStrike" cap="none" dirty="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Second (flexible) operand. Can be an immediate value (number) or a register with an optional shift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64f9aedff3_0_59"/>
          <p:cNvSpPr txBox="1"/>
          <p:nvPr/>
        </p:nvSpPr>
        <p:spPr>
          <a:xfrm>
            <a:off x="295382" y="802043"/>
            <a:ext cx="3224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smtClean="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ARMSIMULTOR</a:t>
            </a:r>
            <a:endParaRPr b="1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438382"/>
            <a:ext cx="12190413" cy="4801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Google Shape;153;p19"/>
          <p:cNvSpPr txBox="1"/>
          <p:nvPr/>
        </p:nvSpPr>
        <p:spPr>
          <a:xfrm>
            <a:off x="0" y="6326249"/>
            <a:ext cx="12190413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2000"/>
              <a:buFont typeface="Calibri"/>
              <a:buNone/>
            </a:pPr>
            <a:r>
              <a:rPr lang="en-US" sz="2000" b="1" i="0" u="none" strike="noStrike" cap="none" dirty="0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NOTE: Recommended to use and demo on </a:t>
            </a:r>
            <a:r>
              <a:rPr lang="en-US" sz="2000" b="1" dirty="0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ARM </a:t>
            </a:r>
            <a:r>
              <a:rPr lang="en-US" sz="2000" b="1" i="0" u="none" strike="noStrike" cap="none" dirty="0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simulator directly.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64f9aedff3_0_44"/>
          <p:cNvSpPr txBox="1">
            <a:spLocks noGrp="1"/>
          </p:cNvSpPr>
          <p:nvPr>
            <p:ph type="title"/>
          </p:nvPr>
        </p:nvSpPr>
        <p:spPr>
          <a:xfrm>
            <a:off x="0" y="0"/>
            <a:ext cx="106665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975" tIns="60475" rIns="120975" bIns="6047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SzPts val="3700"/>
              <a:buFont typeface="Calibri"/>
              <a:buNone/>
            </a:pPr>
            <a:r>
              <a:rPr lang="en-US" sz="3300" b="1" dirty="0" smtClean="0">
                <a:solidFill>
                  <a:srgbClr val="E36C09"/>
                </a:solidFill>
              </a:rPr>
              <a:t>Loading Sample Program on ARMSIMULATOR</a:t>
            </a:r>
            <a:endParaRPr sz="4600" b="1">
              <a:solidFill>
                <a:srgbClr val="E36C09"/>
              </a:solidFill>
            </a:endParaRPr>
          </a:p>
        </p:txBody>
      </p:sp>
      <p:sp>
        <p:nvSpPr>
          <p:cNvPr id="160" name="Google Shape;160;g264f9aedff3_0_44"/>
          <p:cNvSpPr txBox="1">
            <a:spLocks noGrp="1"/>
          </p:cNvSpPr>
          <p:nvPr>
            <p:ph type="sldNum" idx="12"/>
          </p:nvPr>
        </p:nvSpPr>
        <p:spPr>
          <a:xfrm>
            <a:off x="8736463" y="6357823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975" tIns="60475" rIns="120975" bIns="6047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600"/>
                <a:buNone/>
              </a:pPr>
              <a:t>6</a:t>
            </a:fld>
            <a:endParaRPr/>
          </a:p>
        </p:txBody>
      </p:sp>
      <p:cxnSp>
        <p:nvCxnSpPr>
          <p:cNvPr id="161" name="Google Shape;161;g264f9aedff3_0_44"/>
          <p:cNvCxnSpPr/>
          <p:nvPr/>
        </p:nvCxnSpPr>
        <p:spPr>
          <a:xfrm>
            <a:off x="1" y="762176"/>
            <a:ext cx="12190500" cy="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821933"/>
            <a:ext cx="12192000" cy="60360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64f9aedff3_0_159"/>
          <p:cNvSpPr txBox="1"/>
          <p:nvPr/>
        </p:nvSpPr>
        <p:spPr>
          <a:xfrm>
            <a:off x="297457" y="844255"/>
            <a:ext cx="3883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Register View (ARMSIM Simulator)</a:t>
            </a:r>
            <a:endParaRPr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" y="1376737"/>
            <a:ext cx="12195532" cy="54828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0"/>
          <p:cNvSpPr txBox="1">
            <a:spLocks noGrp="1"/>
          </p:cNvSpPr>
          <p:nvPr>
            <p:ph type="title"/>
          </p:nvPr>
        </p:nvSpPr>
        <p:spPr>
          <a:xfrm>
            <a:off x="645006" y="122265"/>
            <a:ext cx="10666612" cy="6399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975" tIns="60475" rIns="120975" bIns="6047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SzPts val="3700"/>
              <a:buFont typeface="Calibri"/>
              <a:buNone/>
            </a:pPr>
            <a:r>
              <a:rPr lang="en-US" sz="3300" b="1">
                <a:solidFill>
                  <a:srgbClr val="E36C09"/>
                </a:solidFill>
              </a:rPr>
              <a:t>General Format of Instruction Example</a:t>
            </a:r>
            <a:endParaRPr sz="4600" b="1">
              <a:solidFill>
                <a:srgbClr val="E36C09"/>
              </a:solidFill>
            </a:endParaRPr>
          </a:p>
        </p:txBody>
      </p:sp>
      <p:sp>
        <p:nvSpPr>
          <p:cNvPr id="170" name="Google Shape;170;p20"/>
          <p:cNvSpPr txBox="1">
            <a:spLocks noGrp="1"/>
          </p:cNvSpPr>
          <p:nvPr>
            <p:ph type="sldNum" idx="12"/>
          </p:nvPr>
        </p:nvSpPr>
        <p:spPr>
          <a:xfrm>
            <a:off x="8736463" y="6357823"/>
            <a:ext cx="2844430" cy="365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975" tIns="60475" rIns="120975" bIns="6047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600"/>
                <a:buNone/>
              </a:pPr>
              <a:t>8</a:t>
            </a:fld>
            <a:endParaRPr/>
          </a:p>
        </p:txBody>
      </p:sp>
      <p:cxnSp>
        <p:nvCxnSpPr>
          <p:cNvPr id="171" name="Google Shape;171;p20"/>
          <p:cNvCxnSpPr/>
          <p:nvPr/>
        </p:nvCxnSpPr>
        <p:spPr>
          <a:xfrm>
            <a:off x="1" y="762176"/>
            <a:ext cx="12190413" cy="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750013"/>
            <a:ext cx="12192000" cy="6107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64f9aedff3_0_35"/>
          <p:cNvSpPr txBox="1">
            <a:spLocks noGrp="1"/>
          </p:cNvSpPr>
          <p:nvPr>
            <p:ph type="title"/>
          </p:nvPr>
        </p:nvSpPr>
        <p:spPr>
          <a:xfrm>
            <a:off x="-1" y="0"/>
            <a:ext cx="10551561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975" tIns="60475" rIns="120975" bIns="6047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SzPts val="3700"/>
              <a:buFont typeface="Calibri"/>
              <a:buNone/>
            </a:pPr>
            <a:r>
              <a:rPr lang="en-US" sz="3300" b="1" dirty="0" smtClean="0">
                <a:solidFill>
                  <a:srgbClr val="E36C09"/>
                </a:solidFill>
              </a:rPr>
              <a:t>Samples of following types of Numerical Data on Simulator </a:t>
            </a:r>
            <a:endParaRPr sz="4600" b="1">
              <a:solidFill>
                <a:srgbClr val="E36C09"/>
              </a:solidFill>
            </a:endParaRPr>
          </a:p>
        </p:txBody>
      </p:sp>
      <p:sp>
        <p:nvSpPr>
          <p:cNvPr id="187" name="Google Shape;187;g264f9aedff3_0_35"/>
          <p:cNvSpPr txBox="1">
            <a:spLocks noGrp="1"/>
          </p:cNvSpPr>
          <p:nvPr>
            <p:ph type="body" idx="2"/>
          </p:nvPr>
        </p:nvSpPr>
        <p:spPr>
          <a:xfrm>
            <a:off x="536447" y="838395"/>
            <a:ext cx="10768200" cy="56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975" tIns="60475" rIns="120975" bIns="60475" anchor="t" anchorCtr="0">
            <a:normAutofit/>
          </a:bodyPr>
          <a:lstStyle/>
          <a:p>
            <a:pPr marL="457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 smtClean="0">
                <a:solidFill>
                  <a:srgbClr val="002060"/>
                </a:solidFill>
              </a:rPr>
              <a:t>Demonstration of </a:t>
            </a:r>
            <a:r>
              <a:rPr lang="en-IN" sz="2400" dirty="0" err="1" smtClean="0">
                <a:solidFill>
                  <a:srgbClr val="002060"/>
                </a:solidFill>
              </a:rPr>
              <a:t>te</a:t>
            </a:r>
            <a:r>
              <a:rPr lang="en-IN" sz="2400" dirty="0" smtClean="0">
                <a:solidFill>
                  <a:srgbClr val="002060"/>
                </a:solidFill>
              </a:rPr>
              <a:t> following data is shown in the simulator.</a:t>
            </a:r>
          </a:p>
          <a:p>
            <a:pPr indent="0" algn="just">
              <a:lnSpc>
                <a:spcPct val="150000"/>
              </a:lnSpc>
              <a:spcBef>
                <a:spcPts val="0"/>
              </a:spcBef>
            </a:pPr>
            <a:r>
              <a:rPr lang="en-IN" sz="2400" dirty="0" smtClean="0">
                <a:solidFill>
                  <a:srgbClr val="002060"/>
                </a:solidFill>
              </a:rPr>
              <a:t> Decimal Numbers</a:t>
            </a:r>
          </a:p>
          <a:p>
            <a:pPr indent="0" algn="just">
              <a:lnSpc>
                <a:spcPct val="150000"/>
              </a:lnSpc>
              <a:spcBef>
                <a:spcPts val="0"/>
              </a:spcBef>
            </a:pPr>
            <a:r>
              <a:rPr lang="en-IN" sz="2400" dirty="0" smtClean="0">
                <a:solidFill>
                  <a:srgbClr val="002060"/>
                </a:solidFill>
              </a:rPr>
              <a:t> Hexadecimal Numbers</a:t>
            </a:r>
          </a:p>
          <a:p>
            <a:pPr indent="0" algn="just">
              <a:lnSpc>
                <a:spcPct val="150000"/>
              </a:lnSpc>
              <a:spcBef>
                <a:spcPts val="0"/>
              </a:spcBef>
            </a:pPr>
            <a:r>
              <a:rPr lang="en-IN" sz="2400" dirty="0" smtClean="0">
                <a:solidFill>
                  <a:srgbClr val="002060"/>
                </a:solidFill>
              </a:rPr>
              <a:t> Octal Numbers</a:t>
            </a:r>
          </a:p>
          <a:p>
            <a:pPr indent="0" algn="just">
              <a:lnSpc>
                <a:spcPct val="150000"/>
              </a:lnSpc>
              <a:spcBef>
                <a:spcPts val="0"/>
              </a:spcBef>
            </a:pPr>
            <a:r>
              <a:rPr lang="en-IN" sz="2400" dirty="0" smtClean="0">
                <a:solidFill>
                  <a:srgbClr val="002060"/>
                </a:solidFill>
              </a:rPr>
              <a:t> Usage of Bytes, Decimal and Hexadecimal data in the code and in the Simulator</a:t>
            </a:r>
          </a:p>
          <a:p>
            <a:pPr indent="0" algn="just">
              <a:spcBef>
                <a:spcPts val="0"/>
              </a:spcBef>
            </a:pPr>
            <a:r>
              <a:rPr lang="en-IN" sz="2400" dirty="0" smtClean="0">
                <a:solidFill>
                  <a:srgbClr val="002060"/>
                </a:solidFill>
              </a:rPr>
              <a:t> Read and observe the contents of the following in the simulator.</a:t>
            </a:r>
          </a:p>
          <a:p>
            <a:pPr lvl="1" indent="0" algn="just">
              <a:lnSpc>
                <a:spcPct val="150000"/>
              </a:lnSpc>
              <a:spcBef>
                <a:spcPts val="0"/>
              </a:spcBef>
            </a:pPr>
            <a:r>
              <a:rPr lang="en-IN" sz="1900" b="1" dirty="0" smtClean="0">
                <a:solidFill>
                  <a:srgbClr val="002060"/>
                </a:solidFill>
              </a:rPr>
              <a:t>Memory</a:t>
            </a:r>
          </a:p>
          <a:p>
            <a:pPr lvl="1" indent="0" algn="just">
              <a:lnSpc>
                <a:spcPct val="150000"/>
              </a:lnSpc>
              <a:spcBef>
                <a:spcPts val="0"/>
              </a:spcBef>
            </a:pPr>
            <a:r>
              <a:rPr lang="en-IN" sz="1900" b="1" dirty="0" smtClean="0">
                <a:solidFill>
                  <a:srgbClr val="002060"/>
                </a:solidFill>
              </a:rPr>
              <a:t>Stack</a:t>
            </a:r>
          </a:p>
          <a:p>
            <a:pPr lvl="1" indent="0" algn="just">
              <a:lnSpc>
                <a:spcPct val="150000"/>
              </a:lnSpc>
              <a:spcBef>
                <a:spcPts val="0"/>
              </a:spcBef>
            </a:pPr>
            <a:r>
              <a:rPr lang="en-IN" sz="1900" b="1" dirty="0" smtClean="0">
                <a:solidFill>
                  <a:srgbClr val="002060"/>
                </a:solidFill>
              </a:rPr>
              <a:t>Registers</a:t>
            </a:r>
          </a:p>
          <a:p>
            <a:pPr lvl="1" indent="0" algn="just">
              <a:lnSpc>
                <a:spcPct val="150000"/>
              </a:lnSpc>
              <a:spcBef>
                <a:spcPts val="0"/>
              </a:spcBef>
            </a:pPr>
            <a:r>
              <a:rPr lang="en-IN" sz="1900" b="1" dirty="0" smtClean="0">
                <a:solidFill>
                  <a:srgbClr val="002060"/>
                </a:solidFill>
              </a:rPr>
              <a:t>Flag Register</a:t>
            </a:r>
          </a:p>
          <a:p>
            <a:pPr lvl="1" indent="0" algn="just">
              <a:lnSpc>
                <a:spcPct val="150000"/>
              </a:lnSpc>
              <a:spcBef>
                <a:spcPts val="0"/>
              </a:spcBef>
            </a:pPr>
            <a:r>
              <a:rPr lang="en-IN" sz="1900" b="1" dirty="0" smtClean="0">
                <a:solidFill>
                  <a:srgbClr val="002060"/>
                </a:solidFill>
              </a:rPr>
              <a:t>Console</a:t>
            </a:r>
            <a:endParaRPr sz="1900" b="1">
              <a:solidFill>
                <a:srgbClr val="002060"/>
              </a:solidFill>
            </a:endParaRPr>
          </a:p>
        </p:txBody>
      </p:sp>
      <p:sp>
        <p:nvSpPr>
          <p:cNvPr id="188" name="Google Shape;188;g264f9aedff3_0_35"/>
          <p:cNvSpPr txBox="1">
            <a:spLocks noGrp="1"/>
          </p:cNvSpPr>
          <p:nvPr>
            <p:ph type="sldNum" idx="12"/>
          </p:nvPr>
        </p:nvSpPr>
        <p:spPr>
          <a:xfrm>
            <a:off x="8736463" y="6357823"/>
            <a:ext cx="2844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0975" tIns="60475" rIns="120975" bIns="6047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600"/>
                <a:buNone/>
              </a:pPr>
              <a:t>9</a:t>
            </a:fld>
            <a:endParaRPr/>
          </a:p>
        </p:txBody>
      </p:sp>
      <p:cxnSp>
        <p:nvCxnSpPr>
          <p:cNvPr id="189" name="Google Shape;189;g264f9aedff3_0_35"/>
          <p:cNvCxnSpPr/>
          <p:nvPr/>
        </p:nvCxnSpPr>
        <p:spPr>
          <a:xfrm>
            <a:off x="1" y="762176"/>
            <a:ext cx="12190500" cy="0"/>
          </a:xfrm>
          <a:prstGeom prst="straightConnector1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351</Words>
  <PresentationFormat>Custom</PresentationFormat>
  <Paragraphs>71</Paragraphs>
  <Slides>11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Slide 1</vt:lpstr>
      <vt:lpstr>Slide 2</vt:lpstr>
      <vt:lpstr>ARM Program Structure </vt:lpstr>
      <vt:lpstr> General Format of Instruction</vt:lpstr>
      <vt:lpstr>Slide 5</vt:lpstr>
      <vt:lpstr>Loading Sample Program on ARMSIMULATOR</vt:lpstr>
      <vt:lpstr>Slide 7</vt:lpstr>
      <vt:lpstr>General Format of Instruction Example</vt:lpstr>
      <vt:lpstr>Samples of following types of Numerical Data on Simulator </vt:lpstr>
      <vt:lpstr>Slide 10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PESU-CS</dc:creator>
  <cp:lastModifiedBy>VRB</cp:lastModifiedBy>
  <cp:revision>15</cp:revision>
  <dcterms:created xsi:type="dcterms:W3CDTF">2016-01-05T00:08:12Z</dcterms:created>
  <dcterms:modified xsi:type="dcterms:W3CDTF">2025-01-08T04:01:54Z</dcterms:modified>
</cp:coreProperties>
</file>