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126015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3969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j3D067iazWaVaWItbRe8y21UyC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BB3F5F-00D6-4DC0-80C1-50C7BC314828}">
  <a:tblStyle styleId="{8CBB3F5F-00D6-4DC0-80C1-50C7BC314828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9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4fb4b18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64fb4b1835_1_3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9:notes"/>
          <p:cNvSpPr txBox="1"/>
          <p:nvPr>
            <p:ph idx="1" type="body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0:notes"/>
          <p:cNvSpPr txBox="1"/>
          <p:nvPr>
            <p:ph idx="1" type="body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4fb4b183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64fb4b1835_1_93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4fb4b1835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64fb4b1835_1_265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2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279400" y="685800"/>
            <a:ext cx="6299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" type="body"/>
          </p:nvPr>
        </p:nvSpPr>
        <p:spPr>
          <a:xfrm rot="5400000">
            <a:off x="4037807" y="-1807527"/>
            <a:ext cx="4525963" cy="11341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 rot="5400000">
            <a:off x="7628058" y="1782724"/>
            <a:ext cx="5851525" cy="283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" type="body"/>
          </p:nvPr>
        </p:nvSpPr>
        <p:spPr>
          <a:xfrm rot="5400000">
            <a:off x="1852336" y="-947619"/>
            <a:ext cx="5851525" cy="8296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4fb4b1835_1_284"/>
          <p:cNvSpPr txBox="1"/>
          <p:nvPr>
            <p:ph type="ctrTitle"/>
          </p:nvPr>
        </p:nvSpPr>
        <p:spPr>
          <a:xfrm>
            <a:off x="945119" y="2130430"/>
            <a:ext cx="10711339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g264fb4b1835_1_284"/>
          <p:cNvSpPr txBox="1"/>
          <p:nvPr>
            <p:ph idx="1" type="subTitle"/>
          </p:nvPr>
        </p:nvSpPr>
        <p:spPr>
          <a:xfrm>
            <a:off x="1890239" y="3886207"/>
            <a:ext cx="882110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g264fb4b1835_1_284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g264fb4b1835_1_284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g264fb4b1835_1_284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g264fb4b1835_1_2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32914" y="27878"/>
            <a:ext cx="763662" cy="60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4fb4b1835_1_278"/>
          <p:cNvSpPr txBox="1"/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g264fb4b1835_1_278"/>
          <p:cNvSpPr txBox="1"/>
          <p:nvPr>
            <p:ph idx="1" type="body"/>
          </p:nvPr>
        </p:nvSpPr>
        <p:spPr>
          <a:xfrm>
            <a:off x="630080" y="1600204"/>
            <a:ext cx="11341418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101" name="Google Shape;101;g264fb4b1835_1_278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g264fb4b1835_1_278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g264fb4b1835_1_278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4fb4b1835_1_291"/>
          <p:cNvSpPr txBox="1"/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g264fb4b1835_1_291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g264fb4b1835_1_291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g264fb4b1835_1_291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4fb4b1835_1_296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g264fb4b1835_1_296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g264fb4b1835_1_296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4fb4b1835_1_300"/>
          <p:cNvSpPr txBox="1"/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g264fb4b1835_1_300"/>
          <p:cNvSpPr txBox="1"/>
          <p:nvPr>
            <p:ph idx="1" type="body"/>
          </p:nvPr>
        </p:nvSpPr>
        <p:spPr>
          <a:xfrm>
            <a:off x="630080" y="1600204"/>
            <a:ext cx="5565696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425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683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6" name="Google Shape;116;g264fb4b1835_1_300"/>
          <p:cNvSpPr txBox="1"/>
          <p:nvPr>
            <p:ph idx="2" type="body"/>
          </p:nvPr>
        </p:nvSpPr>
        <p:spPr>
          <a:xfrm>
            <a:off x="6405807" y="1600204"/>
            <a:ext cx="5565696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42545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indent="-4000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683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7" name="Google Shape;117;g264fb4b1835_1_300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g264fb4b1835_1_300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g264fb4b1835_1_300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4fb4b1835_1_307"/>
          <p:cNvSpPr txBox="1"/>
          <p:nvPr>
            <p:ph type="title"/>
          </p:nvPr>
        </p:nvSpPr>
        <p:spPr>
          <a:xfrm>
            <a:off x="995439" y="4406910"/>
            <a:ext cx="10711339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g264fb4b1835_1_307"/>
          <p:cNvSpPr txBox="1"/>
          <p:nvPr>
            <p:ph idx="1" type="body"/>
          </p:nvPr>
        </p:nvSpPr>
        <p:spPr>
          <a:xfrm>
            <a:off x="995439" y="2906719"/>
            <a:ext cx="10711339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0400" lIns="100800" spcFirstLastPara="1" rIns="100800" wrap="square" tIns="50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g264fb4b1835_1_307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g264fb4b1835_1_307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g264fb4b1835_1_307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4fb4b1835_1_313"/>
          <p:cNvSpPr txBox="1"/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g264fb4b1835_1_313"/>
          <p:cNvSpPr txBox="1"/>
          <p:nvPr>
            <p:ph idx="1" type="body"/>
          </p:nvPr>
        </p:nvSpPr>
        <p:spPr>
          <a:xfrm>
            <a:off x="630080" y="1535115"/>
            <a:ext cx="5567763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400" lIns="100800" spcFirstLastPara="1" rIns="100800" wrap="square" tIns="50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9pPr>
          </a:lstStyle>
          <a:p/>
        </p:txBody>
      </p:sp>
      <p:sp>
        <p:nvSpPr>
          <p:cNvPr id="129" name="Google Shape;129;g264fb4b1835_1_313"/>
          <p:cNvSpPr txBox="1"/>
          <p:nvPr>
            <p:ph idx="2" type="body"/>
          </p:nvPr>
        </p:nvSpPr>
        <p:spPr>
          <a:xfrm>
            <a:off x="630080" y="2174879"/>
            <a:ext cx="5567763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30" name="Google Shape;130;g264fb4b1835_1_313"/>
          <p:cNvSpPr txBox="1"/>
          <p:nvPr>
            <p:ph idx="3" type="body"/>
          </p:nvPr>
        </p:nvSpPr>
        <p:spPr>
          <a:xfrm>
            <a:off x="6401435" y="1535115"/>
            <a:ext cx="5570243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400" lIns="100800" spcFirstLastPara="1" rIns="100800" wrap="square" tIns="50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9pPr>
          </a:lstStyle>
          <a:p/>
        </p:txBody>
      </p:sp>
      <p:sp>
        <p:nvSpPr>
          <p:cNvPr id="131" name="Google Shape;131;g264fb4b1835_1_313"/>
          <p:cNvSpPr txBox="1"/>
          <p:nvPr>
            <p:ph idx="4" type="body"/>
          </p:nvPr>
        </p:nvSpPr>
        <p:spPr>
          <a:xfrm>
            <a:off x="6401435" y="2174879"/>
            <a:ext cx="5570243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4000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32" name="Google Shape;132;g264fb4b1835_1_313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g264fb4b1835_1_313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g264fb4b1835_1_313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4fb4b1835_1_322"/>
          <p:cNvSpPr txBox="1"/>
          <p:nvPr>
            <p:ph type="title"/>
          </p:nvPr>
        </p:nvSpPr>
        <p:spPr>
          <a:xfrm>
            <a:off x="630082" y="273050"/>
            <a:ext cx="4145951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400" lIns="100800" spcFirstLastPara="1" rIns="100800" wrap="square" tIns="50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g264fb4b1835_1_322"/>
          <p:cNvSpPr txBox="1"/>
          <p:nvPr>
            <p:ph idx="1" type="body"/>
          </p:nvPr>
        </p:nvSpPr>
        <p:spPr>
          <a:xfrm>
            <a:off x="4926871" y="273052"/>
            <a:ext cx="7044562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4508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indent="-4254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indent="-4000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683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/>
        </p:txBody>
      </p:sp>
      <p:sp>
        <p:nvSpPr>
          <p:cNvPr id="138" name="Google Shape;138;g264fb4b1835_1_322"/>
          <p:cNvSpPr txBox="1"/>
          <p:nvPr>
            <p:ph idx="2" type="body"/>
          </p:nvPr>
        </p:nvSpPr>
        <p:spPr>
          <a:xfrm>
            <a:off x="630082" y="1435104"/>
            <a:ext cx="4145951" cy="4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g264fb4b1835_1_322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g264fb4b1835_1_322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g264fb4b1835_1_322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ctrTitle"/>
          </p:nvPr>
        </p:nvSpPr>
        <p:spPr>
          <a:xfrm>
            <a:off x="945118" y="2130426"/>
            <a:ext cx="1071133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1890236" y="3886200"/>
            <a:ext cx="882110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4fb4b1835_1_329"/>
          <p:cNvSpPr txBox="1"/>
          <p:nvPr>
            <p:ph type="title"/>
          </p:nvPr>
        </p:nvSpPr>
        <p:spPr>
          <a:xfrm>
            <a:off x="2470000" y="4800609"/>
            <a:ext cx="7560945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400" lIns="100800" spcFirstLastPara="1" rIns="100800" wrap="square" tIns="50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g264fb4b1835_1_329"/>
          <p:cNvSpPr/>
          <p:nvPr>
            <p:ph idx="2" type="pic"/>
          </p:nvPr>
        </p:nvSpPr>
        <p:spPr>
          <a:xfrm>
            <a:off x="2470000" y="612776"/>
            <a:ext cx="756094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g264fb4b1835_1_329"/>
          <p:cNvSpPr txBox="1"/>
          <p:nvPr>
            <p:ph idx="1" type="body"/>
          </p:nvPr>
        </p:nvSpPr>
        <p:spPr>
          <a:xfrm>
            <a:off x="2470000" y="5367348"/>
            <a:ext cx="7560945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g264fb4b1835_1_329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g264fb4b1835_1_329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g264fb4b1835_1_329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4fb4b1835_1_336"/>
          <p:cNvSpPr txBox="1"/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g264fb4b1835_1_336"/>
          <p:cNvSpPr txBox="1"/>
          <p:nvPr>
            <p:ph idx="1" type="body"/>
          </p:nvPr>
        </p:nvSpPr>
        <p:spPr>
          <a:xfrm rot="5400000">
            <a:off x="4037751" y="-1807455"/>
            <a:ext cx="4526100" cy="11341418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152" name="Google Shape;152;g264fb4b1835_1_336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g264fb4b1835_1_336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g264fb4b1835_1_336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4fb4b1835_1_342"/>
          <p:cNvSpPr txBox="1"/>
          <p:nvPr>
            <p:ph type="title"/>
          </p:nvPr>
        </p:nvSpPr>
        <p:spPr>
          <a:xfrm rot="5400000">
            <a:off x="7627931" y="1782863"/>
            <a:ext cx="5851800" cy="2835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g264fb4b1835_1_342"/>
          <p:cNvSpPr txBox="1"/>
          <p:nvPr>
            <p:ph idx="1" type="body"/>
          </p:nvPr>
        </p:nvSpPr>
        <p:spPr>
          <a:xfrm rot="5400000">
            <a:off x="1852207" y="-947479"/>
            <a:ext cx="5851800" cy="8296037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158" name="Google Shape;158;g264fb4b1835_1_342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g264fb4b1835_1_342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g264fb4b1835_1_342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995437" y="4406901"/>
            <a:ext cx="1071133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995437" y="2906713"/>
            <a:ext cx="1071133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1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" type="body"/>
          </p:nvPr>
        </p:nvSpPr>
        <p:spPr>
          <a:xfrm>
            <a:off x="630079" y="1600201"/>
            <a:ext cx="556569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2" type="body"/>
          </p:nvPr>
        </p:nvSpPr>
        <p:spPr>
          <a:xfrm>
            <a:off x="6405800" y="1600201"/>
            <a:ext cx="556569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630079" y="1535113"/>
            <a:ext cx="556788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630079" y="2174875"/>
            <a:ext cx="556788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6401426" y="1535113"/>
            <a:ext cx="5570071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6401426" y="2174875"/>
            <a:ext cx="5570071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/>
          <p:nvPr>
            <p:ph type="title"/>
          </p:nvPr>
        </p:nvSpPr>
        <p:spPr>
          <a:xfrm>
            <a:off x="630080" y="273050"/>
            <a:ext cx="414583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" type="body"/>
          </p:nvPr>
        </p:nvSpPr>
        <p:spPr>
          <a:xfrm>
            <a:off x="4926866" y="273051"/>
            <a:ext cx="704463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2" type="body"/>
          </p:nvPr>
        </p:nvSpPr>
        <p:spPr>
          <a:xfrm>
            <a:off x="630080" y="1435101"/>
            <a:ext cx="4145831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36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type="title"/>
          </p:nvPr>
        </p:nvSpPr>
        <p:spPr>
          <a:xfrm>
            <a:off x="2469997" y="4800600"/>
            <a:ext cx="756094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/>
          <p:nvPr>
            <p:ph idx="2" type="pic"/>
          </p:nvPr>
        </p:nvSpPr>
        <p:spPr>
          <a:xfrm>
            <a:off x="2469997" y="612775"/>
            <a:ext cx="756094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7"/>
          <p:cNvSpPr txBox="1"/>
          <p:nvPr>
            <p:ph idx="1" type="body"/>
          </p:nvPr>
        </p:nvSpPr>
        <p:spPr>
          <a:xfrm>
            <a:off x="2469997" y="5367338"/>
            <a:ext cx="756094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37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944952" y="-38789"/>
            <a:ext cx="656623" cy="7703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4fb4b1835_1_272"/>
          <p:cNvSpPr txBox="1"/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264fb4b1835_1_272"/>
          <p:cNvSpPr txBox="1"/>
          <p:nvPr>
            <p:ph idx="1" type="body"/>
          </p:nvPr>
        </p:nvSpPr>
        <p:spPr>
          <a:xfrm>
            <a:off x="630080" y="1600204"/>
            <a:ext cx="11341418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rmAutofit/>
          </a:bodyPr>
          <a:lstStyle>
            <a:lvl1pPr indent="-4508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54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00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264fb4b1835_1_272"/>
          <p:cNvSpPr txBox="1"/>
          <p:nvPr>
            <p:ph idx="10" type="dt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264fb4b1835_1_272"/>
          <p:cNvSpPr txBox="1"/>
          <p:nvPr>
            <p:ph idx="11" type="ftr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g264fb4b1835_1_272"/>
          <p:cNvSpPr txBox="1"/>
          <p:nvPr>
            <p:ph idx="12" type="sldNum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264fb4b1835_1_3"/>
          <p:cNvGrpSpPr/>
          <p:nvPr/>
        </p:nvGrpSpPr>
        <p:grpSpPr>
          <a:xfrm>
            <a:off x="324488" y="5489800"/>
            <a:ext cx="1102638" cy="1077941"/>
            <a:chOff x="313939" y="5489794"/>
            <a:chExt cx="1066800" cy="1077941"/>
          </a:xfrm>
        </p:grpSpPr>
        <p:sp>
          <p:nvSpPr>
            <p:cNvPr id="166" name="Google Shape;166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8" name="Google Shape;168;g264fb4b1835_1_3"/>
          <p:cNvCxnSpPr/>
          <p:nvPr/>
        </p:nvCxnSpPr>
        <p:spPr>
          <a:xfrm flipH="1" rot="10800000">
            <a:off x="5574272" y="3678594"/>
            <a:ext cx="4976547" cy="114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g264fb4b1835_1_3"/>
          <p:cNvGrpSpPr/>
          <p:nvPr/>
        </p:nvGrpSpPr>
        <p:grpSpPr>
          <a:xfrm rot="10800000">
            <a:off x="11220401" y="266198"/>
            <a:ext cx="1102638" cy="1077941"/>
            <a:chOff x="313939" y="5489794"/>
            <a:chExt cx="1066800" cy="1077941"/>
          </a:xfrm>
        </p:grpSpPr>
        <p:sp>
          <p:nvSpPr>
            <p:cNvPr id="170" name="Google Shape;170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g264fb4b1835_1_3"/>
          <p:cNvSpPr/>
          <p:nvPr/>
        </p:nvSpPr>
        <p:spPr>
          <a:xfrm>
            <a:off x="3614519" y="1504372"/>
            <a:ext cx="7749059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64fb4b1835_1_3"/>
          <p:cNvSpPr txBox="1"/>
          <p:nvPr/>
        </p:nvSpPr>
        <p:spPr>
          <a:xfrm>
            <a:off x="6562976" y="2964930"/>
            <a:ext cx="3203314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64fb4b1835_1_3"/>
          <p:cNvSpPr/>
          <p:nvPr/>
        </p:nvSpPr>
        <p:spPr>
          <a:xfrm>
            <a:off x="6562966" y="4220986"/>
            <a:ext cx="292507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- 5</a:t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264fb4b1835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172" y="2286269"/>
            <a:ext cx="2021125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title"/>
          </p:nvPr>
        </p:nvSpPr>
        <p:spPr>
          <a:xfrm>
            <a:off x="629588" y="152400"/>
            <a:ext cx="11341418" cy="503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3300">
                <a:solidFill>
                  <a:srgbClr val="E36C09"/>
                </a:solidFill>
              </a:rPr>
              <a:t>Addressing Modes of ARM Architecture </a:t>
            </a:r>
            <a:endParaRPr sz="3300">
              <a:solidFill>
                <a:srgbClr val="E36C09"/>
              </a:solidFill>
            </a:endParaRPr>
          </a:p>
        </p:txBody>
      </p:sp>
      <p:cxnSp>
        <p:nvCxnSpPr>
          <p:cNvPr id="256" name="Google Shape;256;p17"/>
          <p:cNvCxnSpPr/>
          <p:nvPr/>
        </p:nvCxnSpPr>
        <p:spPr>
          <a:xfrm>
            <a:off x="0" y="778378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17"/>
          <p:cNvSpPr txBox="1"/>
          <p:nvPr/>
        </p:nvSpPr>
        <p:spPr>
          <a:xfrm>
            <a:off x="308091" y="1023714"/>
            <a:ext cx="11239712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Preindexing or Preindexing without writeback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Preindexing with Writeback  or  Autoindexing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Post indexing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type="title"/>
          </p:nvPr>
        </p:nvSpPr>
        <p:spPr>
          <a:xfrm>
            <a:off x="-999899" y="191175"/>
            <a:ext cx="11528705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15110"/>
              <a:buFont typeface="Calibri"/>
              <a:buNone/>
            </a:pPr>
            <a:r>
              <a:rPr b="1" lang="en-US">
                <a:solidFill>
                  <a:srgbClr val="0000FF"/>
                </a:solidFill>
              </a:rPr>
              <a:t>    </a:t>
            </a:r>
            <a:r>
              <a:rPr b="1" lang="en-US" sz="3000">
                <a:solidFill>
                  <a:srgbClr val="0000FF"/>
                </a:solidFill>
              </a:rPr>
              <a:t>     </a:t>
            </a:r>
            <a:r>
              <a:rPr b="1" lang="en-US" sz="3000">
                <a:solidFill>
                  <a:srgbClr val="E36C09"/>
                </a:solidFill>
              </a:rPr>
              <a:t>Syntax of Addressing Modes used in ARM Architecture</a:t>
            </a:r>
            <a:endParaRPr sz="3000">
              <a:solidFill>
                <a:srgbClr val="E36C09"/>
              </a:solidFill>
            </a:endParaRPr>
          </a:p>
        </p:txBody>
      </p:sp>
      <p:cxnSp>
        <p:nvCxnSpPr>
          <p:cNvPr id="264" name="Google Shape;264;p18"/>
          <p:cNvCxnSpPr/>
          <p:nvPr/>
        </p:nvCxnSpPr>
        <p:spPr>
          <a:xfrm>
            <a:off x="414" y="1003653"/>
            <a:ext cx="12600748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18"/>
          <p:cNvSpPr txBox="1"/>
          <p:nvPr/>
        </p:nvSpPr>
        <p:spPr>
          <a:xfrm>
            <a:off x="594105" y="1351061"/>
            <a:ext cx="7260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 Indexing Without Write 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Syntax: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Rd, [Rn, OFFSET]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 Indexing With Write Back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Rd, [Rn, OFFSET]!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Poste Indexing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Rd, [Rn] ,OFFSET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630080" y="0"/>
            <a:ext cx="9838416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3300">
                <a:solidFill>
                  <a:srgbClr val="E36C09"/>
                </a:solidFill>
              </a:rPr>
              <a:t>Operand specified in register</a:t>
            </a:r>
            <a:endParaRPr sz="3300">
              <a:solidFill>
                <a:srgbClr val="E36C09"/>
              </a:solidFill>
            </a:endParaRPr>
          </a:p>
        </p:txBody>
      </p:sp>
      <p:cxnSp>
        <p:nvCxnSpPr>
          <p:cNvPr id="272" name="Google Shape;272;p19"/>
          <p:cNvCxnSpPr/>
          <p:nvPr/>
        </p:nvCxnSpPr>
        <p:spPr>
          <a:xfrm>
            <a:off x="0" y="778378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19"/>
          <p:cNvSpPr txBox="1"/>
          <p:nvPr/>
        </p:nvSpPr>
        <p:spPr>
          <a:xfrm>
            <a:off x="629596" y="1202625"/>
            <a:ext cx="11341418" cy="50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Pre-indexed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  R0,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[R1, R2] 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R0=mem[R1+R2]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@ R1 unchanged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Auto-indexing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  R0,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[R1, R2]!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R0=mem[R1+R2]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@ R1=R1+R2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Post-indexed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  R0,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[R1], R2</a:t>
            </a:r>
            <a:r>
              <a:rPr b="1" i="0" lang="en-US" sz="2600" u="none" cap="none" strike="noStrike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R0=mem[R1]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@ R1=R1+R2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Will improve the coding style.</a:t>
            </a:r>
            <a:endParaRPr b="1" i="0" sz="2600" u="none" cap="none" strike="noStrike">
              <a:solidFill>
                <a:srgbClr val="E36C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630079" y="0"/>
            <a:ext cx="1134141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3300">
                <a:solidFill>
                  <a:srgbClr val="E36C09"/>
                </a:solidFill>
              </a:rPr>
              <a:t>Pre-index addressing</a:t>
            </a:r>
            <a:endParaRPr sz="3300">
              <a:solidFill>
                <a:srgbClr val="E36C09"/>
              </a:solidFill>
            </a:endParaRPr>
          </a:p>
        </p:txBody>
      </p:sp>
      <p:cxnSp>
        <p:nvCxnSpPr>
          <p:cNvPr id="280" name="Google Shape;280;p20"/>
          <p:cNvCxnSpPr/>
          <p:nvPr/>
        </p:nvCxnSpPr>
        <p:spPr>
          <a:xfrm>
            <a:off x="0" y="778378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1" name="Google Shape;2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570" y="1300173"/>
            <a:ext cx="11498937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629588" y="76200"/>
            <a:ext cx="11341418" cy="625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800">
                <a:solidFill>
                  <a:srgbClr val="E36C09"/>
                </a:solidFill>
              </a:rPr>
              <a:t>Example – Using preindexing addressing mode </a:t>
            </a:r>
            <a:endParaRPr sz="2800">
              <a:solidFill>
                <a:srgbClr val="E36C09"/>
              </a:solidFill>
            </a:endParaRPr>
          </a:p>
        </p:txBody>
      </p:sp>
      <p:cxnSp>
        <p:nvCxnSpPr>
          <p:cNvPr id="288" name="Google Shape;288;p21"/>
          <p:cNvCxnSpPr/>
          <p:nvPr/>
        </p:nvCxnSpPr>
        <p:spPr>
          <a:xfrm>
            <a:off x="0" y="778378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21"/>
          <p:cNvSpPr txBox="1"/>
          <p:nvPr/>
        </p:nvSpPr>
        <p:spPr>
          <a:xfrm>
            <a:off x="3" y="866688"/>
            <a:ext cx="11223588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 to find the sum of N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the result in memory location.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7" y="1862517"/>
            <a:ext cx="6046110" cy="4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.DATA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            A:  .WORD 10,20,30,40,50,60,70,80,90,100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      SUM:  .WORD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LDR R1,=A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LDR R2,=SUM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MOV R4,#0      ; INITIALISATION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MOV R5,#1	  ; COUNT register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5315846" y="2108446"/>
            <a:ext cx="728476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L1:	</a:t>
            </a:r>
            <a:r>
              <a:rPr b="1" i="0" lang="en-US" sz="1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LDR R3, [R1, #4]</a:t>
            </a:r>
            <a:endParaRPr b="1" i="0" sz="18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ADD R4,R4,R3     ; Add next element in the array.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         ADD R1,R1,#4    ; useless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ADD R5, R5, #1    ; increment the count register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 CMP R5, #11        ; Check whether all numbers are added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BNE L1                   ; Else branch to L1 location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STR R4,[R2]           ; store the  result in location SUM.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SWI 0X011             ; logical end of the program.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339968" y="5596875"/>
            <a:ext cx="5162594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Has no impact on the preindexing mode....</a:t>
            </a:r>
            <a:endParaRPr b="1" i="0" sz="2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0" y="70175"/>
            <a:ext cx="11341418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2700">
                <a:solidFill>
                  <a:srgbClr val="E36C09"/>
                </a:solidFill>
              </a:rPr>
              <a:t>Auto-indexing addressing or Preindexing with writeback</a:t>
            </a:r>
            <a:endParaRPr sz="2700">
              <a:solidFill>
                <a:srgbClr val="E36C09"/>
              </a:solidFill>
            </a:endParaRPr>
          </a:p>
        </p:txBody>
      </p:sp>
      <p:cxnSp>
        <p:nvCxnSpPr>
          <p:cNvPr id="298" name="Google Shape;298;p22"/>
          <p:cNvCxnSpPr/>
          <p:nvPr/>
        </p:nvCxnSpPr>
        <p:spPr>
          <a:xfrm>
            <a:off x="0" y="778378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9" name="Google Shape;2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26" y="953185"/>
            <a:ext cx="12181523" cy="4349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630079" y="76200"/>
            <a:ext cx="9871234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None/>
            </a:pPr>
            <a:r>
              <a:rPr b="1" lang="en-US" sz="2400">
                <a:solidFill>
                  <a:srgbClr val="C55A11"/>
                </a:solidFill>
              </a:rPr>
              <a:t>Example – Using preindexing with writeback or autoindexing addressing mode</a:t>
            </a:r>
            <a:endParaRPr b="1">
              <a:solidFill>
                <a:srgbClr val="E36C09"/>
              </a:solidFill>
            </a:endParaRPr>
          </a:p>
        </p:txBody>
      </p:sp>
      <p:cxnSp>
        <p:nvCxnSpPr>
          <p:cNvPr id="305" name="Google Shape;305;p23"/>
          <p:cNvCxnSpPr/>
          <p:nvPr/>
        </p:nvCxnSpPr>
        <p:spPr>
          <a:xfrm>
            <a:off x="0" y="778378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23"/>
          <p:cNvSpPr txBox="1"/>
          <p:nvPr/>
        </p:nvSpPr>
        <p:spPr>
          <a:xfrm>
            <a:off x="117637" y="947161"/>
            <a:ext cx="1453977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 to find the sum of N NUMBERS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the result in memory location.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1" y="1806952"/>
            <a:ext cx="6845698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.DATA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            A:  .WORD 10,20,30,40,50,60,70,80,90,100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      SUM:  .WORD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LDR R1,=A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LDR R2,=SUM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MOV R4,#0      ; INITIALISATION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MOV R5,#1	  ; COUNT register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4796072" y="2144507"/>
            <a:ext cx="9160535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L1:	</a:t>
            </a: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R3, [R1,#4]!</a:t>
            </a:r>
            <a:endParaRPr b="1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ADD R4,R4,R3     ; Add next element in the array.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ADD R5, R5, #1    ; increment the count register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CMP R5, #11        ; Check whether all numbers are added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BNE L1                   ; Else branch to L1 location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STR R4,[R2]           ; store the  result in location SUM.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SWI 0X011             ; logical end of the program.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title"/>
          </p:nvPr>
        </p:nvSpPr>
        <p:spPr>
          <a:xfrm>
            <a:off x="629588" y="114300"/>
            <a:ext cx="11341418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lang="en-US" sz="3300">
                <a:solidFill>
                  <a:srgbClr val="E36C09"/>
                </a:solidFill>
              </a:rPr>
              <a:t>Post-index addressing</a:t>
            </a:r>
            <a:endParaRPr b="1" sz="3300">
              <a:solidFill>
                <a:srgbClr val="E36C09"/>
              </a:solidFill>
            </a:endParaRPr>
          </a:p>
        </p:txBody>
      </p:sp>
      <p:cxnSp>
        <p:nvCxnSpPr>
          <p:cNvPr id="314" name="Google Shape;314;p24"/>
          <p:cNvCxnSpPr/>
          <p:nvPr/>
        </p:nvCxnSpPr>
        <p:spPr>
          <a:xfrm>
            <a:off x="0" y="778378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5" name="Google Shape;3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26" y="953186"/>
            <a:ext cx="12181523" cy="4566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p25"/>
          <p:cNvCxnSpPr/>
          <p:nvPr/>
        </p:nvCxnSpPr>
        <p:spPr>
          <a:xfrm>
            <a:off x="0" y="687224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25"/>
          <p:cNvSpPr txBox="1"/>
          <p:nvPr/>
        </p:nvSpPr>
        <p:spPr>
          <a:xfrm>
            <a:off x="525066" y="190500"/>
            <a:ext cx="11147929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br>
              <a:rPr b="1" i="0" lang="en-US" sz="32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32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2727"/>
              <a:buFont typeface="Calibri"/>
              <a:buNone/>
            </a:pPr>
            <a:r>
              <a:rPr b="1" i="0" lang="en-US" sz="132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– Using postindexing Addressing Mode</a:t>
            </a:r>
            <a:br>
              <a:rPr b="1" i="0" lang="en-US" sz="9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9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9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345923" y="1502411"/>
            <a:ext cx="12334494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 to find the sum of N NUMBERS and Store the result in memory location.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532481" y="2338012"/>
            <a:ext cx="7603116" cy="4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.DATA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            A:  .WORD 10,20,30,40,50,60,70,80,90,100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      SUM:  .WORD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LDR R1,=A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LDR R2,=SUM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MOV R4,#0      ; INITIALISATION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MOV R5,#1	  ; COUNT register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5"/>
          <p:cNvSpPr/>
          <p:nvPr/>
        </p:nvSpPr>
        <p:spPr>
          <a:xfrm>
            <a:off x="9479425" y="2518158"/>
            <a:ext cx="507783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L1:	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LDR R3, [R1], #4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ADD R4,R4,R3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ADD R5,R5,#1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CMP R5, #11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BNE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STR R4,[R2]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SWI 0X011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329" name="Google Shape;3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5696" y="1905001"/>
            <a:ext cx="6510814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27"/>
          <p:cNvCxnSpPr/>
          <p:nvPr/>
        </p:nvCxnSpPr>
        <p:spPr>
          <a:xfrm flipH="1" rot="10800000">
            <a:off x="5756567" y="1944916"/>
            <a:ext cx="4735357" cy="1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1" name="Google Shape;331;p27"/>
          <p:cNvGrpSpPr/>
          <p:nvPr/>
        </p:nvGrpSpPr>
        <p:grpSpPr>
          <a:xfrm>
            <a:off x="324389" y="349466"/>
            <a:ext cx="11905353" cy="6218388"/>
            <a:chOff x="313844" y="349466"/>
            <a:chExt cx="11518407" cy="6218388"/>
          </a:xfrm>
        </p:grpSpPr>
        <p:sp>
          <p:nvSpPr>
            <p:cNvPr id="332" name="Google Shape;332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27"/>
          <p:cNvSpPr/>
          <p:nvPr/>
        </p:nvSpPr>
        <p:spPr>
          <a:xfrm>
            <a:off x="5582972" y="1163110"/>
            <a:ext cx="475846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5622913" y="4087193"/>
            <a:ext cx="669704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b="0" i="0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0892" y="2179088"/>
            <a:ext cx="2511185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g264fb4b1835_1_93"/>
          <p:cNvGrpSpPr/>
          <p:nvPr/>
        </p:nvGrpSpPr>
        <p:grpSpPr>
          <a:xfrm>
            <a:off x="324488" y="5489800"/>
            <a:ext cx="1102638" cy="1077941"/>
            <a:chOff x="313939" y="5489794"/>
            <a:chExt cx="1066800" cy="1077941"/>
          </a:xfrm>
        </p:grpSpPr>
        <p:sp>
          <p:nvSpPr>
            <p:cNvPr id="181" name="Google Shape;181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3" name="Google Shape;183;g264fb4b1835_1_93"/>
          <p:cNvCxnSpPr/>
          <p:nvPr/>
        </p:nvCxnSpPr>
        <p:spPr>
          <a:xfrm flipH="1" rot="10800000">
            <a:off x="5676356" y="3695169"/>
            <a:ext cx="4976547" cy="114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4" name="Google Shape;184;g264fb4b1835_1_93"/>
          <p:cNvGrpSpPr/>
          <p:nvPr/>
        </p:nvGrpSpPr>
        <p:grpSpPr>
          <a:xfrm rot="10800000">
            <a:off x="11220401" y="266198"/>
            <a:ext cx="1102638" cy="1077941"/>
            <a:chOff x="313939" y="5489794"/>
            <a:chExt cx="1066800" cy="1077941"/>
          </a:xfrm>
        </p:grpSpPr>
        <p:sp>
          <p:nvSpPr>
            <p:cNvPr id="185" name="Google Shape;185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g264fb4b1835_1_93"/>
          <p:cNvSpPr/>
          <p:nvPr/>
        </p:nvSpPr>
        <p:spPr>
          <a:xfrm>
            <a:off x="3829313" y="1143531"/>
            <a:ext cx="7749059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64fb4b1835_1_93"/>
          <p:cNvSpPr txBox="1"/>
          <p:nvPr/>
        </p:nvSpPr>
        <p:spPr>
          <a:xfrm>
            <a:off x="6562976" y="2964930"/>
            <a:ext cx="3203314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264fb4b1835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172" y="2286269"/>
            <a:ext cx="2021125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64fb4b1835_1_93"/>
          <p:cNvSpPr/>
          <p:nvPr/>
        </p:nvSpPr>
        <p:spPr>
          <a:xfrm>
            <a:off x="3715976" y="3935048"/>
            <a:ext cx="9162188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Branch Instructions &amp; 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Addressing Modes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4fb4b1835_1_265"/>
          <p:cNvSpPr txBox="1"/>
          <p:nvPr>
            <p:ph type="ctrTitle"/>
          </p:nvPr>
        </p:nvSpPr>
        <p:spPr>
          <a:xfrm>
            <a:off x="101361" y="408624"/>
            <a:ext cx="11446431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400" lIns="100800" spcFirstLastPara="1" rIns="100800" wrap="square" tIns="504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662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Branch / Flow Control Instructions</a:t>
            </a:r>
            <a:endParaRPr b="1" sz="3650">
              <a:solidFill>
                <a:srgbClr val="E36C0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3500">
              <a:solidFill>
                <a:srgbClr val="E36C09"/>
              </a:solidFill>
            </a:endParaRPr>
          </a:p>
        </p:txBody>
      </p:sp>
      <p:cxnSp>
        <p:nvCxnSpPr>
          <p:cNvPr id="196" name="Google Shape;196;g264fb4b1835_1_265"/>
          <p:cNvCxnSpPr/>
          <p:nvPr/>
        </p:nvCxnSpPr>
        <p:spPr>
          <a:xfrm>
            <a:off x="1" y="762001"/>
            <a:ext cx="12601575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264fb4b1835_1_265"/>
          <p:cNvSpPr txBox="1"/>
          <p:nvPr/>
        </p:nvSpPr>
        <p:spPr>
          <a:xfrm>
            <a:off x="1596777" y="1012610"/>
            <a:ext cx="453665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B{&lt;cond&gt;}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BL{&lt;cond&gt;}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BX{&lt;cond&gt;} 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BLX{&lt;cond&gt;} 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g264fb4b1835_1_265"/>
          <p:cNvGraphicFramePr/>
          <p:nvPr/>
        </p:nvGraphicFramePr>
        <p:xfrm>
          <a:off x="318810" y="30948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{8CBB3F5F-00D6-4DC0-80C1-50C7BC314828}</a:tableStyleId>
              </a:tblPr>
              <a:tblGrid>
                <a:gridCol w="910675"/>
                <a:gridCol w="4200725"/>
                <a:gridCol w="6550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2060"/>
                          </a:solidFill>
                        </a:rPr>
                        <a:t>B</a:t>
                      </a:r>
                      <a:endParaRPr sz="1400" u="none" cap="none" strike="noStrike"/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2060"/>
                          </a:solidFill>
                        </a:rPr>
                        <a:t>Branch</a:t>
                      </a:r>
                      <a:endParaRPr sz="1400" u="none" cap="none" strike="noStrike"/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rgbClr val="002060"/>
                          </a:solidFill>
                        </a:rPr>
                        <a:t>Program Counter = Label </a:t>
                      </a:r>
                      <a:endParaRPr sz="1400" u="none" cap="none" strike="noStrike"/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BL</a:t>
                      </a:r>
                      <a:endParaRPr sz="1400" u="none" cap="none" strike="noStrike"/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Branch &amp; Link</a:t>
                      </a:r>
                      <a:endParaRPr sz="1400" u="none" cap="none" strike="noStrike"/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</a:rPr>
                        <a:t>Step1: </a:t>
                      </a: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PC will be copied to R14 the Link Register (LR) before branch is taken.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alibri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2060"/>
                          </a:solidFill>
                        </a:rPr>
                        <a:t>Step2: </a:t>
                      </a: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Program Counter = Label </a:t>
                      </a:r>
                      <a:endParaRPr sz="1400" u="none" cap="none" strike="noStrike"/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BX</a:t>
                      </a:r>
                      <a:endParaRPr sz="1400" u="none" cap="none" strike="noStrike"/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Branch Exchange </a:t>
                      </a:r>
                      <a:endParaRPr sz="1400" u="none" cap="none" strike="noStrike"/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Used for changing ARM to Thumb mode or from Thumb mode to ARM mode.</a:t>
                      </a:r>
                      <a:endParaRPr sz="2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BLX</a:t>
                      </a:r>
                      <a:endParaRPr sz="1400" u="none" cap="none" strike="noStrike"/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02060"/>
                          </a:solidFill>
                        </a:rPr>
                        <a:t>Branch Exchange with link</a:t>
                      </a:r>
                      <a:endParaRPr sz="1400" u="none" cap="none" strike="noStrike"/>
                    </a:p>
                  </a:txBody>
                  <a:tcPr marT="45725" marB="45725" marR="126025" marL="1260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"/>
          <p:cNvCxnSpPr/>
          <p:nvPr/>
        </p:nvCxnSpPr>
        <p:spPr>
          <a:xfrm>
            <a:off x="0" y="687224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2"/>
          <p:cNvSpPr txBox="1"/>
          <p:nvPr/>
        </p:nvSpPr>
        <p:spPr>
          <a:xfrm>
            <a:off x="525066" y="190500"/>
            <a:ext cx="897862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Flow Control Instructions</a:t>
            </a:r>
            <a:endParaRPr b="1" i="0" sz="33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"/>
          <p:cNvSpPr txBox="1"/>
          <p:nvPr/>
        </p:nvSpPr>
        <p:spPr>
          <a:xfrm>
            <a:off x="487864" y="890505"/>
            <a:ext cx="11625863" cy="5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Branch Instruction- (Unconditional)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label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label:	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Conditional Branch Instruction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-US" sz="26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MOV  R0, #0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r>
              <a:rPr b="1" i="0" lang="en-US" sz="26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	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		ADD  R0, R0, 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		CMP  R0, #10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BNE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loop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12"/>
          <p:cNvCxnSpPr/>
          <p:nvPr/>
        </p:nvCxnSpPr>
        <p:spPr>
          <a:xfrm>
            <a:off x="0" y="762000"/>
            <a:ext cx="12601575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2"/>
          <p:cNvSpPr/>
          <p:nvPr/>
        </p:nvSpPr>
        <p:spPr>
          <a:xfrm>
            <a:off x="525066" y="88600"/>
            <a:ext cx="8613970" cy="600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Flow Control Instructions</a:t>
            </a:r>
            <a:endParaRPr b="0" i="0" sz="3300" u="none" cap="small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172941" y="912175"/>
            <a:ext cx="10698936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Exercise-1: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 to find the sum of N NUMBERS ( use conditional branch 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the result in memory location.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300307" y="2052619"/>
            <a:ext cx="5763319" cy="4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.DATA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            A:  .WORD 10,20,30,40,50,60,70,80,90,100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      SUM:  .WORD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LDR R1,=A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LDR R2,=SUM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MOV R4,#0      ; INITIALISATION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MOV R5,#1	  ; COUNT register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5530217" y="2371073"/>
            <a:ext cx="6944096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L1:	LDR R3, [R1]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ADD R4,R4,R3     ; Add next element in the array.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ADD R1, R1, #4   ; address to the next data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ADD R5, R5, #1    ; increment the count register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CMP R5, #11        ; Check whether all numbers are added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BNE L1                   ; Else branch to L1 location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STR R4,[R2]           ; store the  result in location SUM.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SWI 0X011             ; logical end of the program.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210026" y="76200"/>
            <a:ext cx="1161718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1" lang="en-US" sz="3300" cap="small">
                <a:solidFill>
                  <a:srgbClr val="E36C09"/>
                </a:solidFill>
              </a:rPr>
              <a:t>Conditional Branch Options</a:t>
            </a:r>
            <a:endParaRPr b="1" sz="3300" cap="small">
              <a:solidFill>
                <a:srgbClr val="E36C09"/>
              </a:solidFill>
            </a:endParaRPr>
          </a:p>
        </p:txBody>
      </p:sp>
      <p:cxnSp>
        <p:nvCxnSpPr>
          <p:cNvPr id="220" name="Google Shape;220;p13"/>
          <p:cNvCxnSpPr/>
          <p:nvPr/>
        </p:nvCxnSpPr>
        <p:spPr>
          <a:xfrm>
            <a:off x="0" y="762000"/>
            <a:ext cx="12601575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844" y="1554740"/>
            <a:ext cx="8877983" cy="492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14"/>
          <p:cNvCxnSpPr/>
          <p:nvPr/>
        </p:nvCxnSpPr>
        <p:spPr>
          <a:xfrm>
            <a:off x="0" y="762000"/>
            <a:ext cx="12601575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14"/>
          <p:cNvSpPr/>
          <p:nvPr/>
        </p:nvSpPr>
        <p:spPr>
          <a:xfrm>
            <a:off x="525066" y="88612"/>
            <a:ext cx="6195774" cy="600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small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Addressing Half Words </a:t>
            </a:r>
            <a:endParaRPr b="0" i="0" sz="3300" u="none" cap="small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358654" y="1456228"/>
            <a:ext cx="11341418" cy="49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259673" y="1059096"/>
            <a:ext cx="8401050" cy="54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to find the sum of N numbers using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half word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A: 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.HWORD 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0x10,0x20,0x30,0x40,0x50,0x60,0x70,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0x80,0x90, 0x0100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SUM:  .WORD 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 R1,=A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 R2,=SUM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MOV R4,#0     ;INITIALISATION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MOV R5,#1	  ;COUNT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8821103" y="2509238"/>
            <a:ext cx="5368899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L1:	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LDRH R3,[R1]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R4,R4,R3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R1,R1,#2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R5,R5,#1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CMP R5, #11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BNE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STRH R4, [R2]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SWI 0X011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title"/>
          </p:nvPr>
        </p:nvSpPr>
        <p:spPr>
          <a:xfrm>
            <a:off x="525065" y="152400"/>
            <a:ext cx="11341418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400"/>
              <a:buFont typeface="Calibri"/>
              <a:buNone/>
            </a:pPr>
            <a:r>
              <a:rPr b="1" lang="en-US" sz="3300">
                <a:solidFill>
                  <a:srgbClr val="E36C09"/>
                </a:solidFill>
              </a:rPr>
              <a:t>Addressing Byte Data</a:t>
            </a:r>
            <a:endParaRPr sz="3300">
              <a:solidFill>
                <a:srgbClr val="E36C09"/>
              </a:solidFill>
            </a:endParaRPr>
          </a:p>
        </p:txBody>
      </p:sp>
      <p:cxnSp>
        <p:nvCxnSpPr>
          <p:cNvPr id="239" name="Google Shape;239;p15"/>
          <p:cNvCxnSpPr/>
          <p:nvPr/>
        </p:nvCxnSpPr>
        <p:spPr>
          <a:xfrm>
            <a:off x="981" y="774106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5"/>
          <p:cNvSpPr/>
          <p:nvPr/>
        </p:nvSpPr>
        <p:spPr>
          <a:xfrm>
            <a:off x="168372" y="1108646"/>
            <a:ext cx="8401050" cy="5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to find the sum of N numbers using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Byte Data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SUM OF N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DATA GIVEN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A: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.BYTE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1,2,3,4,5,6,7,8,9,10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SUM: .word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 R1,=A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 R2,=SUM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MOV R4,#0     ;INITIALISATION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MOV R5,#1	  ;COUNT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9157847" y="1536140"/>
            <a:ext cx="505386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L1:	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LDRB R3,[R1]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R4,R4,R3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R1,R1,#1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R5,R5,#1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CMP R5, #11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BNE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STRB R4,[R2]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SWI 0X011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295351" y="31336"/>
            <a:ext cx="9365857" cy="578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3300">
                <a:solidFill>
                  <a:srgbClr val="E36C09"/>
                </a:solidFill>
              </a:rPr>
              <a:t>Addressing memory locations</a:t>
            </a:r>
            <a:endParaRPr sz="3300">
              <a:solidFill>
                <a:srgbClr val="E36C09"/>
              </a:solidFill>
            </a:endParaRPr>
          </a:p>
        </p:txBody>
      </p:sp>
      <p:cxnSp>
        <p:nvCxnSpPr>
          <p:cNvPr id="248" name="Google Shape;248;p16"/>
          <p:cNvCxnSpPr/>
          <p:nvPr/>
        </p:nvCxnSpPr>
        <p:spPr>
          <a:xfrm>
            <a:off x="0" y="778378"/>
            <a:ext cx="12600594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16"/>
          <p:cNvSpPr txBox="1"/>
          <p:nvPr/>
        </p:nvSpPr>
        <p:spPr>
          <a:xfrm>
            <a:off x="295372" y="1234201"/>
            <a:ext cx="13597133" cy="4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8108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Memory is addressed by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 register</a:t>
            </a: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an offset</a:t>
            </a: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8108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LDR  R0, [R1]	@ mem[R1]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8108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Three ways to specify offsets: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0537" lvl="1" marL="685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8108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Immediate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8108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LDR  R0,[R1,</a:t>
            </a:r>
            <a:r>
              <a:rPr b="1" i="0" lang="en-US" sz="2600" u="none" cap="none" strike="noStrike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#4</a:t>
            </a:r>
            <a:r>
              <a:rPr b="1" i="0" lang="en-US" sz="26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]	@ mem[R1+4]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0537" lvl="1" marL="685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8108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8108"/>
              <a:buFont typeface="Arial"/>
              <a:buNone/>
            </a:pPr>
            <a:r>
              <a:rPr b="1" i="0" lang="en-US" sz="25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LDR  R0,[R1,</a:t>
            </a:r>
            <a:r>
              <a:rPr b="1" i="0" lang="en-US" sz="2500" u="none" cap="none" strike="noStrike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b="1" i="0" lang="en-US" sz="25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]	@ mem[R1+R2]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8108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0537" lvl="1" marL="685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8108"/>
              <a:buFont typeface="Arial"/>
              <a:buChar char="•"/>
            </a:pPr>
            <a:r>
              <a:rPr b="1" i="0" lang="en-US" sz="2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Scaled Register</a:t>
            </a:r>
            <a:r>
              <a:rPr b="0" i="0" lang="en-US" sz="2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8108"/>
              <a:buFont typeface="Arial"/>
              <a:buNone/>
            </a:pPr>
            <a:r>
              <a:rPr b="1" i="0" lang="en-US" sz="25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LDR  R0,[R1,</a:t>
            </a:r>
            <a:r>
              <a:rPr b="1" i="0" lang="en-US" sz="2500" u="none" cap="none" strike="noStrike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R2,LSL #2</a:t>
            </a:r>
            <a:r>
              <a:rPr b="1" i="0" lang="en-US" sz="25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] @ mem[R1+4*R2]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