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metadata" ContentType="application/binary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3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9" r:id="rId35"/>
  </p:sldIdLst>
  <p:sldSz cx="11341100" cy="6858000"/>
  <p:notesSz cx="6858000" cy="9144000"/>
  <p:embeddedFontLst>
    <p:embeddedFont>
      <p:font typeface="Calibri" pitchFamily="34" charset="0"/>
      <p:regular r:id="rId37"/>
      <p:bold r:id="rId38"/>
      <p:italic r:id="rId39"/>
      <p:boldItalic r:id="rId40"/>
    </p:embeddedFont>
    <p:embeddedFont>
      <p:font typeface="Trebuchet MS" pitchFamily="34" charset="0"/>
      <p:regular r:id="rId41"/>
      <p:bold r:id="rId42"/>
      <p:italic r:id="rId43"/>
      <p:boldItalic r:id="rId44"/>
    </p:embeddedFont>
    <p:embeddedFont>
      <p:font typeface="Tahoma" pitchFamily="34" charset="0"/>
      <p:regular r:id="rId45"/>
      <p:bold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8" roundtripDataSignature="AMtx7mj/VC+UwbtrQPcjY4BeOELCabGD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F29EA3ED-6DEE-4BA2-B2A3-F115BEE36843}">
  <a:tblStyle styleId="{F29EA3ED-6DEE-4BA2-B2A3-F115BEE368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CD8658E-EF52-4822-92A9-947148F7801A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106AFBE-4968-44E0-9F0D-932F78699462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F81BD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F81BD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F81BD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F81BD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-896" y="-64"/>
      </p:cViewPr>
      <p:guideLst>
        <p:guide orient="horz" pos="2160"/>
        <p:guide pos="35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6.fntdata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8.fntdata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7.fntdata"/><Relationship Id="rId48" Type="http://customschemas.google.com/relationships/presentationmetadata" Target="metadata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64fb4b1835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g264fb4b1835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658bb40c15_0_12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2658bb40c15_0_1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0" name="Google Shape;270;g2658bb40c15_0_125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658bb40c15_0_1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g2658bb40c15_0_1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658bb40c15_0_1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g2658bb40c15_0_1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658bb40c15_0_12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g2658bb40c15_0_1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08" name="Google Shape;308;g2658bb40c15_0_128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658bb40c15_0_1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g2658bb40c15_0_1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658bb40c15_0_130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g2658bb40c15_0_1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0" name="Google Shape;330;g2658bb40c15_0_130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658bb40c15_0_13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g2658bb40c15_0_1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46" name="Google Shape;346;g2658bb40c15_0_13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658bb40c15_0_1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g2658bb40c15_0_1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658bb40c15_0_1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g2658bb40c15_0_1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658bb40c15_0_1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g2658bb40c15_0_1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64fb4b1835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6" name="Google Shape;176;g264fb4b1835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658bb40c15_0_1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g2658bb40c15_0_1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658bb40c15_0_1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g2658bb40c15_0_1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658bb40c15_0_8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8" name="Google Shape;408;g2658bb40c15_0_8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658bb40c15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g2658bb40c15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658bb40c15_0_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g2658bb40c15_0_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658bb40c15_0_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g2658bb40c15_0_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658bb40c15_0_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g2658bb40c15_0_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658bb40c15_0_7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g2658bb40c15_0_7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28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1" name="Google Shape;481;p18:notes"/>
          <p:cNvSpPr txBox="1">
            <a:spLocks noGrp="1"/>
          </p:cNvSpPr>
          <p:nvPr>
            <p:ph type="body" idx="1"/>
          </p:nvPr>
        </p:nvSpPr>
        <p:spPr>
          <a:xfrm>
            <a:off x="913991" y="4342939"/>
            <a:ext cx="5030018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2658bb40c15_0_1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29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g2658bb40c15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4" name="Google Shape;494;g2658bb40c15_0_118:notes"/>
          <p:cNvSpPr txBox="1">
            <a:spLocks noGrp="1"/>
          </p:cNvSpPr>
          <p:nvPr>
            <p:ph type="body" idx="1"/>
          </p:nvPr>
        </p:nvSpPr>
        <p:spPr>
          <a:xfrm>
            <a:off x="913991" y="4342939"/>
            <a:ext cx="5030100" cy="4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58bb40c15_0_1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2658bb40c15_0_1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658bb40c15_0_29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30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g2658bb40c15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5" name="Google Shape;505;g2658bb40c15_0_290:notes"/>
          <p:cNvSpPr txBox="1">
            <a:spLocks noGrp="1"/>
          </p:cNvSpPr>
          <p:nvPr>
            <p:ph type="body" idx="1"/>
          </p:nvPr>
        </p:nvSpPr>
        <p:spPr>
          <a:xfrm>
            <a:off x="913991" y="4342939"/>
            <a:ext cx="5030100" cy="4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658bb40c15_0_27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31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g2658bb40c15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8" name="Google Shape;518;g2658bb40c15_0_271:notes"/>
          <p:cNvSpPr txBox="1">
            <a:spLocks noGrp="1"/>
          </p:cNvSpPr>
          <p:nvPr>
            <p:ph type="body" idx="1"/>
          </p:nvPr>
        </p:nvSpPr>
        <p:spPr>
          <a:xfrm>
            <a:off x="913991" y="4342939"/>
            <a:ext cx="5030100" cy="4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658bb40c15_0_2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32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g2658bb40c15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3" name="Google Shape;533;g2658bb40c15_0_250:notes"/>
          <p:cNvSpPr txBox="1">
            <a:spLocks noGrp="1"/>
          </p:cNvSpPr>
          <p:nvPr>
            <p:ph type="body" idx="1"/>
          </p:nvPr>
        </p:nvSpPr>
        <p:spPr>
          <a:xfrm>
            <a:off x="913991" y="4342939"/>
            <a:ext cx="5030100" cy="4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73" name="Google Shape;67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658bb40c15_0_1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2658bb40c15_0_1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658bb40c15_0_1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2658bb40c15_0_1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658bb40c15_0_120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2658bb40c15_0_1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4" name="Google Shape;224;g2658bb40c15_0_120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658bb40c15_0_1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g2658bb40c15_0_1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658bb40c15_0_1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2658bb40c15_0_1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658bb40c15_0_1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g2658bb40c15_0_1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>
            <a:spLocks noGrp="1"/>
          </p:cNvSpPr>
          <p:nvPr>
            <p:ph type="title"/>
          </p:nvPr>
        </p:nvSpPr>
        <p:spPr>
          <a:xfrm>
            <a:off x="567055" y="274638"/>
            <a:ext cx="1020699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9"/>
          <p:cNvSpPr txBox="1">
            <a:spLocks noGrp="1"/>
          </p:cNvSpPr>
          <p:nvPr>
            <p:ph type="body" idx="1"/>
          </p:nvPr>
        </p:nvSpPr>
        <p:spPr>
          <a:xfrm>
            <a:off x="567055" y="1600201"/>
            <a:ext cx="1020699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9"/>
          <p:cNvSpPr txBox="1">
            <a:spLocks noGrp="1"/>
          </p:cNvSpPr>
          <p:nvPr>
            <p:ph type="dt" idx="10"/>
          </p:nvPr>
        </p:nvSpPr>
        <p:spPr>
          <a:xfrm>
            <a:off x="567055" y="6356351"/>
            <a:ext cx="26462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ftr" idx="11"/>
          </p:nvPr>
        </p:nvSpPr>
        <p:spPr>
          <a:xfrm>
            <a:off x="3874876" y="6356351"/>
            <a:ext cx="35913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sldNum" idx="12"/>
          </p:nvPr>
        </p:nvSpPr>
        <p:spPr>
          <a:xfrm>
            <a:off x="8127788" y="6356351"/>
            <a:ext cx="26462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>
            <a:spLocks noGrp="1"/>
          </p:cNvSpPr>
          <p:nvPr>
            <p:ph type="title"/>
          </p:nvPr>
        </p:nvSpPr>
        <p:spPr>
          <a:xfrm>
            <a:off x="567055" y="274638"/>
            <a:ext cx="1020699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8"/>
          <p:cNvSpPr txBox="1">
            <a:spLocks noGrp="1"/>
          </p:cNvSpPr>
          <p:nvPr>
            <p:ph type="body" idx="1"/>
          </p:nvPr>
        </p:nvSpPr>
        <p:spPr>
          <a:xfrm rot="5400000">
            <a:off x="3407570" y="-1240313"/>
            <a:ext cx="4525963" cy="10206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8"/>
          <p:cNvSpPr txBox="1">
            <a:spLocks noGrp="1"/>
          </p:cNvSpPr>
          <p:nvPr>
            <p:ph type="dt" idx="10"/>
          </p:nvPr>
        </p:nvSpPr>
        <p:spPr>
          <a:xfrm>
            <a:off x="567055" y="6356351"/>
            <a:ext cx="26462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8"/>
          <p:cNvSpPr txBox="1">
            <a:spLocks noGrp="1"/>
          </p:cNvSpPr>
          <p:nvPr>
            <p:ph type="ftr" idx="11"/>
          </p:nvPr>
        </p:nvSpPr>
        <p:spPr>
          <a:xfrm>
            <a:off x="3874876" y="6356351"/>
            <a:ext cx="35913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8"/>
          <p:cNvSpPr txBox="1">
            <a:spLocks noGrp="1"/>
          </p:cNvSpPr>
          <p:nvPr>
            <p:ph type="sldNum" idx="12"/>
          </p:nvPr>
        </p:nvSpPr>
        <p:spPr>
          <a:xfrm>
            <a:off x="8127788" y="6356351"/>
            <a:ext cx="26462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>
            <a:spLocks noGrp="1"/>
          </p:cNvSpPr>
          <p:nvPr>
            <p:ph type="title"/>
          </p:nvPr>
        </p:nvSpPr>
        <p:spPr>
          <a:xfrm rot="5400000">
            <a:off x="6572410" y="1924527"/>
            <a:ext cx="5851525" cy="255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9"/>
          <p:cNvSpPr txBox="1">
            <a:spLocks noGrp="1"/>
          </p:cNvSpPr>
          <p:nvPr>
            <p:ph type="body" idx="1"/>
          </p:nvPr>
        </p:nvSpPr>
        <p:spPr>
          <a:xfrm rot="5400000">
            <a:off x="1374406" y="-532712"/>
            <a:ext cx="5851525" cy="7466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9"/>
          <p:cNvSpPr txBox="1">
            <a:spLocks noGrp="1"/>
          </p:cNvSpPr>
          <p:nvPr>
            <p:ph type="dt" idx="10"/>
          </p:nvPr>
        </p:nvSpPr>
        <p:spPr>
          <a:xfrm>
            <a:off x="567055" y="6356351"/>
            <a:ext cx="26462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ftr" idx="11"/>
          </p:nvPr>
        </p:nvSpPr>
        <p:spPr>
          <a:xfrm>
            <a:off x="3874876" y="6356351"/>
            <a:ext cx="35913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sldNum" idx="12"/>
          </p:nvPr>
        </p:nvSpPr>
        <p:spPr>
          <a:xfrm>
            <a:off x="8127788" y="6356351"/>
            <a:ext cx="26462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58bb40c15_0_1392"/>
          <p:cNvSpPr txBox="1">
            <a:spLocks noGrp="1"/>
          </p:cNvSpPr>
          <p:nvPr>
            <p:ph type="title"/>
          </p:nvPr>
        </p:nvSpPr>
        <p:spPr>
          <a:xfrm>
            <a:off x="567055" y="274638"/>
            <a:ext cx="1020699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g2658bb40c15_0_1392"/>
          <p:cNvSpPr txBox="1">
            <a:spLocks noGrp="1"/>
          </p:cNvSpPr>
          <p:nvPr>
            <p:ph type="body" idx="1"/>
          </p:nvPr>
        </p:nvSpPr>
        <p:spPr>
          <a:xfrm>
            <a:off x="567055" y="1600200"/>
            <a:ext cx="1020699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g2658bb40c15_0_1392"/>
          <p:cNvSpPr txBox="1">
            <a:spLocks noGrp="1"/>
          </p:cNvSpPr>
          <p:nvPr>
            <p:ph type="dt" idx="10"/>
          </p:nvPr>
        </p:nvSpPr>
        <p:spPr>
          <a:xfrm>
            <a:off x="567055" y="6356350"/>
            <a:ext cx="2646257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g2658bb40c15_0_1392"/>
          <p:cNvSpPr txBox="1">
            <a:spLocks noGrp="1"/>
          </p:cNvSpPr>
          <p:nvPr>
            <p:ph type="ftr" idx="11"/>
          </p:nvPr>
        </p:nvSpPr>
        <p:spPr>
          <a:xfrm>
            <a:off x="3874876" y="6356350"/>
            <a:ext cx="3591348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g2658bb40c15_0_1392"/>
          <p:cNvSpPr txBox="1">
            <a:spLocks noGrp="1"/>
          </p:cNvSpPr>
          <p:nvPr>
            <p:ph type="sldNum" idx="12"/>
          </p:nvPr>
        </p:nvSpPr>
        <p:spPr>
          <a:xfrm>
            <a:off x="8127788" y="6356350"/>
            <a:ext cx="2646257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58bb40c15_0_1398"/>
          <p:cNvSpPr txBox="1">
            <a:spLocks noGrp="1"/>
          </p:cNvSpPr>
          <p:nvPr>
            <p:ph type="dt" idx="10"/>
          </p:nvPr>
        </p:nvSpPr>
        <p:spPr>
          <a:xfrm>
            <a:off x="567055" y="6356350"/>
            <a:ext cx="2646257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g2658bb40c15_0_1398"/>
          <p:cNvSpPr txBox="1">
            <a:spLocks noGrp="1"/>
          </p:cNvSpPr>
          <p:nvPr>
            <p:ph type="ftr" idx="11"/>
          </p:nvPr>
        </p:nvSpPr>
        <p:spPr>
          <a:xfrm>
            <a:off x="3874876" y="6356350"/>
            <a:ext cx="3591348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g2658bb40c15_0_1398"/>
          <p:cNvSpPr txBox="1">
            <a:spLocks noGrp="1"/>
          </p:cNvSpPr>
          <p:nvPr>
            <p:ph type="sldNum" idx="12"/>
          </p:nvPr>
        </p:nvSpPr>
        <p:spPr>
          <a:xfrm>
            <a:off x="8127788" y="6356350"/>
            <a:ext cx="2646257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58bb40c15_0_1402"/>
          <p:cNvSpPr txBox="1">
            <a:spLocks noGrp="1"/>
          </p:cNvSpPr>
          <p:nvPr>
            <p:ph type="ctrTitle"/>
          </p:nvPr>
        </p:nvSpPr>
        <p:spPr>
          <a:xfrm>
            <a:off x="850583" y="2130425"/>
            <a:ext cx="9639935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g2658bb40c15_0_1402"/>
          <p:cNvSpPr txBox="1">
            <a:spLocks noGrp="1"/>
          </p:cNvSpPr>
          <p:nvPr>
            <p:ph type="subTitle" idx="1"/>
          </p:nvPr>
        </p:nvSpPr>
        <p:spPr>
          <a:xfrm>
            <a:off x="1701165" y="3886200"/>
            <a:ext cx="793877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g2658bb40c15_0_1402"/>
          <p:cNvSpPr txBox="1">
            <a:spLocks noGrp="1"/>
          </p:cNvSpPr>
          <p:nvPr>
            <p:ph type="dt" idx="10"/>
          </p:nvPr>
        </p:nvSpPr>
        <p:spPr>
          <a:xfrm>
            <a:off x="567055" y="6356350"/>
            <a:ext cx="2646257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g2658bb40c15_0_1402"/>
          <p:cNvSpPr txBox="1">
            <a:spLocks noGrp="1"/>
          </p:cNvSpPr>
          <p:nvPr>
            <p:ph type="ftr" idx="11"/>
          </p:nvPr>
        </p:nvSpPr>
        <p:spPr>
          <a:xfrm>
            <a:off x="3874876" y="6356350"/>
            <a:ext cx="3591348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g2658bb40c15_0_1402"/>
          <p:cNvSpPr txBox="1">
            <a:spLocks noGrp="1"/>
          </p:cNvSpPr>
          <p:nvPr>
            <p:ph type="sldNum" idx="12"/>
          </p:nvPr>
        </p:nvSpPr>
        <p:spPr>
          <a:xfrm>
            <a:off x="8127788" y="6356350"/>
            <a:ext cx="2646257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58bb40c15_0_1408"/>
          <p:cNvSpPr txBox="1">
            <a:spLocks noGrp="1"/>
          </p:cNvSpPr>
          <p:nvPr>
            <p:ph type="title"/>
          </p:nvPr>
        </p:nvSpPr>
        <p:spPr>
          <a:xfrm>
            <a:off x="895869" y="4406900"/>
            <a:ext cx="9639935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g2658bb40c15_0_1408"/>
          <p:cNvSpPr txBox="1">
            <a:spLocks noGrp="1"/>
          </p:cNvSpPr>
          <p:nvPr>
            <p:ph type="body" idx="1"/>
          </p:nvPr>
        </p:nvSpPr>
        <p:spPr>
          <a:xfrm>
            <a:off x="895869" y="2906713"/>
            <a:ext cx="9639935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g2658bb40c15_0_1408"/>
          <p:cNvSpPr txBox="1">
            <a:spLocks noGrp="1"/>
          </p:cNvSpPr>
          <p:nvPr>
            <p:ph type="dt" idx="10"/>
          </p:nvPr>
        </p:nvSpPr>
        <p:spPr>
          <a:xfrm>
            <a:off x="567055" y="6356350"/>
            <a:ext cx="2646257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g2658bb40c15_0_1408"/>
          <p:cNvSpPr txBox="1">
            <a:spLocks noGrp="1"/>
          </p:cNvSpPr>
          <p:nvPr>
            <p:ph type="ftr" idx="11"/>
          </p:nvPr>
        </p:nvSpPr>
        <p:spPr>
          <a:xfrm>
            <a:off x="3874876" y="6356350"/>
            <a:ext cx="3591348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g2658bb40c15_0_1408"/>
          <p:cNvSpPr txBox="1">
            <a:spLocks noGrp="1"/>
          </p:cNvSpPr>
          <p:nvPr>
            <p:ph type="sldNum" idx="12"/>
          </p:nvPr>
        </p:nvSpPr>
        <p:spPr>
          <a:xfrm>
            <a:off x="8127788" y="6356350"/>
            <a:ext cx="2646257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58bb40c15_0_1414"/>
          <p:cNvSpPr txBox="1">
            <a:spLocks noGrp="1"/>
          </p:cNvSpPr>
          <p:nvPr>
            <p:ph type="title"/>
          </p:nvPr>
        </p:nvSpPr>
        <p:spPr>
          <a:xfrm>
            <a:off x="567055" y="274638"/>
            <a:ext cx="1020699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g2658bb40c15_0_1414"/>
          <p:cNvSpPr txBox="1">
            <a:spLocks noGrp="1"/>
          </p:cNvSpPr>
          <p:nvPr>
            <p:ph type="body" idx="1"/>
          </p:nvPr>
        </p:nvSpPr>
        <p:spPr>
          <a:xfrm>
            <a:off x="567055" y="1600200"/>
            <a:ext cx="5008986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15" name="Google Shape;115;g2658bb40c15_0_1414"/>
          <p:cNvSpPr txBox="1">
            <a:spLocks noGrp="1"/>
          </p:cNvSpPr>
          <p:nvPr>
            <p:ph type="body" idx="2"/>
          </p:nvPr>
        </p:nvSpPr>
        <p:spPr>
          <a:xfrm>
            <a:off x="5765059" y="1600200"/>
            <a:ext cx="5008986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16" name="Google Shape;116;g2658bb40c15_0_1414"/>
          <p:cNvSpPr txBox="1">
            <a:spLocks noGrp="1"/>
          </p:cNvSpPr>
          <p:nvPr>
            <p:ph type="dt" idx="10"/>
          </p:nvPr>
        </p:nvSpPr>
        <p:spPr>
          <a:xfrm>
            <a:off x="567055" y="6356350"/>
            <a:ext cx="2646257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g2658bb40c15_0_1414"/>
          <p:cNvSpPr txBox="1">
            <a:spLocks noGrp="1"/>
          </p:cNvSpPr>
          <p:nvPr>
            <p:ph type="ftr" idx="11"/>
          </p:nvPr>
        </p:nvSpPr>
        <p:spPr>
          <a:xfrm>
            <a:off x="3874876" y="6356350"/>
            <a:ext cx="3591348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2658bb40c15_0_1414"/>
          <p:cNvSpPr txBox="1">
            <a:spLocks noGrp="1"/>
          </p:cNvSpPr>
          <p:nvPr>
            <p:ph type="sldNum" idx="12"/>
          </p:nvPr>
        </p:nvSpPr>
        <p:spPr>
          <a:xfrm>
            <a:off x="8127788" y="6356350"/>
            <a:ext cx="2646257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658bb40c15_0_1421"/>
          <p:cNvSpPr txBox="1">
            <a:spLocks noGrp="1"/>
          </p:cNvSpPr>
          <p:nvPr>
            <p:ph type="title"/>
          </p:nvPr>
        </p:nvSpPr>
        <p:spPr>
          <a:xfrm>
            <a:off x="567055" y="274638"/>
            <a:ext cx="1020699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2658bb40c15_0_1421"/>
          <p:cNvSpPr txBox="1">
            <a:spLocks noGrp="1"/>
          </p:cNvSpPr>
          <p:nvPr>
            <p:ph type="body" idx="1"/>
          </p:nvPr>
        </p:nvSpPr>
        <p:spPr>
          <a:xfrm>
            <a:off x="567055" y="1535113"/>
            <a:ext cx="5010846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2" name="Google Shape;122;g2658bb40c15_0_1421"/>
          <p:cNvSpPr txBox="1">
            <a:spLocks noGrp="1"/>
          </p:cNvSpPr>
          <p:nvPr>
            <p:ph type="body" idx="2"/>
          </p:nvPr>
        </p:nvSpPr>
        <p:spPr>
          <a:xfrm>
            <a:off x="567055" y="2174875"/>
            <a:ext cx="5010846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23" name="Google Shape;123;g2658bb40c15_0_1421"/>
          <p:cNvSpPr txBox="1">
            <a:spLocks noGrp="1"/>
          </p:cNvSpPr>
          <p:nvPr>
            <p:ph type="body" idx="3"/>
          </p:nvPr>
        </p:nvSpPr>
        <p:spPr>
          <a:xfrm>
            <a:off x="5761121" y="1535113"/>
            <a:ext cx="5013079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4" name="Google Shape;124;g2658bb40c15_0_1421"/>
          <p:cNvSpPr txBox="1">
            <a:spLocks noGrp="1"/>
          </p:cNvSpPr>
          <p:nvPr>
            <p:ph type="body" idx="4"/>
          </p:nvPr>
        </p:nvSpPr>
        <p:spPr>
          <a:xfrm>
            <a:off x="5761121" y="2174875"/>
            <a:ext cx="5013079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25" name="Google Shape;125;g2658bb40c15_0_1421"/>
          <p:cNvSpPr txBox="1">
            <a:spLocks noGrp="1"/>
          </p:cNvSpPr>
          <p:nvPr>
            <p:ph type="dt" idx="10"/>
          </p:nvPr>
        </p:nvSpPr>
        <p:spPr>
          <a:xfrm>
            <a:off x="567055" y="6356350"/>
            <a:ext cx="2646257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2658bb40c15_0_1421"/>
          <p:cNvSpPr txBox="1">
            <a:spLocks noGrp="1"/>
          </p:cNvSpPr>
          <p:nvPr>
            <p:ph type="ftr" idx="11"/>
          </p:nvPr>
        </p:nvSpPr>
        <p:spPr>
          <a:xfrm>
            <a:off x="3874876" y="6356350"/>
            <a:ext cx="3591348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2658bb40c15_0_1421"/>
          <p:cNvSpPr txBox="1">
            <a:spLocks noGrp="1"/>
          </p:cNvSpPr>
          <p:nvPr>
            <p:ph type="sldNum" idx="12"/>
          </p:nvPr>
        </p:nvSpPr>
        <p:spPr>
          <a:xfrm>
            <a:off x="8127788" y="6356350"/>
            <a:ext cx="2646257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658bb40c15_0_1430"/>
          <p:cNvSpPr txBox="1">
            <a:spLocks noGrp="1"/>
          </p:cNvSpPr>
          <p:nvPr>
            <p:ph type="title"/>
          </p:nvPr>
        </p:nvSpPr>
        <p:spPr>
          <a:xfrm>
            <a:off x="567055" y="274638"/>
            <a:ext cx="1020699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2658bb40c15_0_1430"/>
          <p:cNvSpPr txBox="1">
            <a:spLocks noGrp="1"/>
          </p:cNvSpPr>
          <p:nvPr>
            <p:ph type="dt" idx="10"/>
          </p:nvPr>
        </p:nvSpPr>
        <p:spPr>
          <a:xfrm>
            <a:off x="567055" y="6356350"/>
            <a:ext cx="2646257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g2658bb40c15_0_1430"/>
          <p:cNvSpPr txBox="1">
            <a:spLocks noGrp="1"/>
          </p:cNvSpPr>
          <p:nvPr>
            <p:ph type="ftr" idx="11"/>
          </p:nvPr>
        </p:nvSpPr>
        <p:spPr>
          <a:xfrm>
            <a:off x="3874876" y="6356350"/>
            <a:ext cx="3591348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2658bb40c15_0_1430"/>
          <p:cNvSpPr txBox="1">
            <a:spLocks noGrp="1"/>
          </p:cNvSpPr>
          <p:nvPr>
            <p:ph type="sldNum" idx="12"/>
          </p:nvPr>
        </p:nvSpPr>
        <p:spPr>
          <a:xfrm>
            <a:off x="8127788" y="6356350"/>
            <a:ext cx="2646257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658bb40c15_0_1435"/>
          <p:cNvSpPr txBox="1">
            <a:spLocks noGrp="1"/>
          </p:cNvSpPr>
          <p:nvPr>
            <p:ph type="title"/>
          </p:nvPr>
        </p:nvSpPr>
        <p:spPr>
          <a:xfrm>
            <a:off x="567055" y="273050"/>
            <a:ext cx="3731252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g2658bb40c15_0_1435"/>
          <p:cNvSpPr txBox="1">
            <a:spLocks noGrp="1"/>
          </p:cNvSpPr>
          <p:nvPr>
            <p:ph type="body" idx="1"/>
          </p:nvPr>
        </p:nvSpPr>
        <p:spPr>
          <a:xfrm>
            <a:off x="4434055" y="273050"/>
            <a:ext cx="6339928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6" name="Google Shape;136;g2658bb40c15_0_1435"/>
          <p:cNvSpPr txBox="1">
            <a:spLocks noGrp="1"/>
          </p:cNvSpPr>
          <p:nvPr>
            <p:ph type="body" idx="2"/>
          </p:nvPr>
        </p:nvSpPr>
        <p:spPr>
          <a:xfrm>
            <a:off x="567055" y="1435100"/>
            <a:ext cx="3731252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7" name="Google Shape;137;g2658bb40c15_0_1435"/>
          <p:cNvSpPr txBox="1">
            <a:spLocks noGrp="1"/>
          </p:cNvSpPr>
          <p:nvPr>
            <p:ph type="dt" idx="10"/>
          </p:nvPr>
        </p:nvSpPr>
        <p:spPr>
          <a:xfrm>
            <a:off x="567055" y="6356350"/>
            <a:ext cx="2646257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g2658bb40c15_0_1435"/>
          <p:cNvSpPr txBox="1">
            <a:spLocks noGrp="1"/>
          </p:cNvSpPr>
          <p:nvPr>
            <p:ph type="ftr" idx="11"/>
          </p:nvPr>
        </p:nvSpPr>
        <p:spPr>
          <a:xfrm>
            <a:off x="3874876" y="6356350"/>
            <a:ext cx="3591348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2658bb40c15_0_1435"/>
          <p:cNvSpPr txBox="1">
            <a:spLocks noGrp="1"/>
          </p:cNvSpPr>
          <p:nvPr>
            <p:ph type="sldNum" idx="12"/>
          </p:nvPr>
        </p:nvSpPr>
        <p:spPr>
          <a:xfrm>
            <a:off x="8127788" y="6356350"/>
            <a:ext cx="2646257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>
            <a:spLocks noGrp="1"/>
          </p:cNvSpPr>
          <p:nvPr>
            <p:ph type="ctrTitle"/>
          </p:nvPr>
        </p:nvSpPr>
        <p:spPr>
          <a:xfrm>
            <a:off x="850583" y="2130426"/>
            <a:ext cx="9639935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0"/>
          <p:cNvSpPr txBox="1">
            <a:spLocks noGrp="1"/>
          </p:cNvSpPr>
          <p:nvPr>
            <p:ph type="subTitle" idx="1"/>
          </p:nvPr>
        </p:nvSpPr>
        <p:spPr>
          <a:xfrm>
            <a:off x="1701165" y="3886200"/>
            <a:ext cx="793877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dt" idx="10"/>
          </p:nvPr>
        </p:nvSpPr>
        <p:spPr>
          <a:xfrm>
            <a:off x="567055" y="6356351"/>
            <a:ext cx="26462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0"/>
          <p:cNvSpPr txBox="1">
            <a:spLocks noGrp="1"/>
          </p:cNvSpPr>
          <p:nvPr>
            <p:ph type="ftr" idx="11"/>
          </p:nvPr>
        </p:nvSpPr>
        <p:spPr>
          <a:xfrm>
            <a:off x="3874876" y="6356351"/>
            <a:ext cx="35913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0"/>
          <p:cNvSpPr txBox="1">
            <a:spLocks noGrp="1"/>
          </p:cNvSpPr>
          <p:nvPr>
            <p:ph type="sldNum" idx="12"/>
          </p:nvPr>
        </p:nvSpPr>
        <p:spPr>
          <a:xfrm>
            <a:off x="8127788" y="6356351"/>
            <a:ext cx="26462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658bb40c15_0_1442"/>
          <p:cNvSpPr txBox="1">
            <a:spLocks noGrp="1"/>
          </p:cNvSpPr>
          <p:nvPr>
            <p:ph type="title"/>
          </p:nvPr>
        </p:nvSpPr>
        <p:spPr>
          <a:xfrm>
            <a:off x="2222935" y="4800600"/>
            <a:ext cx="680466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g2658bb40c15_0_1442"/>
          <p:cNvSpPr>
            <a:spLocks noGrp="1"/>
          </p:cNvSpPr>
          <p:nvPr>
            <p:ph type="pic" idx="2"/>
          </p:nvPr>
        </p:nvSpPr>
        <p:spPr>
          <a:xfrm>
            <a:off x="2222935" y="612775"/>
            <a:ext cx="680466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g2658bb40c15_0_1442"/>
          <p:cNvSpPr txBox="1">
            <a:spLocks noGrp="1"/>
          </p:cNvSpPr>
          <p:nvPr>
            <p:ph type="body" idx="1"/>
          </p:nvPr>
        </p:nvSpPr>
        <p:spPr>
          <a:xfrm>
            <a:off x="2222935" y="5367338"/>
            <a:ext cx="680466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4" name="Google Shape;144;g2658bb40c15_0_1442"/>
          <p:cNvSpPr txBox="1">
            <a:spLocks noGrp="1"/>
          </p:cNvSpPr>
          <p:nvPr>
            <p:ph type="dt" idx="10"/>
          </p:nvPr>
        </p:nvSpPr>
        <p:spPr>
          <a:xfrm>
            <a:off x="567055" y="6356350"/>
            <a:ext cx="2646257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g2658bb40c15_0_1442"/>
          <p:cNvSpPr txBox="1">
            <a:spLocks noGrp="1"/>
          </p:cNvSpPr>
          <p:nvPr>
            <p:ph type="ftr" idx="11"/>
          </p:nvPr>
        </p:nvSpPr>
        <p:spPr>
          <a:xfrm>
            <a:off x="3874876" y="6356350"/>
            <a:ext cx="3591348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g2658bb40c15_0_1442"/>
          <p:cNvSpPr txBox="1">
            <a:spLocks noGrp="1"/>
          </p:cNvSpPr>
          <p:nvPr>
            <p:ph type="sldNum" idx="12"/>
          </p:nvPr>
        </p:nvSpPr>
        <p:spPr>
          <a:xfrm>
            <a:off x="8127788" y="6356350"/>
            <a:ext cx="2646257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658bb40c15_0_1449"/>
          <p:cNvSpPr txBox="1">
            <a:spLocks noGrp="1"/>
          </p:cNvSpPr>
          <p:nvPr>
            <p:ph type="title"/>
          </p:nvPr>
        </p:nvSpPr>
        <p:spPr>
          <a:xfrm>
            <a:off x="567055" y="274638"/>
            <a:ext cx="1020699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2658bb40c15_0_1449"/>
          <p:cNvSpPr txBox="1">
            <a:spLocks noGrp="1"/>
          </p:cNvSpPr>
          <p:nvPr>
            <p:ph type="body" idx="1"/>
          </p:nvPr>
        </p:nvSpPr>
        <p:spPr>
          <a:xfrm rot="5400000">
            <a:off x="3407500" y="-1240245"/>
            <a:ext cx="4526100" cy="10206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g2658bb40c15_0_1449"/>
          <p:cNvSpPr txBox="1">
            <a:spLocks noGrp="1"/>
          </p:cNvSpPr>
          <p:nvPr>
            <p:ph type="dt" idx="10"/>
          </p:nvPr>
        </p:nvSpPr>
        <p:spPr>
          <a:xfrm>
            <a:off x="567055" y="6356350"/>
            <a:ext cx="2646257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g2658bb40c15_0_1449"/>
          <p:cNvSpPr txBox="1">
            <a:spLocks noGrp="1"/>
          </p:cNvSpPr>
          <p:nvPr>
            <p:ph type="ftr" idx="11"/>
          </p:nvPr>
        </p:nvSpPr>
        <p:spPr>
          <a:xfrm>
            <a:off x="3874876" y="6356350"/>
            <a:ext cx="3591348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2658bb40c15_0_1449"/>
          <p:cNvSpPr txBox="1">
            <a:spLocks noGrp="1"/>
          </p:cNvSpPr>
          <p:nvPr>
            <p:ph type="sldNum" idx="12"/>
          </p:nvPr>
        </p:nvSpPr>
        <p:spPr>
          <a:xfrm>
            <a:off x="8127788" y="6356350"/>
            <a:ext cx="2646257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658bb40c15_0_1455"/>
          <p:cNvSpPr txBox="1">
            <a:spLocks noGrp="1"/>
          </p:cNvSpPr>
          <p:nvPr>
            <p:ph type="title"/>
          </p:nvPr>
        </p:nvSpPr>
        <p:spPr>
          <a:xfrm rot="5400000">
            <a:off x="6572421" y="1924514"/>
            <a:ext cx="5851500" cy="255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g2658bb40c15_0_1455"/>
          <p:cNvSpPr txBox="1">
            <a:spLocks noGrp="1"/>
          </p:cNvSpPr>
          <p:nvPr>
            <p:ph type="body" idx="1"/>
          </p:nvPr>
        </p:nvSpPr>
        <p:spPr>
          <a:xfrm rot="5400000">
            <a:off x="1374417" y="-532724"/>
            <a:ext cx="5851500" cy="7466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g2658bb40c15_0_1455"/>
          <p:cNvSpPr txBox="1">
            <a:spLocks noGrp="1"/>
          </p:cNvSpPr>
          <p:nvPr>
            <p:ph type="dt" idx="10"/>
          </p:nvPr>
        </p:nvSpPr>
        <p:spPr>
          <a:xfrm>
            <a:off x="567055" y="6356350"/>
            <a:ext cx="2646257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2658bb40c15_0_1455"/>
          <p:cNvSpPr txBox="1">
            <a:spLocks noGrp="1"/>
          </p:cNvSpPr>
          <p:nvPr>
            <p:ph type="ftr" idx="11"/>
          </p:nvPr>
        </p:nvSpPr>
        <p:spPr>
          <a:xfrm>
            <a:off x="3874876" y="6356350"/>
            <a:ext cx="3591348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2658bb40c15_0_1455"/>
          <p:cNvSpPr txBox="1">
            <a:spLocks noGrp="1"/>
          </p:cNvSpPr>
          <p:nvPr>
            <p:ph type="sldNum" idx="12"/>
          </p:nvPr>
        </p:nvSpPr>
        <p:spPr>
          <a:xfrm>
            <a:off x="8127788" y="6356350"/>
            <a:ext cx="2646257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>
            <a:spLocks noGrp="1"/>
          </p:cNvSpPr>
          <p:nvPr>
            <p:ph type="title"/>
          </p:nvPr>
        </p:nvSpPr>
        <p:spPr>
          <a:xfrm>
            <a:off x="895869" y="4406901"/>
            <a:ext cx="9639935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1"/>
          <p:cNvSpPr txBox="1">
            <a:spLocks noGrp="1"/>
          </p:cNvSpPr>
          <p:nvPr>
            <p:ph type="body" idx="1"/>
          </p:nvPr>
        </p:nvSpPr>
        <p:spPr>
          <a:xfrm>
            <a:off x="895869" y="2906713"/>
            <a:ext cx="9639935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1"/>
          <p:cNvSpPr txBox="1">
            <a:spLocks noGrp="1"/>
          </p:cNvSpPr>
          <p:nvPr>
            <p:ph type="dt" idx="10"/>
          </p:nvPr>
        </p:nvSpPr>
        <p:spPr>
          <a:xfrm>
            <a:off x="567055" y="6356351"/>
            <a:ext cx="26462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1"/>
          <p:cNvSpPr txBox="1">
            <a:spLocks noGrp="1"/>
          </p:cNvSpPr>
          <p:nvPr>
            <p:ph type="ftr" idx="11"/>
          </p:nvPr>
        </p:nvSpPr>
        <p:spPr>
          <a:xfrm>
            <a:off x="3874876" y="6356351"/>
            <a:ext cx="35913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1"/>
          <p:cNvSpPr txBox="1">
            <a:spLocks noGrp="1"/>
          </p:cNvSpPr>
          <p:nvPr>
            <p:ph type="sldNum" idx="12"/>
          </p:nvPr>
        </p:nvSpPr>
        <p:spPr>
          <a:xfrm>
            <a:off x="8127788" y="6356351"/>
            <a:ext cx="26462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2"/>
          <p:cNvSpPr txBox="1">
            <a:spLocks noGrp="1"/>
          </p:cNvSpPr>
          <p:nvPr>
            <p:ph type="title"/>
          </p:nvPr>
        </p:nvSpPr>
        <p:spPr>
          <a:xfrm>
            <a:off x="567055" y="274638"/>
            <a:ext cx="1020699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2"/>
          <p:cNvSpPr txBox="1">
            <a:spLocks noGrp="1"/>
          </p:cNvSpPr>
          <p:nvPr>
            <p:ph type="body" idx="1"/>
          </p:nvPr>
        </p:nvSpPr>
        <p:spPr>
          <a:xfrm>
            <a:off x="567055" y="1600201"/>
            <a:ext cx="5008986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32"/>
          <p:cNvSpPr txBox="1">
            <a:spLocks noGrp="1"/>
          </p:cNvSpPr>
          <p:nvPr>
            <p:ph type="body" idx="2"/>
          </p:nvPr>
        </p:nvSpPr>
        <p:spPr>
          <a:xfrm>
            <a:off x="5765059" y="1600201"/>
            <a:ext cx="5008986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32"/>
          <p:cNvSpPr txBox="1">
            <a:spLocks noGrp="1"/>
          </p:cNvSpPr>
          <p:nvPr>
            <p:ph type="dt" idx="10"/>
          </p:nvPr>
        </p:nvSpPr>
        <p:spPr>
          <a:xfrm>
            <a:off x="567055" y="6356351"/>
            <a:ext cx="26462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ftr" idx="11"/>
          </p:nvPr>
        </p:nvSpPr>
        <p:spPr>
          <a:xfrm>
            <a:off x="3874876" y="6356351"/>
            <a:ext cx="35913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sldNum" idx="12"/>
          </p:nvPr>
        </p:nvSpPr>
        <p:spPr>
          <a:xfrm>
            <a:off x="8127788" y="6356351"/>
            <a:ext cx="26462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3"/>
          <p:cNvSpPr txBox="1">
            <a:spLocks noGrp="1"/>
          </p:cNvSpPr>
          <p:nvPr>
            <p:ph type="title"/>
          </p:nvPr>
        </p:nvSpPr>
        <p:spPr>
          <a:xfrm>
            <a:off x="567055" y="274638"/>
            <a:ext cx="1020699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567055" y="1535113"/>
            <a:ext cx="501095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body" idx="2"/>
          </p:nvPr>
        </p:nvSpPr>
        <p:spPr>
          <a:xfrm>
            <a:off x="567055" y="2174875"/>
            <a:ext cx="501095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33"/>
          <p:cNvSpPr txBox="1">
            <a:spLocks noGrp="1"/>
          </p:cNvSpPr>
          <p:nvPr>
            <p:ph type="body" idx="3"/>
          </p:nvPr>
        </p:nvSpPr>
        <p:spPr>
          <a:xfrm>
            <a:off x="5761122" y="1535113"/>
            <a:ext cx="5012924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4"/>
          </p:nvPr>
        </p:nvSpPr>
        <p:spPr>
          <a:xfrm>
            <a:off x="5761122" y="2174875"/>
            <a:ext cx="5012924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567055" y="6356351"/>
            <a:ext cx="26462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874876" y="6356351"/>
            <a:ext cx="35913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8127788" y="6356351"/>
            <a:ext cx="26462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567055" y="274638"/>
            <a:ext cx="1020699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dt" idx="10"/>
          </p:nvPr>
        </p:nvSpPr>
        <p:spPr>
          <a:xfrm>
            <a:off x="567055" y="6356351"/>
            <a:ext cx="26462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ftr" idx="11"/>
          </p:nvPr>
        </p:nvSpPr>
        <p:spPr>
          <a:xfrm>
            <a:off x="3874876" y="6356351"/>
            <a:ext cx="35913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sldNum" idx="12"/>
          </p:nvPr>
        </p:nvSpPr>
        <p:spPr>
          <a:xfrm>
            <a:off x="8127788" y="6356351"/>
            <a:ext cx="26462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>
            <a:spLocks noGrp="1"/>
          </p:cNvSpPr>
          <p:nvPr>
            <p:ph type="dt" idx="10"/>
          </p:nvPr>
        </p:nvSpPr>
        <p:spPr>
          <a:xfrm>
            <a:off x="567055" y="6356351"/>
            <a:ext cx="26462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5"/>
          <p:cNvSpPr txBox="1">
            <a:spLocks noGrp="1"/>
          </p:cNvSpPr>
          <p:nvPr>
            <p:ph type="ftr" idx="11"/>
          </p:nvPr>
        </p:nvSpPr>
        <p:spPr>
          <a:xfrm>
            <a:off x="3874876" y="6356351"/>
            <a:ext cx="35913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sldNum" idx="12"/>
          </p:nvPr>
        </p:nvSpPr>
        <p:spPr>
          <a:xfrm>
            <a:off x="8127788" y="6356351"/>
            <a:ext cx="26462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>
            <a:spLocks noGrp="1"/>
          </p:cNvSpPr>
          <p:nvPr>
            <p:ph type="title"/>
          </p:nvPr>
        </p:nvSpPr>
        <p:spPr>
          <a:xfrm>
            <a:off x="567056" y="273050"/>
            <a:ext cx="373114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6"/>
          <p:cNvSpPr txBox="1">
            <a:spLocks noGrp="1"/>
          </p:cNvSpPr>
          <p:nvPr>
            <p:ph type="body" idx="1"/>
          </p:nvPr>
        </p:nvSpPr>
        <p:spPr>
          <a:xfrm>
            <a:off x="4434055" y="273051"/>
            <a:ext cx="633999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6"/>
          <p:cNvSpPr txBox="1">
            <a:spLocks noGrp="1"/>
          </p:cNvSpPr>
          <p:nvPr>
            <p:ph type="body" idx="2"/>
          </p:nvPr>
        </p:nvSpPr>
        <p:spPr>
          <a:xfrm>
            <a:off x="567056" y="1435101"/>
            <a:ext cx="373114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36"/>
          <p:cNvSpPr txBox="1">
            <a:spLocks noGrp="1"/>
          </p:cNvSpPr>
          <p:nvPr>
            <p:ph type="dt" idx="10"/>
          </p:nvPr>
        </p:nvSpPr>
        <p:spPr>
          <a:xfrm>
            <a:off x="567055" y="6356351"/>
            <a:ext cx="26462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6"/>
          <p:cNvSpPr txBox="1">
            <a:spLocks noGrp="1"/>
          </p:cNvSpPr>
          <p:nvPr>
            <p:ph type="ftr" idx="11"/>
          </p:nvPr>
        </p:nvSpPr>
        <p:spPr>
          <a:xfrm>
            <a:off x="3874876" y="6356351"/>
            <a:ext cx="35913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sldNum" idx="12"/>
          </p:nvPr>
        </p:nvSpPr>
        <p:spPr>
          <a:xfrm>
            <a:off x="8127788" y="6356351"/>
            <a:ext cx="26462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>
            <a:spLocks noGrp="1"/>
          </p:cNvSpPr>
          <p:nvPr>
            <p:ph type="title"/>
          </p:nvPr>
        </p:nvSpPr>
        <p:spPr>
          <a:xfrm>
            <a:off x="2222935" y="4800600"/>
            <a:ext cx="680466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7"/>
          <p:cNvSpPr>
            <a:spLocks noGrp="1"/>
          </p:cNvSpPr>
          <p:nvPr>
            <p:ph type="pic" idx="2"/>
          </p:nvPr>
        </p:nvSpPr>
        <p:spPr>
          <a:xfrm>
            <a:off x="2222935" y="612775"/>
            <a:ext cx="680466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7"/>
          <p:cNvSpPr txBox="1">
            <a:spLocks noGrp="1"/>
          </p:cNvSpPr>
          <p:nvPr>
            <p:ph type="body" idx="1"/>
          </p:nvPr>
        </p:nvSpPr>
        <p:spPr>
          <a:xfrm>
            <a:off x="2222935" y="5367338"/>
            <a:ext cx="680466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37"/>
          <p:cNvSpPr txBox="1">
            <a:spLocks noGrp="1"/>
          </p:cNvSpPr>
          <p:nvPr>
            <p:ph type="dt" idx="10"/>
          </p:nvPr>
        </p:nvSpPr>
        <p:spPr>
          <a:xfrm>
            <a:off x="567055" y="6356351"/>
            <a:ext cx="26462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7"/>
          <p:cNvSpPr txBox="1">
            <a:spLocks noGrp="1"/>
          </p:cNvSpPr>
          <p:nvPr>
            <p:ph type="ftr" idx="11"/>
          </p:nvPr>
        </p:nvSpPr>
        <p:spPr>
          <a:xfrm>
            <a:off x="3874876" y="6356351"/>
            <a:ext cx="35913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7"/>
          <p:cNvSpPr txBox="1">
            <a:spLocks noGrp="1"/>
          </p:cNvSpPr>
          <p:nvPr>
            <p:ph type="sldNum" idx="12"/>
          </p:nvPr>
        </p:nvSpPr>
        <p:spPr>
          <a:xfrm>
            <a:off x="8127788" y="6356351"/>
            <a:ext cx="26462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>
            <a:spLocks noGrp="1"/>
          </p:cNvSpPr>
          <p:nvPr>
            <p:ph type="title"/>
          </p:nvPr>
        </p:nvSpPr>
        <p:spPr>
          <a:xfrm>
            <a:off x="567055" y="274638"/>
            <a:ext cx="1020699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8"/>
          <p:cNvSpPr txBox="1">
            <a:spLocks noGrp="1"/>
          </p:cNvSpPr>
          <p:nvPr>
            <p:ph type="body" idx="1"/>
          </p:nvPr>
        </p:nvSpPr>
        <p:spPr>
          <a:xfrm>
            <a:off x="567055" y="1600201"/>
            <a:ext cx="1020699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8"/>
          <p:cNvSpPr txBox="1">
            <a:spLocks noGrp="1"/>
          </p:cNvSpPr>
          <p:nvPr>
            <p:ph type="dt" idx="10"/>
          </p:nvPr>
        </p:nvSpPr>
        <p:spPr>
          <a:xfrm>
            <a:off x="567055" y="6356351"/>
            <a:ext cx="26462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8"/>
          <p:cNvSpPr txBox="1">
            <a:spLocks noGrp="1"/>
          </p:cNvSpPr>
          <p:nvPr>
            <p:ph type="ftr" idx="11"/>
          </p:nvPr>
        </p:nvSpPr>
        <p:spPr>
          <a:xfrm>
            <a:off x="3874876" y="6356351"/>
            <a:ext cx="35913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8"/>
          <p:cNvSpPr txBox="1">
            <a:spLocks noGrp="1"/>
          </p:cNvSpPr>
          <p:nvPr>
            <p:ph type="sldNum" idx="12"/>
          </p:nvPr>
        </p:nvSpPr>
        <p:spPr>
          <a:xfrm>
            <a:off x="8127788" y="6356351"/>
            <a:ext cx="26462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58bb40c15_0_1386"/>
          <p:cNvSpPr txBox="1">
            <a:spLocks noGrp="1"/>
          </p:cNvSpPr>
          <p:nvPr>
            <p:ph type="title"/>
          </p:nvPr>
        </p:nvSpPr>
        <p:spPr>
          <a:xfrm>
            <a:off x="567055" y="274638"/>
            <a:ext cx="1020699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g2658bb40c15_0_1386"/>
          <p:cNvSpPr txBox="1">
            <a:spLocks noGrp="1"/>
          </p:cNvSpPr>
          <p:nvPr>
            <p:ph type="body" idx="1"/>
          </p:nvPr>
        </p:nvSpPr>
        <p:spPr>
          <a:xfrm>
            <a:off x="567055" y="1600200"/>
            <a:ext cx="1020699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g2658bb40c15_0_1386"/>
          <p:cNvSpPr txBox="1">
            <a:spLocks noGrp="1"/>
          </p:cNvSpPr>
          <p:nvPr>
            <p:ph type="dt" idx="10"/>
          </p:nvPr>
        </p:nvSpPr>
        <p:spPr>
          <a:xfrm>
            <a:off x="567055" y="6356350"/>
            <a:ext cx="2646257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g2658bb40c15_0_1386"/>
          <p:cNvSpPr txBox="1">
            <a:spLocks noGrp="1"/>
          </p:cNvSpPr>
          <p:nvPr>
            <p:ph type="ftr" idx="11"/>
          </p:nvPr>
        </p:nvSpPr>
        <p:spPr>
          <a:xfrm>
            <a:off x="3874876" y="6356350"/>
            <a:ext cx="3591348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g2658bb40c15_0_1386"/>
          <p:cNvSpPr txBox="1">
            <a:spLocks noGrp="1"/>
          </p:cNvSpPr>
          <p:nvPr>
            <p:ph type="sldNum" idx="12"/>
          </p:nvPr>
        </p:nvSpPr>
        <p:spPr>
          <a:xfrm>
            <a:off x="8127788" y="6356350"/>
            <a:ext cx="2646257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g264fb4b1835_1_3"/>
          <p:cNvGrpSpPr/>
          <p:nvPr/>
        </p:nvGrpSpPr>
        <p:grpSpPr>
          <a:xfrm>
            <a:off x="292031" y="5489800"/>
            <a:ext cx="992346" cy="1077941"/>
            <a:chOff x="313939" y="5489794"/>
            <a:chExt cx="1066800" cy="1077941"/>
          </a:xfrm>
        </p:grpSpPr>
        <p:sp>
          <p:nvSpPr>
            <p:cNvPr id="164" name="Google Shape;164;g264fb4b1835_1_3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g264fb4b1835_1_3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66" name="Google Shape;166;g264fb4b1835_1_3"/>
          <p:cNvCxnSpPr/>
          <p:nvPr/>
        </p:nvCxnSpPr>
        <p:spPr>
          <a:xfrm rot="10800000" flipH="1">
            <a:off x="5016704" y="3678594"/>
            <a:ext cx="4478767" cy="11400"/>
          </a:xfrm>
          <a:prstGeom prst="straightConnector1">
            <a:avLst/>
          </a:prstGeom>
          <a:noFill/>
          <a:ln w="381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67" name="Google Shape;167;g264fb4b1835_1_3"/>
          <p:cNvGrpSpPr/>
          <p:nvPr/>
        </p:nvGrpSpPr>
        <p:grpSpPr>
          <a:xfrm rot="10800000">
            <a:off x="10098079" y="266198"/>
            <a:ext cx="992346" cy="1077941"/>
            <a:chOff x="313939" y="5489794"/>
            <a:chExt cx="1066800" cy="1077941"/>
          </a:xfrm>
        </p:grpSpPr>
        <p:sp>
          <p:nvSpPr>
            <p:cNvPr id="168" name="Google Shape;168;g264fb4b1835_1_3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g264fb4b1835_1_3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0" name="Google Shape;170;g264fb4b1835_1_3"/>
          <p:cNvSpPr/>
          <p:nvPr/>
        </p:nvSpPr>
        <p:spPr>
          <a:xfrm>
            <a:off x="3252976" y="1504372"/>
            <a:ext cx="6973958" cy="12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Microprocessor &amp; Computer Architecture (</a:t>
            </a:r>
            <a:r>
              <a:rPr lang="en-US" sz="30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μ</a:t>
            </a:r>
            <a:r>
              <a:rPr lang="en-US" sz="30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pCA)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264fb4b1835_1_3"/>
          <p:cNvSpPr txBox="1"/>
          <p:nvPr/>
        </p:nvSpPr>
        <p:spPr>
          <a:xfrm>
            <a:off x="5906513" y="2964930"/>
            <a:ext cx="2882902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UE23CS251B</a:t>
            </a:r>
            <a:endParaRPr sz="3000" b="1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264fb4b1835_1_3"/>
          <p:cNvSpPr/>
          <p:nvPr/>
        </p:nvSpPr>
        <p:spPr>
          <a:xfrm>
            <a:off x="5906518" y="4220975"/>
            <a:ext cx="4003245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en-US" sz="31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Session  - </a:t>
            </a:r>
            <a:r>
              <a:rPr lang="en-US" sz="3100" b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3100" b="1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g264fb4b1835_1_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8620" y="2286269"/>
            <a:ext cx="1818962" cy="2171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658bb40c15_0_1252"/>
          <p:cNvSpPr txBox="1">
            <a:spLocks noGrp="1"/>
          </p:cNvSpPr>
          <p:nvPr>
            <p:ph type="body" idx="1"/>
          </p:nvPr>
        </p:nvSpPr>
        <p:spPr>
          <a:xfrm>
            <a:off x="661564" y="1066800"/>
            <a:ext cx="1020699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lang="en-US" sz="2600" b="1">
                <a:latin typeface="Courier New"/>
                <a:ea typeface="Courier New"/>
                <a:cs typeface="Courier New"/>
                <a:sym typeface="Courier New"/>
              </a:rPr>
              <a:t>LDM</a:t>
            </a:r>
            <a:r>
              <a:rPr lang="en-US" sz="26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IB</a:t>
            </a:r>
            <a:r>
              <a:rPr lang="en-US" sz="2600" b="1">
                <a:latin typeface="Courier New"/>
                <a:ea typeface="Courier New"/>
                <a:cs typeface="Courier New"/>
                <a:sym typeface="Courier New"/>
              </a:rPr>
              <a:t> R0!, {R1,R2,R3}</a:t>
            </a:r>
            <a:endParaRPr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endParaRPr sz="2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endParaRPr sz="2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endParaRPr sz="2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endParaRPr sz="2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lang="en-US" sz="2600" b="1">
                <a:latin typeface="Courier New"/>
                <a:ea typeface="Courier New"/>
                <a:cs typeface="Courier New"/>
                <a:sym typeface="Courier New"/>
              </a:rPr>
              <a:t>R1: 20</a:t>
            </a:r>
            <a:endParaRPr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lang="en-US" sz="2600" b="1">
                <a:latin typeface="Courier New"/>
                <a:ea typeface="Courier New"/>
                <a:cs typeface="Courier New"/>
                <a:sym typeface="Courier New"/>
              </a:rPr>
              <a:t>R2: 30</a:t>
            </a:r>
            <a:endParaRPr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lang="en-US" sz="2600" b="1">
                <a:latin typeface="Courier New"/>
                <a:ea typeface="Courier New"/>
                <a:cs typeface="Courier New"/>
                <a:sym typeface="Courier New"/>
              </a:rPr>
              <a:t>R3: 40</a:t>
            </a:r>
            <a:endParaRPr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lang="en-US" sz="2600" b="1">
                <a:latin typeface="Courier New"/>
                <a:ea typeface="Courier New"/>
                <a:cs typeface="Courier New"/>
                <a:sym typeface="Courier New"/>
              </a:rPr>
              <a:t>R0: 0x01C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graphicFrame>
        <p:nvGraphicFramePr>
          <p:cNvPr id="273" name="Google Shape;273;g2658bb40c15_0_1252"/>
          <p:cNvGraphicFramePr/>
          <p:nvPr/>
        </p:nvGraphicFramePr>
        <p:xfrm>
          <a:off x="7361871" y="2547938"/>
          <a:ext cx="3272379" cy="3357550"/>
        </p:xfrm>
        <a:graphic>
          <a:graphicData uri="http://schemas.openxmlformats.org/drawingml/2006/table">
            <a:tbl>
              <a:tblPr>
                <a:noFill/>
                <a:tableStyleId>{F29EA3ED-6DEE-4BA2-B2A3-F115BEE36843}</a:tableStyleId>
              </a:tblPr>
              <a:tblGrid>
                <a:gridCol w="1636174"/>
                <a:gridCol w="1636205"/>
              </a:tblGrid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rebuchet M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addr</a:t>
                      </a:r>
                      <a:endParaRPr/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rebuchet M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data</a:t>
                      </a:r>
                      <a:endParaRPr/>
                    </a:p>
                  </a:txBody>
                  <a:tcPr marL="141175" marR="141175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77777"/>
                    </a:solidFill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0x010</a:t>
                      </a:r>
                      <a:endParaRPr/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/>
                    </a:p>
                  </a:txBody>
                  <a:tcPr marL="141175" marR="141175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0x014</a:t>
                      </a:r>
                      <a:endParaRPr/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</a:t>
                      </a:r>
                      <a:endParaRPr/>
                    </a:p>
                  </a:txBody>
                  <a:tcPr marL="141175" marR="141175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0x018</a:t>
                      </a:r>
                      <a:endParaRPr/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30</a:t>
                      </a:r>
                      <a:endParaRPr/>
                    </a:p>
                  </a:txBody>
                  <a:tcPr marL="141175" marR="141175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0x01C</a:t>
                      </a:r>
                      <a:endParaRPr/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40</a:t>
                      </a:r>
                      <a:endParaRPr/>
                    </a:p>
                  </a:txBody>
                  <a:tcPr marL="141175" marR="141175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0x020</a:t>
                      </a:r>
                      <a:endParaRPr/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50</a:t>
                      </a:r>
                      <a:endParaRPr/>
                    </a:p>
                  </a:txBody>
                  <a:tcPr marL="141175" marR="141175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0x024</a:t>
                      </a:r>
                      <a:endParaRPr/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60</a:t>
                      </a:r>
                      <a:endParaRPr/>
                    </a:p>
                  </a:txBody>
                  <a:tcPr marL="141175" marR="141175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74" name="Google Shape;274;g2658bb40c15_0_1252"/>
          <p:cNvSpPr/>
          <p:nvPr/>
        </p:nvSpPr>
        <p:spPr>
          <a:xfrm>
            <a:off x="4768775" y="3078163"/>
            <a:ext cx="1579122" cy="6144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2658bb40c15_0_1252"/>
          <p:cNvSpPr txBox="1"/>
          <p:nvPr/>
        </p:nvSpPr>
        <p:spPr>
          <a:xfrm>
            <a:off x="5219663" y="3165475"/>
            <a:ext cx="75012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825" tIns="56900" rIns="113825" bIns="56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R0</a:t>
            </a:r>
            <a:endParaRPr/>
          </a:p>
        </p:txBody>
      </p:sp>
      <p:cxnSp>
        <p:nvCxnSpPr>
          <p:cNvPr id="276" name="Google Shape;276;g2658bb40c15_0_1252"/>
          <p:cNvCxnSpPr/>
          <p:nvPr/>
        </p:nvCxnSpPr>
        <p:spPr>
          <a:xfrm>
            <a:off x="6347866" y="3341688"/>
            <a:ext cx="1013927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77" name="Google Shape;277;g2658bb40c15_0_1252"/>
          <p:cNvCxnSpPr/>
          <p:nvPr/>
        </p:nvCxnSpPr>
        <p:spPr>
          <a:xfrm>
            <a:off x="372" y="1003653"/>
            <a:ext cx="11340356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78" name="Google Shape;278;g2658bb40c15_0_12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2722" y="-38790"/>
            <a:ext cx="948378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2658bb40c15_0_1252"/>
          <p:cNvSpPr txBox="1">
            <a:spLocks noGrp="1"/>
          </p:cNvSpPr>
          <p:nvPr>
            <p:ph type="title"/>
          </p:nvPr>
        </p:nvSpPr>
        <p:spPr>
          <a:xfrm>
            <a:off x="-509537" y="191175"/>
            <a:ext cx="1037554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lang="en-US" sz="3300" b="1">
                <a:solidFill>
                  <a:srgbClr val="0000FF"/>
                </a:solidFill>
              </a:rPr>
              <a:t> </a:t>
            </a:r>
            <a:r>
              <a:rPr lang="en-US" sz="3300" b="1">
                <a:solidFill>
                  <a:srgbClr val="ED7D31"/>
                </a:solidFill>
              </a:rPr>
              <a:t>       </a:t>
            </a:r>
            <a:r>
              <a:rPr lang="en-US" sz="3300" b="1" cap="small">
                <a:solidFill>
                  <a:srgbClr val="ED7D31"/>
                </a:solidFill>
              </a:rPr>
              <a:t>Multiple register LOAD/STORE</a:t>
            </a:r>
            <a:endParaRPr sz="3300">
              <a:solidFill>
                <a:srgbClr val="ED7D3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658bb40c15_0_1263"/>
          <p:cNvSpPr/>
          <p:nvPr/>
        </p:nvSpPr>
        <p:spPr>
          <a:xfrm>
            <a:off x="378037" y="1779687"/>
            <a:ext cx="9450917" cy="50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.DATA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A:  .WORD 100,200,300,400,500,600,700,800,900,1000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B:  .WORD 0,0,0,0,0,0,0,0,0,0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.TEXT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LDR R0,=A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LDR R11,=B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LDMIB </a:t>
            </a: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R0!,{R1-R10}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STMIB </a:t>
            </a: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R11!,{R1-R10}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.END</a:t>
            </a:r>
            <a:endParaRPr/>
          </a:p>
        </p:txBody>
      </p:sp>
      <p:sp>
        <p:nvSpPr>
          <p:cNvPr id="285" name="Google Shape;285;g2658bb40c15_0_1263"/>
          <p:cNvSpPr txBox="1"/>
          <p:nvPr/>
        </p:nvSpPr>
        <p:spPr>
          <a:xfrm>
            <a:off x="0" y="1219200"/>
            <a:ext cx="11152082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lang="en-US" sz="2400" i="0" u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Program to transfer data from memory locations to registers using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0" u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single  </a:t>
            </a:r>
            <a:r>
              <a:rPr lang="en-US" sz="2400" b="1" i="0" u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STORE </a:t>
            </a:r>
            <a:r>
              <a:rPr lang="en-US" sz="2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2400" b="1" i="0" u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ultiple Instruction using </a:t>
            </a:r>
            <a:r>
              <a:rPr lang="en-US" sz="2400" b="1" i="0" u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IB condition </a:t>
            </a:r>
            <a:endParaRPr sz="2400" b="1" i="0" u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6" name="Google Shape;286;g2658bb40c15_0_1263"/>
          <p:cNvCxnSpPr/>
          <p:nvPr/>
        </p:nvCxnSpPr>
        <p:spPr>
          <a:xfrm>
            <a:off x="372" y="1003653"/>
            <a:ext cx="11340356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87" name="Google Shape;287;g2658bb40c15_0_12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2722" y="-38790"/>
            <a:ext cx="948378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g2658bb40c15_0_1263"/>
          <p:cNvSpPr txBox="1">
            <a:spLocks noGrp="1"/>
          </p:cNvSpPr>
          <p:nvPr>
            <p:ph type="title"/>
          </p:nvPr>
        </p:nvSpPr>
        <p:spPr>
          <a:xfrm>
            <a:off x="-509537" y="191175"/>
            <a:ext cx="1037554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lang="en-US" sz="3300" b="1">
                <a:solidFill>
                  <a:srgbClr val="0000FF"/>
                </a:solidFill>
              </a:rPr>
              <a:t> </a:t>
            </a:r>
            <a:r>
              <a:rPr lang="en-US" sz="3300" b="1">
                <a:solidFill>
                  <a:srgbClr val="ED7D31"/>
                </a:solidFill>
              </a:rPr>
              <a:t>       </a:t>
            </a:r>
            <a:r>
              <a:rPr lang="en-US" sz="3300" b="1" cap="small">
                <a:solidFill>
                  <a:srgbClr val="ED7D31"/>
                </a:solidFill>
              </a:rPr>
              <a:t>Multiple register LOAD/STORE Example-02</a:t>
            </a:r>
            <a:endParaRPr sz="3300">
              <a:solidFill>
                <a:srgbClr val="ED7D3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658bb40c15_0_1272"/>
          <p:cNvSpPr txBox="1"/>
          <p:nvPr/>
        </p:nvSpPr>
        <p:spPr>
          <a:xfrm>
            <a:off x="472546" y="1524000"/>
            <a:ext cx="1020699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g2658bb40c15_0_1272"/>
          <p:cNvSpPr/>
          <p:nvPr/>
        </p:nvSpPr>
        <p:spPr>
          <a:xfrm>
            <a:off x="567055" y="1143000"/>
            <a:ext cx="6993678" cy="55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LDM&lt;mode&gt; Rn, {&lt;registers&gt;}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Calibri"/>
              <a:buNone/>
            </a:pPr>
            <a:r>
              <a:rPr lang="en-US" sz="2000" b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IA: addr:=Rn</a:t>
            </a:r>
            <a:endParaRPr sz="2000" b="1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Calibri"/>
              <a:buNone/>
            </a:pPr>
            <a:r>
              <a:rPr lang="en-US" sz="2000" b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IB: addr:=Rn+4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lang="en-US" sz="2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DA: addr:=Rn-#&lt;registers&gt;*4+4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Calibri"/>
              <a:buNone/>
            </a:pPr>
            <a:r>
              <a:rPr lang="en-US" sz="2000" b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DB: addr:=Rn-#&lt;registers&gt;*4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Calibri"/>
              <a:buNone/>
            </a:pPr>
            <a:r>
              <a:rPr lang="en-US" sz="2000" b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For each Ri in &lt;registers&gt;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Calibri"/>
              <a:buNone/>
            </a:pPr>
            <a:r>
              <a:rPr lang="en-US" sz="2000" b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 IB: addr:=addr+4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Calibri"/>
              <a:buNone/>
            </a:pPr>
            <a:r>
              <a:rPr lang="en-US" sz="2000" b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 DB: addr:=addr-4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Calibri"/>
              <a:buNone/>
            </a:pPr>
            <a:r>
              <a:rPr lang="en-US" sz="2000" b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 Ri:=M[addr]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Calibri"/>
              <a:buNone/>
            </a:pPr>
            <a:r>
              <a:rPr lang="en-US" sz="2000" b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 IA: addr:=addr+4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DA: addr:=addr-4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Calibri"/>
              <a:buNone/>
            </a:pPr>
            <a:r>
              <a:rPr lang="en-US" sz="2000" b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&lt;!&gt;: Rn:=addr</a:t>
            </a:r>
            <a:endParaRPr sz="20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95" name="Google Shape;295;g2658bb40c15_0_1272"/>
          <p:cNvGraphicFramePr/>
          <p:nvPr/>
        </p:nvGraphicFramePr>
        <p:xfrm>
          <a:off x="9618277" y="2638425"/>
          <a:ext cx="1015974" cy="3357550"/>
        </p:xfrm>
        <a:graphic>
          <a:graphicData uri="http://schemas.openxmlformats.org/drawingml/2006/table">
            <a:tbl>
              <a:tblPr>
                <a:noFill/>
                <a:tableStyleId>{F29EA3ED-6DEE-4BA2-B2A3-F115BEE36843}</a:tableStyleId>
              </a:tblPr>
              <a:tblGrid>
                <a:gridCol w="1015974"/>
              </a:tblGrid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0" i="0" u="none" strike="noStrike" cap="none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96" name="Google Shape;296;g2658bb40c15_0_1272"/>
          <p:cNvSpPr/>
          <p:nvPr/>
        </p:nvSpPr>
        <p:spPr>
          <a:xfrm>
            <a:off x="7700529" y="4310063"/>
            <a:ext cx="903790" cy="6144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g2658bb40c15_0_1272"/>
          <p:cNvSpPr txBox="1"/>
          <p:nvPr/>
        </p:nvSpPr>
        <p:spPr>
          <a:xfrm>
            <a:off x="7812758" y="4352925"/>
            <a:ext cx="756073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825" tIns="56900" rIns="113825" bIns="56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Rn</a:t>
            </a:r>
            <a:endParaRPr/>
          </a:p>
        </p:txBody>
      </p:sp>
      <p:cxnSp>
        <p:nvCxnSpPr>
          <p:cNvPr id="298" name="Google Shape;298;g2658bb40c15_0_1272"/>
          <p:cNvCxnSpPr/>
          <p:nvPr/>
        </p:nvCxnSpPr>
        <p:spPr>
          <a:xfrm>
            <a:off x="8604272" y="4573588"/>
            <a:ext cx="1013927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99" name="Google Shape;299;g2658bb40c15_0_1272"/>
          <p:cNvSpPr txBox="1"/>
          <p:nvPr/>
        </p:nvSpPr>
        <p:spPr>
          <a:xfrm>
            <a:off x="9763979" y="4071938"/>
            <a:ext cx="75198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825" tIns="56900" rIns="113825" bIns="56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R3</a:t>
            </a:r>
            <a:endParaRPr/>
          </a:p>
        </p:txBody>
      </p:sp>
      <p:sp>
        <p:nvSpPr>
          <p:cNvPr id="300" name="Google Shape;300;g2658bb40c15_0_1272"/>
          <p:cNvSpPr txBox="1"/>
          <p:nvPr/>
        </p:nvSpPr>
        <p:spPr>
          <a:xfrm>
            <a:off x="9769885" y="3586163"/>
            <a:ext cx="75012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825" tIns="56900" rIns="113825" bIns="56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R2</a:t>
            </a:r>
            <a:endParaRPr/>
          </a:p>
        </p:txBody>
      </p:sp>
      <p:sp>
        <p:nvSpPr>
          <p:cNvPr id="301" name="Google Shape;301;g2658bb40c15_0_1272"/>
          <p:cNvSpPr txBox="1"/>
          <p:nvPr/>
        </p:nvSpPr>
        <p:spPr>
          <a:xfrm>
            <a:off x="9769885" y="3087688"/>
            <a:ext cx="75012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825" tIns="56900" rIns="113825" bIns="56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R1</a:t>
            </a:r>
            <a:endParaRPr/>
          </a:p>
        </p:txBody>
      </p:sp>
      <p:cxnSp>
        <p:nvCxnSpPr>
          <p:cNvPr id="302" name="Google Shape;302;g2658bb40c15_0_1272"/>
          <p:cNvCxnSpPr/>
          <p:nvPr/>
        </p:nvCxnSpPr>
        <p:spPr>
          <a:xfrm>
            <a:off x="372" y="1003653"/>
            <a:ext cx="11340356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03" name="Google Shape;303;g2658bb40c15_0_12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2722" y="-38790"/>
            <a:ext cx="948378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g2658bb40c15_0_1272"/>
          <p:cNvSpPr txBox="1">
            <a:spLocks noGrp="1"/>
          </p:cNvSpPr>
          <p:nvPr>
            <p:ph type="title"/>
          </p:nvPr>
        </p:nvSpPr>
        <p:spPr>
          <a:xfrm>
            <a:off x="-509537" y="191175"/>
            <a:ext cx="1037554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lang="en-US" sz="3300" b="1">
                <a:solidFill>
                  <a:srgbClr val="0000FF"/>
                </a:solidFill>
              </a:rPr>
              <a:t> </a:t>
            </a:r>
            <a:r>
              <a:rPr lang="en-US" sz="3300" b="1">
                <a:solidFill>
                  <a:srgbClr val="ED7D31"/>
                </a:solidFill>
              </a:rPr>
              <a:t>       </a:t>
            </a:r>
            <a:r>
              <a:rPr lang="en-US" sz="3300" b="1" cap="small">
                <a:solidFill>
                  <a:srgbClr val="ED7D31"/>
                </a:solidFill>
              </a:rPr>
              <a:t>Multiple register LOAD/STORE </a:t>
            </a:r>
            <a:endParaRPr sz="3300">
              <a:solidFill>
                <a:srgbClr val="ED7D3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658bb40c15_0_1288"/>
          <p:cNvSpPr txBox="1">
            <a:spLocks noGrp="1"/>
          </p:cNvSpPr>
          <p:nvPr>
            <p:ph type="body" idx="1"/>
          </p:nvPr>
        </p:nvSpPr>
        <p:spPr>
          <a:xfrm>
            <a:off x="544412" y="957262"/>
            <a:ext cx="10206990" cy="53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lang="en-US" sz="2600" b="1">
                <a:latin typeface="Courier New"/>
                <a:ea typeface="Courier New"/>
                <a:cs typeface="Courier New"/>
                <a:sym typeface="Courier New"/>
              </a:rPr>
              <a:t>LDM</a:t>
            </a:r>
            <a:r>
              <a:rPr lang="en-US" sz="26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DA</a:t>
            </a:r>
            <a:r>
              <a:rPr lang="en-US" sz="2600" b="1">
                <a:latin typeface="Courier New"/>
                <a:ea typeface="Courier New"/>
                <a:cs typeface="Courier New"/>
                <a:sym typeface="Courier New"/>
              </a:rPr>
              <a:t> R0!, {R1,R2,R3}</a:t>
            </a:r>
            <a:endParaRPr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endParaRPr sz="2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endParaRPr sz="2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endParaRPr sz="2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lang="en-US" sz="2600" b="1">
                <a:latin typeface="Courier New"/>
                <a:ea typeface="Courier New"/>
                <a:cs typeface="Courier New"/>
                <a:sym typeface="Courier New"/>
              </a:rPr>
              <a:t>R1: 40</a:t>
            </a:r>
            <a:endParaRPr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lang="en-US" sz="2600" b="1">
                <a:latin typeface="Courier New"/>
                <a:ea typeface="Courier New"/>
                <a:cs typeface="Courier New"/>
                <a:sym typeface="Courier New"/>
              </a:rPr>
              <a:t>R2: 50</a:t>
            </a:r>
            <a:endParaRPr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lang="en-US" sz="2600" b="1">
                <a:latin typeface="Courier New"/>
                <a:ea typeface="Courier New"/>
                <a:cs typeface="Courier New"/>
                <a:sym typeface="Courier New"/>
              </a:rPr>
              <a:t>R3: 60</a:t>
            </a:r>
            <a:endParaRPr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lang="en-US" sz="2600" b="1">
                <a:latin typeface="Courier New"/>
                <a:ea typeface="Courier New"/>
                <a:cs typeface="Courier New"/>
                <a:sym typeface="Courier New"/>
              </a:rPr>
              <a:t>R0: 0x018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graphicFrame>
        <p:nvGraphicFramePr>
          <p:cNvPr id="311" name="Google Shape;311;g2658bb40c15_0_1288"/>
          <p:cNvGraphicFramePr/>
          <p:nvPr/>
        </p:nvGraphicFramePr>
        <p:xfrm>
          <a:off x="7361871" y="2547938"/>
          <a:ext cx="3272379" cy="3357550"/>
        </p:xfrm>
        <a:graphic>
          <a:graphicData uri="http://schemas.openxmlformats.org/drawingml/2006/table">
            <a:tbl>
              <a:tblPr>
                <a:noFill/>
                <a:tableStyleId>{F29EA3ED-6DEE-4BA2-B2A3-F115BEE36843}</a:tableStyleId>
              </a:tblPr>
              <a:tblGrid>
                <a:gridCol w="1636174"/>
                <a:gridCol w="1636205"/>
              </a:tblGrid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rebuchet M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addr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rebuchet M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data</a:t>
                      </a:r>
                      <a:endParaRPr/>
                    </a:p>
                  </a:txBody>
                  <a:tcPr marL="141175" marR="141175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77777"/>
                    </a:solidFill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0x010</a:t>
                      </a:r>
                      <a:endParaRPr/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/>
                    </a:p>
                  </a:txBody>
                  <a:tcPr marL="141175" marR="141175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0x014</a:t>
                      </a:r>
                      <a:endParaRPr/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</a:t>
                      </a:r>
                      <a:endParaRPr/>
                    </a:p>
                  </a:txBody>
                  <a:tcPr marL="141175" marR="141175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0x018</a:t>
                      </a:r>
                      <a:endParaRPr/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30</a:t>
                      </a:r>
                      <a:endParaRPr/>
                    </a:p>
                  </a:txBody>
                  <a:tcPr marL="141175" marR="141175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0x01C</a:t>
                      </a:r>
                      <a:endParaRPr/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40</a:t>
                      </a:r>
                      <a:endParaRPr/>
                    </a:p>
                  </a:txBody>
                  <a:tcPr marL="141175" marR="141175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0x020</a:t>
                      </a:r>
                      <a:endParaRPr/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50</a:t>
                      </a:r>
                      <a:endParaRPr/>
                    </a:p>
                  </a:txBody>
                  <a:tcPr marL="141175" marR="141175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0x024</a:t>
                      </a:r>
                      <a:endParaRPr/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60</a:t>
                      </a:r>
                      <a:endParaRPr/>
                    </a:p>
                  </a:txBody>
                  <a:tcPr marL="141175" marR="141175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12" name="Google Shape;312;g2658bb40c15_0_1288"/>
          <p:cNvSpPr/>
          <p:nvPr/>
        </p:nvSpPr>
        <p:spPr>
          <a:xfrm>
            <a:off x="4768775" y="5386388"/>
            <a:ext cx="1579122" cy="6144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g2658bb40c15_0_1288"/>
          <p:cNvSpPr txBox="1"/>
          <p:nvPr/>
        </p:nvSpPr>
        <p:spPr>
          <a:xfrm>
            <a:off x="5219663" y="5473700"/>
            <a:ext cx="75012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825" tIns="56900" rIns="113825" bIns="56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R0</a:t>
            </a:r>
            <a:endParaRPr/>
          </a:p>
        </p:txBody>
      </p:sp>
      <p:cxnSp>
        <p:nvCxnSpPr>
          <p:cNvPr id="314" name="Google Shape;314;g2658bb40c15_0_1288"/>
          <p:cNvCxnSpPr/>
          <p:nvPr/>
        </p:nvCxnSpPr>
        <p:spPr>
          <a:xfrm>
            <a:off x="6347866" y="5649913"/>
            <a:ext cx="1013927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315" name="Google Shape;315;g2658bb40c15_0_1288"/>
          <p:cNvCxnSpPr/>
          <p:nvPr/>
        </p:nvCxnSpPr>
        <p:spPr>
          <a:xfrm>
            <a:off x="372" y="1003653"/>
            <a:ext cx="11340356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16" name="Google Shape;316;g2658bb40c15_0_12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2722" y="-38790"/>
            <a:ext cx="948378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g2658bb40c15_0_1288"/>
          <p:cNvSpPr txBox="1">
            <a:spLocks noGrp="1"/>
          </p:cNvSpPr>
          <p:nvPr>
            <p:ph type="title"/>
          </p:nvPr>
        </p:nvSpPr>
        <p:spPr>
          <a:xfrm>
            <a:off x="-509537" y="191175"/>
            <a:ext cx="1037554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lang="en-US" sz="3300" b="1">
                <a:solidFill>
                  <a:srgbClr val="0000FF"/>
                </a:solidFill>
              </a:rPr>
              <a:t> </a:t>
            </a:r>
            <a:r>
              <a:rPr lang="en-US" sz="3300" b="1">
                <a:solidFill>
                  <a:srgbClr val="ED7D31"/>
                </a:solidFill>
              </a:rPr>
              <a:t>       </a:t>
            </a:r>
            <a:r>
              <a:rPr lang="en-US" sz="3300" b="1" cap="small">
                <a:solidFill>
                  <a:srgbClr val="ED7D31"/>
                </a:solidFill>
              </a:rPr>
              <a:t>Multiple load/store REGISTER </a:t>
            </a:r>
            <a:endParaRPr sz="3300">
              <a:solidFill>
                <a:srgbClr val="ED7D3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658bb40c15_0_1299"/>
          <p:cNvSpPr/>
          <p:nvPr/>
        </p:nvSpPr>
        <p:spPr>
          <a:xfrm>
            <a:off x="283527" y="1981200"/>
            <a:ext cx="9923463" cy="47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. .DATA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A:  .WORD 100,200,300,400,500,600,700,800,900,1000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B:  .WORD 0,0,0,0,0,0,0,0,0,0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.TEXT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LDR R0,=A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ADD R0,R0,#36  </a:t>
            </a: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; ADD 36 TO POINT TO THE LOCATION STARTING AT A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LDR R11,=B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LDMDA R0!,{R1-R10}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STMDA R11!,{R1-R10}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.END</a:t>
            </a:r>
            <a:endParaRPr sz="2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2658bb40c15_0_1299"/>
          <p:cNvSpPr txBox="1"/>
          <p:nvPr/>
        </p:nvSpPr>
        <p:spPr>
          <a:xfrm>
            <a:off x="0" y="1219200"/>
            <a:ext cx="11152082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lang="en-US" sz="2400" i="0" u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Program to transfer data from memory locations to registers using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0" u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single  </a:t>
            </a:r>
            <a:r>
              <a:rPr lang="en-US" sz="2400" b="1" i="0" u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STORE </a:t>
            </a:r>
            <a:r>
              <a:rPr lang="en-US" sz="2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2400" b="1" i="0" u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ultiple Instruction using </a:t>
            </a:r>
            <a:r>
              <a:rPr lang="en-US" sz="2400" b="1" i="0" u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DA condition </a:t>
            </a:r>
            <a:endParaRPr sz="2400" b="1" i="0" u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4" name="Google Shape;324;g2658bb40c15_0_1299"/>
          <p:cNvCxnSpPr/>
          <p:nvPr/>
        </p:nvCxnSpPr>
        <p:spPr>
          <a:xfrm>
            <a:off x="372" y="1003653"/>
            <a:ext cx="11340356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25" name="Google Shape;325;g2658bb40c15_0_12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2722" y="-38790"/>
            <a:ext cx="948378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g2658bb40c15_0_1299"/>
          <p:cNvSpPr txBox="1">
            <a:spLocks noGrp="1"/>
          </p:cNvSpPr>
          <p:nvPr>
            <p:ph type="title"/>
          </p:nvPr>
        </p:nvSpPr>
        <p:spPr>
          <a:xfrm>
            <a:off x="-509537" y="191175"/>
            <a:ext cx="1037554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lang="en-US" sz="3300" b="1">
                <a:solidFill>
                  <a:srgbClr val="0000FF"/>
                </a:solidFill>
              </a:rPr>
              <a:t> </a:t>
            </a:r>
            <a:r>
              <a:rPr lang="en-US" sz="3300" b="1">
                <a:solidFill>
                  <a:srgbClr val="ED7D31"/>
                </a:solidFill>
              </a:rPr>
              <a:t>       </a:t>
            </a:r>
            <a:r>
              <a:rPr lang="en-US" sz="3300" b="1" cap="small">
                <a:solidFill>
                  <a:srgbClr val="ED7D31"/>
                </a:solidFill>
              </a:rPr>
              <a:t>Multiple register LOAD/STORE Example-02</a:t>
            </a:r>
            <a:endParaRPr sz="3300">
              <a:solidFill>
                <a:srgbClr val="ED7D3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658bb40c15_0_1308"/>
          <p:cNvSpPr txBox="1">
            <a:spLocks noGrp="1"/>
          </p:cNvSpPr>
          <p:nvPr>
            <p:ph type="body" idx="1"/>
          </p:nvPr>
        </p:nvSpPr>
        <p:spPr>
          <a:xfrm>
            <a:off x="567055" y="1444475"/>
            <a:ext cx="10206990" cy="52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LDM&lt;mode&gt; Rn, {&lt;registers&gt;}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IA: addr:=Rn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IB: addr:=Rn+4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DA: addr:=Rn-#&lt;registers&gt;*4+4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ourier New"/>
              <a:buNone/>
            </a:pPr>
            <a:r>
              <a:rPr lang="en-US" sz="2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DB: addr:=Rn-#&lt;registers&gt;*4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For each Ri in &lt;registers&gt; 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  IB: addr:=addr+4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Courier New"/>
              <a:buNone/>
            </a:pPr>
            <a:r>
              <a:rPr lang="en-US" sz="24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DB: addr:=addr-4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  Ri:=M[addr]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  IA: addr:=addr+4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  DA: addr:=addr-4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&lt;!&gt;: Rn:=addr</a:t>
            </a:r>
            <a:endParaRPr sz="2400"/>
          </a:p>
        </p:txBody>
      </p:sp>
      <p:graphicFrame>
        <p:nvGraphicFramePr>
          <p:cNvPr id="333" name="Google Shape;333;g2658bb40c15_0_1308"/>
          <p:cNvGraphicFramePr/>
          <p:nvPr/>
        </p:nvGraphicFramePr>
        <p:xfrm>
          <a:off x="9618277" y="2638425"/>
          <a:ext cx="1015974" cy="3357550"/>
        </p:xfrm>
        <a:graphic>
          <a:graphicData uri="http://schemas.openxmlformats.org/drawingml/2006/table">
            <a:tbl>
              <a:tblPr>
                <a:noFill/>
                <a:tableStyleId>{F29EA3ED-6DEE-4BA2-B2A3-F115BEE36843}</a:tableStyleId>
              </a:tblPr>
              <a:tblGrid>
                <a:gridCol w="1015974"/>
              </a:tblGrid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0" i="0" u="none" strike="noStrike" cap="none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34" name="Google Shape;334;g2658bb40c15_0_1308"/>
          <p:cNvSpPr/>
          <p:nvPr/>
        </p:nvSpPr>
        <p:spPr>
          <a:xfrm>
            <a:off x="7700529" y="4177507"/>
            <a:ext cx="903790" cy="5469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g2658bb40c15_0_1308"/>
          <p:cNvSpPr txBox="1"/>
          <p:nvPr/>
        </p:nvSpPr>
        <p:spPr>
          <a:xfrm>
            <a:off x="7777317" y="4177506"/>
            <a:ext cx="756073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825" tIns="56900" rIns="113825" bIns="56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Rn</a:t>
            </a:r>
            <a:endParaRPr sz="25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36" name="Google Shape;336;g2658bb40c15_0_1308"/>
          <p:cNvCxnSpPr/>
          <p:nvPr/>
        </p:nvCxnSpPr>
        <p:spPr>
          <a:xfrm>
            <a:off x="8604272" y="4419600"/>
            <a:ext cx="1013927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337" name="Google Shape;337;g2658bb40c15_0_1308"/>
          <p:cNvSpPr txBox="1"/>
          <p:nvPr/>
        </p:nvSpPr>
        <p:spPr>
          <a:xfrm>
            <a:off x="9763979" y="2682875"/>
            <a:ext cx="75198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825" tIns="56900" rIns="113825" bIns="56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R1</a:t>
            </a:r>
            <a:endParaRPr/>
          </a:p>
        </p:txBody>
      </p:sp>
      <p:sp>
        <p:nvSpPr>
          <p:cNvPr id="338" name="Google Shape;338;g2658bb40c15_0_1308"/>
          <p:cNvSpPr txBox="1"/>
          <p:nvPr/>
        </p:nvSpPr>
        <p:spPr>
          <a:xfrm>
            <a:off x="9769885" y="3143250"/>
            <a:ext cx="75012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825" tIns="56900" rIns="113825" bIns="56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R2</a:t>
            </a:r>
            <a:endParaRPr/>
          </a:p>
        </p:txBody>
      </p:sp>
      <p:sp>
        <p:nvSpPr>
          <p:cNvPr id="339" name="Google Shape;339;g2658bb40c15_0_1308"/>
          <p:cNvSpPr txBox="1"/>
          <p:nvPr/>
        </p:nvSpPr>
        <p:spPr>
          <a:xfrm>
            <a:off x="9769885" y="3586163"/>
            <a:ext cx="75012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825" tIns="56900" rIns="113825" bIns="56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R3</a:t>
            </a:r>
            <a:endParaRPr/>
          </a:p>
        </p:txBody>
      </p:sp>
      <p:cxnSp>
        <p:nvCxnSpPr>
          <p:cNvPr id="340" name="Google Shape;340;g2658bb40c15_0_1308"/>
          <p:cNvCxnSpPr/>
          <p:nvPr/>
        </p:nvCxnSpPr>
        <p:spPr>
          <a:xfrm>
            <a:off x="372" y="1003653"/>
            <a:ext cx="11340356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41" name="Google Shape;341;g2658bb40c15_0_13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2722" y="-38790"/>
            <a:ext cx="948378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g2658bb40c15_0_1308"/>
          <p:cNvSpPr txBox="1">
            <a:spLocks noGrp="1"/>
          </p:cNvSpPr>
          <p:nvPr>
            <p:ph type="title"/>
          </p:nvPr>
        </p:nvSpPr>
        <p:spPr>
          <a:xfrm>
            <a:off x="-509537" y="191175"/>
            <a:ext cx="1037554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lang="en-US" sz="3300" b="1">
                <a:solidFill>
                  <a:srgbClr val="0000FF"/>
                </a:solidFill>
              </a:rPr>
              <a:t> </a:t>
            </a:r>
            <a:r>
              <a:rPr lang="en-US" sz="3300" b="1">
                <a:solidFill>
                  <a:srgbClr val="ED7D31"/>
                </a:solidFill>
              </a:rPr>
              <a:t>       </a:t>
            </a:r>
            <a:r>
              <a:rPr lang="en-US" sz="3300" b="1" cap="small">
                <a:solidFill>
                  <a:srgbClr val="ED7D31"/>
                </a:solidFill>
              </a:rPr>
              <a:t>Multiple Load/Store REGISTER</a:t>
            </a:r>
            <a:endParaRPr sz="3300">
              <a:solidFill>
                <a:srgbClr val="ED7D3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658bb40c15_0_1322"/>
          <p:cNvSpPr txBox="1">
            <a:spLocks noGrp="1"/>
          </p:cNvSpPr>
          <p:nvPr>
            <p:ph type="body" idx="1"/>
          </p:nvPr>
        </p:nvSpPr>
        <p:spPr>
          <a:xfrm>
            <a:off x="491250" y="947737"/>
            <a:ext cx="10206990" cy="53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lang="en-US" sz="2600" b="1">
                <a:latin typeface="Courier New"/>
                <a:ea typeface="Courier New"/>
                <a:cs typeface="Courier New"/>
                <a:sym typeface="Courier New"/>
              </a:rPr>
              <a:t>LDM</a:t>
            </a:r>
            <a:r>
              <a:rPr lang="en-US" sz="26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en-US" sz="2600" b="1">
                <a:latin typeface="Courier New"/>
                <a:ea typeface="Courier New"/>
                <a:cs typeface="Courier New"/>
                <a:sym typeface="Courier New"/>
              </a:rPr>
              <a:t> R0!, {R1,R2,R3}</a:t>
            </a:r>
            <a:endParaRPr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endParaRPr sz="2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endParaRPr sz="2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endParaRPr sz="2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endParaRPr sz="2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lang="en-US" sz="2600" b="1">
                <a:latin typeface="Courier New"/>
                <a:ea typeface="Courier New"/>
                <a:cs typeface="Courier New"/>
                <a:sym typeface="Courier New"/>
              </a:rPr>
              <a:t>R1: 30</a:t>
            </a:r>
            <a:endParaRPr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lang="en-US" sz="2600" b="1">
                <a:latin typeface="Courier New"/>
                <a:ea typeface="Courier New"/>
                <a:cs typeface="Courier New"/>
                <a:sym typeface="Courier New"/>
              </a:rPr>
              <a:t>R2: 40</a:t>
            </a:r>
            <a:endParaRPr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lang="en-US" sz="2600" b="1">
                <a:latin typeface="Courier New"/>
                <a:ea typeface="Courier New"/>
                <a:cs typeface="Courier New"/>
                <a:sym typeface="Courier New"/>
              </a:rPr>
              <a:t>R3: 50</a:t>
            </a:r>
            <a:endParaRPr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lang="en-US" sz="2600" b="1">
                <a:latin typeface="Courier New"/>
                <a:ea typeface="Courier New"/>
                <a:cs typeface="Courier New"/>
                <a:sym typeface="Courier New"/>
              </a:rPr>
              <a:t>R0: 0x018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graphicFrame>
        <p:nvGraphicFramePr>
          <p:cNvPr id="349" name="Google Shape;349;g2658bb40c15_0_1322"/>
          <p:cNvGraphicFramePr/>
          <p:nvPr/>
        </p:nvGraphicFramePr>
        <p:xfrm>
          <a:off x="7361871" y="2547938"/>
          <a:ext cx="3272379" cy="3357550"/>
        </p:xfrm>
        <a:graphic>
          <a:graphicData uri="http://schemas.openxmlformats.org/drawingml/2006/table">
            <a:tbl>
              <a:tblPr>
                <a:noFill/>
                <a:tableStyleId>{F29EA3ED-6DEE-4BA2-B2A3-F115BEE36843}</a:tableStyleId>
              </a:tblPr>
              <a:tblGrid>
                <a:gridCol w="1636174"/>
                <a:gridCol w="1636205"/>
              </a:tblGrid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rebuchet M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addr</a:t>
                      </a:r>
                      <a:endParaRPr sz="2400" b="0" i="0" u="none" strike="noStrike" cap="none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rebuchet M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data</a:t>
                      </a:r>
                      <a:endParaRPr/>
                    </a:p>
                  </a:txBody>
                  <a:tcPr marL="141175" marR="141175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77777"/>
                    </a:solidFill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0x010</a:t>
                      </a:r>
                      <a:endParaRPr/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/>
                    </a:p>
                  </a:txBody>
                  <a:tcPr marL="141175" marR="141175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0x014</a:t>
                      </a:r>
                      <a:endParaRPr/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</a:t>
                      </a:r>
                      <a:endParaRPr/>
                    </a:p>
                  </a:txBody>
                  <a:tcPr marL="141175" marR="141175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0x018</a:t>
                      </a:r>
                      <a:endParaRPr/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30</a:t>
                      </a:r>
                      <a:endParaRPr/>
                    </a:p>
                  </a:txBody>
                  <a:tcPr marL="141175" marR="141175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0x01C</a:t>
                      </a:r>
                      <a:endParaRPr/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40</a:t>
                      </a:r>
                      <a:endParaRPr/>
                    </a:p>
                  </a:txBody>
                  <a:tcPr marL="141175" marR="141175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0x020</a:t>
                      </a:r>
                      <a:endParaRPr/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50</a:t>
                      </a:r>
                      <a:endParaRPr/>
                    </a:p>
                  </a:txBody>
                  <a:tcPr marL="141175" marR="141175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0x024</a:t>
                      </a:r>
                      <a:endParaRPr/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60</a:t>
                      </a:r>
                      <a:endParaRPr/>
                    </a:p>
                  </a:txBody>
                  <a:tcPr marL="141175" marR="141175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50" name="Google Shape;350;g2658bb40c15_0_1322"/>
          <p:cNvSpPr/>
          <p:nvPr/>
        </p:nvSpPr>
        <p:spPr>
          <a:xfrm>
            <a:off x="4768775" y="5386388"/>
            <a:ext cx="1579122" cy="6144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g2658bb40c15_0_1322"/>
          <p:cNvSpPr txBox="1"/>
          <p:nvPr/>
        </p:nvSpPr>
        <p:spPr>
          <a:xfrm>
            <a:off x="5219663" y="5473700"/>
            <a:ext cx="75012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825" tIns="56900" rIns="113825" bIns="56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R0</a:t>
            </a:r>
            <a:endParaRPr/>
          </a:p>
        </p:txBody>
      </p:sp>
      <p:cxnSp>
        <p:nvCxnSpPr>
          <p:cNvPr id="352" name="Google Shape;352;g2658bb40c15_0_1322"/>
          <p:cNvCxnSpPr/>
          <p:nvPr/>
        </p:nvCxnSpPr>
        <p:spPr>
          <a:xfrm>
            <a:off x="6347866" y="5649913"/>
            <a:ext cx="1013927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353" name="Google Shape;353;g2658bb40c15_0_1322"/>
          <p:cNvCxnSpPr/>
          <p:nvPr/>
        </p:nvCxnSpPr>
        <p:spPr>
          <a:xfrm>
            <a:off x="372" y="1003653"/>
            <a:ext cx="11340356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54" name="Google Shape;354;g2658bb40c15_0_13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2722" y="-38790"/>
            <a:ext cx="948378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g2658bb40c15_0_1322"/>
          <p:cNvSpPr txBox="1">
            <a:spLocks noGrp="1"/>
          </p:cNvSpPr>
          <p:nvPr>
            <p:ph type="title"/>
          </p:nvPr>
        </p:nvSpPr>
        <p:spPr>
          <a:xfrm>
            <a:off x="-509537" y="191175"/>
            <a:ext cx="1037554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lang="en-US" sz="3300" b="1">
                <a:solidFill>
                  <a:srgbClr val="0000FF"/>
                </a:solidFill>
              </a:rPr>
              <a:t> </a:t>
            </a:r>
            <a:r>
              <a:rPr lang="en-US" sz="3300" b="1">
                <a:solidFill>
                  <a:srgbClr val="ED7D31"/>
                </a:solidFill>
              </a:rPr>
              <a:t>       </a:t>
            </a:r>
            <a:r>
              <a:rPr lang="en-US" sz="3300" b="1" cap="small">
                <a:solidFill>
                  <a:srgbClr val="ED7D31"/>
                </a:solidFill>
              </a:rPr>
              <a:t>Multiple load/Store REGISTER</a:t>
            </a:r>
            <a:endParaRPr sz="3300">
              <a:solidFill>
                <a:srgbClr val="ED7D3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658bb40c15_0_1333"/>
          <p:cNvSpPr/>
          <p:nvPr/>
        </p:nvSpPr>
        <p:spPr>
          <a:xfrm>
            <a:off x="283527" y="1735059"/>
            <a:ext cx="9923463" cy="51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.DATA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A:  .WORD 100,200,300,400,500,600,700,800,900,1000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B:  .WORD 0,0,0,0,0,0,0,0,0,0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.TEXT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LDR R0,=A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ADD R0,R0,#40 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LDR R11,=B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ADD R11,R11,#-4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LDMDB R0!,{R1-R10}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STMDB R11!,{R1-R10}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.END</a:t>
            </a:r>
            <a:endParaRPr/>
          </a:p>
        </p:txBody>
      </p:sp>
      <p:sp>
        <p:nvSpPr>
          <p:cNvPr id="361" name="Google Shape;361;g2658bb40c15_0_1333"/>
          <p:cNvSpPr txBox="1"/>
          <p:nvPr/>
        </p:nvSpPr>
        <p:spPr>
          <a:xfrm>
            <a:off x="0" y="1219200"/>
            <a:ext cx="11152082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lang="en-US" sz="2400" i="0" u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Program to transfer data from memory locations to registers using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0" u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single  </a:t>
            </a:r>
            <a:r>
              <a:rPr lang="en-US" sz="2400" b="1" i="0" u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STORE </a:t>
            </a:r>
            <a:r>
              <a:rPr lang="en-US" sz="2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2400" b="1" i="0" u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ultiple Instruction using </a:t>
            </a:r>
            <a:r>
              <a:rPr lang="en-US" sz="2400" b="1" i="0" u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DB condition </a:t>
            </a:r>
            <a:endParaRPr sz="2400" b="1" i="0" u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2" name="Google Shape;362;g2658bb40c15_0_1333"/>
          <p:cNvCxnSpPr/>
          <p:nvPr/>
        </p:nvCxnSpPr>
        <p:spPr>
          <a:xfrm>
            <a:off x="283527" y="987103"/>
            <a:ext cx="11340356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63" name="Google Shape;363;g2658bb40c15_0_13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2722" y="-38790"/>
            <a:ext cx="948378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g2658bb40c15_0_1333"/>
          <p:cNvSpPr txBox="1">
            <a:spLocks noGrp="1"/>
          </p:cNvSpPr>
          <p:nvPr>
            <p:ph type="title"/>
          </p:nvPr>
        </p:nvSpPr>
        <p:spPr>
          <a:xfrm>
            <a:off x="-262970" y="145400"/>
            <a:ext cx="1037554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lang="en-US" sz="3300" b="1">
                <a:solidFill>
                  <a:srgbClr val="0000FF"/>
                </a:solidFill>
              </a:rPr>
              <a:t> </a:t>
            </a:r>
            <a:r>
              <a:rPr lang="en-US" sz="3300" b="1">
                <a:solidFill>
                  <a:srgbClr val="ED7D31"/>
                </a:solidFill>
              </a:rPr>
              <a:t>       </a:t>
            </a:r>
            <a:r>
              <a:rPr lang="en-US" sz="3300" b="1" cap="small">
                <a:solidFill>
                  <a:srgbClr val="ED7D31"/>
                </a:solidFill>
              </a:rPr>
              <a:t>Multiple register LOAD/STORE Example-03</a:t>
            </a:r>
            <a:endParaRPr sz="3300">
              <a:solidFill>
                <a:srgbClr val="ED7D3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g2658bb40c15_0_13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8404" y="1071564"/>
            <a:ext cx="9179203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g2658bb40c15_0_13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9751" y="2052639"/>
            <a:ext cx="4170218" cy="4162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g2658bb40c15_0_13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0218" y="1076325"/>
            <a:ext cx="9179203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g2658bb40c15_0_13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1564" y="2057400"/>
            <a:ext cx="4170218" cy="41624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3" name="Google Shape;373;g2658bb40c15_0_1345"/>
          <p:cNvCxnSpPr/>
          <p:nvPr/>
        </p:nvCxnSpPr>
        <p:spPr>
          <a:xfrm>
            <a:off x="372" y="1003653"/>
            <a:ext cx="11340356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74" name="Google Shape;374;g2658bb40c15_0_134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392722" y="-38790"/>
            <a:ext cx="948378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g2658bb40c15_0_1345"/>
          <p:cNvSpPr txBox="1">
            <a:spLocks noGrp="1"/>
          </p:cNvSpPr>
          <p:nvPr>
            <p:ph type="title"/>
          </p:nvPr>
        </p:nvSpPr>
        <p:spPr>
          <a:xfrm>
            <a:off x="-509537" y="191175"/>
            <a:ext cx="1037554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lang="en-US" sz="3300" b="1">
                <a:solidFill>
                  <a:srgbClr val="0000FF"/>
                </a:solidFill>
              </a:rPr>
              <a:t> </a:t>
            </a:r>
            <a:r>
              <a:rPr lang="en-US" sz="3300" b="1">
                <a:solidFill>
                  <a:srgbClr val="ED7D31"/>
                </a:solidFill>
              </a:rPr>
              <a:t>       </a:t>
            </a:r>
            <a:r>
              <a:rPr lang="en-US" sz="3300" b="1" cap="small">
                <a:solidFill>
                  <a:srgbClr val="ED7D31"/>
                </a:solidFill>
              </a:rPr>
              <a:t>Multiple register LOAD/STORE Example-04</a:t>
            </a:r>
            <a:endParaRPr sz="3300">
              <a:solidFill>
                <a:srgbClr val="ED7D3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g2658bb40c15_0_13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6712" y="1219201"/>
            <a:ext cx="6158803" cy="2112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g2658bb40c15_0_13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26763" y="4267200"/>
            <a:ext cx="6726542" cy="2376488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g2658bb40c15_0_1356"/>
          <p:cNvSpPr txBox="1"/>
          <p:nvPr/>
        </p:nvSpPr>
        <p:spPr>
          <a:xfrm>
            <a:off x="620217" y="3581400"/>
            <a:ext cx="5995379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LDMIA  r0!, {r1-r3}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83" name="Google Shape;383;g2658bb40c15_0_1356"/>
          <p:cNvCxnSpPr/>
          <p:nvPr/>
        </p:nvCxnSpPr>
        <p:spPr>
          <a:xfrm>
            <a:off x="372" y="1003653"/>
            <a:ext cx="11340356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84" name="Google Shape;384;g2658bb40c15_0_135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392722" y="-38790"/>
            <a:ext cx="948378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g2658bb40c15_0_1356"/>
          <p:cNvSpPr txBox="1">
            <a:spLocks noGrp="1"/>
          </p:cNvSpPr>
          <p:nvPr>
            <p:ph type="title"/>
          </p:nvPr>
        </p:nvSpPr>
        <p:spPr>
          <a:xfrm>
            <a:off x="-509537" y="191175"/>
            <a:ext cx="1037554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lang="en-US" sz="3300" b="1">
                <a:solidFill>
                  <a:srgbClr val="0000FF"/>
                </a:solidFill>
              </a:rPr>
              <a:t> </a:t>
            </a:r>
            <a:r>
              <a:rPr lang="en-US" sz="3300" b="1">
                <a:solidFill>
                  <a:srgbClr val="ED7D31"/>
                </a:solidFill>
              </a:rPr>
              <a:t>       </a:t>
            </a:r>
            <a:r>
              <a:rPr lang="en-US" sz="3300" b="1" cap="small">
                <a:solidFill>
                  <a:srgbClr val="ED7D31"/>
                </a:solidFill>
              </a:rPr>
              <a:t>Multiple register LOAD/STORE Example-04</a:t>
            </a:r>
            <a:endParaRPr sz="3300">
              <a:solidFill>
                <a:srgbClr val="ED7D3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g264fb4b1835_1_93"/>
          <p:cNvGrpSpPr/>
          <p:nvPr/>
        </p:nvGrpSpPr>
        <p:grpSpPr>
          <a:xfrm>
            <a:off x="292031" y="5489800"/>
            <a:ext cx="992346" cy="1077941"/>
            <a:chOff x="313939" y="5489794"/>
            <a:chExt cx="1066800" cy="1077941"/>
          </a:xfrm>
        </p:grpSpPr>
        <p:sp>
          <p:nvSpPr>
            <p:cNvPr id="179" name="Google Shape;179;g264fb4b1835_1_93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g264fb4b1835_1_93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81" name="Google Shape;181;g264fb4b1835_1_93"/>
          <p:cNvCxnSpPr/>
          <p:nvPr/>
        </p:nvCxnSpPr>
        <p:spPr>
          <a:xfrm rot="10800000" flipH="1">
            <a:off x="5108578" y="3695169"/>
            <a:ext cx="4478767" cy="1140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82" name="Google Shape;182;g264fb4b1835_1_93"/>
          <p:cNvGrpSpPr/>
          <p:nvPr/>
        </p:nvGrpSpPr>
        <p:grpSpPr>
          <a:xfrm rot="10800000">
            <a:off x="10098079" y="266198"/>
            <a:ext cx="992346" cy="1077941"/>
            <a:chOff x="313939" y="5489794"/>
            <a:chExt cx="1066800" cy="1077941"/>
          </a:xfrm>
        </p:grpSpPr>
        <p:sp>
          <p:nvSpPr>
            <p:cNvPr id="183" name="Google Shape;183;g264fb4b1835_1_93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g264fb4b1835_1_93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5" name="Google Shape;185;g264fb4b1835_1_93"/>
          <p:cNvSpPr/>
          <p:nvPr/>
        </p:nvSpPr>
        <p:spPr>
          <a:xfrm>
            <a:off x="3446285" y="1143531"/>
            <a:ext cx="6973958" cy="12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Microprocessor &amp; Computer Architecture (</a:t>
            </a:r>
            <a:r>
              <a:rPr lang="en-US" sz="30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μ</a:t>
            </a:r>
            <a:r>
              <a:rPr lang="en-US" sz="30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pCA)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264fb4b1835_1_93"/>
          <p:cNvSpPr txBox="1"/>
          <p:nvPr/>
        </p:nvSpPr>
        <p:spPr>
          <a:xfrm>
            <a:off x="5906513" y="2964930"/>
            <a:ext cx="2882902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UE23CS251B</a:t>
            </a:r>
            <a:endParaRPr sz="3000" b="1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g264fb4b1835_1_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8620" y="2286269"/>
            <a:ext cx="1818962" cy="2171984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264fb4b1835_1_93"/>
          <p:cNvSpPr/>
          <p:nvPr/>
        </p:nvSpPr>
        <p:spPr>
          <a:xfrm>
            <a:off x="3344285" y="3935048"/>
            <a:ext cx="8245739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Multiple Load / Store Instructions or Block Transfer </a:t>
            </a:r>
            <a:endParaRPr sz="28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g2658bb40c15_0_13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2147" y="4267200"/>
            <a:ext cx="6893572" cy="2439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g2658bb40c15_0_13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06656" y="1066801"/>
            <a:ext cx="6380907" cy="2189163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g2658bb40c15_0_1366"/>
          <p:cNvSpPr txBox="1"/>
          <p:nvPr/>
        </p:nvSpPr>
        <p:spPr>
          <a:xfrm>
            <a:off x="655658" y="3412332"/>
            <a:ext cx="457402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LDMIB  r0!, {r1-r3}</a:t>
            </a:r>
            <a:endParaRPr sz="24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93" name="Google Shape;393;g2658bb40c15_0_1366"/>
          <p:cNvCxnSpPr/>
          <p:nvPr/>
        </p:nvCxnSpPr>
        <p:spPr>
          <a:xfrm>
            <a:off x="372" y="1003653"/>
            <a:ext cx="11340356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94" name="Google Shape;394;g2658bb40c15_0_136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392722" y="-38790"/>
            <a:ext cx="948378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g2658bb40c15_0_1366"/>
          <p:cNvSpPr txBox="1">
            <a:spLocks noGrp="1"/>
          </p:cNvSpPr>
          <p:nvPr>
            <p:ph type="title"/>
          </p:nvPr>
        </p:nvSpPr>
        <p:spPr>
          <a:xfrm>
            <a:off x="-509537" y="191175"/>
            <a:ext cx="1037554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lang="en-US" sz="3300" b="1">
                <a:solidFill>
                  <a:srgbClr val="0000FF"/>
                </a:solidFill>
              </a:rPr>
              <a:t> </a:t>
            </a:r>
            <a:r>
              <a:rPr lang="en-US" sz="3300" b="1">
                <a:solidFill>
                  <a:srgbClr val="ED7D31"/>
                </a:solidFill>
              </a:rPr>
              <a:t>       </a:t>
            </a:r>
            <a:r>
              <a:rPr lang="en-US" sz="3300" b="1" cap="small">
                <a:solidFill>
                  <a:srgbClr val="ED7D31"/>
                </a:solidFill>
              </a:rPr>
              <a:t>Multiple register LOAD/STORE Example-05</a:t>
            </a:r>
            <a:endParaRPr sz="3300">
              <a:solidFill>
                <a:srgbClr val="ED7D3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g2658bb40c15_0_13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0317" y="2362200"/>
            <a:ext cx="3880782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g2658bb40c15_0_1376"/>
          <p:cNvSpPr txBox="1">
            <a:spLocks noGrp="1"/>
          </p:cNvSpPr>
          <p:nvPr>
            <p:ph type="body" idx="1"/>
          </p:nvPr>
        </p:nvSpPr>
        <p:spPr>
          <a:xfrm>
            <a:off x="0" y="2667000"/>
            <a:ext cx="7088188" cy="37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–"/>
            </a:pPr>
            <a:r>
              <a:rPr lang="en-US" sz="2400">
                <a:solidFill>
                  <a:srgbClr val="002060"/>
                </a:solidFill>
              </a:rPr>
              <a:t>R9: address of the source A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Char char="–"/>
            </a:pPr>
            <a:r>
              <a:rPr lang="en-US" sz="2400">
                <a:solidFill>
                  <a:srgbClr val="002060"/>
                </a:solidFill>
              </a:rPr>
              <a:t>R10: address of the destination B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Char char="–"/>
            </a:pPr>
            <a:r>
              <a:rPr lang="en-US" sz="2400">
                <a:solidFill>
                  <a:srgbClr val="002060"/>
                </a:solidFill>
              </a:rPr>
              <a:t>R11: count : 16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rPr lang="en-US" sz="2800">
                <a:solidFill>
                  <a:srgbClr val="002060"/>
                </a:solidFill>
              </a:rPr>
              <a:t>               </a:t>
            </a:r>
            <a:endParaRPr sz="2800">
              <a:solidFill>
                <a:srgbClr val="002060"/>
              </a:solidFill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Courier New"/>
              <a:buNone/>
            </a:pPr>
            <a:r>
              <a:rPr lang="en-US" sz="2400" b="1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loop: LDMIA R9!, {R0-R7}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Courier New"/>
              <a:buNone/>
            </a:pPr>
            <a:r>
              <a:rPr lang="en-US" sz="2400" b="1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		  STMIA R10!, {R0-R7}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Courier New"/>
              <a:buNone/>
            </a:pPr>
            <a:r>
              <a:rPr lang="en-US" sz="2400" b="1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		  CMP R11,#16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Courier New"/>
              <a:buNone/>
            </a:pPr>
            <a:r>
              <a:rPr lang="en-US" sz="2400" b="1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 		  BNE   loop</a:t>
            </a:r>
            <a:endParaRPr/>
          </a:p>
        </p:txBody>
      </p:sp>
      <p:sp>
        <p:nvSpPr>
          <p:cNvPr id="402" name="Google Shape;402;g2658bb40c15_0_1376"/>
          <p:cNvSpPr/>
          <p:nvPr/>
        </p:nvSpPr>
        <p:spPr>
          <a:xfrm>
            <a:off x="189018" y="1524000"/>
            <a:ext cx="10490518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Write a program  using ARM7TDMI  - ISA to copy a block  512 bytes of data from location A to location B if the rate of data transfer rate is 32 bytes.</a:t>
            </a:r>
            <a:endParaRPr/>
          </a:p>
        </p:txBody>
      </p:sp>
      <p:cxnSp>
        <p:nvCxnSpPr>
          <p:cNvPr id="403" name="Google Shape;403;g2658bb40c15_0_1376"/>
          <p:cNvCxnSpPr/>
          <p:nvPr/>
        </p:nvCxnSpPr>
        <p:spPr>
          <a:xfrm>
            <a:off x="372" y="1003653"/>
            <a:ext cx="11340356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04" name="Google Shape;404;g2658bb40c15_0_137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92722" y="-38790"/>
            <a:ext cx="948378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g2658bb40c15_0_1376"/>
          <p:cNvSpPr txBox="1">
            <a:spLocks noGrp="1"/>
          </p:cNvSpPr>
          <p:nvPr>
            <p:ph type="title"/>
          </p:nvPr>
        </p:nvSpPr>
        <p:spPr>
          <a:xfrm>
            <a:off x="-509537" y="191175"/>
            <a:ext cx="1037554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lang="en-US" sz="3300" b="1">
                <a:solidFill>
                  <a:srgbClr val="0000FF"/>
                </a:solidFill>
              </a:rPr>
              <a:t> </a:t>
            </a:r>
            <a:r>
              <a:rPr lang="en-US" sz="3300" b="1">
                <a:solidFill>
                  <a:srgbClr val="ED7D31"/>
                </a:solidFill>
              </a:rPr>
              <a:t>       </a:t>
            </a:r>
            <a:r>
              <a:rPr lang="en-US" sz="3300" b="1" cap="small">
                <a:solidFill>
                  <a:srgbClr val="ED7D31"/>
                </a:solidFill>
              </a:rPr>
              <a:t>Multiple register LOAD /  STORE- Application</a:t>
            </a:r>
            <a:endParaRPr sz="3300">
              <a:solidFill>
                <a:srgbClr val="ED7D3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Google Shape;410;g2658bb40c15_0_847"/>
          <p:cNvGrpSpPr/>
          <p:nvPr/>
        </p:nvGrpSpPr>
        <p:grpSpPr>
          <a:xfrm>
            <a:off x="292031" y="5489800"/>
            <a:ext cx="992346" cy="1077941"/>
            <a:chOff x="313939" y="5489794"/>
            <a:chExt cx="1066800" cy="1077941"/>
          </a:xfrm>
        </p:grpSpPr>
        <p:sp>
          <p:nvSpPr>
            <p:cNvPr id="411" name="Google Shape;411;g2658bb40c15_0_847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g2658bb40c15_0_847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13" name="Google Shape;413;g2658bb40c15_0_847"/>
          <p:cNvCxnSpPr/>
          <p:nvPr/>
        </p:nvCxnSpPr>
        <p:spPr>
          <a:xfrm rot="10800000" flipH="1">
            <a:off x="5108578" y="3695169"/>
            <a:ext cx="4478767" cy="1140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14" name="Google Shape;414;g2658bb40c15_0_847"/>
          <p:cNvGrpSpPr/>
          <p:nvPr/>
        </p:nvGrpSpPr>
        <p:grpSpPr>
          <a:xfrm rot="10800000">
            <a:off x="10098079" y="266198"/>
            <a:ext cx="992346" cy="1077941"/>
            <a:chOff x="313939" y="5489794"/>
            <a:chExt cx="1066800" cy="1077941"/>
          </a:xfrm>
        </p:grpSpPr>
        <p:sp>
          <p:nvSpPr>
            <p:cNvPr id="415" name="Google Shape;415;g2658bb40c15_0_847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g2658bb40c15_0_847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7" name="Google Shape;417;g2658bb40c15_0_847"/>
          <p:cNvSpPr/>
          <p:nvPr/>
        </p:nvSpPr>
        <p:spPr>
          <a:xfrm>
            <a:off x="3446285" y="1143531"/>
            <a:ext cx="6973958" cy="12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Microprocessor &amp; Computer Architecture (</a:t>
            </a:r>
            <a:r>
              <a:rPr lang="en-US" sz="30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μ</a:t>
            </a:r>
            <a:r>
              <a:rPr lang="en-US" sz="30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pCA)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g2658bb40c15_0_847"/>
          <p:cNvSpPr txBox="1"/>
          <p:nvPr/>
        </p:nvSpPr>
        <p:spPr>
          <a:xfrm>
            <a:off x="5906513" y="2964930"/>
            <a:ext cx="2882902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UE23CS252B</a:t>
            </a:r>
            <a:endParaRPr sz="3000" b="1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9" name="Google Shape;419;g2658bb40c15_0_8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8620" y="2286269"/>
            <a:ext cx="1818962" cy="2171984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g2658bb40c15_0_847"/>
          <p:cNvSpPr/>
          <p:nvPr/>
        </p:nvSpPr>
        <p:spPr>
          <a:xfrm>
            <a:off x="4022283" y="3873123"/>
            <a:ext cx="8245739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600" b="1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Block Transfer Instructions:           </a:t>
            </a:r>
            <a:endParaRPr>
              <a:solidFill>
                <a:srgbClr val="24406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600" b="1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               Stack Operations</a:t>
            </a:r>
            <a:endParaRPr sz="3600" b="1">
              <a:solidFill>
                <a:srgbClr val="24406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1">
              <a:solidFill>
                <a:srgbClr val="24406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5" name="Google Shape;425;g2658bb40c15_0_400"/>
          <p:cNvGraphicFramePr/>
          <p:nvPr/>
        </p:nvGraphicFramePr>
        <p:xfrm>
          <a:off x="7088188" y="1600200"/>
          <a:ext cx="2627652" cy="4749520"/>
        </p:xfrm>
        <a:graphic>
          <a:graphicData uri="http://schemas.openxmlformats.org/drawingml/2006/table">
            <a:tbl>
              <a:tblPr>
                <a:noFill/>
                <a:tableStyleId>{F29EA3ED-6DEE-4BA2-B2A3-F115BEE36843}</a:tableStyleId>
              </a:tblPr>
              <a:tblGrid>
                <a:gridCol w="1350135"/>
                <a:gridCol w="1277517"/>
              </a:tblGrid>
              <a:tr h="188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Addr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data</a:t>
                      </a:r>
                      <a:endParaRPr/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77777"/>
                    </a:solidFill>
                  </a:tcPr>
                </a:tc>
              </a:tr>
              <a:tr h="180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0x1010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8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0x1014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46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0x1018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/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6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0x101C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</a:t>
                      </a:r>
                      <a:endParaRPr/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44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0x1010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30</a:t>
                      </a:r>
                      <a:endParaRPr/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5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0x1020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40</a:t>
                      </a:r>
                      <a:endParaRPr/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7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0x1024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50</a:t>
                      </a:r>
                      <a:endParaRPr/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6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0x1028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60</a:t>
                      </a:r>
                      <a:endParaRPr/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8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0x102C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89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0x1030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0x1034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426" name="Google Shape;426;g2658bb40c15_0_400"/>
          <p:cNvSpPr txBox="1"/>
          <p:nvPr/>
        </p:nvSpPr>
        <p:spPr>
          <a:xfrm>
            <a:off x="283527" y="1600200"/>
            <a:ext cx="6048587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Memory access can be in LIFO order.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i.e Can be treated like STACK.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R13 is a stack pointer which will keep the address of TOP of the STACK.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Mainly used in Procedural Call.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can grow upward or downward direction based on the MODE used by the user in the program.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7" name="Google Shape;427;g2658bb40c15_0_400"/>
          <p:cNvCxnSpPr/>
          <p:nvPr/>
        </p:nvCxnSpPr>
        <p:spPr>
          <a:xfrm>
            <a:off x="372" y="1003653"/>
            <a:ext cx="11340356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28" name="Google Shape;428;g2658bb40c15_0_4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2722" y="-38790"/>
            <a:ext cx="948378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g2658bb40c15_0_400"/>
          <p:cNvSpPr txBox="1">
            <a:spLocks noGrp="1"/>
          </p:cNvSpPr>
          <p:nvPr>
            <p:ph type="title" idx="4294967295"/>
          </p:nvPr>
        </p:nvSpPr>
        <p:spPr>
          <a:xfrm>
            <a:off x="-899884" y="191175"/>
            <a:ext cx="1037554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9309"/>
              <a:buFont typeface="Calibri"/>
              <a:buNone/>
            </a:pPr>
            <a:r>
              <a:rPr lang="en-US" b="1">
                <a:solidFill>
                  <a:srgbClr val="0000FF"/>
                </a:solidFill>
              </a:rPr>
              <a:t> </a:t>
            </a:r>
            <a:r>
              <a:rPr lang="en-US" sz="3650" b="1">
                <a:solidFill>
                  <a:srgbClr val="ED7D31"/>
                </a:solidFill>
              </a:rPr>
              <a:t>       </a:t>
            </a:r>
            <a:r>
              <a:rPr lang="en-US" sz="3650" b="1">
                <a:solidFill>
                  <a:srgbClr val="E36C09"/>
                </a:solidFill>
              </a:rPr>
              <a:t>Block Transfer Instructions(STACK)</a:t>
            </a:r>
            <a:endParaRPr sz="3650">
              <a:solidFill>
                <a:srgbClr val="E36C09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4" name="Google Shape;434;g2658bb40c15_0_484"/>
          <p:cNvGraphicFramePr/>
          <p:nvPr/>
        </p:nvGraphicFramePr>
        <p:xfrm>
          <a:off x="4880194" y="1811241"/>
          <a:ext cx="2627653" cy="4749520"/>
        </p:xfrm>
        <a:graphic>
          <a:graphicData uri="http://schemas.openxmlformats.org/drawingml/2006/table">
            <a:tbl>
              <a:tblPr>
                <a:noFill/>
                <a:tableStyleId>{F29EA3ED-6DEE-4BA2-B2A3-F115BEE36843}</a:tableStyleId>
              </a:tblPr>
              <a:tblGrid>
                <a:gridCol w="1400522"/>
                <a:gridCol w="1227131"/>
              </a:tblGrid>
              <a:tr h="188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Addr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data</a:t>
                      </a:r>
                      <a:endParaRPr/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77777"/>
                    </a:solidFill>
                  </a:tcPr>
                </a:tc>
              </a:tr>
              <a:tr h="180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0x1010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8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0x1014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46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0x1018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6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0x101C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44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0x1010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5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0x1020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7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0x1024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6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0x1028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8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0x102C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89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0x1030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0x1034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435" name="Google Shape;435;g2658bb40c15_0_484"/>
          <p:cNvGraphicFramePr/>
          <p:nvPr/>
        </p:nvGraphicFramePr>
        <p:xfrm>
          <a:off x="39256" y="1440401"/>
          <a:ext cx="8183014" cy="370850"/>
        </p:xfrm>
        <a:graphic>
          <a:graphicData uri="http://schemas.openxmlformats.org/drawingml/2006/table">
            <a:tbl>
              <a:tblPr firstRow="1" bandRow="1">
                <a:noFill/>
                <a:tableStyleId>{4CD8658E-EF52-4822-92A9-947148F7801A}</a:tableStyleId>
              </a:tblPr>
              <a:tblGrid>
                <a:gridCol w="971448"/>
                <a:gridCol w="971448"/>
                <a:gridCol w="971448"/>
                <a:gridCol w="1212496"/>
                <a:gridCol w="971448"/>
                <a:gridCol w="971448"/>
                <a:gridCol w="2113278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85052" marR="85052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85052" marR="85052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85052" marR="85052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140</a:t>
                      </a:r>
                      <a:endParaRPr/>
                    </a:p>
                  </a:txBody>
                  <a:tcPr marL="85052" marR="85052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15</a:t>
                      </a:r>
                      <a:endParaRPr/>
                    </a:p>
                  </a:txBody>
                  <a:tcPr marL="85052" marR="85052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60</a:t>
                      </a:r>
                      <a:endParaRPr/>
                    </a:p>
                  </a:txBody>
                  <a:tcPr marL="85052" marR="85052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27</a:t>
                      </a:r>
                      <a:endParaRPr/>
                    </a:p>
                  </a:txBody>
                  <a:tcPr marL="85052" marR="85052" marT="45725" marB="457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36" name="Google Shape;436;g2658bb40c15_0_484"/>
          <p:cNvSpPr txBox="1"/>
          <p:nvPr/>
        </p:nvSpPr>
        <p:spPr>
          <a:xfrm>
            <a:off x="3698833" y="2871077"/>
            <a:ext cx="776538" cy="369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</a:t>
            </a:r>
            <a:endParaRPr/>
          </a:p>
        </p:txBody>
      </p:sp>
      <p:cxnSp>
        <p:nvCxnSpPr>
          <p:cNvPr id="437" name="Google Shape;437;g2658bb40c15_0_484"/>
          <p:cNvCxnSpPr>
            <a:stCxn id="436" idx="3"/>
          </p:cNvCxnSpPr>
          <p:nvPr/>
        </p:nvCxnSpPr>
        <p:spPr>
          <a:xfrm rot="10800000" flipH="1">
            <a:off x="4475371" y="3052127"/>
            <a:ext cx="404827" cy="36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38" name="Google Shape;438;g2658bb40c15_0_484"/>
          <p:cNvSpPr txBox="1"/>
          <p:nvPr/>
        </p:nvSpPr>
        <p:spPr>
          <a:xfrm>
            <a:off x="641209" y="2855742"/>
            <a:ext cx="1666561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R13=0x1018</a:t>
            </a:r>
            <a:endParaRPr/>
          </a:p>
        </p:txBody>
      </p:sp>
      <p:cxnSp>
        <p:nvCxnSpPr>
          <p:cNvPr id="439" name="Google Shape;439;g2658bb40c15_0_484"/>
          <p:cNvCxnSpPr/>
          <p:nvPr/>
        </p:nvCxnSpPr>
        <p:spPr>
          <a:xfrm>
            <a:off x="372" y="1003653"/>
            <a:ext cx="11340356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40" name="Google Shape;440;g2658bb40c15_0_4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2722" y="-38790"/>
            <a:ext cx="948378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g2658bb40c15_0_484"/>
          <p:cNvSpPr txBox="1">
            <a:spLocks noGrp="1"/>
          </p:cNvSpPr>
          <p:nvPr>
            <p:ph type="title" idx="4294967295"/>
          </p:nvPr>
        </p:nvSpPr>
        <p:spPr>
          <a:xfrm>
            <a:off x="-899884" y="191175"/>
            <a:ext cx="1037554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9309"/>
              <a:buFont typeface="Calibri"/>
              <a:buNone/>
            </a:pPr>
            <a:r>
              <a:rPr lang="en-US" b="1">
                <a:solidFill>
                  <a:srgbClr val="0000FF"/>
                </a:solidFill>
              </a:rPr>
              <a:t> </a:t>
            </a:r>
            <a:r>
              <a:rPr lang="en-US" sz="3650" b="1">
                <a:solidFill>
                  <a:srgbClr val="ED7D31"/>
                </a:solidFill>
              </a:rPr>
              <a:t>       </a:t>
            </a:r>
            <a:r>
              <a:rPr lang="en-US" sz="3650" b="1">
                <a:solidFill>
                  <a:srgbClr val="E36C09"/>
                </a:solidFill>
              </a:rPr>
              <a:t>Block Transfer Instructions(STACK)</a:t>
            </a:r>
            <a:endParaRPr sz="3650">
              <a:solidFill>
                <a:srgbClr val="E36C09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6" name="Google Shape;446;g2658bb40c15_0_571"/>
          <p:cNvGraphicFramePr/>
          <p:nvPr/>
        </p:nvGraphicFramePr>
        <p:xfrm>
          <a:off x="4880194" y="1811241"/>
          <a:ext cx="2627653" cy="4749520"/>
        </p:xfrm>
        <a:graphic>
          <a:graphicData uri="http://schemas.openxmlformats.org/drawingml/2006/table">
            <a:tbl>
              <a:tblPr>
                <a:noFill/>
                <a:tableStyleId>{F29EA3ED-6DEE-4BA2-B2A3-F115BEE36843}</a:tableStyleId>
              </a:tblPr>
              <a:tblGrid>
                <a:gridCol w="1400522"/>
                <a:gridCol w="1227131"/>
              </a:tblGrid>
              <a:tr h="188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Addr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data</a:t>
                      </a:r>
                      <a:endParaRPr/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77777"/>
                    </a:solidFill>
                  </a:tcPr>
                </a:tc>
              </a:tr>
              <a:tr h="180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0x1010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8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0x1014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46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0x1018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/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6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0x101C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44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0x1010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5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0x1020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7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0x1024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6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0x1028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8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0x102C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89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0x1030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0x1034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447" name="Google Shape;447;g2658bb40c15_0_571"/>
          <p:cNvGraphicFramePr/>
          <p:nvPr/>
        </p:nvGraphicFramePr>
        <p:xfrm>
          <a:off x="39255" y="1440401"/>
          <a:ext cx="7048931" cy="370850"/>
        </p:xfrm>
        <a:graphic>
          <a:graphicData uri="http://schemas.openxmlformats.org/drawingml/2006/table">
            <a:tbl>
              <a:tblPr firstRow="1" bandRow="1">
                <a:noFill/>
                <a:tableStyleId>{4CD8658E-EF52-4822-92A9-947148F7801A}</a:tableStyleId>
              </a:tblPr>
              <a:tblGrid>
                <a:gridCol w="836815"/>
                <a:gridCol w="836815"/>
                <a:gridCol w="836815"/>
                <a:gridCol w="1044469"/>
                <a:gridCol w="836815"/>
                <a:gridCol w="836815"/>
                <a:gridCol w="1820387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85052" marR="85052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85052" marR="85052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75</a:t>
                      </a:r>
                      <a:endParaRPr/>
                    </a:p>
                  </a:txBody>
                  <a:tcPr marL="85052" marR="85052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140</a:t>
                      </a:r>
                      <a:endParaRPr/>
                    </a:p>
                  </a:txBody>
                  <a:tcPr marL="85052" marR="85052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15</a:t>
                      </a:r>
                      <a:endParaRPr/>
                    </a:p>
                  </a:txBody>
                  <a:tcPr marL="85052" marR="85052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60</a:t>
                      </a:r>
                      <a:endParaRPr/>
                    </a:p>
                  </a:txBody>
                  <a:tcPr marL="85052" marR="85052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27</a:t>
                      </a:r>
                      <a:endParaRPr/>
                    </a:p>
                  </a:txBody>
                  <a:tcPr marL="85052" marR="85052" marT="45725" marB="457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48" name="Google Shape;448;g2658bb40c15_0_571"/>
          <p:cNvSpPr txBox="1"/>
          <p:nvPr/>
        </p:nvSpPr>
        <p:spPr>
          <a:xfrm>
            <a:off x="3698833" y="3457137"/>
            <a:ext cx="776538" cy="369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</a:t>
            </a:r>
            <a:endParaRPr/>
          </a:p>
        </p:txBody>
      </p:sp>
      <p:cxnSp>
        <p:nvCxnSpPr>
          <p:cNvPr id="449" name="Google Shape;449;g2658bb40c15_0_571"/>
          <p:cNvCxnSpPr>
            <a:stCxn id="448" idx="3"/>
          </p:cNvCxnSpPr>
          <p:nvPr/>
        </p:nvCxnSpPr>
        <p:spPr>
          <a:xfrm rot="10800000" flipH="1">
            <a:off x="4475371" y="3638187"/>
            <a:ext cx="404827" cy="36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50" name="Google Shape;450;g2658bb40c15_0_571"/>
          <p:cNvSpPr txBox="1"/>
          <p:nvPr/>
        </p:nvSpPr>
        <p:spPr>
          <a:xfrm>
            <a:off x="641209" y="2855742"/>
            <a:ext cx="1674375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R13=0x101C</a:t>
            </a:r>
            <a:endParaRPr/>
          </a:p>
        </p:txBody>
      </p:sp>
      <p:cxnSp>
        <p:nvCxnSpPr>
          <p:cNvPr id="451" name="Google Shape;451;g2658bb40c15_0_571"/>
          <p:cNvCxnSpPr/>
          <p:nvPr/>
        </p:nvCxnSpPr>
        <p:spPr>
          <a:xfrm>
            <a:off x="372" y="1003653"/>
            <a:ext cx="11340356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52" name="Google Shape;452;g2658bb40c15_0_5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2722" y="-38790"/>
            <a:ext cx="948378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g2658bb40c15_0_571"/>
          <p:cNvSpPr txBox="1">
            <a:spLocks noGrp="1"/>
          </p:cNvSpPr>
          <p:nvPr>
            <p:ph type="title" idx="4294967295"/>
          </p:nvPr>
        </p:nvSpPr>
        <p:spPr>
          <a:xfrm>
            <a:off x="-899884" y="191175"/>
            <a:ext cx="1037554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9309"/>
              <a:buFont typeface="Calibri"/>
              <a:buNone/>
            </a:pPr>
            <a:r>
              <a:rPr lang="en-US" b="1">
                <a:solidFill>
                  <a:srgbClr val="0000FF"/>
                </a:solidFill>
              </a:rPr>
              <a:t> </a:t>
            </a:r>
            <a:r>
              <a:rPr lang="en-US" sz="3650" b="1">
                <a:solidFill>
                  <a:srgbClr val="ED7D31"/>
                </a:solidFill>
              </a:rPr>
              <a:t>       </a:t>
            </a:r>
            <a:r>
              <a:rPr lang="en-US" sz="3650" b="1">
                <a:solidFill>
                  <a:srgbClr val="E36C09"/>
                </a:solidFill>
              </a:rPr>
              <a:t>Block Transfer Instructions(STACK)</a:t>
            </a:r>
            <a:endParaRPr sz="3650">
              <a:solidFill>
                <a:srgbClr val="E36C09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8" name="Google Shape;458;g2658bb40c15_0_658"/>
          <p:cNvGraphicFramePr/>
          <p:nvPr/>
        </p:nvGraphicFramePr>
        <p:xfrm>
          <a:off x="4880194" y="1904999"/>
          <a:ext cx="2627653" cy="4740045"/>
        </p:xfrm>
        <a:graphic>
          <a:graphicData uri="http://schemas.openxmlformats.org/drawingml/2006/table">
            <a:tbl>
              <a:tblPr>
                <a:noFill/>
                <a:tableStyleId>{F29EA3ED-6DEE-4BA2-B2A3-F115BEE36843}</a:tableStyleId>
              </a:tblPr>
              <a:tblGrid>
                <a:gridCol w="1400522"/>
                <a:gridCol w="1227131"/>
              </a:tblGrid>
              <a:tr h="380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Addr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data</a:t>
                      </a:r>
                      <a:endParaRPr/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77777"/>
                    </a:solidFill>
                  </a:tcPr>
                </a:tc>
              </a:tr>
              <a:tr h="380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0x1010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0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0x1014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0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0x1018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/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0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0x101C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</a:t>
                      </a:r>
                      <a:endParaRPr/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0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0x1010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0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0x1020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0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0x1024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0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0x1028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0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0x102C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0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0x1030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0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0x1034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459" name="Google Shape;459;g2658bb40c15_0_658"/>
          <p:cNvGraphicFramePr/>
          <p:nvPr/>
        </p:nvGraphicFramePr>
        <p:xfrm>
          <a:off x="39259" y="1440401"/>
          <a:ext cx="6670956" cy="370850"/>
        </p:xfrm>
        <a:graphic>
          <a:graphicData uri="http://schemas.openxmlformats.org/drawingml/2006/table">
            <a:tbl>
              <a:tblPr firstRow="1" bandRow="1">
                <a:noFill/>
                <a:tableStyleId>{4CD8658E-EF52-4822-92A9-947148F7801A}</a:tableStyleId>
              </a:tblPr>
              <a:tblGrid>
                <a:gridCol w="791948"/>
                <a:gridCol w="791948"/>
                <a:gridCol w="791948"/>
                <a:gridCol w="988439"/>
                <a:gridCol w="791948"/>
                <a:gridCol w="791948"/>
                <a:gridCol w="1722777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85052" marR="85052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85052" marR="85052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75</a:t>
                      </a:r>
                      <a:endParaRPr/>
                    </a:p>
                  </a:txBody>
                  <a:tcPr marL="85052" marR="85052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140</a:t>
                      </a:r>
                      <a:endParaRPr/>
                    </a:p>
                  </a:txBody>
                  <a:tcPr marL="85052" marR="85052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15</a:t>
                      </a:r>
                      <a:endParaRPr/>
                    </a:p>
                  </a:txBody>
                  <a:tcPr marL="85052" marR="85052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60</a:t>
                      </a:r>
                      <a:endParaRPr/>
                    </a:p>
                  </a:txBody>
                  <a:tcPr marL="85052" marR="85052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27</a:t>
                      </a:r>
                      <a:endParaRPr/>
                    </a:p>
                  </a:txBody>
                  <a:tcPr marL="85052" marR="85052" marT="45725" marB="457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60" name="Google Shape;460;g2658bb40c15_0_658"/>
          <p:cNvSpPr txBox="1"/>
          <p:nvPr/>
        </p:nvSpPr>
        <p:spPr>
          <a:xfrm>
            <a:off x="3698833" y="3780698"/>
            <a:ext cx="776538" cy="369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</a:t>
            </a:r>
            <a:endParaRPr/>
          </a:p>
        </p:txBody>
      </p:sp>
      <p:cxnSp>
        <p:nvCxnSpPr>
          <p:cNvPr id="461" name="Google Shape;461;g2658bb40c15_0_658"/>
          <p:cNvCxnSpPr>
            <a:stCxn id="460" idx="3"/>
          </p:cNvCxnSpPr>
          <p:nvPr/>
        </p:nvCxnSpPr>
        <p:spPr>
          <a:xfrm rot="10800000" flipH="1">
            <a:off x="4475371" y="3961748"/>
            <a:ext cx="404827" cy="36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62" name="Google Shape;462;g2658bb40c15_0_658"/>
          <p:cNvSpPr txBox="1"/>
          <p:nvPr/>
        </p:nvSpPr>
        <p:spPr>
          <a:xfrm>
            <a:off x="641209" y="2855742"/>
            <a:ext cx="1666561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R13=0x1010</a:t>
            </a:r>
            <a:endParaRPr/>
          </a:p>
        </p:txBody>
      </p:sp>
      <p:cxnSp>
        <p:nvCxnSpPr>
          <p:cNvPr id="463" name="Google Shape;463;g2658bb40c15_0_658"/>
          <p:cNvCxnSpPr/>
          <p:nvPr/>
        </p:nvCxnSpPr>
        <p:spPr>
          <a:xfrm>
            <a:off x="372" y="1003653"/>
            <a:ext cx="11340356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64" name="Google Shape;464;g2658bb40c15_0_6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2722" y="-38790"/>
            <a:ext cx="948378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g2658bb40c15_0_658"/>
          <p:cNvSpPr txBox="1">
            <a:spLocks noGrp="1"/>
          </p:cNvSpPr>
          <p:nvPr>
            <p:ph type="title" idx="4294967295"/>
          </p:nvPr>
        </p:nvSpPr>
        <p:spPr>
          <a:xfrm>
            <a:off x="-899884" y="191175"/>
            <a:ext cx="1037554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9309"/>
              <a:buFont typeface="Calibri"/>
              <a:buNone/>
            </a:pPr>
            <a:r>
              <a:rPr lang="en-US" b="1">
                <a:solidFill>
                  <a:srgbClr val="0000FF"/>
                </a:solidFill>
              </a:rPr>
              <a:t> </a:t>
            </a:r>
            <a:r>
              <a:rPr lang="en-US" sz="3650" b="1">
                <a:solidFill>
                  <a:srgbClr val="ED7D31"/>
                </a:solidFill>
              </a:rPr>
              <a:t>       </a:t>
            </a:r>
            <a:r>
              <a:rPr lang="en-US" sz="3650" b="1">
                <a:solidFill>
                  <a:srgbClr val="E36C09"/>
                </a:solidFill>
              </a:rPr>
              <a:t>Block Transfer Instructions(STACK)</a:t>
            </a:r>
            <a:endParaRPr sz="3650">
              <a:solidFill>
                <a:srgbClr val="E36C09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0" name="Google Shape;470;g2658bb40c15_0_745"/>
          <p:cNvGraphicFramePr/>
          <p:nvPr/>
        </p:nvGraphicFramePr>
        <p:xfrm>
          <a:off x="4880194" y="1811241"/>
          <a:ext cx="2627653" cy="4749520"/>
        </p:xfrm>
        <a:graphic>
          <a:graphicData uri="http://schemas.openxmlformats.org/drawingml/2006/table">
            <a:tbl>
              <a:tblPr>
                <a:noFill/>
                <a:tableStyleId>{F29EA3ED-6DEE-4BA2-B2A3-F115BEE36843}</a:tableStyleId>
              </a:tblPr>
              <a:tblGrid>
                <a:gridCol w="1400522"/>
                <a:gridCol w="1227131"/>
              </a:tblGrid>
              <a:tr h="188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Addr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data</a:t>
                      </a:r>
                      <a:endParaRPr/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77777"/>
                    </a:solidFill>
                  </a:tcPr>
                </a:tc>
              </a:tr>
              <a:tr h="180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0x1010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8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0x1014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46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0x1018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/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6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0x101C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</a:t>
                      </a:r>
                      <a:endParaRPr/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44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0x1010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75</a:t>
                      </a:r>
                      <a:endParaRPr/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5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0x1020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7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0x1024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6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0x1028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8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0x102C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89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0x1030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0x1034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05889" marR="105889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471" name="Google Shape;471;g2658bb40c15_0_745"/>
          <p:cNvGraphicFramePr/>
          <p:nvPr/>
        </p:nvGraphicFramePr>
        <p:xfrm>
          <a:off x="39259" y="1440401"/>
          <a:ext cx="7615955" cy="370850"/>
        </p:xfrm>
        <a:graphic>
          <a:graphicData uri="http://schemas.openxmlformats.org/drawingml/2006/table">
            <a:tbl>
              <a:tblPr firstRow="1" bandRow="1">
                <a:noFill/>
                <a:tableStyleId>{4CD8658E-EF52-4822-92A9-947148F7801A}</a:tableStyleId>
              </a:tblPr>
              <a:tblGrid>
                <a:gridCol w="904131"/>
                <a:gridCol w="904131"/>
                <a:gridCol w="904131"/>
                <a:gridCol w="1128467"/>
                <a:gridCol w="904131"/>
                <a:gridCol w="904131"/>
                <a:gridCol w="1966833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10</a:t>
                      </a:r>
                      <a:endParaRPr/>
                    </a:p>
                  </a:txBody>
                  <a:tcPr marL="85052" marR="85052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L="85052" marR="85052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75</a:t>
                      </a:r>
                      <a:endParaRPr/>
                    </a:p>
                  </a:txBody>
                  <a:tcPr marL="85052" marR="85052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140</a:t>
                      </a:r>
                      <a:endParaRPr/>
                    </a:p>
                  </a:txBody>
                  <a:tcPr marL="85052" marR="85052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15</a:t>
                      </a:r>
                      <a:endParaRPr/>
                    </a:p>
                  </a:txBody>
                  <a:tcPr marL="85052" marR="85052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60</a:t>
                      </a:r>
                      <a:endParaRPr/>
                    </a:p>
                  </a:txBody>
                  <a:tcPr marL="85052" marR="85052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27</a:t>
                      </a:r>
                      <a:endParaRPr/>
                    </a:p>
                  </a:txBody>
                  <a:tcPr marL="85052" marR="85052" marT="45725" marB="457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72" name="Google Shape;472;g2658bb40c15_0_745"/>
          <p:cNvSpPr txBox="1"/>
          <p:nvPr/>
        </p:nvSpPr>
        <p:spPr>
          <a:xfrm>
            <a:off x="3698833" y="4163254"/>
            <a:ext cx="776538" cy="369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</a:t>
            </a:r>
            <a:endParaRPr/>
          </a:p>
        </p:txBody>
      </p:sp>
      <p:cxnSp>
        <p:nvCxnSpPr>
          <p:cNvPr id="473" name="Google Shape;473;g2658bb40c15_0_745"/>
          <p:cNvCxnSpPr>
            <a:stCxn id="472" idx="3"/>
          </p:cNvCxnSpPr>
          <p:nvPr/>
        </p:nvCxnSpPr>
        <p:spPr>
          <a:xfrm rot="10800000" flipH="1">
            <a:off x="4475371" y="4344304"/>
            <a:ext cx="404827" cy="36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74" name="Google Shape;474;g2658bb40c15_0_745"/>
          <p:cNvSpPr txBox="1"/>
          <p:nvPr/>
        </p:nvSpPr>
        <p:spPr>
          <a:xfrm>
            <a:off x="641209" y="2855742"/>
            <a:ext cx="1666561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R13=0x1020</a:t>
            </a:r>
            <a:endParaRPr/>
          </a:p>
        </p:txBody>
      </p:sp>
      <p:cxnSp>
        <p:nvCxnSpPr>
          <p:cNvPr id="475" name="Google Shape;475;g2658bb40c15_0_745"/>
          <p:cNvCxnSpPr/>
          <p:nvPr/>
        </p:nvCxnSpPr>
        <p:spPr>
          <a:xfrm>
            <a:off x="372" y="1003653"/>
            <a:ext cx="11340356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76" name="Google Shape;476;g2658bb40c15_0_7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2722" y="-38790"/>
            <a:ext cx="948378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g2658bb40c15_0_745"/>
          <p:cNvSpPr txBox="1">
            <a:spLocks noGrp="1"/>
          </p:cNvSpPr>
          <p:nvPr>
            <p:ph type="title" idx="4294967295"/>
          </p:nvPr>
        </p:nvSpPr>
        <p:spPr>
          <a:xfrm>
            <a:off x="-899884" y="191175"/>
            <a:ext cx="1037554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9309"/>
              <a:buFont typeface="Calibri"/>
              <a:buNone/>
            </a:pPr>
            <a:r>
              <a:rPr lang="en-US" b="1">
                <a:solidFill>
                  <a:srgbClr val="0000FF"/>
                </a:solidFill>
              </a:rPr>
              <a:t> </a:t>
            </a:r>
            <a:r>
              <a:rPr lang="en-US" sz="3650" b="1">
                <a:solidFill>
                  <a:srgbClr val="ED7D31"/>
                </a:solidFill>
              </a:rPr>
              <a:t>       </a:t>
            </a:r>
            <a:r>
              <a:rPr lang="en-US" sz="3650" b="1">
                <a:solidFill>
                  <a:srgbClr val="E36C09"/>
                </a:solidFill>
              </a:rPr>
              <a:t>Block Transfer Instructions(STACK)</a:t>
            </a:r>
            <a:endParaRPr sz="3650">
              <a:solidFill>
                <a:srgbClr val="E36C09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3" name="Google Shape;483;p18"/>
          <p:cNvCxnSpPr/>
          <p:nvPr/>
        </p:nvCxnSpPr>
        <p:spPr>
          <a:xfrm>
            <a:off x="372" y="1003653"/>
            <a:ext cx="11340356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84" name="Google Shape;48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2722" y="-38790"/>
            <a:ext cx="948378" cy="839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85" name="Google Shape;485;p18"/>
          <p:cNvGraphicFramePr/>
          <p:nvPr/>
        </p:nvGraphicFramePr>
        <p:xfrm>
          <a:off x="4880194" y="1811241"/>
          <a:ext cx="2627653" cy="4749520"/>
        </p:xfrm>
        <a:graphic>
          <a:graphicData uri="http://schemas.openxmlformats.org/drawingml/2006/table">
            <a:tbl>
              <a:tblPr>
                <a:noFill/>
                <a:tableStyleId>{F29EA3ED-6DEE-4BA2-B2A3-F115BEE36843}</a:tableStyleId>
              </a:tblPr>
              <a:tblGrid>
                <a:gridCol w="1400522"/>
                <a:gridCol w="1227131"/>
              </a:tblGrid>
              <a:tr h="188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Addr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105889" marR="105889" marT="56925" marB="569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data</a:t>
                      </a:r>
                      <a:endParaRPr/>
                    </a:p>
                  </a:txBody>
                  <a:tcPr marL="105889" marR="105889" marT="56925" marB="56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77777"/>
                    </a:solidFill>
                  </a:tcPr>
                </a:tc>
              </a:tr>
              <a:tr h="180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0x1010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05889" marR="105889" marT="56925" marB="56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28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0x1014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05889" marR="105889" marT="56925" marB="56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46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0x1018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/>
                    </a:p>
                  </a:txBody>
                  <a:tcPr marL="105889" marR="105889" marT="56925" marB="56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6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0x101C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</a:t>
                      </a:r>
                      <a:endParaRPr/>
                    </a:p>
                  </a:txBody>
                  <a:tcPr marL="105889" marR="105889" marT="56925" marB="56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44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0x1010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75</a:t>
                      </a:r>
                      <a:endParaRPr/>
                    </a:p>
                  </a:txBody>
                  <a:tcPr marL="105889" marR="105889" marT="56925" marB="56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5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0x1020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140</a:t>
                      </a:r>
                      <a:endParaRPr/>
                    </a:p>
                  </a:txBody>
                  <a:tcPr marL="105889" marR="105889" marT="56925" marB="56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71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0x1024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05889" marR="105889" marT="56925" marB="56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6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0x1028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05889" marR="105889" marT="56925" marB="56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8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0x102C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05889" marR="105889" marT="56925" marB="56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89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0x1030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05889" marR="105889" marT="56925" marB="56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0x1034</a:t>
                      </a:r>
                      <a:endParaRPr/>
                    </a:p>
                  </a:txBody>
                  <a:tcPr marL="105889" marR="105889" marT="56925" marB="569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05889" marR="105889" marT="56925" marB="56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486" name="Google Shape;486;p18"/>
          <p:cNvGraphicFramePr/>
          <p:nvPr/>
        </p:nvGraphicFramePr>
        <p:xfrm>
          <a:off x="0" y="1295400"/>
          <a:ext cx="6576418" cy="370850"/>
        </p:xfrm>
        <a:graphic>
          <a:graphicData uri="http://schemas.openxmlformats.org/drawingml/2006/table">
            <a:tbl>
              <a:tblPr firstRow="1" bandRow="1">
                <a:noFill/>
                <a:tableStyleId>{3106AFBE-4968-44E0-9F0D-932F78699462}</a:tableStyleId>
              </a:tblPr>
              <a:tblGrid>
                <a:gridCol w="780724"/>
                <a:gridCol w="780724"/>
                <a:gridCol w="780724"/>
                <a:gridCol w="974424"/>
                <a:gridCol w="780724"/>
                <a:gridCol w="780724"/>
                <a:gridCol w="1698374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10</a:t>
                      </a:r>
                      <a:endParaRPr/>
                    </a:p>
                  </a:txBody>
                  <a:tcPr marL="85052" marR="85052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20</a:t>
                      </a:r>
                      <a:endParaRPr/>
                    </a:p>
                  </a:txBody>
                  <a:tcPr marL="85052" marR="85052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75</a:t>
                      </a:r>
                      <a:endParaRPr/>
                    </a:p>
                  </a:txBody>
                  <a:tcPr marL="85052" marR="85052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140</a:t>
                      </a:r>
                      <a:endParaRPr/>
                    </a:p>
                  </a:txBody>
                  <a:tcPr marL="85052" marR="85052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15</a:t>
                      </a:r>
                      <a:endParaRPr/>
                    </a:p>
                  </a:txBody>
                  <a:tcPr marL="85052" marR="85052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60</a:t>
                      </a:r>
                      <a:endParaRPr/>
                    </a:p>
                  </a:txBody>
                  <a:tcPr marL="85052" marR="85052" marT="45725" marB="457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27</a:t>
                      </a:r>
                      <a:endParaRPr/>
                    </a:p>
                  </a:txBody>
                  <a:tcPr marL="85052" marR="85052" marT="45725" marB="457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87" name="Google Shape;487;p18"/>
          <p:cNvSpPr txBox="1"/>
          <p:nvPr/>
        </p:nvSpPr>
        <p:spPr>
          <a:xfrm>
            <a:off x="3698833" y="4514957"/>
            <a:ext cx="776538" cy="369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</a:t>
            </a:r>
            <a:endParaRPr/>
          </a:p>
        </p:txBody>
      </p:sp>
      <p:cxnSp>
        <p:nvCxnSpPr>
          <p:cNvPr id="488" name="Google Shape;488;p18"/>
          <p:cNvCxnSpPr>
            <a:stCxn id="487" idx="3"/>
          </p:cNvCxnSpPr>
          <p:nvPr/>
        </p:nvCxnSpPr>
        <p:spPr>
          <a:xfrm rot="10800000" flipH="1">
            <a:off x="4475371" y="4696007"/>
            <a:ext cx="404827" cy="36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89" name="Google Shape;489;p18"/>
          <p:cNvSpPr txBox="1"/>
          <p:nvPr/>
        </p:nvSpPr>
        <p:spPr>
          <a:xfrm>
            <a:off x="641209" y="2855742"/>
            <a:ext cx="1666561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R13=0x1024</a:t>
            </a:r>
            <a:endParaRPr/>
          </a:p>
        </p:txBody>
      </p:sp>
      <p:sp>
        <p:nvSpPr>
          <p:cNvPr id="490" name="Google Shape;490;p18"/>
          <p:cNvSpPr txBox="1">
            <a:spLocks noGrp="1"/>
          </p:cNvSpPr>
          <p:nvPr>
            <p:ph type="title"/>
          </p:nvPr>
        </p:nvSpPr>
        <p:spPr>
          <a:xfrm>
            <a:off x="-899884" y="191175"/>
            <a:ext cx="1037554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9309"/>
              <a:buFont typeface="Calibri"/>
              <a:buNone/>
            </a:pPr>
            <a:r>
              <a:rPr lang="en-US" b="1">
                <a:solidFill>
                  <a:srgbClr val="0000FF"/>
                </a:solidFill>
              </a:rPr>
              <a:t> </a:t>
            </a:r>
            <a:r>
              <a:rPr lang="en-US" sz="3650" b="1">
                <a:solidFill>
                  <a:srgbClr val="ED7D31"/>
                </a:solidFill>
              </a:rPr>
              <a:t>       </a:t>
            </a:r>
            <a:r>
              <a:rPr lang="en-US" sz="3650" b="1">
                <a:solidFill>
                  <a:srgbClr val="E36C09"/>
                </a:solidFill>
              </a:rPr>
              <a:t>Block Transfer Instructions(STACK)</a:t>
            </a:r>
            <a:endParaRPr sz="3650">
              <a:solidFill>
                <a:srgbClr val="E36C09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658bb40c15_0_118"/>
          <p:cNvSpPr txBox="1">
            <a:spLocks noGrp="1"/>
          </p:cNvSpPr>
          <p:nvPr>
            <p:ph type="title"/>
          </p:nvPr>
        </p:nvSpPr>
        <p:spPr>
          <a:xfrm>
            <a:off x="-899884" y="191175"/>
            <a:ext cx="1037554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9309"/>
              <a:buFont typeface="Calibri"/>
              <a:buNone/>
            </a:pPr>
            <a:r>
              <a:rPr lang="en-US" b="1">
                <a:solidFill>
                  <a:srgbClr val="0000FF"/>
                </a:solidFill>
              </a:rPr>
              <a:t> </a:t>
            </a:r>
            <a:r>
              <a:rPr lang="en-US" sz="3650" b="1">
                <a:solidFill>
                  <a:srgbClr val="ED7D31"/>
                </a:solidFill>
              </a:rPr>
              <a:t>       </a:t>
            </a:r>
            <a:r>
              <a:rPr lang="en-US" sz="3650" b="1">
                <a:solidFill>
                  <a:srgbClr val="E36C09"/>
                </a:solidFill>
              </a:rPr>
              <a:t>Block Transfer Instructions(STACK)</a:t>
            </a:r>
            <a:endParaRPr sz="3650">
              <a:solidFill>
                <a:srgbClr val="E36C09"/>
              </a:solidFill>
            </a:endParaRPr>
          </a:p>
        </p:txBody>
      </p:sp>
      <p:cxnSp>
        <p:nvCxnSpPr>
          <p:cNvPr id="497" name="Google Shape;497;g2658bb40c15_0_118"/>
          <p:cNvCxnSpPr/>
          <p:nvPr/>
        </p:nvCxnSpPr>
        <p:spPr>
          <a:xfrm>
            <a:off x="372" y="1003653"/>
            <a:ext cx="11340356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98" name="Google Shape;498;g2658bb40c15_0_1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2722" y="-38790"/>
            <a:ext cx="948378" cy="839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99" name="Google Shape;499;g2658bb40c15_0_118"/>
          <p:cNvGraphicFramePr/>
          <p:nvPr/>
        </p:nvGraphicFramePr>
        <p:xfrm>
          <a:off x="661564" y="2209800"/>
          <a:ext cx="7655212" cy="2465435"/>
        </p:xfrm>
        <a:graphic>
          <a:graphicData uri="http://schemas.openxmlformats.org/drawingml/2006/table">
            <a:tbl>
              <a:tblPr>
                <a:noFill/>
                <a:tableStyleId>{F29EA3ED-6DEE-4BA2-B2A3-F115BEE36843}</a:tableStyleId>
              </a:tblPr>
              <a:tblGrid>
                <a:gridCol w="4458954"/>
                <a:gridCol w="1647275"/>
                <a:gridCol w="1548983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400"/>
                        <a:buFont typeface="Trebuchet MS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C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Addressing Mode</a:t>
                      </a:r>
                      <a:endParaRPr/>
                    </a:p>
                  </a:txBody>
                  <a:tcPr marL="85052" marR="85052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C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=LDM</a:t>
                      </a:r>
                      <a:endParaRPr/>
                    </a:p>
                  </a:txBody>
                  <a:tcPr marL="85052" marR="85052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C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=STM</a:t>
                      </a:r>
                      <a:endParaRPr/>
                    </a:p>
                  </a:txBody>
                  <a:tcPr marL="85052" marR="85052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96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400"/>
                        <a:buFont typeface="Trebuchet MS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206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Full ascending (</a:t>
                      </a:r>
                      <a:r>
                        <a:rPr lang="en-US" sz="2400" b="1" i="0" u="none" strike="noStrike" cap="none">
                          <a:solidFill>
                            <a:srgbClr val="00206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</a:t>
                      </a:r>
                      <a:r>
                        <a:rPr lang="en-US" sz="2400" b="0" i="0" u="none" strike="noStrike" cap="none">
                          <a:solidFill>
                            <a:srgbClr val="00206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)</a:t>
                      </a:r>
                      <a:endParaRPr/>
                    </a:p>
                  </a:txBody>
                  <a:tcPr marL="85052" marR="85052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00206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LDMDA</a:t>
                      </a:r>
                      <a:endParaRPr/>
                    </a:p>
                  </a:txBody>
                  <a:tcPr marL="85052" marR="85052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00206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STMIB</a:t>
                      </a:r>
                      <a:endParaRPr/>
                    </a:p>
                  </a:txBody>
                  <a:tcPr marL="85052" marR="85052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03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400"/>
                        <a:buFont typeface="Trebuchet MS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206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Full descending (</a:t>
                      </a:r>
                      <a:r>
                        <a:rPr lang="en-US" sz="2400" b="1" i="0" u="none" strike="noStrike" cap="none">
                          <a:solidFill>
                            <a:srgbClr val="00206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FD</a:t>
                      </a:r>
                      <a:r>
                        <a:rPr lang="en-US" sz="2400" b="0" i="0" u="none" strike="noStrike" cap="none">
                          <a:solidFill>
                            <a:srgbClr val="00206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)</a:t>
                      </a:r>
                      <a:endParaRPr/>
                    </a:p>
                  </a:txBody>
                  <a:tcPr marL="85052" marR="85052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00206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LDMIA</a:t>
                      </a:r>
                      <a:endParaRPr/>
                    </a:p>
                  </a:txBody>
                  <a:tcPr marL="85052" marR="85052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00206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STMDB</a:t>
                      </a:r>
                      <a:endParaRPr/>
                    </a:p>
                  </a:txBody>
                  <a:tcPr marL="85052" marR="85052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400"/>
                        <a:buFont typeface="Trebuchet MS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206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Empty ascending (</a:t>
                      </a:r>
                      <a:r>
                        <a:rPr lang="en-US" sz="2400" b="1" i="0" u="none" strike="noStrike" cap="none">
                          <a:solidFill>
                            <a:srgbClr val="00206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EA</a:t>
                      </a:r>
                      <a:r>
                        <a:rPr lang="en-US" sz="2400" b="0" i="0" u="none" strike="noStrike" cap="none">
                          <a:solidFill>
                            <a:srgbClr val="00206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)</a:t>
                      </a:r>
                      <a:endParaRPr/>
                    </a:p>
                  </a:txBody>
                  <a:tcPr marL="85052" marR="85052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00206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LDMDB</a:t>
                      </a:r>
                      <a:endParaRPr/>
                    </a:p>
                  </a:txBody>
                  <a:tcPr marL="85052" marR="85052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00206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STMIA</a:t>
                      </a:r>
                      <a:endParaRPr/>
                    </a:p>
                  </a:txBody>
                  <a:tcPr marL="85052" marR="85052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03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400"/>
                        <a:buFont typeface="Trebuchet MS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206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Empty descending (</a:t>
                      </a:r>
                      <a:r>
                        <a:rPr lang="en-US" sz="2400" b="1" i="0" u="none" strike="noStrike" cap="none">
                          <a:solidFill>
                            <a:srgbClr val="00206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ED</a:t>
                      </a:r>
                      <a:r>
                        <a:rPr lang="en-US" sz="2400" b="0" i="0" u="none" strike="noStrike" cap="none">
                          <a:solidFill>
                            <a:srgbClr val="00206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)</a:t>
                      </a:r>
                      <a:endParaRPr/>
                    </a:p>
                  </a:txBody>
                  <a:tcPr marL="85052" marR="85052" marT="45725" marB="457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00206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LDMIB</a:t>
                      </a:r>
                      <a:endParaRPr/>
                    </a:p>
                  </a:txBody>
                  <a:tcPr marL="85052" marR="85052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00206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STMDA</a:t>
                      </a:r>
                      <a:endParaRPr/>
                    </a:p>
                  </a:txBody>
                  <a:tcPr marL="85052" marR="85052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500" name="Google Shape;500;g2658bb40c15_0_118"/>
          <p:cNvSpPr txBox="1"/>
          <p:nvPr/>
        </p:nvSpPr>
        <p:spPr>
          <a:xfrm>
            <a:off x="283527" y="1219200"/>
            <a:ext cx="8883862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2400"/>
              <a:buFont typeface="Calibri"/>
              <a:buNone/>
            </a:pPr>
            <a:r>
              <a:rPr lang="en-US" sz="2400" b="1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Syntax: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lang="en-US"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&lt;LDM/STM&gt;  </a:t>
            </a:r>
            <a:r>
              <a:rPr lang="en-US" sz="2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&lt;Addressing Mode&gt; </a:t>
            </a:r>
            <a:r>
              <a:rPr lang="en-US"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R13  {!}, Registers</a:t>
            </a:r>
            <a:endParaRPr sz="24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g2658bb40c15_0_118"/>
          <p:cNvSpPr txBox="1"/>
          <p:nvPr/>
        </p:nvSpPr>
        <p:spPr>
          <a:xfrm>
            <a:off x="1512146" y="5105400"/>
            <a:ext cx="4761923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STM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used to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PUSH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on to the STACK</a:t>
            </a:r>
            <a:endParaRPr/>
          </a:p>
          <a:p>
            <a:pPr marL="0" marR="0" lvl="0" indent="-114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LDM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used to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POP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from the STACK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658bb40c15_0_1176"/>
          <p:cNvSpPr txBox="1">
            <a:spLocks noGrp="1"/>
          </p:cNvSpPr>
          <p:nvPr>
            <p:ph type="body" idx="1"/>
          </p:nvPr>
        </p:nvSpPr>
        <p:spPr>
          <a:xfrm>
            <a:off x="423432" y="1341775"/>
            <a:ext cx="9639935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ct val="100000"/>
              <a:buChar char="•"/>
            </a:pPr>
            <a:r>
              <a:rPr lang="en-US" sz="2800">
                <a:solidFill>
                  <a:srgbClr val="244061"/>
                </a:solidFill>
              </a:rPr>
              <a:t>Transfer a block of data more efficiently.</a:t>
            </a:r>
            <a:endParaRPr>
              <a:solidFill>
                <a:srgbClr val="244061"/>
              </a:solidFill>
            </a:endParaRPr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Clr>
                <a:srgbClr val="002060"/>
              </a:buClr>
              <a:buSzPct val="100000"/>
              <a:buChar char="•"/>
            </a:pPr>
            <a:r>
              <a:rPr lang="en-US" sz="2800">
                <a:solidFill>
                  <a:srgbClr val="002060"/>
                </a:solidFill>
              </a:rPr>
              <a:t>Used for procedure entry and exit for saving and restoring workspace registers and the return address</a:t>
            </a:r>
            <a:endParaRPr/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Clr>
                <a:srgbClr val="244061"/>
              </a:buClr>
              <a:buSzPct val="100000"/>
              <a:buChar char="•"/>
            </a:pPr>
            <a:r>
              <a:rPr lang="en-US" sz="2800">
                <a:solidFill>
                  <a:srgbClr val="244061"/>
                </a:solidFill>
              </a:rPr>
              <a:t>For ARM7, </a:t>
            </a:r>
            <a:r>
              <a:rPr lang="en-US" sz="2800" i="1">
                <a:solidFill>
                  <a:srgbClr val="2440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2+Nt</a:t>
            </a:r>
            <a:r>
              <a:rPr lang="en-US" sz="2800">
                <a:solidFill>
                  <a:srgbClr val="244061"/>
                </a:solidFill>
              </a:rPr>
              <a:t> cycles </a:t>
            </a:r>
            <a:endParaRPr>
              <a:solidFill>
                <a:srgbClr val="244061"/>
              </a:solidFill>
            </a:endParaRPr>
          </a:p>
          <a:p>
            <a:pPr marL="0" lvl="0" indent="0" algn="l" rtl="0">
              <a:spcBef>
                <a:spcPts val="518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2800">
                <a:solidFill>
                  <a:srgbClr val="244061"/>
                </a:solidFill>
              </a:rPr>
              <a:t>     (</a:t>
            </a:r>
            <a:r>
              <a:rPr lang="en-US" sz="2800" i="1">
                <a:solidFill>
                  <a:srgbClr val="2440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>
                <a:solidFill>
                  <a:srgbClr val="244061"/>
                </a:solidFill>
              </a:rPr>
              <a:t>: #words, </a:t>
            </a:r>
            <a:r>
              <a:rPr lang="en-US" sz="2800" i="1">
                <a:solidFill>
                  <a:srgbClr val="2440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2800">
                <a:solidFill>
                  <a:srgbClr val="244061"/>
                </a:solidFill>
              </a:rPr>
              <a:t>: time for a word for sequential access).</a:t>
            </a:r>
            <a:r>
              <a:rPr lang="en-US" sz="2800">
                <a:solidFill>
                  <a:srgbClr val="0000FF"/>
                </a:solidFill>
              </a:rPr>
              <a:t> </a:t>
            </a:r>
            <a:endParaRPr/>
          </a:p>
          <a:p>
            <a:pPr marL="0" lvl="0" indent="-164465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      </a:t>
            </a:r>
            <a:r>
              <a:rPr lang="en-US" sz="2800">
                <a:solidFill>
                  <a:srgbClr val="002060"/>
                </a:solidFill>
              </a:rPr>
              <a:t>Increase interrupt latency since it can’t be    </a:t>
            </a:r>
            <a:endParaRPr/>
          </a:p>
          <a:p>
            <a:pPr marL="0" lvl="0" indent="0" algn="l" rtl="0">
              <a:spcBef>
                <a:spcPts val="518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2800">
                <a:solidFill>
                  <a:srgbClr val="002060"/>
                </a:solidFill>
              </a:rPr>
              <a:t>      interrupted.</a:t>
            </a:r>
            <a:endParaRPr/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Clr>
                <a:srgbClr val="002060"/>
              </a:buClr>
              <a:buSzPct val="100000"/>
              <a:buChar char="•"/>
            </a:pPr>
            <a:r>
              <a:rPr lang="en-US" sz="2800">
                <a:solidFill>
                  <a:srgbClr val="002060"/>
                </a:solidFill>
              </a:rPr>
              <a:t>Registers are considered in increasing order always.</a:t>
            </a:r>
            <a:endParaRPr>
              <a:solidFill>
                <a:srgbClr val="002060"/>
              </a:solidFill>
            </a:endParaRPr>
          </a:p>
          <a:p>
            <a:pPr marL="342900" lvl="0" indent="-342900" algn="l" rtl="0">
              <a:spcBef>
                <a:spcPts val="481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ourier New"/>
              <a:buNone/>
            </a:pPr>
            <a:r>
              <a:rPr lang="en-US" sz="2600" b="1">
                <a:solidFill>
                  <a:srgbClr val="ED7D31"/>
                </a:solidFill>
                <a:latin typeface="Courier New"/>
                <a:ea typeface="Courier New"/>
                <a:cs typeface="Courier New"/>
                <a:sym typeface="Courier New"/>
              </a:rPr>
              <a:t> LDMIA  R1, {R0, R2, R5} </a:t>
            </a:r>
            <a:r>
              <a:rPr lang="en-US" sz="2600" b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b="1">
                <a:latin typeface="Courier New"/>
                <a:ea typeface="Courier New"/>
                <a:cs typeface="Courier New"/>
                <a:sym typeface="Courier New"/>
              </a:rPr>
              <a:t>@ R0 = mem[R1]</a:t>
            </a:r>
            <a:endParaRPr/>
          </a:p>
          <a:p>
            <a:pPr marL="342900" lvl="0" indent="-342900" algn="l" rtl="0"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600" b="1">
                <a:latin typeface="Courier New"/>
                <a:ea typeface="Courier New"/>
                <a:cs typeface="Courier New"/>
                <a:sym typeface="Courier New"/>
              </a:rPr>
              <a:t>						 @ R2 = mem[R1+4]</a:t>
            </a:r>
            <a:endParaRPr/>
          </a:p>
          <a:p>
            <a:pPr marL="342900" lvl="0" indent="-342900" algn="l" rtl="0"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600" b="1">
                <a:latin typeface="Courier New"/>
                <a:ea typeface="Courier New"/>
                <a:cs typeface="Courier New"/>
                <a:sym typeface="Courier New"/>
              </a:rPr>
              <a:t>						 @ R5 = mem[R1+8]</a:t>
            </a:r>
            <a:endParaRPr/>
          </a:p>
        </p:txBody>
      </p:sp>
      <p:cxnSp>
        <p:nvCxnSpPr>
          <p:cNvPr id="194" name="Google Shape;194;g2658bb40c15_0_1176"/>
          <p:cNvCxnSpPr/>
          <p:nvPr/>
        </p:nvCxnSpPr>
        <p:spPr>
          <a:xfrm>
            <a:off x="372" y="1003653"/>
            <a:ext cx="11340356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5" name="Google Shape;195;g2658bb40c15_0_11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2722" y="-38790"/>
            <a:ext cx="948378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2658bb40c15_0_1176"/>
          <p:cNvSpPr txBox="1">
            <a:spLocks noGrp="1"/>
          </p:cNvSpPr>
          <p:nvPr>
            <p:ph type="title"/>
          </p:nvPr>
        </p:nvSpPr>
        <p:spPr>
          <a:xfrm>
            <a:off x="-509537" y="191175"/>
            <a:ext cx="1037554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lang="en-US" sz="3300" b="1">
                <a:solidFill>
                  <a:srgbClr val="0000FF"/>
                </a:solidFill>
              </a:rPr>
              <a:t> </a:t>
            </a:r>
            <a:r>
              <a:rPr lang="en-US" sz="3300" b="1">
                <a:solidFill>
                  <a:srgbClr val="ED7D31"/>
                </a:solidFill>
              </a:rPr>
              <a:t>       </a:t>
            </a:r>
            <a:r>
              <a:rPr lang="en-US" sz="3300" b="1" cap="small">
                <a:solidFill>
                  <a:srgbClr val="ED7D31"/>
                </a:solidFill>
              </a:rPr>
              <a:t>Multiple register LOAD /  STORE</a:t>
            </a:r>
            <a:endParaRPr sz="3300">
              <a:solidFill>
                <a:srgbClr val="ED7D3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658bb40c15_0_290"/>
          <p:cNvSpPr txBox="1">
            <a:spLocks noGrp="1"/>
          </p:cNvSpPr>
          <p:nvPr>
            <p:ph type="title"/>
          </p:nvPr>
        </p:nvSpPr>
        <p:spPr>
          <a:xfrm>
            <a:off x="-899884" y="191175"/>
            <a:ext cx="1037554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9309"/>
              <a:buFont typeface="Calibri"/>
              <a:buNone/>
            </a:pPr>
            <a:r>
              <a:rPr lang="en-US" b="1">
                <a:solidFill>
                  <a:srgbClr val="0000FF"/>
                </a:solidFill>
              </a:rPr>
              <a:t> </a:t>
            </a:r>
            <a:r>
              <a:rPr lang="en-US" sz="3650" b="1">
                <a:solidFill>
                  <a:srgbClr val="ED7D31"/>
                </a:solidFill>
              </a:rPr>
              <a:t>       </a:t>
            </a:r>
            <a:r>
              <a:rPr lang="en-US" sz="3650" b="1">
                <a:solidFill>
                  <a:srgbClr val="E36C09"/>
                </a:solidFill>
              </a:rPr>
              <a:t>Block Transfer Instructions(STACK)</a:t>
            </a:r>
            <a:endParaRPr sz="3650">
              <a:solidFill>
                <a:srgbClr val="E36C09"/>
              </a:solidFill>
            </a:endParaRPr>
          </a:p>
        </p:txBody>
      </p:sp>
      <p:cxnSp>
        <p:nvCxnSpPr>
          <p:cNvPr id="508" name="Google Shape;508;g2658bb40c15_0_290"/>
          <p:cNvCxnSpPr/>
          <p:nvPr/>
        </p:nvCxnSpPr>
        <p:spPr>
          <a:xfrm>
            <a:off x="372" y="1003653"/>
            <a:ext cx="11340356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09" name="Google Shape;509;g2658bb40c15_0_2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2722" y="-38790"/>
            <a:ext cx="948378" cy="83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g2658bb40c15_0_29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50367" y="1455494"/>
            <a:ext cx="1558924" cy="5509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g2658bb40c15_0_29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1723" y="1419226"/>
            <a:ext cx="2202995" cy="5221190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g2658bb40c15_0_290"/>
          <p:cNvSpPr txBox="1"/>
          <p:nvPr/>
        </p:nvSpPr>
        <p:spPr>
          <a:xfrm>
            <a:off x="2987740" y="1702080"/>
            <a:ext cx="2966248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.text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MOV R0,#4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MOV R1,#5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STMEA R13!, {R0,R1}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.end</a:t>
            </a:r>
            <a:endParaRPr/>
          </a:p>
        </p:txBody>
      </p:sp>
      <p:cxnSp>
        <p:nvCxnSpPr>
          <p:cNvPr id="513" name="Google Shape;513;g2658bb40c15_0_290"/>
          <p:cNvCxnSpPr/>
          <p:nvPr/>
        </p:nvCxnSpPr>
        <p:spPr>
          <a:xfrm rot="10800000">
            <a:off x="1504794" y="4240152"/>
            <a:ext cx="4713180" cy="0"/>
          </a:xfrm>
          <a:prstGeom prst="straightConnector1">
            <a:avLst/>
          </a:pr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14" name="Google Shape;514;g2658bb40c15_0_290"/>
          <p:cNvSpPr txBox="1"/>
          <p:nvPr/>
        </p:nvSpPr>
        <p:spPr>
          <a:xfrm>
            <a:off x="3221445" y="3825541"/>
            <a:ext cx="280290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Initially Stack is Empty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658bb40c15_0_271"/>
          <p:cNvSpPr txBox="1">
            <a:spLocks noGrp="1"/>
          </p:cNvSpPr>
          <p:nvPr>
            <p:ph type="title"/>
          </p:nvPr>
        </p:nvSpPr>
        <p:spPr>
          <a:xfrm>
            <a:off x="-899884" y="191175"/>
            <a:ext cx="1037554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9309"/>
              <a:buFont typeface="Calibri"/>
              <a:buNone/>
            </a:pPr>
            <a:r>
              <a:rPr lang="en-US" b="1">
                <a:solidFill>
                  <a:srgbClr val="0000FF"/>
                </a:solidFill>
              </a:rPr>
              <a:t> </a:t>
            </a:r>
            <a:r>
              <a:rPr lang="en-US" sz="3650" b="1">
                <a:solidFill>
                  <a:srgbClr val="ED7D31"/>
                </a:solidFill>
              </a:rPr>
              <a:t>       </a:t>
            </a:r>
            <a:r>
              <a:rPr lang="en-US" sz="3650" b="1">
                <a:solidFill>
                  <a:srgbClr val="E36C09"/>
                </a:solidFill>
              </a:rPr>
              <a:t>Block Transfer Instructions(STACK)</a:t>
            </a:r>
            <a:endParaRPr sz="3650">
              <a:solidFill>
                <a:srgbClr val="E36C09"/>
              </a:solidFill>
            </a:endParaRPr>
          </a:p>
        </p:txBody>
      </p:sp>
      <p:cxnSp>
        <p:nvCxnSpPr>
          <p:cNvPr id="521" name="Google Shape;521;g2658bb40c15_0_271"/>
          <p:cNvCxnSpPr/>
          <p:nvPr/>
        </p:nvCxnSpPr>
        <p:spPr>
          <a:xfrm>
            <a:off x="372" y="1003653"/>
            <a:ext cx="11340356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22" name="Google Shape;522;g2658bb40c15_0_2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2722" y="-38790"/>
            <a:ext cx="948378" cy="83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g2658bb40c15_0_2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8023" y="1448971"/>
            <a:ext cx="1565212" cy="5340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g2658bb40c15_0_27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8957" y="1448973"/>
            <a:ext cx="2246451" cy="51749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5" name="Google Shape;525;g2658bb40c15_0_271"/>
          <p:cNvCxnSpPr/>
          <p:nvPr/>
        </p:nvCxnSpPr>
        <p:spPr>
          <a:xfrm flipH="1">
            <a:off x="1491826" y="4220309"/>
            <a:ext cx="4723970" cy="379800"/>
          </a:xfrm>
          <a:prstGeom prst="straightConnector1">
            <a:avLst/>
          </a:pr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26" name="Google Shape;526;g2658bb40c15_0_271"/>
          <p:cNvCxnSpPr/>
          <p:nvPr/>
        </p:nvCxnSpPr>
        <p:spPr>
          <a:xfrm>
            <a:off x="1609564" y="2644727"/>
            <a:ext cx="4645460" cy="1238100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27" name="Google Shape;527;g2658bb40c15_0_271"/>
          <p:cNvCxnSpPr/>
          <p:nvPr/>
        </p:nvCxnSpPr>
        <p:spPr>
          <a:xfrm>
            <a:off x="1515781" y="2811195"/>
            <a:ext cx="4739225" cy="1225200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28" name="Google Shape;528;g2658bb40c15_0_271"/>
          <p:cNvSpPr txBox="1"/>
          <p:nvPr/>
        </p:nvSpPr>
        <p:spPr>
          <a:xfrm>
            <a:off x="2646256" y="1476992"/>
            <a:ext cx="2980388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.text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MOV R0,#4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MOV R1,#5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STMEA R13!, {R0,R1}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.end</a:t>
            </a:r>
            <a:endParaRPr/>
          </a:p>
        </p:txBody>
      </p:sp>
      <p:sp>
        <p:nvSpPr>
          <p:cNvPr id="529" name="Google Shape;529;g2658bb40c15_0_271"/>
          <p:cNvSpPr txBox="1"/>
          <p:nvPr/>
        </p:nvSpPr>
        <p:spPr>
          <a:xfrm>
            <a:off x="5243078" y="2268793"/>
            <a:ext cx="869187" cy="369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PUSH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658bb40c15_0_250"/>
          <p:cNvSpPr txBox="1">
            <a:spLocks noGrp="1"/>
          </p:cNvSpPr>
          <p:nvPr>
            <p:ph type="title"/>
          </p:nvPr>
        </p:nvSpPr>
        <p:spPr>
          <a:xfrm>
            <a:off x="-899884" y="191175"/>
            <a:ext cx="1037554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59309"/>
              <a:buFont typeface="Calibri"/>
              <a:buNone/>
            </a:pPr>
            <a:r>
              <a:rPr lang="en-US" b="1">
                <a:solidFill>
                  <a:srgbClr val="0000FF"/>
                </a:solidFill>
              </a:rPr>
              <a:t> </a:t>
            </a:r>
            <a:r>
              <a:rPr lang="en-US" sz="3650" b="1">
                <a:solidFill>
                  <a:srgbClr val="ED7D31"/>
                </a:solidFill>
              </a:rPr>
              <a:t>       </a:t>
            </a:r>
            <a:r>
              <a:rPr lang="en-US" sz="3650" b="1">
                <a:solidFill>
                  <a:srgbClr val="E36C09"/>
                </a:solidFill>
              </a:rPr>
              <a:t>Block Transfer Instructions(STACK)</a:t>
            </a:r>
            <a:endParaRPr sz="3650">
              <a:solidFill>
                <a:srgbClr val="E36C09"/>
              </a:solidFill>
            </a:endParaRPr>
          </a:p>
        </p:txBody>
      </p:sp>
      <p:cxnSp>
        <p:nvCxnSpPr>
          <p:cNvPr id="536" name="Google Shape;536;g2658bb40c15_0_250"/>
          <p:cNvCxnSpPr/>
          <p:nvPr/>
        </p:nvCxnSpPr>
        <p:spPr>
          <a:xfrm>
            <a:off x="372" y="1003653"/>
            <a:ext cx="11340356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37" name="Google Shape;537;g2658bb40c15_0_2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2722" y="-38790"/>
            <a:ext cx="948378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g2658bb40c15_0_250"/>
          <p:cNvSpPr txBox="1"/>
          <p:nvPr/>
        </p:nvSpPr>
        <p:spPr>
          <a:xfrm>
            <a:off x="3597340" y="1071225"/>
            <a:ext cx="2997875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.text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MOV R0,#4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MOV R1,#5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STMEA R13!, {R0,R1}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LDMEA R13!,{R5,R6}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.end</a:t>
            </a:r>
            <a:endParaRPr/>
          </a:p>
        </p:txBody>
      </p:sp>
      <p:pic>
        <p:nvPicPr>
          <p:cNvPr id="539" name="Google Shape;539;g2658bb40c15_0_2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21662" y="1071225"/>
            <a:ext cx="1754001" cy="5527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g2658bb40c15_0_25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2832" y="1071225"/>
            <a:ext cx="2458542" cy="5629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1" name="Google Shape;541;g2658bb40c15_0_250"/>
          <p:cNvCxnSpPr/>
          <p:nvPr/>
        </p:nvCxnSpPr>
        <p:spPr>
          <a:xfrm flipH="1">
            <a:off x="2325626" y="2412786"/>
            <a:ext cx="1986553" cy="620100"/>
          </a:xfrm>
          <a:prstGeom prst="straightConnector1">
            <a:avLst/>
          </a:pr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42" name="Google Shape;542;g2658bb40c15_0_250"/>
          <p:cNvCxnSpPr/>
          <p:nvPr/>
        </p:nvCxnSpPr>
        <p:spPr>
          <a:xfrm rot="10800000" flipH="1">
            <a:off x="2325786" y="3886202"/>
            <a:ext cx="5554088" cy="357600"/>
          </a:xfrm>
          <a:prstGeom prst="straightConnector1">
            <a:avLst/>
          </a:prstGeom>
          <a:noFill/>
          <a:ln w="57150" cap="flat" cmpd="sng">
            <a:solidFill>
              <a:srgbClr val="4A7DBA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543" name="Google Shape;543;g2658bb40c15_0_250"/>
          <p:cNvSpPr txBox="1"/>
          <p:nvPr/>
        </p:nvSpPr>
        <p:spPr>
          <a:xfrm>
            <a:off x="4467986" y="3579319"/>
            <a:ext cx="3466328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Again the Stack is Empty</a:t>
            </a:r>
            <a:endParaRPr/>
          </a:p>
        </p:txBody>
      </p:sp>
      <p:sp>
        <p:nvSpPr>
          <p:cNvPr id="544" name="Google Shape;544;g2658bb40c15_0_250"/>
          <p:cNvSpPr txBox="1"/>
          <p:nvPr/>
        </p:nvSpPr>
        <p:spPr>
          <a:xfrm>
            <a:off x="6698560" y="2263249"/>
            <a:ext cx="806677" cy="369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POP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" name="Google Shape;675;p27" descr="7 Easy Ways To Tell If Your Team Is Really A Team - Alain Hunki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8986" y="1905001"/>
            <a:ext cx="5859568" cy="213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6" name="Google Shape;676;p27"/>
          <p:cNvCxnSpPr/>
          <p:nvPr/>
        </p:nvCxnSpPr>
        <p:spPr>
          <a:xfrm rot="10800000" flipH="1">
            <a:off x="5180765" y="1944916"/>
            <a:ext cx="4261702" cy="1"/>
          </a:xfrm>
          <a:prstGeom prst="straightConnector1">
            <a:avLst/>
          </a:prstGeom>
          <a:noFill/>
          <a:ln w="381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77" name="Google Shape;677;p27"/>
          <p:cNvGrpSpPr/>
          <p:nvPr/>
        </p:nvGrpSpPr>
        <p:grpSpPr>
          <a:xfrm>
            <a:off x="291942" y="349466"/>
            <a:ext cx="10714518" cy="6218388"/>
            <a:chOff x="313844" y="349466"/>
            <a:chExt cx="11518407" cy="6218388"/>
          </a:xfrm>
        </p:grpSpPr>
        <p:sp>
          <p:nvSpPr>
            <p:cNvPr id="678" name="Google Shape;678;p27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E36C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27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E36C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27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E36C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27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E36C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2" name="Google Shape;682;p27"/>
          <p:cNvSpPr/>
          <p:nvPr/>
        </p:nvSpPr>
        <p:spPr>
          <a:xfrm>
            <a:off x="5024535" y="1163110"/>
            <a:ext cx="4282499" cy="66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1400" b="0" i="0" u="none" strike="noStrike" cap="non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27"/>
          <p:cNvSpPr/>
          <p:nvPr/>
        </p:nvSpPr>
        <p:spPr>
          <a:xfrm>
            <a:off x="5060480" y="4087193"/>
            <a:ext cx="602716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Team MPCA</a:t>
            </a:r>
            <a:endParaRPr sz="1400" b="0" i="0" u="none" strike="noStrike" cap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4" name="Google Shape;684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73753" y="2179088"/>
            <a:ext cx="2260003" cy="269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g2658bb40c15_0_11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8037" y="2667000"/>
            <a:ext cx="10525002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g2658bb40c15_0_118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3528" y="1676400"/>
            <a:ext cx="10396008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3" name="Google Shape;203;g2658bb40c15_0_1184"/>
          <p:cNvCxnSpPr/>
          <p:nvPr/>
        </p:nvCxnSpPr>
        <p:spPr>
          <a:xfrm>
            <a:off x="372" y="1003653"/>
            <a:ext cx="11340356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4" name="Google Shape;204;g2658bb40c15_0_118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392722" y="-38790"/>
            <a:ext cx="948378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2658bb40c15_0_1184"/>
          <p:cNvSpPr txBox="1">
            <a:spLocks noGrp="1"/>
          </p:cNvSpPr>
          <p:nvPr>
            <p:ph type="title"/>
          </p:nvPr>
        </p:nvSpPr>
        <p:spPr>
          <a:xfrm>
            <a:off x="-509537" y="191175"/>
            <a:ext cx="1037554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lang="en-US" sz="3300" b="1">
                <a:solidFill>
                  <a:srgbClr val="0000FF"/>
                </a:solidFill>
              </a:rPr>
              <a:t> </a:t>
            </a:r>
            <a:r>
              <a:rPr lang="en-US" sz="3300" b="1">
                <a:solidFill>
                  <a:srgbClr val="ED7D31"/>
                </a:solidFill>
              </a:rPr>
              <a:t>       </a:t>
            </a:r>
            <a:r>
              <a:rPr lang="en-US" sz="3300" b="1" cap="small">
                <a:solidFill>
                  <a:srgbClr val="ED7D31"/>
                </a:solidFill>
              </a:rPr>
              <a:t>Multiple register LOAD /  STORE</a:t>
            </a:r>
            <a:endParaRPr sz="3300">
              <a:solidFill>
                <a:srgbClr val="ED7D3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658bb40c15_0_1193"/>
          <p:cNvSpPr txBox="1"/>
          <p:nvPr/>
        </p:nvSpPr>
        <p:spPr>
          <a:xfrm>
            <a:off x="472546" y="1524000"/>
            <a:ext cx="1020699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LDM&lt;mode&gt; Rn, {&lt;registers&gt;}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ourier New"/>
              <a:buNone/>
            </a:pPr>
            <a:r>
              <a:rPr lang="en-US" sz="24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IA: addr:=Rn</a:t>
            </a:r>
            <a:endParaRPr sz="2400" b="1" i="0" u="none" strike="noStrike" cap="non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Courier New"/>
              <a:buNone/>
            </a:pPr>
            <a:r>
              <a:rPr lang="en-US" sz="2400" b="1" i="0" u="none" strike="noStrike" cap="none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IB: addr:=Rn+4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Courier New"/>
              <a:buNone/>
            </a:pPr>
            <a:r>
              <a:rPr lang="en-US" sz="2400" b="1" i="0" u="none" strike="noStrike" cap="none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DA: addr:=Rn-#&lt;registers&gt;*4+4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Courier New"/>
              <a:buNone/>
            </a:pPr>
            <a:r>
              <a:rPr lang="en-US" sz="2400" b="1" i="0" u="none" strike="noStrike" cap="none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DB: addr:=Rn-#&lt;registers&gt;*4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Courier New"/>
              <a:buNone/>
            </a:pPr>
            <a:r>
              <a:rPr lang="en-US" sz="2400" b="1" i="0" u="none" strike="noStrike" cap="none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For each Ri in &lt;registers&gt; 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Courier New"/>
              <a:buNone/>
            </a:pPr>
            <a:r>
              <a:rPr lang="en-US" sz="2400" b="1" i="0" u="none" strike="noStrike" cap="none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  IB: addr:=addr+4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Courier New"/>
              <a:buNone/>
            </a:pPr>
            <a:r>
              <a:rPr lang="en-US" sz="2400" b="1" i="0" u="none" strike="noStrike" cap="none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  DB: addr:=addr-4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Courier New"/>
              <a:buNone/>
            </a:pPr>
            <a:r>
              <a:rPr lang="en-US" sz="2400" b="1" i="0" u="none" strike="noStrike" cap="none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  Ri:=M[addr]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IA: addr:=addr+4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Courier New"/>
              <a:buNone/>
            </a:pPr>
            <a:r>
              <a:rPr lang="en-US" sz="2400" b="1" i="0" u="none" strike="noStrike" cap="none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  DA: addr:=addr-4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Courier New"/>
              <a:buNone/>
            </a:pPr>
            <a:r>
              <a:rPr lang="en-US" sz="2400" b="1" i="0" u="none" strike="noStrike" cap="none">
                <a:solidFill>
                  <a:srgbClr val="BFBFBF"/>
                </a:solidFill>
                <a:latin typeface="Courier New"/>
                <a:ea typeface="Courier New"/>
                <a:cs typeface="Courier New"/>
                <a:sym typeface="Courier New"/>
              </a:rPr>
              <a:t>&lt;!&gt;: Rn:=addr</a:t>
            </a:r>
            <a:endParaRPr sz="2400" b="0" i="0" u="none" strike="noStrike" cap="none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1" name="Google Shape;211;g2658bb40c15_0_1193"/>
          <p:cNvGraphicFramePr/>
          <p:nvPr/>
        </p:nvGraphicFramePr>
        <p:xfrm>
          <a:off x="9618277" y="2638425"/>
          <a:ext cx="1015974" cy="3357550"/>
        </p:xfrm>
        <a:graphic>
          <a:graphicData uri="http://schemas.openxmlformats.org/drawingml/2006/table">
            <a:tbl>
              <a:tblPr>
                <a:noFill/>
                <a:tableStyleId>{F29EA3ED-6DEE-4BA2-B2A3-F115BEE36843}</a:tableStyleId>
              </a:tblPr>
              <a:tblGrid>
                <a:gridCol w="1015974"/>
              </a:tblGrid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0" i="0" u="none" strike="noStrike" cap="none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12" name="Google Shape;212;g2658bb40c15_0_1193"/>
          <p:cNvSpPr/>
          <p:nvPr/>
        </p:nvSpPr>
        <p:spPr>
          <a:xfrm>
            <a:off x="7655243" y="4038600"/>
            <a:ext cx="903790" cy="6144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2658bb40c15_0_1193"/>
          <p:cNvSpPr txBox="1"/>
          <p:nvPr/>
        </p:nvSpPr>
        <p:spPr>
          <a:xfrm>
            <a:off x="7729078" y="4049712"/>
            <a:ext cx="756073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825" tIns="56900" rIns="113825" bIns="56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Rn</a:t>
            </a:r>
            <a:endParaRPr sz="2500" b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14" name="Google Shape;214;g2658bb40c15_0_1193"/>
          <p:cNvCxnSpPr/>
          <p:nvPr/>
        </p:nvCxnSpPr>
        <p:spPr>
          <a:xfrm>
            <a:off x="8604272" y="4343400"/>
            <a:ext cx="1013927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15" name="Google Shape;215;g2658bb40c15_0_1193"/>
          <p:cNvSpPr txBox="1"/>
          <p:nvPr/>
        </p:nvSpPr>
        <p:spPr>
          <a:xfrm>
            <a:off x="9763979" y="4572000"/>
            <a:ext cx="75198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825" tIns="56900" rIns="113825" bIns="56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R1</a:t>
            </a:r>
            <a:endParaRPr/>
          </a:p>
        </p:txBody>
      </p:sp>
      <p:sp>
        <p:nvSpPr>
          <p:cNvPr id="216" name="Google Shape;216;g2658bb40c15_0_1193"/>
          <p:cNvSpPr txBox="1"/>
          <p:nvPr/>
        </p:nvSpPr>
        <p:spPr>
          <a:xfrm>
            <a:off x="9769885" y="5072063"/>
            <a:ext cx="75012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825" tIns="56900" rIns="113825" bIns="56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R2</a:t>
            </a:r>
            <a:endParaRPr/>
          </a:p>
        </p:txBody>
      </p:sp>
      <p:sp>
        <p:nvSpPr>
          <p:cNvPr id="217" name="Google Shape;217;g2658bb40c15_0_1193"/>
          <p:cNvSpPr txBox="1"/>
          <p:nvPr/>
        </p:nvSpPr>
        <p:spPr>
          <a:xfrm>
            <a:off x="9769885" y="5494338"/>
            <a:ext cx="75012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825" tIns="56900" rIns="113825" bIns="56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R3</a:t>
            </a:r>
            <a:endParaRPr/>
          </a:p>
        </p:txBody>
      </p:sp>
      <p:cxnSp>
        <p:nvCxnSpPr>
          <p:cNvPr id="218" name="Google Shape;218;g2658bb40c15_0_1193"/>
          <p:cNvCxnSpPr/>
          <p:nvPr/>
        </p:nvCxnSpPr>
        <p:spPr>
          <a:xfrm>
            <a:off x="372" y="1003653"/>
            <a:ext cx="11340356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19" name="Google Shape;219;g2658bb40c15_0_11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2722" y="-38790"/>
            <a:ext cx="948378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2658bb40c15_0_1193"/>
          <p:cNvSpPr txBox="1">
            <a:spLocks noGrp="1"/>
          </p:cNvSpPr>
          <p:nvPr>
            <p:ph type="title"/>
          </p:nvPr>
        </p:nvSpPr>
        <p:spPr>
          <a:xfrm>
            <a:off x="-509537" y="191175"/>
            <a:ext cx="1037554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lang="en-US" sz="3300" b="1">
                <a:solidFill>
                  <a:srgbClr val="0000FF"/>
                </a:solidFill>
              </a:rPr>
              <a:t> </a:t>
            </a:r>
            <a:r>
              <a:rPr lang="en-US" sz="3300" b="1">
                <a:solidFill>
                  <a:srgbClr val="ED7D31"/>
                </a:solidFill>
              </a:rPr>
              <a:t>       </a:t>
            </a:r>
            <a:r>
              <a:rPr lang="en-US" sz="3300" b="1" cap="small">
                <a:solidFill>
                  <a:srgbClr val="ED7D31"/>
                </a:solidFill>
              </a:rPr>
              <a:t>Multiple register LOAD /  STORE</a:t>
            </a:r>
            <a:endParaRPr sz="3300">
              <a:solidFill>
                <a:srgbClr val="ED7D3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658bb40c15_0_1208"/>
          <p:cNvSpPr txBox="1">
            <a:spLocks noGrp="1"/>
          </p:cNvSpPr>
          <p:nvPr>
            <p:ph type="body" idx="1"/>
          </p:nvPr>
        </p:nvSpPr>
        <p:spPr>
          <a:xfrm>
            <a:off x="491250" y="1078706"/>
            <a:ext cx="10206990" cy="52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lang="en-US" sz="2600" b="1">
                <a:latin typeface="Courier New"/>
                <a:ea typeface="Courier New"/>
                <a:cs typeface="Courier New"/>
                <a:sym typeface="Courier New"/>
              </a:rPr>
              <a:t>LDMIA R0, {R1,R2,R3}</a:t>
            </a:r>
            <a:endParaRPr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lang="en-US" sz="2600"/>
              <a:t>  or</a:t>
            </a:r>
            <a:endParaRPr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lang="en-US" sz="2600" b="1">
                <a:latin typeface="Courier New"/>
                <a:ea typeface="Courier New"/>
                <a:cs typeface="Courier New"/>
                <a:sym typeface="Courier New"/>
              </a:rPr>
              <a:t>LDMIA R0, {R1-R3}</a:t>
            </a:r>
            <a:endParaRPr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endParaRPr sz="2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endParaRPr sz="2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lang="en-US" sz="2600" b="1">
                <a:latin typeface="Courier New"/>
                <a:ea typeface="Courier New"/>
                <a:cs typeface="Courier New"/>
                <a:sym typeface="Courier New"/>
              </a:rPr>
              <a:t>R1: 10</a:t>
            </a:r>
            <a:endParaRPr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lang="en-US" sz="2600" b="1">
                <a:latin typeface="Courier New"/>
                <a:ea typeface="Courier New"/>
                <a:cs typeface="Courier New"/>
                <a:sym typeface="Courier New"/>
              </a:rPr>
              <a:t>R2: 20</a:t>
            </a:r>
            <a:endParaRPr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lang="en-US" sz="2600" b="1">
                <a:latin typeface="Courier New"/>
                <a:ea typeface="Courier New"/>
                <a:cs typeface="Courier New"/>
                <a:sym typeface="Courier New"/>
              </a:rPr>
              <a:t>R3: 30</a:t>
            </a:r>
            <a:endParaRPr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rPr lang="en-US" sz="2600" b="1">
                <a:latin typeface="Courier New"/>
                <a:ea typeface="Courier New"/>
                <a:cs typeface="Courier New"/>
                <a:sym typeface="Courier New"/>
              </a:rPr>
              <a:t>R0: 0x10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graphicFrame>
        <p:nvGraphicFramePr>
          <p:cNvPr id="227" name="Google Shape;227;g2658bb40c15_0_1208"/>
          <p:cNvGraphicFramePr/>
          <p:nvPr/>
        </p:nvGraphicFramePr>
        <p:xfrm>
          <a:off x="7361871" y="2547938"/>
          <a:ext cx="3272379" cy="3357550"/>
        </p:xfrm>
        <a:graphic>
          <a:graphicData uri="http://schemas.openxmlformats.org/drawingml/2006/table">
            <a:tbl>
              <a:tblPr>
                <a:noFill/>
                <a:tableStyleId>{F29EA3ED-6DEE-4BA2-B2A3-F115BEE36843}</a:tableStyleId>
              </a:tblPr>
              <a:tblGrid>
                <a:gridCol w="1636174"/>
                <a:gridCol w="1636205"/>
              </a:tblGrid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rebuchet M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addr</a:t>
                      </a:r>
                      <a:endParaRPr/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rebuchet MS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data</a:t>
                      </a:r>
                      <a:endParaRPr/>
                    </a:p>
                  </a:txBody>
                  <a:tcPr marL="141175" marR="141175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77777"/>
                    </a:solidFill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0x010</a:t>
                      </a:r>
                      <a:endParaRPr/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/>
                    </a:p>
                  </a:txBody>
                  <a:tcPr marL="141175" marR="141175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0x014</a:t>
                      </a:r>
                      <a:endParaRPr/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</a:t>
                      </a:r>
                      <a:endParaRPr/>
                    </a:p>
                  </a:txBody>
                  <a:tcPr marL="141175" marR="141175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0x018</a:t>
                      </a:r>
                      <a:endParaRPr/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30</a:t>
                      </a:r>
                      <a:endParaRPr/>
                    </a:p>
                  </a:txBody>
                  <a:tcPr marL="141175" marR="141175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0x01C</a:t>
                      </a:r>
                      <a:endParaRPr/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40</a:t>
                      </a:r>
                      <a:endParaRPr/>
                    </a:p>
                  </a:txBody>
                  <a:tcPr marL="141175" marR="141175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0x020</a:t>
                      </a:r>
                      <a:endParaRPr/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50</a:t>
                      </a:r>
                      <a:endParaRPr/>
                    </a:p>
                  </a:txBody>
                  <a:tcPr marL="141175" marR="141175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0x024</a:t>
                      </a:r>
                      <a:endParaRPr/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lang="en-US" sz="2400" b="1" i="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60</a:t>
                      </a:r>
                      <a:endParaRPr/>
                    </a:p>
                  </a:txBody>
                  <a:tcPr marL="141175" marR="141175" marT="56925" marB="569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28" name="Google Shape;228;g2658bb40c15_0_1208"/>
          <p:cNvSpPr/>
          <p:nvPr/>
        </p:nvSpPr>
        <p:spPr>
          <a:xfrm>
            <a:off x="4768775" y="3078163"/>
            <a:ext cx="1579122" cy="6144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g2658bb40c15_0_1208"/>
          <p:cNvSpPr txBox="1"/>
          <p:nvPr/>
        </p:nvSpPr>
        <p:spPr>
          <a:xfrm>
            <a:off x="5219663" y="3165475"/>
            <a:ext cx="75012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825" tIns="56900" rIns="113825" bIns="56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R0</a:t>
            </a:r>
            <a:endParaRPr/>
          </a:p>
        </p:txBody>
      </p:sp>
      <p:cxnSp>
        <p:nvCxnSpPr>
          <p:cNvPr id="230" name="Google Shape;230;g2658bb40c15_0_1208"/>
          <p:cNvCxnSpPr/>
          <p:nvPr/>
        </p:nvCxnSpPr>
        <p:spPr>
          <a:xfrm>
            <a:off x="6347866" y="3341688"/>
            <a:ext cx="1013927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31" name="Google Shape;231;g2658bb40c15_0_1208"/>
          <p:cNvCxnSpPr/>
          <p:nvPr/>
        </p:nvCxnSpPr>
        <p:spPr>
          <a:xfrm>
            <a:off x="372" y="1003653"/>
            <a:ext cx="11340356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32" name="Google Shape;232;g2658bb40c15_0_12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2722" y="-38790"/>
            <a:ext cx="948378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g2658bb40c15_0_1208"/>
          <p:cNvSpPr txBox="1">
            <a:spLocks noGrp="1"/>
          </p:cNvSpPr>
          <p:nvPr>
            <p:ph type="title"/>
          </p:nvPr>
        </p:nvSpPr>
        <p:spPr>
          <a:xfrm>
            <a:off x="-509537" y="191175"/>
            <a:ext cx="1037554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lang="en-US" sz="3300" b="1">
                <a:solidFill>
                  <a:srgbClr val="0000FF"/>
                </a:solidFill>
              </a:rPr>
              <a:t> </a:t>
            </a:r>
            <a:r>
              <a:rPr lang="en-US" sz="3300" b="1">
                <a:solidFill>
                  <a:srgbClr val="ED7D31"/>
                </a:solidFill>
              </a:rPr>
              <a:t>       </a:t>
            </a:r>
            <a:r>
              <a:rPr lang="en-US" sz="3300" b="1" cap="small">
                <a:solidFill>
                  <a:srgbClr val="ED7D31"/>
                </a:solidFill>
              </a:rPr>
              <a:t>Multiple register LOAD /  STORE</a:t>
            </a:r>
            <a:endParaRPr sz="3300">
              <a:solidFill>
                <a:srgbClr val="ED7D3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658bb40c15_0_1219"/>
          <p:cNvSpPr/>
          <p:nvPr/>
        </p:nvSpPr>
        <p:spPr>
          <a:xfrm>
            <a:off x="567055" y="2209800"/>
            <a:ext cx="8127788" cy="45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.DATA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A: .WORD 100,200,300,400,500,600,700,800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B: .WORD 0,0,0,0,0,0,0,0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.TEXT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LDR R0,=A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LDR R7,=B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LDMIA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R0!,{R1,R8,R9,R11}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.END</a:t>
            </a:r>
            <a:endParaRPr/>
          </a:p>
        </p:txBody>
      </p:sp>
      <p:sp>
        <p:nvSpPr>
          <p:cNvPr id="239" name="Google Shape;239;g2658bb40c15_0_1219"/>
          <p:cNvSpPr txBox="1"/>
          <p:nvPr/>
        </p:nvSpPr>
        <p:spPr>
          <a:xfrm>
            <a:off x="189019" y="1447800"/>
            <a:ext cx="10963063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lang="en-US" sz="2400" i="0" u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Program to transfer data from memory locations to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0" u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registers using single </a:t>
            </a:r>
            <a:r>
              <a:rPr lang="en-US" sz="2400" b="1" i="0" u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Load </a:t>
            </a:r>
            <a:r>
              <a:rPr lang="en-US" sz="2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2400" b="1" i="0" u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ultiple Instruction </a:t>
            </a:r>
            <a:r>
              <a:rPr lang="en-US" sz="2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using IA condition</a:t>
            </a:r>
            <a:endParaRPr sz="2400" b="1" i="0" u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0" name="Google Shape;240;g2658bb40c15_0_1219"/>
          <p:cNvCxnSpPr/>
          <p:nvPr/>
        </p:nvCxnSpPr>
        <p:spPr>
          <a:xfrm>
            <a:off x="372" y="1003653"/>
            <a:ext cx="11340356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41" name="Google Shape;241;g2658bb40c15_0_12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2722" y="-38790"/>
            <a:ext cx="948378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g2658bb40c15_0_1219"/>
          <p:cNvSpPr txBox="1">
            <a:spLocks noGrp="1"/>
          </p:cNvSpPr>
          <p:nvPr>
            <p:ph type="title"/>
          </p:nvPr>
        </p:nvSpPr>
        <p:spPr>
          <a:xfrm>
            <a:off x="-509537" y="191175"/>
            <a:ext cx="1037554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lang="en-US" sz="3300" b="1">
                <a:solidFill>
                  <a:srgbClr val="0000FF"/>
                </a:solidFill>
              </a:rPr>
              <a:t> </a:t>
            </a:r>
            <a:r>
              <a:rPr lang="en-US" sz="3300" b="1">
                <a:solidFill>
                  <a:srgbClr val="ED7D31"/>
                </a:solidFill>
              </a:rPr>
              <a:t>       </a:t>
            </a:r>
            <a:r>
              <a:rPr lang="en-US" sz="3300" b="1" cap="small">
                <a:solidFill>
                  <a:srgbClr val="ED7D31"/>
                </a:solidFill>
              </a:rPr>
              <a:t>Multiple register LOAD Example-01</a:t>
            </a:r>
            <a:endParaRPr sz="3300">
              <a:solidFill>
                <a:srgbClr val="ED7D3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658bb40c15_0_1228"/>
          <p:cNvSpPr/>
          <p:nvPr/>
        </p:nvSpPr>
        <p:spPr>
          <a:xfrm>
            <a:off x="567055" y="1779687"/>
            <a:ext cx="8600334" cy="50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.DATA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A: .WORD 100,200,300,400,500,600,700,800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B: .WORD 0,0,0,0,0,0,0,0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.TEXT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LDR R0,=A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LDR R7,=B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LDMIA </a:t>
            </a: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R0!,{R1,R8,R9,R11}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STMIA</a:t>
            </a:r>
            <a:r>
              <a:rPr lang="en-US" sz="2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R7!,{R8,R9,R11,R1}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.END</a:t>
            </a:r>
            <a:endParaRPr/>
          </a:p>
        </p:txBody>
      </p:sp>
      <p:sp>
        <p:nvSpPr>
          <p:cNvPr id="248" name="Google Shape;248;g2658bb40c15_0_1228"/>
          <p:cNvSpPr txBox="1"/>
          <p:nvPr/>
        </p:nvSpPr>
        <p:spPr>
          <a:xfrm>
            <a:off x="0" y="1295400"/>
            <a:ext cx="11435609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lang="en-US" sz="2400" i="0" u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Program to transfer data from memory locations to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0" u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registers using single </a:t>
            </a:r>
            <a:r>
              <a:rPr lang="en-US" sz="2400" b="1" i="0" u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STORE </a:t>
            </a:r>
            <a:r>
              <a:rPr lang="en-US" sz="2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2400" b="1" i="0" u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ultiple Instruction using IA condition</a:t>
            </a:r>
            <a:endParaRPr sz="2400" b="1" i="0" u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9" name="Google Shape;249;g2658bb40c15_0_1228"/>
          <p:cNvCxnSpPr/>
          <p:nvPr/>
        </p:nvCxnSpPr>
        <p:spPr>
          <a:xfrm>
            <a:off x="372" y="1003653"/>
            <a:ext cx="11340356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50" name="Google Shape;250;g2658bb40c15_0_12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2722" y="-38790"/>
            <a:ext cx="948378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g2658bb40c15_0_1228"/>
          <p:cNvSpPr txBox="1">
            <a:spLocks noGrp="1"/>
          </p:cNvSpPr>
          <p:nvPr>
            <p:ph type="title"/>
          </p:nvPr>
        </p:nvSpPr>
        <p:spPr>
          <a:xfrm>
            <a:off x="-509537" y="191175"/>
            <a:ext cx="1037554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lang="en-US" sz="3300" b="1">
                <a:solidFill>
                  <a:srgbClr val="0000FF"/>
                </a:solidFill>
              </a:rPr>
              <a:t> </a:t>
            </a:r>
            <a:r>
              <a:rPr lang="en-US" sz="3300" b="1">
                <a:solidFill>
                  <a:srgbClr val="ED7D31"/>
                </a:solidFill>
              </a:rPr>
              <a:t>       </a:t>
            </a:r>
            <a:r>
              <a:rPr lang="en-US" sz="3300" b="1" cap="small">
                <a:solidFill>
                  <a:srgbClr val="ED7D31"/>
                </a:solidFill>
              </a:rPr>
              <a:t>Multiple register STORE Example-01 CONTD..</a:t>
            </a:r>
            <a:endParaRPr sz="3300">
              <a:solidFill>
                <a:srgbClr val="ED7D3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658bb40c15_0_1237"/>
          <p:cNvSpPr txBox="1"/>
          <p:nvPr/>
        </p:nvSpPr>
        <p:spPr>
          <a:xfrm>
            <a:off x="472546" y="1524000"/>
            <a:ext cx="1020699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Courier New"/>
              <a:buNone/>
            </a:pPr>
            <a:r>
              <a:rPr lang="en-US" sz="2400" b="1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LDM&lt;mode&gt; Rn, {&lt;registers&gt;}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Courier New"/>
              <a:buNone/>
            </a:pPr>
            <a:r>
              <a:rPr lang="en-US" sz="2400" b="1">
                <a:solidFill>
                  <a:srgbClr val="A5A5A5"/>
                </a:solidFill>
                <a:latin typeface="Courier New"/>
                <a:ea typeface="Courier New"/>
                <a:cs typeface="Courier New"/>
                <a:sym typeface="Courier New"/>
              </a:rPr>
              <a:t>IA: addr:=Rn</a:t>
            </a:r>
            <a:endParaRPr sz="2400" b="1">
              <a:solidFill>
                <a:srgbClr val="A5A5A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ourier New"/>
              <a:buNone/>
            </a:pPr>
            <a:r>
              <a:rPr lang="en-US" sz="2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IB: addr:=Rn+4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Courier New"/>
              <a:buNone/>
            </a:pPr>
            <a:r>
              <a:rPr lang="en-US" sz="2400" b="1">
                <a:solidFill>
                  <a:srgbClr val="A5A5A5"/>
                </a:solidFill>
                <a:latin typeface="Courier New"/>
                <a:ea typeface="Courier New"/>
                <a:cs typeface="Courier New"/>
                <a:sym typeface="Courier New"/>
              </a:rPr>
              <a:t>DA: addr:=Rn-#&lt;registers&gt;*4+4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Courier New"/>
              <a:buNone/>
            </a:pPr>
            <a:r>
              <a:rPr lang="en-US" sz="2400" b="1">
                <a:solidFill>
                  <a:srgbClr val="A5A5A5"/>
                </a:solidFill>
                <a:latin typeface="Courier New"/>
                <a:ea typeface="Courier New"/>
                <a:cs typeface="Courier New"/>
                <a:sym typeface="Courier New"/>
              </a:rPr>
              <a:t>DB: addr:=Rn-#&lt;registers&gt;*4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Courier New"/>
              <a:buNone/>
            </a:pPr>
            <a:r>
              <a:rPr lang="en-US" sz="2400" b="1">
                <a:solidFill>
                  <a:srgbClr val="A5A5A5"/>
                </a:solidFill>
                <a:latin typeface="Courier New"/>
                <a:ea typeface="Courier New"/>
                <a:cs typeface="Courier New"/>
                <a:sym typeface="Courier New"/>
              </a:rPr>
              <a:t>For each Ri in &lt;registers&gt;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100000"/>
              <a:buFont typeface="Courier New"/>
              <a:buNone/>
            </a:pPr>
            <a:r>
              <a:rPr lang="en-US" sz="24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IB: addr:=addr+4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Courier New"/>
              <a:buNone/>
            </a:pPr>
            <a:r>
              <a:rPr lang="en-US" sz="2400" b="1">
                <a:solidFill>
                  <a:srgbClr val="A5A5A5"/>
                </a:solidFill>
                <a:latin typeface="Courier New"/>
                <a:ea typeface="Courier New"/>
                <a:cs typeface="Courier New"/>
                <a:sym typeface="Courier New"/>
              </a:rPr>
              <a:t>  DB: addr:=addr-4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Courier New"/>
              <a:buNone/>
            </a:pPr>
            <a:r>
              <a:rPr lang="en-US" sz="2400" b="1">
                <a:solidFill>
                  <a:srgbClr val="A5A5A5"/>
                </a:solidFill>
                <a:latin typeface="Courier New"/>
                <a:ea typeface="Courier New"/>
                <a:cs typeface="Courier New"/>
                <a:sym typeface="Courier New"/>
              </a:rPr>
              <a:t>  Ri:=M[addr]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Courier New"/>
              <a:buNone/>
            </a:pPr>
            <a:r>
              <a:rPr lang="en-US" sz="2400" b="1">
                <a:solidFill>
                  <a:srgbClr val="A5A5A5"/>
                </a:solidFill>
                <a:latin typeface="Courier New"/>
                <a:ea typeface="Courier New"/>
                <a:cs typeface="Courier New"/>
                <a:sym typeface="Courier New"/>
              </a:rPr>
              <a:t>  IA: addr:=addr+4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Courier New"/>
              <a:buNone/>
            </a:pPr>
            <a:r>
              <a:rPr lang="en-US" sz="2400" b="1">
                <a:solidFill>
                  <a:srgbClr val="A5A5A5"/>
                </a:solidFill>
                <a:latin typeface="Courier New"/>
                <a:ea typeface="Courier New"/>
                <a:cs typeface="Courier New"/>
                <a:sym typeface="Courier New"/>
              </a:rPr>
              <a:t>  DA: addr:=addr-4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Courier New"/>
              <a:buNone/>
            </a:pPr>
            <a:r>
              <a:rPr lang="en-US" sz="2400" b="1">
                <a:solidFill>
                  <a:srgbClr val="A5A5A5"/>
                </a:solidFill>
                <a:latin typeface="Courier New"/>
                <a:ea typeface="Courier New"/>
                <a:cs typeface="Courier New"/>
                <a:sym typeface="Courier New"/>
              </a:rPr>
              <a:t>&lt;!&gt;: Rn:=addr</a:t>
            </a:r>
            <a:endParaRPr sz="24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7" name="Google Shape;257;g2658bb40c15_0_1237"/>
          <p:cNvGraphicFramePr/>
          <p:nvPr/>
        </p:nvGraphicFramePr>
        <p:xfrm>
          <a:off x="9618277" y="2638425"/>
          <a:ext cx="1015974" cy="3357550"/>
        </p:xfrm>
        <a:graphic>
          <a:graphicData uri="http://schemas.openxmlformats.org/drawingml/2006/table">
            <a:tbl>
              <a:tblPr>
                <a:noFill/>
                <a:tableStyleId>{F29EA3ED-6DEE-4BA2-B2A3-F115BEE36843}</a:tableStyleId>
              </a:tblPr>
              <a:tblGrid>
                <a:gridCol w="1015974"/>
              </a:tblGrid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0" i="0" u="none" strike="noStrike" cap="none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9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endParaRPr sz="2400" b="1" i="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41175" marR="141175" marT="56925" marB="569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58" name="Google Shape;258;g2658bb40c15_0_1237"/>
          <p:cNvSpPr/>
          <p:nvPr/>
        </p:nvSpPr>
        <p:spPr>
          <a:xfrm>
            <a:off x="7738923" y="4445000"/>
            <a:ext cx="903790" cy="6144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g2658bb40c15_0_1237"/>
          <p:cNvSpPr txBox="1"/>
          <p:nvPr/>
        </p:nvSpPr>
        <p:spPr>
          <a:xfrm>
            <a:off x="7812758" y="4440237"/>
            <a:ext cx="756073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825" tIns="56900" rIns="113825" bIns="56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Rn</a:t>
            </a:r>
            <a:endParaRPr sz="25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0" name="Google Shape;260;g2658bb40c15_0_1237"/>
          <p:cNvSpPr txBox="1"/>
          <p:nvPr/>
        </p:nvSpPr>
        <p:spPr>
          <a:xfrm>
            <a:off x="9763979" y="5016500"/>
            <a:ext cx="75198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825" tIns="56900" rIns="113825" bIns="56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R1</a:t>
            </a:r>
            <a:endParaRPr/>
          </a:p>
        </p:txBody>
      </p:sp>
      <p:sp>
        <p:nvSpPr>
          <p:cNvPr id="261" name="Google Shape;261;g2658bb40c15_0_1237"/>
          <p:cNvSpPr txBox="1"/>
          <p:nvPr/>
        </p:nvSpPr>
        <p:spPr>
          <a:xfrm>
            <a:off x="9769885" y="5538788"/>
            <a:ext cx="75012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825" tIns="56900" rIns="113825" bIns="56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R2</a:t>
            </a:r>
            <a:endParaRPr/>
          </a:p>
        </p:txBody>
      </p:sp>
      <p:sp>
        <p:nvSpPr>
          <p:cNvPr id="262" name="Google Shape;262;g2658bb40c15_0_1237"/>
          <p:cNvSpPr txBox="1"/>
          <p:nvPr/>
        </p:nvSpPr>
        <p:spPr>
          <a:xfrm>
            <a:off x="9769885" y="6000750"/>
            <a:ext cx="75012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3825" tIns="56900" rIns="113825" bIns="56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R3</a:t>
            </a:r>
            <a:endParaRPr/>
          </a:p>
        </p:txBody>
      </p:sp>
      <p:cxnSp>
        <p:nvCxnSpPr>
          <p:cNvPr id="263" name="Google Shape;263;g2658bb40c15_0_1237"/>
          <p:cNvCxnSpPr/>
          <p:nvPr/>
        </p:nvCxnSpPr>
        <p:spPr>
          <a:xfrm>
            <a:off x="8604272" y="4724400"/>
            <a:ext cx="1013927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64" name="Google Shape;264;g2658bb40c15_0_1237"/>
          <p:cNvCxnSpPr/>
          <p:nvPr/>
        </p:nvCxnSpPr>
        <p:spPr>
          <a:xfrm>
            <a:off x="372" y="1003653"/>
            <a:ext cx="11340356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65" name="Google Shape;265;g2658bb40c15_0_12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2722" y="-38790"/>
            <a:ext cx="948378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g2658bb40c15_0_1237"/>
          <p:cNvSpPr txBox="1">
            <a:spLocks noGrp="1"/>
          </p:cNvSpPr>
          <p:nvPr>
            <p:ph type="title"/>
          </p:nvPr>
        </p:nvSpPr>
        <p:spPr>
          <a:xfrm>
            <a:off x="-509537" y="191175"/>
            <a:ext cx="1037554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lang="en-US" sz="3300" b="1">
                <a:solidFill>
                  <a:srgbClr val="0000FF"/>
                </a:solidFill>
              </a:rPr>
              <a:t> </a:t>
            </a:r>
            <a:r>
              <a:rPr lang="en-US" sz="3300" b="1">
                <a:solidFill>
                  <a:srgbClr val="ED7D31"/>
                </a:solidFill>
              </a:rPr>
              <a:t>       </a:t>
            </a:r>
            <a:r>
              <a:rPr lang="en-US" sz="3300" b="1" cap="small">
                <a:solidFill>
                  <a:srgbClr val="ED7D31"/>
                </a:solidFill>
              </a:rPr>
              <a:t>Multiple register LOAD/STORE</a:t>
            </a:r>
            <a:endParaRPr sz="3300">
              <a:solidFill>
                <a:srgbClr val="ED7D3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1433</Words>
  <PresentationFormat>Custom</PresentationFormat>
  <Paragraphs>477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Times New Roman</vt:lpstr>
      <vt:lpstr>Courier New</vt:lpstr>
      <vt:lpstr>Trebuchet MS</vt:lpstr>
      <vt:lpstr>Tahoma</vt:lpstr>
      <vt:lpstr>Office Theme</vt:lpstr>
      <vt:lpstr>Office Theme</vt:lpstr>
      <vt:lpstr>Slide 1</vt:lpstr>
      <vt:lpstr>Slide 2</vt:lpstr>
      <vt:lpstr>        Multiple register LOAD /  STORE</vt:lpstr>
      <vt:lpstr>        Multiple register LOAD /  STORE</vt:lpstr>
      <vt:lpstr>        Multiple register LOAD /  STORE</vt:lpstr>
      <vt:lpstr>        Multiple register LOAD /  STORE</vt:lpstr>
      <vt:lpstr>        Multiple register LOAD Example-01</vt:lpstr>
      <vt:lpstr>        Multiple register STORE Example-01 CONTD..</vt:lpstr>
      <vt:lpstr>        Multiple register LOAD/STORE</vt:lpstr>
      <vt:lpstr>        Multiple register LOAD/STORE</vt:lpstr>
      <vt:lpstr>        Multiple register LOAD/STORE Example-02</vt:lpstr>
      <vt:lpstr>        Multiple register LOAD/STORE </vt:lpstr>
      <vt:lpstr>        Multiple load/store REGISTER </vt:lpstr>
      <vt:lpstr>        Multiple register LOAD/STORE Example-02</vt:lpstr>
      <vt:lpstr>        Multiple Load/Store REGISTER</vt:lpstr>
      <vt:lpstr>        Multiple load/Store REGISTER</vt:lpstr>
      <vt:lpstr>        Multiple register LOAD/STORE Example-03</vt:lpstr>
      <vt:lpstr>        Multiple register LOAD/STORE Example-04</vt:lpstr>
      <vt:lpstr>        Multiple register LOAD/STORE Example-04</vt:lpstr>
      <vt:lpstr>        Multiple register LOAD/STORE Example-05</vt:lpstr>
      <vt:lpstr>        Multiple register LOAD /  STORE- Application</vt:lpstr>
      <vt:lpstr>Slide 22</vt:lpstr>
      <vt:lpstr>        Block Transfer Instructions(STACK)</vt:lpstr>
      <vt:lpstr>        Block Transfer Instructions(STACK)</vt:lpstr>
      <vt:lpstr>        Block Transfer Instructions(STACK)</vt:lpstr>
      <vt:lpstr>        Block Transfer Instructions(STACK)</vt:lpstr>
      <vt:lpstr>        Block Transfer Instructions(STACK)</vt:lpstr>
      <vt:lpstr>        Block Transfer Instructions(STACK)</vt:lpstr>
      <vt:lpstr>        Block Transfer Instructions(STACK)</vt:lpstr>
      <vt:lpstr>        Block Transfer Instructions(STACK)</vt:lpstr>
      <vt:lpstr>        Block Transfer Instructions(STACK)</vt:lpstr>
      <vt:lpstr>        Block Transfer Instructions(STACK)</vt:lpstr>
      <vt:lpstr>Slide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PESU-CS</dc:creator>
  <cp:lastModifiedBy>VRB</cp:lastModifiedBy>
  <cp:revision>3</cp:revision>
  <dcterms:created xsi:type="dcterms:W3CDTF">2016-01-05T00:08:12Z</dcterms:created>
  <dcterms:modified xsi:type="dcterms:W3CDTF">2025-01-08T04:03:55Z</dcterms:modified>
</cp:coreProperties>
</file>