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1341100" cy="6858000"/>
  <p:notesSz cx="6858000" cy="9144000"/>
  <p:embeddedFontLst>
    <p:embeddedFont>
      <p:font typeface="Calibri" pitchFamily="34" charset="0"/>
      <p:regular r:id="rId43"/>
      <p:bold r:id="rId44"/>
      <p:italic r:id="rId45"/>
      <p:boldItalic r:id="rId46"/>
    </p:embeddedFont>
    <p:embeddedFont>
      <p:font typeface="Tahoma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9" roundtripDataSignature="AMtx7mhiOSYOc+hlEnEsR6gK6WmUJeea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20FE4359-E0D4-4F73-B238-5FD1C065B440}">
  <a:tblStyle styleId="{20FE4359-E0D4-4F73-B238-5FD1C065B440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896" y="-64"/>
      </p:cViewPr>
      <p:guideLst>
        <p:guide orient="horz" pos="2160"/>
        <p:guide pos="357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4fb4b1835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264fb4b1835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ec7060795_0_8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aec7060795_0_8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8" name="Google Shape;188;g2aec7060795_0_8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ec7060795_0_8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aec7060795_0_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g2aec7060795_0_89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ec7060795_0_9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2aec7060795_0_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g2aec7060795_0_9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58bb40c15_0_1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g2658bb40c15_0_1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ec7060795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2" name="Google Shape;222;g2aec7060795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ec7060795_0_9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0" name="Google Shape;230;g2aec7060795_0_9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ec7060795_0_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" name="Google Shape;238;g2aec7060795_0_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ec7060795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2aec7060795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ec7060795_0_9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4" name="Google Shape;254;g2aec7060795_0_9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658bb40c15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2" name="Google Shape;262;g2658bb40c15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4fb4b1835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g264fb4b1835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ec7060795_0_9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2" name="Google Shape;272;g2aec7060795_0_9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ec7060795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g2aec7060795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ec7060795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g2aec7060795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ec7060795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2aec7060795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ec7060795_0_1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g2aec7060795_0_1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aec7060795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5" name="Google Shape;345;g2aec7060795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658bb40c15_0_1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1" name="Google Shape;361;g2658bb40c15_0_1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658bb40c15_0_12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g2658bb40c15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2" name="Google Shape;382;g2658bb40c15_0_12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658bb40c15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6" name="Google Shape;396;g2658bb40c15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bb40c15_0_1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658bb40c15_0_1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58bb40c15_0_1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g2658bb40c15_0_1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658bb40c15_0_12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g2658bb40c15_0_1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5" name="Google Shape;415;g2658bb40c15_0_12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58bb40c15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8" name="Google Shape;438;g2658bb40c15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58bb40c15_0_1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g2658bb40c15_0_1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1" name="Google Shape;451;g2658bb40c15_0_13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aec7060795_0_1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g2aec7060795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143000"/>
            <a:ext cx="5102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ec7060795_0_1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g2aec7060795_0_1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143000"/>
            <a:ext cx="5102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ec7060795_0_1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2aec7060795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143000"/>
            <a:ext cx="5102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aec7060795_0_11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g2aec7060795_0_1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143000"/>
            <a:ext cx="5102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aec7060795_0_1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g2aec7060795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143000"/>
            <a:ext cx="5102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aec7060795_0_1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2aec7060795_0_1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7888" y="1143000"/>
            <a:ext cx="5102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c7060795_0_8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g2aec7060795_0_8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ec7060795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8" name="Google Shape;508;g2aec7060795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58bb40c15_0_1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g2658bb40c15_0_1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58bb40c15_0_1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658bb40c15_0_1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ec7060795_0_8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2aec7060795_0_8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ec7060795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g2aec7060795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658bb40c15_0_1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2658bb40c15_0_1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3725" y="685800"/>
            <a:ext cx="56705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2658bb40c15_0_120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body" idx="1"/>
          </p:nvPr>
        </p:nvSpPr>
        <p:spPr>
          <a:xfrm rot="5400000">
            <a:off x="3407570" y="-1240313"/>
            <a:ext cx="4525963" cy="10206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8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9"/>
          <p:cNvSpPr txBox="1">
            <a:spLocks noGrp="1"/>
          </p:cNvSpPr>
          <p:nvPr>
            <p:ph type="title"/>
          </p:nvPr>
        </p:nvSpPr>
        <p:spPr>
          <a:xfrm rot="5400000">
            <a:off x="6572410" y="1924527"/>
            <a:ext cx="5851525" cy="255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1"/>
          </p:nvPr>
        </p:nvSpPr>
        <p:spPr>
          <a:xfrm rot="5400000">
            <a:off x="1374406" y="-532712"/>
            <a:ext cx="5851525" cy="746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5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ctrTitle"/>
          </p:nvPr>
        </p:nvSpPr>
        <p:spPr>
          <a:xfrm>
            <a:off x="850583" y="2130426"/>
            <a:ext cx="9639935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ubTitle" idx="1"/>
          </p:nvPr>
        </p:nvSpPr>
        <p:spPr>
          <a:xfrm>
            <a:off x="1701165" y="3886200"/>
            <a:ext cx="793877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>
            <a:spLocks noGrp="1"/>
          </p:cNvSpPr>
          <p:nvPr>
            <p:ph type="title"/>
          </p:nvPr>
        </p:nvSpPr>
        <p:spPr>
          <a:xfrm>
            <a:off x="895869" y="4406901"/>
            <a:ext cx="9639935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1"/>
          </p:nvPr>
        </p:nvSpPr>
        <p:spPr>
          <a:xfrm>
            <a:off x="895869" y="2906713"/>
            <a:ext cx="963993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2"/>
          </p:nvPr>
        </p:nvSpPr>
        <p:spPr>
          <a:xfrm>
            <a:off x="5765059" y="1600201"/>
            <a:ext cx="5008986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567055" y="1535113"/>
            <a:ext cx="501095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2"/>
          </p:nvPr>
        </p:nvSpPr>
        <p:spPr>
          <a:xfrm>
            <a:off x="567055" y="2174875"/>
            <a:ext cx="501095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body" idx="3"/>
          </p:nvPr>
        </p:nvSpPr>
        <p:spPr>
          <a:xfrm>
            <a:off x="5761122" y="1535113"/>
            <a:ext cx="501292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body" idx="4"/>
          </p:nvPr>
        </p:nvSpPr>
        <p:spPr>
          <a:xfrm>
            <a:off x="5761122" y="2174875"/>
            <a:ext cx="5012924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3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3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4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4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4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567056" y="273050"/>
            <a:ext cx="373114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4434055" y="273051"/>
            <a:ext cx="633999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body" idx="2"/>
          </p:nvPr>
        </p:nvSpPr>
        <p:spPr>
          <a:xfrm>
            <a:off x="567056" y="1435101"/>
            <a:ext cx="373114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6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2222935" y="4800600"/>
            <a:ext cx="680466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7"/>
          <p:cNvSpPr>
            <a:spLocks noGrp="1"/>
          </p:cNvSpPr>
          <p:nvPr>
            <p:ph type="pic" idx="2"/>
          </p:nvPr>
        </p:nvSpPr>
        <p:spPr>
          <a:xfrm>
            <a:off x="2222935" y="612775"/>
            <a:ext cx="680466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 txBox="1">
            <a:spLocks noGrp="1"/>
          </p:cNvSpPr>
          <p:nvPr>
            <p:ph type="body" idx="1"/>
          </p:nvPr>
        </p:nvSpPr>
        <p:spPr>
          <a:xfrm>
            <a:off x="2222935" y="5367338"/>
            <a:ext cx="680466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567055" y="274638"/>
            <a:ext cx="1020699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567055" y="1600201"/>
            <a:ext cx="1020699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567055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3874876" y="6356351"/>
            <a:ext cx="35913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8127788" y="6356351"/>
            <a:ext cx="26462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g264fb4b1835_1_3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89" name="Google Shape;89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g264fb4b1835_1_3"/>
          <p:cNvCxnSpPr/>
          <p:nvPr/>
        </p:nvCxnSpPr>
        <p:spPr>
          <a:xfrm rot="10800000" flipH="1">
            <a:off x="5016704" y="3678594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2" name="Google Shape;92;g264fb4b1835_1_3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93" name="Google Shape;93;g264fb4b1835_1_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g264fb4b1835_1_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g264fb4b1835_1_3"/>
          <p:cNvSpPr/>
          <p:nvPr/>
        </p:nvSpPr>
        <p:spPr>
          <a:xfrm>
            <a:off x="3252976" y="1504372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264fb4b1835_1_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64fb4b1835_1_3"/>
          <p:cNvSpPr/>
          <p:nvPr/>
        </p:nvSpPr>
        <p:spPr>
          <a:xfrm>
            <a:off x="5906518" y="4220975"/>
            <a:ext cx="4003245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1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31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g264fb4b1835_1_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g2aec7060795_0_88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1" name="Google Shape;191;g2aec7060795_0_8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aec7060795_0_88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Procedure Call Example:01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193" name="Google Shape;193;g2aec7060795_0_8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7745" y="1322188"/>
            <a:ext cx="9863849" cy="4642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g2aec7060795_0_89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0" name="Google Shape;200;g2aec7060795_0_89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aec7060795_0_89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Procedure Call Example:01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202" name="Google Shape;202;g2aec7060795_0_8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406" y="1482969"/>
            <a:ext cx="9938001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Google Shape;208;g2aec7060795_0_907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9" name="Google Shape;209;g2aec7060795_0_9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2aec7060795_0_907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Procedure Call Example:01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211" name="Google Shape;211;g2aec7060795_0_90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915" y="1398565"/>
            <a:ext cx="9354954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g2658bb40c15_0_121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7" name="Google Shape;217;g2658bb40c15_0_12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658bb40c15_0_121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</a:t>
            </a:r>
            <a:r>
              <a:rPr lang="en-US" sz="3300" b="1">
                <a:solidFill>
                  <a:srgbClr val="E36C09"/>
                </a:solidFill>
              </a:rPr>
              <a:t> </a:t>
            </a:r>
            <a:r>
              <a:rPr lang="en-US" sz="3300" b="1" cap="small">
                <a:solidFill>
                  <a:srgbClr val="E36C09"/>
                </a:solidFill>
              </a:rPr>
              <a:t>Parameter passing to procedures using stack</a:t>
            </a:r>
            <a:endParaRPr sz="3300">
              <a:solidFill>
                <a:srgbClr val="E36C09"/>
              </a:solidFill>
            </a:endParaRPr>
          </a:p>
        </p:txBody>
      </p:sp>
      <p:sp>
        <p:nvSpPr>
          <p:cNvPr id="219" name="Google Shape;219;g2658bb40c15_0_1219"/>
          <p:cNvSpPr txBox="1"/>
          <p:nvPr/>
        </p:nvSpPr>
        <p:spPr>
          <a:xfrm>
            <a:off x="235546" y="1529703"/>
            <a:ext cx="11289008" cy="4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20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    R4, =A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MOV  R1, #25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; parameter1 </a:t>
            </a:r>
            <a:endParaRPr>
              <a:solidFill>
                <a:srgbClr val="000099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    MOV  R2, #25                               ; parameter2</a:t>
            </a:r>
            <a:endParaRPr>
              <a:solidFill>
                <a:srgbClr val="000099"/>
              </a:solidFill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STMFD R13!, { R1, R2}                 ; parameters are </a:t>
            </a:r>
            <a:r>
              <a:rPr lang="en-US" sz="2400" b="1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PUSH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 on stack.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BL  LINK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STR </a:t>
            </a:r>
            <a:r>
              <a:rPr lang="en-US" sz="24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[R4]                                   ; return value in Reg. R0.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SWI 0x11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LINK: 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DMFD R13!, { R4, R5}  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      ;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parameters are </a:t>
            </a:r>
            <a:r>
              <a:rPr lang="en-US" sz="2400" b="1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 from the  stack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ADD </a:t>
            </a:r>
            <a:r>
              <a:rPr lang="en-US" sz="24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r>
              <a:rPr lang="en-US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R4, R5                         ;  Result is in register R0.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MOV PC, LR                              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A:    .WORD  0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.END</a:t>
            </a:r>
            <a:r>
              <a:rPr lang="en-US" sz="2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Google Shape;224;g2aec7060795_0_917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g2aec7060795_0_9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aec7060795_0_917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</a:t>
            </a:r>
            <a:r>
              <a:rPr lang="en-US" sz="3300" b="1">
                <a:solidFill>
                  <a:srgbClr val="E36C09"/>
                </a:solidFill>
              </a:rPr>
              <a:t> </a:t>
            </a:r>
            <a:r>
              <a:rPr lang="en-US" sz="3300" b="1" cap="small">
                <a:solidFill>
                  <a:srgbClr val="E36C09"/>
                </a:solidFill>
              </a:rPr>
              <a:t>Parameter passing to procedures using stack</a:t>
            </a:r>
            <a:endParaRPr sz="3300">
              <a:solidFill>
                <a:srgbClr val="E36C09"/>
              </a:solidFill>
            </a:endParaRPr>
          </a:p>
        </p:txBody>
      </p:sp>
      <p:pic>
        <p:nvPicPr>
          <p:cNvPr id="227" name="Google Shape;227;g2aec7060795_0_9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546" y="1466601"/>
            <a:ext cx="8478198" cy="5098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g2aec7060795_0_925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3" name="Google Shape;233;g2aec7060795_0_9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2aec7060795_0_925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</a:t>
            </a:r>
            <a:r>
              <a:rPr lang="en-US" sz="3300" b="1">
                <a:solidFill>
                  <a:srgbClr val="E36C09"/>
                </a:solidFill>
              </a:rPr>
              <a:t> </a:t>
            </a:r>
            <a:r>
              <a:rPr lang="en-US" sz="3300" b="1" cap="small">
                <a:solidFill>
                  <a:srgbClr val="E36C09"/>
                </a:solidFill>
              </a:rPr>
              <a:t>Parameter passing to procedures using stack</a:t>
            </a:r>
            <a:endParaRPr sz="3300">
              <a:solidFill>
                <a:srgbClr val="E36C09"/>
              </a:solidFill>
            </a:endParaRPr>
          </a:p>
        </p:txBody>
      </p:sp>
      <p:pic>
        <p:nvPicPr>
          <p:cNvPr id="235" name="Google Shape;235;g2aec7060795_0_9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833" y="1425326"/>
            <a:ext cx="8421495" cy="509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0" name="Google Shape;240;g2aec7060795_0_93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1" name="Google Shape;241;g2aec7060795_0_9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2aec7060795_0_93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</a:t>
            </a:r>
            <a:r>
              <a:rPr lang="en-US" sz="3300" b="1">
                <a:solidFill>
                  <a:srgbClr val="E36C09"/>
                </a:solidFill>
              </a:rPr>
              <a:t> </a:t>
            </a:r>
            <a:r>
              <a:rPr lang="en-US" sz="3300" b="1" cap="small">
                <a:solidFill>
                  <a:srgbClr val="E36C09"/>
                </a:solidFill>
              </a:rPr>
              <a:t>Parameter passing to procedures using stack</a:t>
            </a:r>
            <a:endParaRPr sz="3300">
              <a:solidFill>
                <a:srgbClr val="E36C09"/>
              </a:solidFill>
            </a:endParaRPr>
          </a:p>
        </p:txBody>
      </p:sp>
      <p:pic>
        <p:nvPicPr>
          <p:cNvPr id="243" name="Google Shape;243;g2aec7060795_0_9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28" y="1542852"/>
            <a:ext cx="8876591" cy="482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Google Shape;248;g2aec7060795_0_941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49" name="Google Shape;249;g2aec7060795_0_9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2aec7060795_0_941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</a:t>
            </a:r>
            <a:r>
              <a:rPr lang="en-US" sz="3300" b="1">
                <a:solidFill>
                  <a:srgbClr val="E36C09"/>
                </a:solidFill>
              </a:rPr>
              <a:t> </a:t>
            </a:r>
            <a:r>
              <a:rPr lang="en-US" sz="3300" b="1" cap="small">
                <a:solidFill>
                  <a:srgbClr val="E36C09"/>
                </a:solidFill>
              </a:rPr>
              <a:t>Parameter passing to procedures using stack</a:t>
            </a:r>
            <a:endParaRPr sz="3300">
              <a:solidFill>
                <a:srgbClr val="E36C09"/>
              </a:solidFill>
            </a:endParaRPr>
          </a:p>
        </p:txBody>
      </p:sp>
      <p:pic>
        <p:nvPicPr>
          <p:cNvPr id="251" name="Google Shape;251;g2aec7060795_0_9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528" y="1430452"/>
            <a:ext cx="9522163" cy="5056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" name="Google Shape;256;g2aec7060795_0_94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57" name="Google Shape;257;g2aec7060795_0_9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g2aec7060795_0_94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</a:t>
            </a:r>
            <a:r>
              <a:rPr lang="en-US" sz="3300" b="1">
                <a:solidFill>
                  <a:srgbClr val="E36C09"/>
                </a:solidFill>
              </a:rPr>
              <a:t> </a:t>
            </a:r>
            <a:r>
              <a:rPr lang="en-US" sz="3300" b="1" cap="small">
                <a:solidFill>
                  <a:srgbClr val="E36C09"/>
                </a:solidFill>
              </a:rPr>
              <a:t>Parameter passing to procedures using stack</a:t>
            </a:r>
            <a:endParaRPr sz="3300">
              <a:solidFill>
                <a:srgbClr val="E36C09"/>
              </a:solidFill>
            </a:endParaRPr>
          </a:p>
        </p:txBody>
      </p:sp>
      <p:pic>
        <p:nvPicPr>
          <p:cNvPr id="259" name="Google Shape;259;g2aec7060795_0_9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564" y="1449256"/>
            <a:ext cx="8847512" cy="5120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Google Shape;264;g2658bb40c15_0_122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5" name="Google Shape;265;g2658bb40c15_0_12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658bb40c15_0_122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Nested Procedure Call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267" name="Google Shape;267;g2658bb40c15_0_1228"/>
          <p:cNvSpPr/>
          <p:nvPr/>
        </p:nvSpPr>
        <p:spPr>
          <a:xfrm>
            <a:off x="184677" y="1183200"/>
            <a:ext cx="4025570" cy="49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.TEXT        </a:t>
            </a: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; MAIN Procedure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LDR R4, =A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R1, #11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R2, #10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R3, #02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STMFD R13!, {R1,R2,R3}              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BL  ADDFun        ; Call to ADD Procedure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 R0, [R4]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 0x11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   .WORD  0</a:t>
            </a:r>
            <a:endParaRPr/>
          </a:p>
        </p:txBody>
      </p:sp>
      <p:sp>
        <p:nvSpPr>
          <p:cNvPr id="268" name="Google Shape;268;g2658bb40c15_0_1228"/>
          <p:cNvSpPr/>
          <p:nvPr/>
        </p:nvSpPr>
        <p:spPr>
          <a:xfrm>
            <a:off x="4121899" y="1235244"/>
            <a:ext cx="6531179" cy="20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ADDFun: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LDMFD R13!, { R4, R5,R6}       </a:t>
            </a:r>
            <a:r>
              <a:rPr lang="en-US" sz="2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 ADD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ADD R0, R4, R5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STMFD R13!, {R0,R6,LR}  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                  BL MULFun                                ; Call to MUL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MOV PC, LR                                </a:t>
            </a:r>
            <a:r>
              <a:rPr lang="en-US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 Return to Main Procedure</a:t>
            </a:r>
            <a:endParaRPr sz="2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658bb40c15_0_1228"/>
          <p:cNvSpPr/>
          <p:nvPr/>
        </p:nvSpPr>
        <p:spPr>
          <a:xfrm>
            <a:off x="4422802" y="3943417"/>
            <a:ext cx="6698988" cy="10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MULFun: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LDMFD R13!, { R4, R5,LR}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MUL R0, R4, R5             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       MOV PC, LR                           </a:t>
            </a:r>
            <a:r>
              <a:rPr lang="en-US" sz="20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 Return to ADD Procedure</a:t>
            </a:r>
            <a:endParaRPr sz="2000" b="1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g264fb4b1835_1_93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104" name="Google Shape;104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6" name="Google Shape;106;g264fb4b1835_1_93"/>
          <p:cNvCxnSpPr/>
          <p:nvPr/>
        </p:nvCxnSpPr>
        <p:spPr>
          <a:xfrm rot="10800000" flipH="1">
            <a:off x="5108578" y="3695169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7" name="Google Shape;107;g264fb4b1835_1_93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108" name="Google Shape;108;g264fb4b1835_1_9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g264fb4b1835_1_9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g264fb4b1835_1_93"/>
          <p:cNvSpPr/>
          <p:nvPr/>
        </p:nvSpPr>
        <p:spPr>
          <a:xfrm>
            <a:off x="3446285" y="1143531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64fb4b1835_1_93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264fb4b1835_1_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4fb4b1835_1_93"/>
          <p:cNvSpPr/>
          <p:nvPr/>
        </p:nvSpPr>
        <p:spPr>
          <a:xfrm>
            <a:off x="3344285" y="3935048"/>
            <a:ext cx="8245739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Procedure Call or Subroutine Call or Function Call</a:t>
            </a:r>
            <a:endParaRPr sz="28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4" name="Google Shape;274;g2aec7060795_0_960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g2aec7060795_0_9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aec7060795_0_960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Nested Procedure Call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277" name="Google Shape;277;g2aec7060795_0_9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4724" y="1206538"/>
            <a:ext cx="2421797" cy="343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2aec7060795_0_96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5181" y="1248742"/>
            <a:ext cx="5351582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aec7060795_0_96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35422" y="1206537"/>
            <a:ext cx="1760233" cy="498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0" name="Google Shape;280;g2aec7060795_0_960"/>
          <p:cNvCxnSpPr/>
          <p:nvPr/>
        </p:nvCxnSpPr>
        <p:spPr>
          <a:xfrm>
            <a:off x="7939819" y="4532518"/>
            <a:ext cx="866582" cy="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1" name="Google Shape;281;g2aec7060795_0_960"/>
          <p:cNvCxnSpPr/>
          <p:nvPr/>
        </p:nvCxnSpPr>
        <p:spPr>
          <a:xfrm rot="10800000">
            <a:off x="2330040" y="4094075"/>
            <a:ext cx="875140" cy="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Google Shape;286;g2aec7060795_0_974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7" name="Google Shape;287;g2aec7060795_0_9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2aec7060795_0_974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Nested Procedure Call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289" name="Google Shape;289;g2aec7060795_0_9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058" y="1693074"/>
            <a:ext cx="2799834" cy="38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aec7060795_0_9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3268" y="1287206"/>
            <a:ext cx="5587854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aec7060795_0_9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92106" y="2010373"/>
            <a:ext cx="1736606" cy="439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2" name="Google Shape;292;g2aec7060795_0_974"/>
          <p:cNvCxnSpPr/>
          <p:nvPr/>
        </p:nvCxnSpPr>
        <p:spPr>
          <a:xfrm>
            <a:off x="2320510" y="5025328"/>
            <a:ext cx="6828101" cy="267300"/>
          </a:xfrm>
          <a:prstGeom prst="straightConnector1">
            <a:avLst/>
          </a:prstGeom>
          <a:noFill/>
          <a:ln w="57150" cap="flat" cmpd="sng">
            <a:solidFill>
              <a:srgbClr val="3333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3" name="Google Shape;293;g2aec7060795_0_974"/>
          <p:cNvCxnSpPr/>
          <p:nvPr/>
        </p:nvCxnSpPr>
        <p:spPr>
          <a:xfrm rot="10800000" flipH="1">
            <a:off x="2180927" y="2507271"/>
            <a:ext cx="1378197" cy="2651700"/>
          </a:xfrm>
          <a:prstGeom prst="straightConnector1">
            <a:avLst/>
          </a:prstGeom>
          <a:noFill/>
          <a:ln w="57150" cap="flat" cmpd="sng">
            <a:solidFill>
              <a:srgbClr val="3333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4" name="Google Shape;294;g2aec7060795_0_974"/>
          <p:cNvCxnSpPr/>
          <p:nvPr/>
        </p:nvCxnSpPr>
        <p:spPr>
          <a:xfrm rot="10800000" flipH="1">
            <a:off x="2237970" y="2816619"/>
            <a:ext cx="1321268" cy="2589900"/>
          </a:xfrm>
          <a:prstGeom prst="straightConnector1">
            <a:avLst/>
          </a:prstGeom>
          <a:noFill/>
          <a:ln w="57150" cap="flat" cmpd="sng">
            <a:solidFill>
              <a:srgbClr val="3333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5" name="Google Shape;295;g2aec7060795_0_974"/>
          <p:cNvSpPr/>
          <p:nvPr/>
        </p:nvSpPr>
        <p:spPr>
          <a:xfrm>
            <a:off x="9011123" y="5025328"/>
            <a:ext cx="2329986" cy="689400"/>
          </a:xfrm>
          <a:prstGeom prst="ellipse">
            <a:avLst/>
          </a:prstGeom>
          <a:solidFill>
            <a:srgbClr val="4472C4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2aec7060795_0_974"/>
          <p:cNvSpPr/>
          <p:nvPr/>
        </p:nvSpPr>
        <p:spPr>
          <a:xfrm>
            <a:off x="371918" y="2899487"/>
            <a:ext cx="2329986" cy="689400"/>
          </a:xfrm>
          <a:prstGeom prst="ellipse">
            <a:avLst/>
          </a:prstGeom>
          <a:solidFill>
            <a:srgbClr val="4472C4">
              <a:alpha val="3373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1" name="Google Shape;301;g2aec7060795_0_99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2" name="Google Shape;302;g2aec7060795_0_9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g2aec7060795_0_99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Nested Procedure Call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304" name="Google Shape;304;g2aec7060795_0_99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1641" y="1481573"/>
            <a:ext cx="2587188" cy="389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2aec7060795_0_99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05875" y="1206527"/>
            <a:ext cx="5488529" cy="3114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g2aec7060795_0_99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81451" y="2237125"/>
            <a:ext cx="1712979" cy="385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g2aec7060795_0_993"/>
          <p:cNvCxnSpPr/>
          <p:nvPr/>
        </p:nvCxnSpPr>
        <p:spPr>
          <a:xfrm>
            <a:off x="2413179" y="4824538"/>
            <a:ext cx="6468297" cy="68940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8" name="Google Shape;308;g2aec7060795_0_993"/>
          <p:cNvSpPr/>
          <p:nvPr/>
        </p:nvSpPr>
        <p:spPr>
          <a:xfrm>
            <a:off x="8819488" y="5285308"/>
            <a:ext cx="1836975" cy="583800"/>
          </a:xfrm>
          <a:prstGeom prst="ellipse">
            <a:avLst/>
          </a:prstGeom>
          <a:solidFill>
            <a:srgbClr val="4472C4">
              <a:alpha val="29800"/>
            </a:srgb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" name="Google Shape;309;g2aec7060795_0_993"/>
          <p:cNvCxnSpPr/>
          <p:nvPr/>
        </p:nvCxnSpPr>
        <p:spPr>
          <a:xfrm rot="10800000" flipH="1">
            <a:off x="1838486" y="3183521"/>
            <a:ext cx="1478659" cy="178080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0" name="Google Shape;310;g2aec7060795_0_993"/>
          <p:cNvCxnSpPr/>
          <p:nvPr/>
        </p:nvCxnSpPr>
        <p:spPr>
          <a:xfrm rot="10800000" flipH="1">
            <a:off x="2364298" y="3400309"/>
            <a:ext cx="927232" cy="170190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5" name="Google Shape;315;g2aec7060795_0_1014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16" name="Google Shape;316;g2aec7060795_0_10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2aec7060795_0_1014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Nested Procedure Call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318" name="Google Shape;318;g2aec7060795_0_10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4848" y="1988885"/>
            <a:ext cx="3095258" cy="4051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2aec7060795_0_10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66979" y="1400376"/>
            <a:ext cx="5845505" cy="4422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4" name="Google Shape;324;g2aec7060795_0_102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25" name="Google Shape;325;g2aec7060795_0_10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aec7060795_0_102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Nested Procedure Call</a:t>
            </a:r>
            <a:endParaRPr sz="3300">
              <a:solidFill>
                <a:srgbClr val="ED7D31"/>
              </a:solidFill>
            </a:endParaRPr>
          </a:p>
        </p:txBody>
      </p:sp>
      <p:pic>
        <p:nvPicPr>
          <p:cNvPr id="327" name="Google Shape;327;g2aec7060795_0_10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8307" y="1359799"/>
            <a:ext cx="6415261" cy="376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2aec7060795_0_10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7531" y="1359798"/>
            <a:ext cx="3280082" cy="428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7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986" y="1905001"/>
            <a:ext cx="5859568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27"/>
          <p:cNvCxnSpPr/>
          <p:nvPr/>
        </p:nvCxnSpPr>
        <p:spPr>
          <a:xfrm rot="10800000" flipH="1">
            <a:off x="5180765" y="1944916"/>
            <a:ext cx="4261702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7"/>
          <p:cNvGrpSpPr/>
          <p:nvPr/>
        </p:nvGrpSpPr>
        <p:grpSpPr>
          <a:xfrm>
            <a:off x="291942" y="349466"/>
            <a:ext cx="10714518" cy="6218388"/>
            <a:chOff x="313844" y="349466"/>
            <a:chExt cx="11518407" cy="6218388"/>
          </a:xfrm>
        </p:grpSpPr>
        <p:sp>
          <p:nvSpPr>
            <p:cNvPr id="336" name="Google Shape;336;p27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7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7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27"/>
          <p:cNvSpPr/>
          <p:nvPr/>
        </p:nvSpPr>
        <p:spPr>
          <a:xfrm>
            <a:off x="5024535" y="1163110"/>
            <a:ext cx="4282499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5060480" y="4087193"/>
            <a:ext cx="60271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3753" y="2179088"/>
            <a:ext cx="2260003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g2aec7060795_0_1052"/>
          <p:cNvGrpSpPr/>
          <p:nvPr/>
        </p:nvGrpSpPr>
        <p:grpSpPr>
          <a:xfrm>
            <a:off x="292031" y="5489800"/>
            <a:ext cx="992346" cy="1077941"/>
            <a:chOff x="313939" y="5489794"/>
            <a:chExt cx="1066800" cy="1077941"/>
          </a:xfrm>
        </p:grpSpPr>
        <p:sp>
          <p:nvSpPr>
            <p:cNvPr id="348" name="Google Shape;348;g2aec7060795_0_105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g2aec7060795_0_105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50" name="Google Shape;350;g2aec7060795_0_1052"/>
          <p:cNvCxnSpPr/>
          <p:nvPr/>
        </p:nvCxnSpPr>
        <p:spPr>
          <a:xfrm rot="10800000" flipH="1">
            <a:off x="5108578" y="3695169"/>
            <a:ext cx="4478767" cy="1140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51" name="Google Shape;351;g2aec7060795_0_1052"/>
          <p:cNvGrpSpPr/>
          <p:nvPr/>
        </p:nvGrpSpPr>
        <p:grpSpPr>
          <a:xfrm rot="10800000">
            <a:off x="10098079" y="266198"/>
            <a:ext cx="992346" cy="1077941"/>
            <a:chOff x="313939" y="5489794"/>
            <a:chExt cx="1066800" cy="1077941"/>
          </a:xfrm>
        </p:grpSpPr>
        <p:sp>
          <p:nvSpPr>
            <p:cNvPr id="352" name="Google Shape;352;g2aec7060795_0_105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g2aec7060795_0_105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76175" tIns="38075" rIns="76175" bIns="380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g2aec7060795_0_1052"/>
          <p:cNvSpPr/>
          <p:nvPr/>
        </p:nvSpPr>
        <p:spPr>
          <a:xfrm>
            <a:off x="3446285" y="1143531"/>
            <a:ext cx="6973958" cy="12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0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aec7060795_0_1052"/>
          <p:cNvSpPr txBox="1"/>
          <p:nvPr/>
        </p:nvSpPr>
        <p:spPr>
          <a:xfrm>
            <a:off x="5906513" y="2964930"/>
            <a:ext cx="2882902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0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g2aec7060795_0_10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8620" y="2286269"/>
            <a:ext cx="1818962" cy="217198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g2aec7060795_0_1052"/>
          <p:cNvSpPr/>
          <p:nvPr/>
        </p:nvSpPr>
        <p:spPr>
          <a:xfrm>
            <a:off x="5589998" y="4371234"/>
            <a:ext cx="3796366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Session  - 8.2</a:t>
            </a:r>
            <a:endParaRPr sz="28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g2aec7060795_0_1052"/>
          <p:cNvSpPr/>
          <p:nvPr/>
        </p:nvSpPr>
        <p:spPr>
          <a:xfrm>
            <a:off x="5509436" y="3848032"/>
            <a:ext cx="3957478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Software Interrupts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3" name="Google Shape;363;g2658bb40c15_0_1237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64" name="Google Shape;364;g2658bb40c15_0_12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g2658bb40c15_0_1237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86818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650" b="1" cap="small">
                <a:solidFill>
                  <a:srgbClr val="E36C09"/>
                </a:solidFill>
              </a:rPr>
              <a:t>What is Interrupt/Exception?</a:t>
            </a:r>
            <a:endParaRPr sz="3650">
              <a:solidFill>
                <a:srgbClr val="E36C09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86818"/>
              <a:buFont typeface="Calibri"/>
              <a:buNone/>
            </a:pPr>
            <a:endParaRPr sz="3300" b="1" cap="small">
              <a:solidFill>
                <a:srgbClr val="ED7D31"/>
              </a:solidFill>
            </a:endParaRPr>
          </a:p>
        </p:txBody>
      </p:sp>
      <p:sp>
        <p:nvSpPr>
          <p:cNvPr id="366" name="Google Shape;366;g2658bb40c15_0_1237"/>
          <p:cNvSpPr txBox="1"/>
          <p:nvPr/>
        </p:nvSpPr>
        <p:spPr>
          <a:xfrm>
            <a:off x="365943" y="1206525"/>
            <a:ext cx="10714512" cy="48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()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Doing something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browsing)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ring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2658bb40c15_0_1237"/>
          <p:cNvSpPr txBox="1"/>
          <p:nvPr/>
        </p:nvSpPr>
        <p:spPr>
          <a:xfrm>
            <a:off x="3519890" y="6394500"/>
            <a:ext cx="401775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g2658bb40c15_0_1237"/>
          <p:cNvSpPr txBox="1"/>
          <p:nvPr/>
        </p:nvSpPr>
        <p:spPr>
          <a:xfrm>
            <a:off x="7984195" y="6394500"/>
            <a:ext cx="267862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898989"/>
              </a:solidFill>
            </a:endParaRPr>
          </a:p>
        </p:txBody>
      </p:sp>
      <p:sp>
        <p:nvSpPr>
          <p:cNvPr id="369" name="Google Shape;369;g2658bb40c15_0_1237"/>
          <p:cNvSpPr txBox="1"/>
          <p:nvPr/>
        </p:nvSpPr>
        <p:spPr>
          <a:xfrm>
            <a:off x="6698643" y="1217668"/>
            <a:ext cx="18046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2658bb40c15_0_1237"/>
          <p:cNvSpPr txBox="1"/>
          <p:nvPr/>
        </p:nvSpPr>
        <p:spPr>
          <a:xfrm>
            <a:off x="6938392" y="3390954"/>
            <a:ext cx="4245099" cy="2862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_isr() //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 service routine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some tasks (e.g. answer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telephone)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 //when finished,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//goes back to main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g2658bb40c15_0_1237"/>
          <p:cNvCxnSpPr/>
          <p:nvPr/>
        </p:nvCxnSpPr>
        <p:spPr>
          <a:xfrm rot="10800000" flipH="1">
            <a:off x="5053430" y="2399577"/>
            <a:ext cx="1884974" cy="990600"/>
          </a:xfrm>
          <a:prstGeom prst="straightConnector1">
            <a:avLst/>
          </a:pr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g2658bb40c15_0_1237"/>
          <p:cNvCxnSpPr/>
          <p:nvPr/>
        </p:nvCxnSpPr>
        <p:spPr>
          <a:xfrm rot="10800000">
            <a:off x="5033026" y="4686351"/>
            <a:ext cx="1686282" cy="53340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3" name="Google Shape;373;g2658bb40c15_0_1237"/>
          <p:cNvSpPr txBox="1"/>
          <p:nvPr/>
        </p:nvSpPr>
        <p:spPr>
          <a:xfrm>
            <a:off x="3904611" y="1735606"/>
            <a:ext cx="324828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happen anytime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Depends on types of interrupts</a:t>
            </a:r>
            <a:endParaRPr/>
          </a:p>
        </p:txBody>
      </p:sp>
      <p:pic>
        <p:nvPicPr>
          <p:cNvPr id="374" name="Google Shape;374;g2658bb40c15_0_1237" descr="MPj04440100000[1]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52688" y="3536153"/>
            <a:ext cx="1798122" cy="1981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658bb40c15_0_1237" descr="MPj04431010000[1]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596304" y="3833869"/>
            <a:ext cx="1289688" cy="658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658bb40c15_0_1237" descr="MPj04383200000[1]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14549" y="1638355"/>
            <a:ext cx="1488100" cy="1219198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g2658bb40c15_0_1237"/>
          <p:cNvSpPr txBox="1"/>
          <p:nvPr/>
        </p:nvSpPr>
        <p:spPr>
          <a:xfrm>
            <a:off x="5337018" y="3187366"/>
            <a:ext cx="138229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 rings</a:t>
            </a:r>
            <a:endParaRPr/>
          </a:p>
        </p:txBody>
      </p:sp>
      <p:sp>
        <p:nvSpPr>
          <p:cNvPr id="378" name="Google Shape;378;g2658bb40c15_0_1237"/>
          <p:cNvSpPr txBox="1"/>
          <p:nvPr/>
        </p:nvSpPr>
        <p:spPr>
          <a:xfrm>
            <a:off x="8948990" y="1814567"/>
            <a:ext cx="1247968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Phone rings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4" name="Google Shape;384;g2658bb40c15_0_125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85" name="Google Shape;385;g2658bb40c15_0_12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g2658bb40c15_0_125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IMPORTANT INTERRUPTS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387" name="Google Shape;387;g2658bb40c15_0_1252"/>
          <p:cNvSpPr/>
          <p:nvPr/>
        </p:nvSpPr>
        <p:spPr>
          <a:xfrm>
            <a:off x="315031" y="1115400"/>
            <a:ext cx="11025945" cy="540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  <a:lnTo>
                  <a:pt x="-10000" y="120000"/>
                </a:lnTo>
              </a:path>
              <a:path w="120000" h="120000" fill="none" extrusionOk="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114300" marR="0" lvl="1" indent="-1143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Interrupts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(or power up)</a:t>
            </a:r>
            <a:endParaRPr/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 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SWI-XX</a:t>
            </a:r>
            <a:endParaRPr/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/>
          </a:p>
          <a:p>
            <a:pPr marL="228600" marR="0" lvl="2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FIQ,IRQ</a:t>
            </a:r>
            <a:endParaRPr/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Timer</a:t>
            </a:r>
            <a:endParaRPr/>
          </a:p>
          <a:p>
            <a:pPr marL="342900" marR="0" lvl="3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ADC</a:t>
            </a:r>
            <a:endParaRPr/>
          </a:p>
          <a:p>
            <a:pPr marL="342900" marR="0" lvl="3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</a:t>
            </a:r>
            <a:endParaRPr/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</a:t>
            </a:r>
            <a:endParaRPr/>
          </a:p>
          <a:p>
            <a:pPr marL="342900" marR="0" lvl="3" indent="-11430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EINT</a:t>
            </a:r>
            <a:endParaRPr/>
          </a:p>
          <a:p>
            <a:pPr marL="342900" marR="0" lvl="3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2" indent="0" algn="l" rtl="0">
              <a:lnSpc>
                <a:spcPct val="75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g2658bb40c15_0_1252"/>
          <p:cNvSpPr txBox="1"/>
          <p:nvPr/>
        </p:nvSpPr>
        <p:spPr>
          <a:xfrm>
            <a:off x="3191390" y="4191000"/>
            <a:ext cx="2257058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Triggered by power_up/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reset_key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g2658bb40c15_0_1252"/>
          <p:cNvSpPr txBox="1"/>
          <p:nvPr/>
        </p:nvSpPr>
        <p:spPr>
          <a:xfrm>
            <a:off x="8433437" y="4144963"/>
            <a:ext cx="225705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Triggered by hardware sources</a:t>
            </a:r>
            <a:endParaRPr/>
          </a:p>
        </p:txBody>
      </p:sp>
      <p:sp>
        <p:nvSpPr>
          <p:cNvPr id="390" name="Google Shape;390;g2658bb40c15_0_1252"/>
          <p:cNvSpPr txBox="1"/>
          <p:nvPr/>
        </p:nvSpPr>
        <p:spPr>
          <a:xfrm>
            <a:off x="5266366" y="4010025"/>
            <a:ext cx="2257058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Triggered by the software instruction SWI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658bb40c15_0_1252"/>
          <p:cNvSpPr/>
          <p:nvPr/>
        </p:nvSpPr>
        <p:spPr>
          <a:xfrm>
            <a:off x="5375576" y="2971801"/>
            <a:ext cx="1383406" cy="1097100"/>
          </a:xfrm>
          <a:prstGeom prst="ellipse">
            <a:avLst/>
          </a:prstGeom>
          <a:noFill/>
          <a:ln w="28575" cap="flat" cmpd="sng">
            <a:solidFill>
              <a:srgbClr val="CC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2658bb40c15_0_1252"/>
          <p:cNvSpPr txBox="1"/>
          <p:nvPr/>
        </p:nvSpPr>
        <p:spPr>
          <a:xfrm>
            <a:off x="8433439" y="1447800"/>
            <a:ext cx="445012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SWI</a:t>
            </a:r>
            <a:endParaRPr/>
          </a:p>
        </p:txBody>
      </p:sp>
      <p:cxnSp>
        <p:nvCxnSpPr>
          <p:cNvPr id="393" name="Google Shape;393;g2658bb40c15_0_1252"/>
          <p:cNvCxnSpPr/>
          <p:nvPr/>
        </p:nvCxnSpPr>
        <p:spPr>
          <a:xfrm flipH="1">
            <a:off x="6758692" y="1676400"/>
            <a:ext cx="1674747" cy="18288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Google Shape;398;g2658bb40c15_0_126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9" name="Google Shape;399;g2658bb40c15_0_12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g2658bb40c15_0_126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Interrupts and exception: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01" name="Google Shape;401;g2658bb40c15_0_1263"/>
          <p:cNvSpPr txBox="1"/>
          <p:nvPr/>
        </p:nvSpPr>
        <p:spPr>
          <a:xfrm>
            <a:off x="-168430" y="1074000"/>
            <a:ext cx="11297938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terms are used differently by various manufacturers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Traditionally exception means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•"/>
            </a:pPr>
            <a:r>
              <a:rPr lang="en-US" sz="20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The normal operation of a program is interrupted and the processor will execute another piece of software (exception handling) somewhere.</a:t>
            </a:r>
            <a:endParaRPr sz="24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Interrupt (hardware interrupt)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exception caused by some hardware condition happening outside the processor (e.g. external hard interrupt, IRQ FIQ).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 sz="2800" b="1" u="sng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Software interrupt (SWI)</a:t>
            </a:r>
            <a:r>
              <a:rPr lang="en-US" sz="28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is an exception caused by an assembly  software instruction (SWI 0x?? exception call instruction) written in the software code.</a:t>
            </a:r>
            <a:endParaRPr sz="20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Trap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an exception caused by a failure condition of the processor (e.g. abort “pre-fetch , data” , undefined instruction, divided_by_zero, or stack overflow etc)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2658bb40c15_0_1263"/>
          <p:cNvSpPr/>
          <p:nvPr/>
        </p:nvSpPr>
        <p:spPr>
          <a:xfrm>
            <a:off x="310938" y="2990700"/>
            <a:ext cx="11130129" cy="2385300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g2658bb40c15_0_117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g2658bb40c15_0_11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658bb40c15_0_117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99469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86818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Procedure Call or Subroutine Call or Function Call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21" name="Google Shape;121;g2658bb40c15_0_1176"/>
          <p:cNvSpPr txBox="1"/>
          <p:nvPr/>
        </p:nvSpPr>
        <p:spPr>
          <a:xfrm>
            <a:off x="235655" y="1206525"/>
            <a:ext cx="10906879" cy="4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 single variant on the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branch 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theme is the option to perform a link operation before the branch is executed. </a:t>
            </a:r>
            <a:r>
              <a:rPr lang="en-US" sz="2800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(BL)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This simply means storing the current value of </a:t>
            </a:r>
            <a:r>
              <a:rPr lang="en-US" sz="2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R15 (PC) in R14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branch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taken, so that the program can resume its operation.</a:t>
            </a:r>
            <a:endParaRPr/>
          </a:p>
          <a:p>
            <a:pPr marL="685800" marR="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Procedure call is invoked using a BL instruction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Branch with link, </a:t>
            </a:r>
            <a:r>
              <a:rPr lang="en-US" sz="24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BL</a:t>
            </a:r>
            <a:r>
              <a:rPr lang="en-US" sz="2400" b="0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instruction i.e., </a:t>
            </a:r>
            <a:endParaRPr sz="2400" b="0" i="0" u="none" strike="noStrike" cap="non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Noto Sans Symbols"/>
              <a:buChar char="⮚"/>
            </a:pPr>
            <a:r>
              <a:rPr lang="en-US" sz="24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BL subroutine</a:t>
            </a:r>
            <a:endParaRPr sz="2800" b="0" i="0" u="none" strike="noStrike" cap="none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7" name="Google Shape;407;g2658bb40c15_0_1272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8" name="Google Shape;408;g2658bb40c15_0_12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658bb40c15_0_1272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</a:t>
            </a:r>
            <a:r>
              <a:rPr lang="en-US" sz="3300" b="1">
                <a:solidFill>
                  <a:srgbClr val="E36C09"/>
                </a:solidFill>
              </a:rPr>
              <a:t> </a:t>
            </a:r>
            <a:r>
              <a:rPr lang="en-US" sz="3300" b="1" cap="small">
                <a:solidFill>
                  <a:srgbClr val="E36C09"/>
                </a:solidFill>
              </a:rPr>
              <a:t>Important  Interrupts in word</a:t>
            </a:r>
            <a:r>
              <a:rPr lang="en-US" sz="3300" b="1" cap="small">
                <a:solidFill>
                  <a:srgbClr val="C00000"/>
                </a:solidFill>
              </a:rPr>
              <a:t>s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10" name="Google Shape;410;g2658bb40c15_0_1272"/>
          <p:cNvSpPr txBox="1"/>
          <p:nvPr/>
        </p:nvSpPr>
        <p:spPr>
          <a:xfrm>
            <a:off x="653217" y="1066800"/>
            <a:ext cx="10256477" cy="55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3812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Reset, a special interrupt to start the system– happens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 power up , or reset button depressed)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11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41934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Software interrupt SWI </a:t>
            </a:r>
            <a:r>
              <a:rPr lang="en-US" sz="28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: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28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Similar to subroutine – happens when “SWI 0x??”    </a:t>
            </a:r>
            <a:endParaRPr sz="2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    is written in the program</a:t>
            </a:r>
            <a:r>
              <a:rPr lang="en-US" sz="28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38125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Hardware interrupt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3717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FIQ (fast interrupt) or IRQ (external interrupt), when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3621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external interrupt request pin is pulled low, or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3621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analogue to digital conversion is completed, or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36219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timer/counter has made a regular request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22872" algn="l" rtl="0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2658bb40c15_0_1272"/>
          <p:cNvSpPr/>
          <p:nvPr/>
        </p:nvSpPr>
        <p:spPr>
          <a:xfrm>
            <a:off x="63068" y="1997425"/>
            <a:ext cx="11214964" cy="1988100"/>
          </a:xfrm>
          <a:prstGeom prst="ellipse">
            <a:avLst/>
          </a:prstGeom>
          <a:noFill/>
          <a:ln w="190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7" name="Google Shape;417;g2658bb40c15_0_128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8" name="Google Shape;418;g2658bb40c15_0_12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g2658bb40c15_0_128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E36C09"/>
                </a:solidFill>
              </a:rPr>
              <a:t>        </a:t>
            </a:r>
            <a:r>
              <a:rPr lang="en-US" sz="3300" b="1" cap="small">
                <a:solidFill>
                  <a:srgbClr val="E36C09"/>
                </a:solidFill>
              </a:rPr>
              <a:t>Compare hardware and software interrupt</a:t>
            </a:r>
            <a:endParaRPr sz="3300">
              <a:solidFill>
                <a:srgbClr val="E36C09"/>
              </a:solidFill>
            </a:endParaRPr>
          </a:p>
        </p:txBody>
      </p:sp>
      <p:sp>
        <p:nvSpPr>
          <p:cNvPr id="420" name="Google Shape;420;g2658bb40c15_0_1288"/>
          <p:cNvSpPr txBox="1"/>
          <p:nvPr/>
        </p:nvSpPr>
        <p:spPr>
          <a:xfrm>
            <a:off x="184181" y="1003650"/>
            <a:ext cx="10972738" cy="53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 b="1" u="sng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Hardware interrupt</a:t>
            </a: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e.g.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US" sz="2400" b="1" u="sng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Software interrupt</a:t>
            </a:r>
            <a:endParaRPr sz="2400" b="1" u="sng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2658bb40c15_0_1288"/>
          <p:cNvSpPr/>
          <p:nvPr/>
        </p:nvSpPr>
        <p:spPr>
          <a:xfrm>
            <a:off x="2476033" y="1722680"/>
            <a:ext cx="2798439" cy="9411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EINT3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" name="Google Shape;422;g2658bb40c15_0_1288"/>
          <p:cNvCxnSpPr/>
          <p:nvPr/>
        </p:nvCxnSpPr>
        <p:spPr>
          <a:xfrm rot="10800000">
            <a:off x="5202240" y="3008763"/>
            <a:ext cx="2315847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3" name="Google Shape;423;g2658bb40c15_0_1288"/>
          <p:cNvSpPr/>
          <p:nvPr/>
        </p:nvSpPr>
        <p:spPr>
          <a:xfrm>
            <a:off x="7518085" y="3008764"/>
            <a:ext cx="2122974" cy="579137"/>
          </a:xfrm>
          <a:custGeom>
            <a:avLst/>
            <a:gdLst/>
            <a:ahLst/>
            <a:cxnLst/>
            <a:rect l="l" t="t" r="r" b="b"/>
            <a:pathLst>
              <a:path w="1056" h="384" extrusionOk="0">
                <a:moveTo>
                  <a:pt x="0" y="0"/>
                </a:moveTo>
                <a:lnTo>
                  <a:pt x="336" y="0"/>
                </a:lnTo>
                <a:lnTo>
                  <a:pt x="336" y="384"/>
                </a:lnTo>
                <a:lnTo>
                  <a:pt x="720" y="384"/>
                </a:lnTo>
                <a:lnTo>
                  <a:pt x="720" y="0"/>
                </a:lnTo>
                <a:lnTo>
                  <a:pt x="1056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g2658bb40c15_0_1288"/>
          <p:cNvCxnSpPr/>
          <p:nvPr/>
        </p:nvCxnSpPr>
        <p:spPr>
          <a:xfrm>
            <a:off x="8193574" y="3153548"/>
            <a:ext cx="0" cy="289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" name="Google Shape;425;g2658bb40c15_0_1288"/>
          <p:cNvSpPr txBox="1"/>
          <p:nvPr/>
        </p:nvSpPr>
        <p:spPr>
          <a:xfrm>
            <a:off x="458232" y="1547930"/>
            <a:ext cx="133243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IRQ_Eint1()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658bb40c15_0_1288"/>
          <p:cNvSpPr txBox="1"/>
          <p:nvPr/>
        </p:nvSpPr>
        <p:spPr>
          <a:xfrm>
            <a:off x="5567854" y="1315868"/>
            <a:ext cx="4073196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falling edge at EINT3 will trigger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of the </a:t>
            </a:r>
            <a:r>
              <a:rPr lang="en-US"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interrupt service routine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__irq IRQ_Eint1()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7" name="Google Shape;427;g2658bb40c15_0_1288"/>
          <p:cNvCxnSpPr/>
          <p:nvPr/>
        </p:nvCxnSpPr>
        <p:spPr>
          <a:xfrm rot="10800000">
            <a:off x="1933491" y="1983199"/>
            <a:ext cx="482220" cy="217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g2658bb40c15_0_1288"/>
          <p:cNvCxnSpPr/>
          <p:nvPr/>
        </p:nvCxnSpPr>
        <p:spPr>
          <a:xfrm rot="10800000" flipH="1">
            <a:off x="1885124" y="2365883"/>
            <a:ext cx="578962" cy="297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9" name="Google Shape;429;g2658bb40c15_0_1288"/>
          <p:cNvSpPr/>
          <p:nvPr/>
        </p:nvSpPr>
        <p:spPr>
          <a:xfrm>
            <a:off x="2693150" y="4311823"/>
            <a:ext cx="4053104" cy="1809900"/>
          </a:xfrm>
          <a:prstGeom prst="rect">
            <a:avLst/>
          </a:prstGeom>
          <a:solidFill>
            <a:srgbClr val="E7E6E6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SWI 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   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0" name="Google Shape;430;g2658bb40c15_0_1288"/>
          <p:cNvCxnSpPr/>
          <p:nvPr/>
        </p:nvCxnSpPr>
        <p:spPr>
          <a:xfrm flipH="1">
            <a:off x="4152845" y="4673783"/>
            <a:ext cx="2894808" cy="651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31" name="Google Shape;431;g2658bb40c15_0_1288"/>
          <p:cNvSpPr txBox="1"/>
          <p:nvPr/>
        </p:nvSpPr>
        <p:spPr>
          <a:xfrm>
            <a:off x="184183" y="4611949"/>
            <a:ext cx="1880509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N-th-sys-routine()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2658bb40c15_0_1288"/>
          <p:cNvSpPr txBox="1"/>
          <p:nvPr/>
        </p:nvSpPr>
        <p:spPr>
          <a:xfrm>
            <a:off x="7071779" y="4390247"/>
            <a:ext cx="283043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instruction “SWI N” in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program will trigger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execution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N-th-sys-routine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(system routine)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g2658bb40c15_0_1288"/>
          <p:cNvCxnSpPr/>
          <p:nvPr/>
        </p:nvCxnSpPr>
        <p:spPr>
          <a:xfrm rot="10800000">
            <a:off x="1969455" y="4999433"/>
            <a:ext cx="868443" cy="144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g2658bb40c15_0_1288"/>
          <p:cNvCxnSpPr/>
          <p:nvPr/>
        </p:nvCxnSpPr>
        <p:spPr>
          <a:xfrm rot="10800000" flipH="1">
            <a:off x="2258903" y="5319141"/>
            <a:ext cx="578962" cy="3621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5" name="Google Shape;435;g2658bb40c15_0_1288"/>
          <p:cNvSpPr/>
          <p:nvPr/>
        </p:nvSpPr>
        <p:spPr>
          <a:xfrm>
            <a:off x="458234" y="3481427"/>
            <a:ext cx="5596878" cy="651600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0" name="Google Shape;440;g2658bb40c15_0_1299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1" name="Google Shape;441;g2658bb40c15_0_12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g2658bb40c15_0_1299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</a:t>
            </a:r>
            <a:r>
              <a:rPr lang="en-US" sz="3300" b="1" cap="small">
                <a:solidFill>
                  <a:srgbClr val="ED7D31"/>
                </a:solidFill>
              </a:rPr>
              <a:t>Exception (interrupt) Modes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443" name="Google Shape;443;g2658bb40c15_0_1299"/>
          <p:cNvSpPr txBox="1"/>
          <p:nvPr/>
        </p:nvSpPr>
        <p:spPr>
          <a:xfrm>
            <a:off x="372" y="1206525"/>
            <a:ext cx="11224266" cy="52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 supports 7 types of exceptions and has a privileged processor mode for each type of exception.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 Exception (interrupt) vectors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INTERRUPT VECTOR TABLE:</a:t>
            </a:r>
            <a:endParaRPr sz="2000" b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g2658bb40c15_0_129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8288" y="3528091"/>
            <a:ext cx="9043296" cy="332990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2658bb40c15_0_1299"/>
          <p:cNvSpPr/>
          <p:nvPr/>
        </p:nvSpPr>
        <p:spPr>
          <a:xfrm>
            <a:off x="357308" y="4497859"/>
            <a:ext cx="10204013" cy="352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g2658bb40c15_0_1299"/>
          <p:cNvSpPr txBox="1"/>
          <p:nvPr/>
        </p:nvSpPr>
        <p:spPr>
          <a:xfrm>
            <a:off x="10308628" y="3175450"/>
            <a:ext cx="94844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SWI</a:t>
            </a:r>
            <a:endParaRPr/>
          </a:p>
        </p:txBody>
      </p:sp>
      <p:cxnSp>
        <p:nvCxnSpPr>
          <p:cNvPr id="447" name="Google Shape;447;g2658bb40c15_0_1299"/>
          <p:cNvCxnSpPr/>
          <p:nvPr/>
        </p:nvCxnSpPr>
        <p:spPr>
          <a:xfrm flipH="1">
            <a:off x="10308812" y="3704412"/>
            <a:ext cx="203902" cy="705300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g2658bb40c15_0_130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4" name="Google Shape;454;g2658bb40c15_0_13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g2658bb40c15_0_1308"/>
          <p:cNvSpPr txBox="1">
            <a:spLocks noGrp="1"/>
          </p:cNvSpPr>
          <p:nvPr>
            <p:ph type="title"/>
          </p:nvPr>
        </p:nvSpPr>
        <p:spPr>
          <a:xfrm>
            <a:off x="-1164218" y="76188"/>
            <a:ext cx="1213884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86818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</a:t>
            </a:r>
            <a:r>
              <a:rPr lang="en-US" sz="3650" b="1">
                <a:solidFill>
                  <a:srgbClr val="E36C09"/>
                </a:solidFill>
              </a:rPr>
              <a:t> </a:t>
            </a:r>
            <a:r>
              <a:rPr lang="en-US" sz="3650" b="1" cap="small">
                <a:solidFill>
                  <a:srgbClr val="E36C09"/>
                </a:solidFill>
              </a:rPr>
              <a:t>SWI Interrupt Procedures</a:t>
            </a:r>
            <a:r>
              <a:rPr lang="en-US" sz="3300">
                <a:solidFill>
                  <a:srgbClr val="002060"/>
                </a:solidFill>
              </a:rPr>
              <a:t>(enter the supervisor mode)</a:t>
            </a:r>
            <a:endParaRPr sz="3300">
              <a:solidFill>
                <a:srgbClr val="002060"/>
              </a:solidFill>
            </a:endParaRPr>
          </a:p>
        </p:txBody>
      </p:sp>
      <p:sp>
        <p:nvSpPr>
          <p:cNvPr id="456" name="Google Shape;456;g2658bb40c15_0_1308"/>
          <p:cNvSpPr txBox="1"/>
          <p:nvPr/>
        </p:nvSpPr>
        <p:spPr>
          <a:xfrm>
            <a:off x="221888" y="1206528"/>
            <a:ext cx="1360932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33400" lvl="0" indent="-533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Char char="•"/>
            </a:pPr>
            <a:r>
              <a:rPr lang="en-US" sz="28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SWI (software interrupt )</a:t>
            </a:r>
            <a:endParaRPr sz="28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Caused by </a:t>
            </a:r>
            <a:r>
              <a:rPr lang="en-US" sz="2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“SWI 0x??” 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your program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 completes the current instruction.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200"/>
              <a:buChar char="•"/>
            </a:pP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Goto SWI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exception address </a:t>
            </a:r>
            <a:r>
              <a:rPr lang="en-US" sz="2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0x08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short form for </a:t>
            </a:r>
            <a:r>
              <a:rPr lang="en-U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 0000 0008)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{Change to supervisor op. mode :CPSR (bit0-4)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99"/>
              </a:buClr>
              <a:buSzPts val="2400"/>
              <a:buChar char="•"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Return from interrupt  </a:t>
            </a:r>
            <a:endParaRPr sz="240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954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 sz="20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MOVS  pc, lr</a:t>
            </a:r>
            <a:endParaRPr sz="2000" b="1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return to main}</a:t>
            </a:r>
            <a:endParaRPr sz="24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ec7060795_0_1114"/>
          <p:cNvSpPr txBox="1">
            <a:spLocks noGrp="1"/>
          </p:cNvSpPr>
          <p:nvPr>
            <p:ph type="title"/>
          </p:nvPr>
        </p:nvSpPr>
        <p:spPr>
          <a:xfrm>
            <a:off x="567056" y="152400"/>
            <a:ext cx="102069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2900" b="1" cap="small">
                <a:solidFill>
                  <a:srgbClr val="E36C09"/>
                </a:solidFill>
              </a:rPr>
              <a:t>Software Interrupts</a:t>
            </a:r>
            <a:r>
              <a:rPr lang="en-US" sz="2900" b="1" cap="small">
                <a:solidFill>
                  <a:srgbClr val="C00000"/>
                </a:solidFill>
              </a:rPr>
              <a:t> - </a:t>
            </a:r>
            <a:r>
              <a:rPr lang="en-US" sz="3200" b="1" cap="small">
                <a:solidFill>
                  <a:srgbClr val="101141"/>
                </a:solidFill>
              </a:rPr>
              <a:t>'Supervisor Call’</a:t>
            </a:r>
            <a:endParaRPr sz="2900" b="1" cap="small">
              <a:solidFill>
                <a:srgbClr val="101141"/>
              </a:solidFill>
            </a:endParaRPr>
          </a:p>
        </p:txBody>
      </p:sp>
      <p:sp>
        <p:nvSpPr>
          <p:cNvPr id="462" name="Google Shape;462;g2aec7060795_0_1114"/>
          <p:cNvSpPr txBox="1">
            <a:spLocks noGrp="1"/>
          </p:cNvSpPr>
          <p:nvPr>
            <p:ph type="body" idx="1"/>
          </p:nvPr>
        </p:nvSpPr>
        <p:spPr>
          <a:xfrm>
            <a:off x="193979" y="1066800"/>
            <a:ext cx="10415729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Whenever a program requires </a:t>
            </a:r>
            <a:r>
              <a:rPr lang="en-US" sz="2400" b="1">
                <a:solidFill>
                  <a:srgbClr val="000099"/>
                </a:solidFill>
              </a:rPr>
              <a:t>input or output</a:t>
            </a:r>
            <a:r>
              <a:rPr lang="en-US" sz="2400"/>
              <a:t>, for instance to send some </a:t>
            </a:r>
            <a:r>
              <a:rPr lang="en-US" sz="2400" b="1"/>
              <a:t>text to the display, </a:t>
            </a:r>
            <a:r>
              <a:rPr lang="en-US" sz="2400"/>
              <a:t>it is normal to </a:t>
            </a:r>
            <a:r>
              <a:rPr lang="en-US" sz="2400" b="1"/>
              <a:t>call a</a:t>
            </a:r>
            <a:r>
              <a:rPr lang="en-US" sz="2400"/>
              <a:t> supervisor routine. 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</a:pPr>
            <a:r>
              <a:rPr lang="en-US" sz="2000" b="1">
                <a:solidFill>
                  <a:srgbClr val="E36C09"/>
                </a:solidFill>
              </a:rPr>
              <a:t>To read data from the keyboard or to display the contents on the console</a:t>
            </a:r>
            <a:endParaRPr>
              <a:solidFill>
                <a:srgbClr val="E36C09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The supervisor is a program which operates at a privileged level, which means that it can do things that a user-level program cannot  do directly.</a:t>
            </a:r>
            <a:endParaRPr sz="2000" b="1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limitations on the capabilities of a user-level program vary from system to system, but in many systems the user cannot access hardware facilities directly.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Char char="•"/>
            </a:pPr>
            <a:r>
              <a:rPr lang="en-US" sz="2400" b="1">
                <a:solidFill>
                  <a:srgbClr val="000099"/>
                </a:solidFill>
              </a:rPr>
              <a:t>The supervisor</a:t>
            </a:r>
            <a:r>
              <a:rPr lang="en-US" sz="2400" b="1"/>
              <a:t> provides trusted ways to access system resources which appear to the user-level program rather like </a:t>
            </a:r>
            <a:r>
              <a:rPr lang="en-US" sz="2400" b="1">
                <a:solidFill>
                  <a:srgbClr val="0000FF"/>
                </a:solidFill>
              </a:rPr>
              <a:t>s</a:t>
            </a:r>
            <a:r>
              <a:rPr lang="en-US" sz="2400" b="1">
                <a:solidFill>
                  <a:srgbClr val="000099"/>
                </a:solidFill>
              </a:rPr>
              <a:t>pecial subroutine</a:t>
            </a:r>
            <a:r>
              <a:rPr lang="en-US" sz="2400" b="1"/>
              <a:t> accesses.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cxnSp>
        <p:nvCxnSpPr>
          <p:cNvPr id="463" name="Google Shape;463;g2aec7060795_0_1114"/>
          <p:cNvCxnSpPr/>
          <p:nvPr/>
        </p:nvCxnSpPr>
        <p:spPr>
          <a:xfrm>
            <a:off x="372" y="8382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4" name="Google Shape;464;g2aec7060795_0_11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aec7060795_0_1121"/>
          <p:cNvSpPr txBox="1">
            <a:spLocks noGrp="1"/>
          </p:cNvSpPr>
          <p:nvPr>
            <p:ph type="body" idx="1"/>
          </p:nvPr>
        </p:nvSpPr>
        <p:spPr>
          <a:xfrm>
            <a:off x="358347" y="838200"/>
            <a:ext cx="105772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instruction set includes a special instruction, </a:t>
            </a:r>
            <a:r>
              <a:rPr lang="en-US" sz="2000" b="1">
                <a:solidFill>
                  <a:srgbClr val="E36C09"/>
                </a:solidFill>
              </a:rPr>
              <a:t>SWI</a:t>
            </a:r>
            <a:r>
              <a:rPr lang="en-US" sz="2000"/>
              <a:t>, to call these functions, (SWI stands for </a:t>
            </a:r>
            <a:r>
              <a:rPr lang="en-US" sz="2000" b="1">
                <a:solidFill>
                  <a:srgbClr val="C00000"/>
                </a:solidFill>
              </a:rPr>
              <a:t>'</a:t>
            </a:r>
            <a:r>
              <a:rPr lang="en-US" sz="2000" b="1">
                <a:solidFill>
                  <a:srgbClr val="E36C09"/>
                </a:solidFill>
              </a:rPr>
              <a:t>Software Interrupt</a:t>
            </a:r>
            <a:r>
              <a:rPr lang="en-US" sz="2000">
                <a:solidFill>
                  <a:srgbClr val="E36C09"/>
                </a:solidFill>
              </a:rPr>
              <a:t>'</a:t>
            </a:r>
            <a:r>
              <a:rPr lang="en-US" sz="2000"/>
              <a:t>, but is usually pronounced </a:t>
            </a:r>
            <a:r>
              <a:rPr lang="en-US" sz="2000" b="1">
                <a:solidFill>
                  <a:srgbClr val="0000FF"/>
                </a:solidFill>
              </a:rPr>
              <a:t>'</a:t>
            </a:r>
            <a:r>
              <a:rPr lang="en-US" sz="2000" b="1">
                <a:solidFill>
                  <a:srgbClr val="000099"/>
                </a:solidFill>
              </a:rPr>
              <a:t>Supervisor Call</a:t>
            </a:r>
            <a:r>
              <a:rPr lang="en-US" sz="2000"/>
              <a:t>').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 sz="2000">
                <a:solidFill>
                  <a:srgbClr val="C00000"/>
                </a:solidFill>
              </a:rPr>
              <a:t>Note: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In </a:t>
            </a:r>
            <a:r>
              <a:rPr lang="en-US" sz="2000">
                <a:solidFill>
                  <a:srgbClr val="000099"/>
                </a:solidFill>
              </a:rPr>
              <a:t>privileged modes</a:t>
            </a:r>
            <a:r>
              <a:rPr lang="en-US" sz="2000"/>
              <a:t> there is another register for each mode called</a:t>
            </a:r>
            <a:r>
              <a:rPr lang="en-US" sz="2000">
                <a:solidFill>
                  <a:srgbClr val="E36C09"/>
                </a:solidFill>
              </a:rPr>
              <a:t> </a:t>
            </a:r>
            <a:r>
              <a:rPr lang="en-US" sz="2000" b="1">
                <a:solidFill>
                  <a:srgbClr val="E36C09"/>
                </a:solidFill>
              </a:rPr>
              <a:t>Saved Processor Status Register (SPSR)</a:t>
            </a:r>
            <a:r>
              <a:rPr lang="en-US" sz="2000">
                <a:solidFill>
                  <a:srgbClr val="E36C09"/>
                </a:solidFill>
              </a:rPr>
              <a:t>. </a:t>
            </a:r>
            <a:endParaRPr sz="2000">
              <a:solidFill>
                <a:srgbClr val="E36C09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      The SPSR is used to </a:t>
            </a:r>
            <a:r>
              <a:rPr lang="en-US" sz="2000">
                <a:solidFill>
                  <a:srgbClr val="000099"/>
                </a:solidFill>
              </a:rPr>
              <a:t>save the current </a:t>
            </a:r>
            <a:r>
              <a:rPr lang="en-US" sz="2000" b="1">
                <a:solidFill>
                  <a:srgbClr val="000099"/>
                </a:solidFill>
              </a:rPr>
              <a:t>CPSR </a:t>
            </a:r>
            <a:r>
              <a:rPr lang="en-US" sz="2000"/>
              <a:t>before changing modes.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SWI interrupt occurs when the SWI instruction has been fetched and decoded successfully, and none of the other higher priority exceptions/interrupts have been flagged. </a:t>
            </a:r>
            <a:endParaRPr sz="20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Upon entry to the handler the CPSR will be set to SVC mode. </a:t>
            </a:r>
            <a:endParaRPr sz="2000"/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Char char="•"/>
            </a:pPr>
            <a:r>
              <a:rPr lang="en-US" sz="2000">
                <a:solidFill>
                  <a:srgbClr val="C00000"/>
                </a:solidFill>
              </a:rPr>
              <a:t>Note:</a:t>
            </a:r>
            <a:r>
              <a:rPr lang="en-US" sz="2000"/>
              <a:t> If a </a:t>
            </a:r>
            <a:r>
              <a:rPr lang="en-US" sz="2000" b="1">
                <a:solidFill>
                  <a:srgbClr val="E36C09"/>
                </a:solidFill>
              </a:rPr>
              <a:t>SWI calls another SWI </a:t>
            </a:r>
            <a:r>
              <a:rPr lang="en-US" sz="2000"/>
              <a:t>(which is a common occurrence), then to avoid corruption, </a:t>
            </a:r>
            <a:r>
              <a:rPr lang="en-US" sz="2000">
                <a:solidFill>
                  <a:srgbClr val="000099"/>
                </a:solidFill>
              </a:rPr>
              <a:t>the link register (LR &amp; SPSR)</a:t>
            </a:r>
            <a:r>
              <a:rPr lang="en-US" sz="2000"/>
              <a:t> must be </a:t>
            </a:r>
            <a:r>
              <a:rPr lang="en-US" sz="2000">
                <a:solidFill>
                  <a:srgbClr val="000099"/>
                </a:solidFill>
              </a:rPr>
              <a:t>stacked away</a:t>
            </a:r>
            <a:r>
              <a:rPr lang="en-US" sz="2000">
                <a:solidFill>
                  <a:srgbClr val="0000FF"/>
                </a:solidFill>
              </a:rPr>
              <a:t> </a:t>
            </a:r>
            <a:r>
              <a:rPr lang="en-US" sz="2000"/>
              <a:t>before branching to the nested SWI. </a:t>
            </a:r>
            <a:endParaRPr/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470" name="Google Shape;470;g2aec7060795_0_1121"/>
          <p:cNvSpPr txBox="1">
            <a:spLocks noGrp="1"/>
          </p:cNvSpPr>
          <p:nvPr>
            <p:ph type="title"/>
          </p:nvPr>
        </p:nvSpPr>
        <p:spPr>
          <a:xfrm>
            <a:off x="567056" y="152400"/>
            <a:ext cx="102069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2900" b="1" cap="small">
                <a:solidFill>
                  <a:srgbClr val="E36C09"/>
                </a:solidFill>
              </a:rPr>
              <a:t>Software Interrupts</a:t>
            </a:r>
            <a:r>
              <a:rPr lang="en-US" sz="2900" b="1" cap="small">
                <a:solidFill>
                  <a:srgbClr val="C00000"/>
                </a:solidFill>
              </a:rPr>
              <a:t> - </a:t>
            </a:r>
            <a:r>
              <a:rPr lang="en-US" sz="3200" b="1" cap="small">
                <a:solidFill>
                  <a:srgbClr val="101141"/>
                </a:solidFill>
              </a:rPr>
              <a:t>'Supervisor Call’</a:t>
            </a:r>
            <a:endParaRPr sz="2900" b="1" cap="small">
              <a:solidFill>
                <a:srgbClr val="101141"/>
              </a:solidFill>
            </a:endParaRPr>
          </a:p>
        </p:txBody>
      </p:sp>
      <p:cxnSp>
        <p:nvCxnSpPr>
          <p:cNvPr id="471" name="Google Shape;471;g2aec7060795_0_1121"/>
          <p:cNvCxnSpPr/>
          <p:nvPr/>
        </p:nvCxnSpPr>
        <p:spPr>
          <a:xfrm>
            <a:off x="372" y="8382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72" name="Google Shape;472;g2aec7060795_0_1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ec7060795_0_1128"/>
          <p:cNvSpPr txBox="1">
            <a:spLocks noGrp="1"/>
          </p:cNvSpPr>
          <p:nvPr>
            <p:ph type="body" idx="1"/>
          </p:nvPr>
        </p:nvSpPr>
        <p:spPr>
          <a:xfrm>
            <a:off x="391805" y="1182775"/>
            <a:ext cx="105574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400" b="1">
                <a:solidFill>
                  <a:srgbClr val="000099"/>
                </a:solidFill>
              </a:rPr>
              <a:t>A procedure to compute the statement in high level language using ARM ALP.</a:t>
            </a:r>
            <a:endParaRPr>
              <a:solidFill>
                <a:srgbClr val="00009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400" b="1">
                <a:solidFill>
                  <a:srgbClr val="0000FF"/>
                </a:solidFill>
              </a:rPr>
              <a:t>      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400" b="1">
                <a:solidFill>
                  <a:srgbClr val="0000FF"/>
                </a:solidFill>
              </a:rPr>
              <a:t>	        </a:t>
            </a:r>
            <a:r>
              <a:rPr lang="en-US" sz="2400" b="1">
                <a:solidFill>
                  <a:srgbClr val="E36C09"/>
                </a:solidFill>
              </a:rPr>
              <a:t> if (R0==R1) R2++;      </a:t>
            </a:r>
            <a:endParaRPr>
              <a:solidFill>
                <a:srgbClr val="E36C0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2400" b="1">
                <a:solidFill>
                  <a:srgbClr val="E36C09"/>
                </a:solidFill>
              </a:rPr>
              <a:t>            </a:t>
            </a:r>
            <a:r>
              <a:rPr lang="en-US" sz="2400" b="1">
                <a:solidFill>
                  <a:srgbClr val="0000FF"/>
                </a:solidFill>
              </a:rPr>
              <a:t>     </a:t>
            </a:r>
            <a:endParaRPr sz="2400" b="1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800" b="1">
                <a:solidFill>
                  <a:srgbClr val="FF0000"/>
                </a:solidFill>
              </a:rPr>
              <a:t>	        </a:t>
            </a:r>
            <a:r>
              <a:rPr lang="en-US" sz="2800" b="1"/>
              <a:t>MOV R0, #10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/>
              <a:t>	        MOV R1, #10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/>
              <a:t>	        BL </a:t>
            </a:r>
            <a:r>
              <a:rPr lang="en-US" sz="2800" b="1" cap="small"/>
              <a:t>GREAT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en-US" sz="3600" b="1" cap="small">
                <a:solidFill>
                  <a:srgbClr val="0000FF"/>
                </a:solidFill>
              </a:rPr>
              <a:t>        </a:t>
            </a:r>
            <a:r>
              <a:rPr lang="en-US" sz="3600" b="1" cap="small">
                <a:solidFill>
                  <a:srgbClr val="000099"/>
                </a:solidFill>
              </a:rPr>
              <a:t>  </a:t>
            </a:r>
            <a:r>
              <a:rPr lang="en-US" sz="3600" b="1">
                <a:solidFill>
                  <a:srgbClr val="000099"/>
                </a:solidFill>
              </a:rPr>
              <a:t>SWI 0x11  </a:t>
            </a:r>
            <a:r>
              <a:rPr lang="en-US" sz="3600" b="1">
                <a:solidFill>
                  <a:srgbClr val="0000FF"/>
                </a:solidFill>
              </a:rPr>
              <a:t>      </a:t>
            </a:r>
            <a:r>
              <a:rPr lang="en-US" sz="2800">
                <a:solidFill>
                  <a:srgbClr val="E36C09"/>
                </a:solidFill>
              </a:rPr>
              <a:t>; terminate the program / logical end.</a:t>
            </a:r>
            <a:endParaRPr sz="2400" b="1">
              <a:solidFill>
                <a:srgbClr val="E36C0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>
                <a:solidFill>
                  <a:srgbClr val="E36C09"/>
                </a:solidFill>
              </a:rPr>
              <a:t>  </a:t>
            </a:r>
            <a:endParaRPr>
              <a:solidFill>
                <a:srgbClr val="E36C0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/>
              <a:t>GREAT:     CMP   R0, R1         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/>
              <a:t>                  ADDEQ R2, R2, #1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b="1"/>
              <a:t>                  MOV PC, LR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b="1">
              <a:solidFill>
                <a:srgbClr val="0000FF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2800" b="1">
                <a:solidFill>
                  <a:srgbClr val="C00000"/>
                </a:solidFill>
              </a:rPr>
              <a:t>	</a:t>
            </a:r>
            <a:endParaRPr sz="2800" b="1"/>
          </a:p>
        </p:txBody>
      </p:sp>
      <p:sp>
        <p:nvSpPr>
          <p:cNvPr id="478" name="Google Shape;478;g2aec7060795_0_1128"/>
          <p:cNvSpPr txBox="1">
            <a:spLocks noGrp="1"/>
          </p:cNvSpPr>
          <p:nvPr>
            <p:ph type="title"/>
          </p:nvPr>
        </p:nvSpPr>
        <p:spPr>
          <a:xfrm>
            <a:off x="567056" y="152400"/>
            <a:ext cx="102069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2900" b="1" cap="small">
                <a:solidFill>
                  <a:srgbClr val="E36C09"/>
                </a:solidFill>
              </a:rPr>
              <a:t>Example 01</a:t>
            </a:r>
            <a:endParaRPr sz="2900" b="1" cap="small">
              <a:solidFill>
                <a:srgbClr val="101141"/>
              </a:solidFill>
            </a:endParaRPr>
          </a:p>
        </p:txBody>
      </p:sp>
      <p:cxnSp>
        <p:nvCxnSpPr>
          <p:cNvPr id="479" name="Google Shape;479;g2aec7060795_0_1128"/>
          <p:cNvCxnSpPr/>
          <p:nvPr/>
        </p:nvCxnSpPr>
        <p:spPr>
          <a:xfrm>
            <a:off x="372" y="8382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0" name="Google Shape;480;g2aec7060795_0_1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aec7060795_0_1135"/>
          <p:cNvSpPr txBox="1">
            <a:spLocks noGrp="1"/>
          </p:cNvSpPr>
          <p:nvPr>
            <p:ph type="body" idx="1"/>
          </p:nvPr>
        </p:nvSpPr>
        <p:spPr>
          <a:xfrm>
            <a:off x="472547" y="1202650"/>
            <a:ext cx="10557493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b="1">
                <a:solidFill>
                  <a:srgbClr val="0000FF"/>
                </a:solidFill>
              </a:rPr>
              <a:t>      </a:t>
            </a:r>
            <a:r>
              <a:rPr lang="en-US" sz="2400">
                <a:solidFill>
                  <a:srgbClr val="000099"/>
                </a:solidFill>
              </a:rPr>
              <a:t>A program to display a string on the screen using ARM ALP</a:t>
            </a:r>
            <a:r>
              <a:rPr lang="en-US" sz="2400" b="1">
                <a:solidFill>
                  <a:srgbClr val="000099"/>
                </a:solidFill>
              </a:rPr>
              <a:t>.</a:t>
            </a:r>
            <a:endParaRPr>
              <a:solidFill>
                <a:srgbClr val="00009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en-US" sz="2400" b="1">
                <a:solidFill>
                  <a:srgbClr val="000099"/>
                </a:solidFill>
              </a:rPr>
              <a:t>                  	System.out.print (“ Hello World”);</a:t>
            </a:r>
            <a:endParaRPr>
              <a:solidFill>
                <a:srgbClr val="00009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      	    LDR     R1, =A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 LOOP:     LDRB  R0, [R1], #1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                 CMP R0, #0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                 </a:t>
            </a:r>
            <a:r>
              <a:rPr lang="en-US" sz="2400" b="1">
                <a:solidFill>
                  <a:srgbClr val="C00000"/>
                </a:solidFill>
              </a:rPr>
              <a:t>S</a:t>
            </a:r>
            <a:r>
              <a:rPr lang="en-US" sz="2400" b="1">
                <a:solidFill>
                  <a:srgbClr val="E36C09"/>
                </a:solidFill>
              </a:rPr>
              <a:t>WINE 0x00              ; display a character on the screen.</a:t>
            </a:r>
            <a:endParaRPr>
              <a:solidFill>
                <a:srgbClr val="E36C0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 b="1"/>
              <a:t>	          </a:t>
            </a:r>
            <a:r>
              <a:rPr lang="en-US" sz="2400" b="1"/>
              <a:t>BNE LOOP </a:t>
            </a:r>
            <a:endParaRPr sz="24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 b="1">
                <a:solidFill>
                  <a:srgbClr val="C00000"/>
                </a:solidFill>
              </a:rPr>
              <a:t>                 </a:t>
            </a:r>
            <a:r>
              <a:rPr lang="en-US" sz="2400" b="1">
                <a:solidFill>
                  <a:srgbClr val="E36C09"/>
                </a:solidFill>
              </a:rPr>
              <a:t>SWI  0x11                  ; terminate the program.</a:t>
            </a:r>
            <a:endParaRPr>
              <a:solidFill>
                <a:srgbClr val="E36C0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.DATA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/>
              <a:t> A:   .</a:t>
            </a:r>
            <a:r>
              <a:rPr lang="en-US" sz="2000" b="1"/>
              <a:t>ASCIZ   “HELLO WORLD”</a:t>
            </a:r>
            <a:r>
              <a:rPr lang="en-US" sz="2400" b="1"/>
              <a:t> </a:t>
            </a:r>
            <a:endParaRPr sz="2400" b="1"/>
          </a:p>
        </p:txBody>
      </p:sp>
      <p:sp>
        <p:nvSpPr>
          <p:cNvPr id="486" name="Google Shape;486;g2aec7060795_0_1135"/>
          <p:cNvSpPr txBox="1">
            <a:spLocks noGrp="1"/>
          </p:cNvSpPr>
          <p:nvPr>
            <p:ph type="title"/>
          </p:nvPr>
        </p:nvSpPr>
        <p:spPr>
          <a:xfrm>
            <a:off x="567056" y="152400"/>
            <a:ext cx="102069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2900" b="1" cap="small">
                <a:solidFill>
                  <a:srgbClr val="E36C09"/>
                </a:solidFill>
              </a:rPr>
              <a:t>Example 02</a:t>
            </a:r>
            <a:endParaRPr sz="2900" b="1" cap="small">
              <a:solidFill>
                <a:srgbClr val="101141"/>
              </a:solidFill>
            </a:endParaRPr>
          </a:p>
        </p:txBody>
      </p:sp>
      <p:cxnSp>
        <p:nvCxnSpPr>
          <p:cNvPr id="487" name="Google Shape;487;g2aec7060795_0_1135"/>
          <p:cNvCxnSpPr/>
          <p:nvPr/>
        </p:nvCxnSpPr>
        <p:spPr>
          <a:xfrm>
            <a:off x="372" y="8382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88" name="Google Shape;488;g2aec7060795_0_1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aec7060795_0_1142"/>
          <p:cNvSpPr txBox="1">
            <a:spLocks noGrp="1"/>
          </p:cNvSpPr>
          <p:nvPr>
            <p:ph type="body" idx="1"/>
          </p:nvPr>
        </p:nvSpPr>
        <p:spPr>
          <a:xfrm>
            <a:off x="472547" y="1086674"/>
            <a:ext cx="10557493" cy="5516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68900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>
                <a:solidFill>
                  <a:srgbClr val="000099"/>
                </a:solidFill>
              </a:rPr>
              <a:t>A procedure to display a string on the screen using ARM ALP</a:t>
            </a:r>
            <a:r>
              <a:rPr lang="en-US" sz="2000" b="1">
                <a:solidFill>
                  <a:srgbClr val="000099"/>
                </a:solidFill>
              </a:rPr>
              <a:t>.</a:t>
            </a:r>
            <a:endParaRPr>
              <a:solidFill>
                <a:srgbClr val="00009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2000" b="1">
                <a:solidFill>
                  <a:srgbClr val="000099"/>
                </a:solidFill>
              </a:rPr>
              <a:t>                  	// System.out.print (“ Hello World”);</a:t>
            </a:r>
            <a:endParaRPr>
              <a:solidFill>
                <a:srgbClr val="000099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>
                <a:solidFill>
                  <a:srgbClr val="E36C09"/>
                </a:solidFill>
              </a:rPr>
              <a:t>      	 </a:t>
            </a:r>
            <a:r>
              <a:rPr lang="en-US" sz="2000" b="1"/>
              <a:t>LDR     R1, =A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	 BL   strprint               ; call display routine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 b="1">
                <a:solidFill>
                  <a:srgbClr val="C00000"/>
                </a:solidFill>
              </a:rPr>
              <a:t>                 </a:t>
            </a:r>
            <a:r>
              <a:rPr lang="en-US" sz="2000" b="1">
                <a:solidFill>
                  <a:srgbClr val="E36C09"/>
                </a:solidFill>
              </a:rPr>
              <a:t> SWI  0x11                  ; terminate the program</a:t>
            </a:r>
            <a:r>
              <a:rPr lang="en-US" sz="2000" b="1">
                <a:solidFill>
                  <a:srgbClr val="C00000"/>
                </a:solidFill>
              </a:rPr>
              <a:t>.</a:t>
            </a: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strprint:  LDRB  R0, [R1], #1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                 CMP R0, #0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                 </a:t>
            </a:r>
            <a:r>
              <a:rPr lang="en-US" sz="2000" b="1">
                <a:solidFill>
                  <a:srgbClr val="E36C09"/>
                </a:solidFill>
              </a:rPr>
              <a:t>SWINE 0x00              ; display a character on the screen</a:t>
            </a:r>
            <a:r>
              <a:rPr lang="en-US" sz="2000" b="1">
                <a:solidFill>
                  <a:srgbClr val="C00000"/>
                </a:solidFill>
              </a:rPr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	           BNE   strprint</a:t>
            </a: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                 MOV PC, LR</a:t>
            </a:r>
            <a:endParaRPr sz="20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.DATA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/>
              <a:t> A:   .ASCIZ   “HELLO WORLD” </a:t>
            </a:r>
            <a:endParaRPr sz="2000" b="1"/>
          </a:p>
        </p:txBody>
      </p:sp>
      <p:sp>
        <p:nvSpPr>
          <p:cNvPr id="494" name="Google Shape;494;g2aec7060795_0_1142"/>
          <p:cNvSpPr txBox="1">
            <a:spLocks noGrp="1"/>
          </p:cNvSpPr>
          <p:nvPr>
            <p:ph type="title"/>
          </p:nvPr>
        </p:nvSpPr>
        <p:spPr>
          <a:xfrm>
            <a:off x="567056" y="152400"/>
            <a:ext cx="102069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2900" b="1" cap="small">
                <a:solidFill>
                  <a:srgbClr val="E36C09"/>
                </a:solidFill>
              </a:rPr>
              <a:t>Example 03</a:t>
            </a:r>
            <a:endParaRPr sz="2900" b="1" cap="small">
              <a:solidFill>
                <a:srgbClr val="101141"/>
              </a:solidFill>
            </a:endParaRPr>
          </a:p>
        </p:txBody>
      </p:sp>
      <p:cxnSp>
        <p:nvCxnSpPr>
          <p:cNvPr id="495" name="Google Shape;495;g2aec7060795_0_1142"/>
          <p:cNvCxnSpPr/>
          <p:nvPr/>
        </p:nvCxnSpPr>
        <p:spPr>
          <a:xfrm>
            <a:off x="372" y="8382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6" name="Google Shape;496;g2aec7060795_0_11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ec7060795_0_1149"/>
          <p:cNvSpPr/>
          <p:nvPr/>
        </p:nvSpPr>
        <p:spPr>
          <a:xfrm>
            <a:off x="471474" y="2142838"/>
            <a:ext cx="9734444" cy="17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LDR     R0, =A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SWI      0x02            ; display a string on the screen</a:t>
            </a:r>
            <a:endParaRPr sz="2000" b="1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	 SWI      0x11</a:t>
            </a:r>
            <a:endParaRPr>
              <a:solidFill>
                <a:srgbClr val="E36C09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.DATA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A:   .ASCIZ   “HELLO WORLD” </a:t>
            </a:r>
            <a:endParaRPr/>
          </a:p>
        </p:txBody>
      </p:sp>
      <p:sp>
        <p:nvSpPr>
          <p:cNvPr id="502" name="Google Shape;502;g2aec7060795_0_1149"/>
          <p:cNvSpPr/>
          <p:nvPr/>
        </p:nvSpPr>
        <p:spPr>
          <a:xfrm>
            <a:off x="310539" y="1110733"/>
            <a:ext cx="9844953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A procedure to display a string on the screen using ARM ALP using routine 0x02</a:t>
            </a:r>
            <a:r>
              <a:rPr lang="en-US" sz="2400" b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1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2aec7060795_0_1149"/>
          <p:cNvSpPr txBox="1">
            <a:spLocks noGrp="1"/>
          </p:cNvSpPr>
          <p:nvPr>
            <p:ph type="title"/>
          </p:nvPr>
        </p:nvSpPr>
        <p:spPr>
          <a:xfrm>
            <a:off x="567056" y="152400"/>
            <a:ext cx="1020699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 sz="2900" b="1" cap="small">
                <a:solidFill>
                  <a:srgbClr val="E36C09"/>
                </a:solidFill>
              </a:rPr>
              <a:t>Example 03</a:t>
            </a:r>
            <a:endParaRPr sz="2900" b="1" cap="small">
              <a:solidFill>
                <a:srgbClr val="101141"/>
              </a:solidFill>
            </a:endParaRPr>
          </a:p>
        </p:txBody>
      </p:sp>
      <p:cxnSp>
        <p:nvCxnSpPr>
          <p:cNvPr id="504" name="Google Shape;504;g2aec7060795_0_1149"/>
          <p:cNvCxnSpPr/>
          <p:nvPr/>
        </p:nvCxnSpPr>
        <p:spPr>
          <a:xfrm>
            <a:off x="372" y="83820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5" name="Google Shape;505;g2aec7060795_0_11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6" name="Google Shape;126;g2aec7060795_0_836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7" name="Google Shape;127;g2aec7060795_0_8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aec7060795_0_836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99469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286818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Procedure Call or Subroutine Call or Function Call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29" name="Google Shape;129;g2aec7060795_0_836"/>
          <p:cNvSpPr txBox="1"/>
          <p:nvPr/>
        </p:nvSpPr>
        <p:spPr>
          <a:xfrm>
            <a:off x="328239" y="1071225"/>
            <a:ext cx="10670606" cy="5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ARM has no dedicated stack.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It copies R15 into R14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called Routine needs to use R14 for something, it can save it on the stack explicitly.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ARM method has the advantage that subroutines which don't need to save R14 can be called return very quickly.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disadvantage is that all other routines have the overhead of explicitly saving R14.</a:t>
            </a:r>
            <a:endParaRPr/>
          </a:p>
          <a:p>
            <a:pPr marL="2286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return from a subroutine, the program simply has to move R14 back into register R15.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MOV    R15, R14   or   MOV PC, LR</a:t>
            </a:r>
            <a:endParaRPr/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MOVS  R15, R14   or   MOV PC, LR    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g2aec7060795_0_1039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8986" y="1905001"/>
            <a:ext cx="5859568" cy="213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1" name="Google Shape;511;g2aec7060795_0_1039"/>
          <p:cNvCxnSpPr/>
          <p:nvPr/>
        </p:nvCxnSpPr>
        <p:spPr>
          <a:xfrm>
            <a:off x="5180764" y="1944917"/>
            <a:ext cx="4261843" cy="0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512" name="Google Shape;512;g2aec7060795_0_1039"/>
          <p:cNvGrpSpPr/>
          <p:nvPr/>
        </p:nvGrpSpPr>
        <p:grpSpPr>
          <a:xfrm>
            <a:off x="292030" y="349466"/>
            <a:ext cx="10714430" cy="6218269"/>
            <a:chOff x="313939" y="349466"/>
            <a:chExt cx="11518312" cy="6218269"/>
          </a:xfrm>
        </p:grpSpPr>
        <p:sp>
          <p:nvSpPr>
            <p:cNvPr id="513" name="Google Shape;513;g2aec7060795_0_1039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g2aec7060795_0_1039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g2aec7060795_0_1039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g2aec7060795_0_1039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E36C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g2aec7060795_0_1039"/>
          <p:cNvSpPr/>
          <p:nvPr/>
        </p:nvSpPr>
        <p:spPr>
          <a:xfrm>
            <a:off x="5024534" y="1163110"/>
            <a:ext cx="4282679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g2aec7060795_0_1039"/>
          <p:cNvSpPr/>
          <p:nvPr/>
        </p:nvSpPr>
        <p:spPr>
          <a:xfrm>
            <a:off x="5060480" y="4087192"/>
            <a:ext cx="6027006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Team MPCA</a:t>
            </a:r>
            <a:endParaRPr sz="1400" b="0" i="0" u="none" strike="noStrike" cap="none"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g2aec7060795_0_10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3753" y="2179088"/>
            <a:ext cx="2260003" cy="26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Google Shape;134;g2658bb40c15_0_1184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5" name="Google Shape;135;g2658bb40c15_0_1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658bb40c15_0_1184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Procedure Call</a:t>
            </a:r>
            <a:endParaRPr sz="3300">
              <a:solidFill>
                <a:srgbClr val="ED7D31"/>
              </a:solidFill>
            </a:endParaRPr>
          </a:p>
        </p:txBody>
      </p:sp>
      <p:graphicFrame>
        <p:nvGraphicFramePr>
          <p:cNvPr id="137" name="Google Shape;137;g2658bb40c15_0_1184"/>
          <p:cNvGraphicFramePr/>
          <p:nvPr/>
        </p:nvGraphicFramePr>
        <p:xfrm>
          <a:off x="1364563" y="2528483"/>
          <a:ext cx="2644427" cy="2225100"/>
        </p:xfrm>
        <a:graphic>
          <a:graphicData uri="http://schemas.openxmlformats.org/drawingml/2006/table">
            <a:tbl>
              <a:tblPr firstRow="1" bandRow="1">
                <a:noFill/>
                <a:tableStyleId>{20FE4359-E0D4-4F73-B238-5FD1C065B440}</a:tableStyleId>
              </a:tblPr>
              <a:tblGrid>
                <a:gridCol w="1318291"/>
                <a:gridCol w="1326136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</a:rPr>
                        <a:t>R0-R7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R8-R12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R13 (SP)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R14 (LR)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R15 (PC)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3333CC"/>
                          </a:solidFill>
                        </a:rPr>
                        <a:t>0x0010</a:t>
                      </a:r>
                      <a:endParaRPr sz="1800">
                        <a:solidFill>
                          <a:srgbClr val="3333CC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CPSR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g2658bb40c15_0_1184"/>
          <p:cNvSpPr txBox="1"/>
          <p:nvPr/>
        </p:nvSpPr>
        <p:spPr>
          <a:xfrm>
            <a:off x="4340481" y="1403257"/>
            <a:ext cx="4082870" cy="25860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                     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0x0004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0x0008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0x000C </a:t>
            </a: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Procedure Call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0x0010                       Instruction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0x0014                       Instruction 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:::::::::::::::::::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Last</a:t>
            </a:r>
            <a:endParaRPr/>
          </a:p>
        </p:txBody>
      </p:sp>
      <p:sp>
        <p:nvSpPr>
          <p:cNvPr id="139" name="Google Shape;139;g2658bb40c15_0_1184"/>
          <p:cNvSpPr txBox="1"/>
          <p:nvPr/>
        </p:nvSpPr>
        <p:spPr>
          <a:xfrm>
            <a:off x="4607924" y="4538008"/>
            <a:ext cx="4082870" cy="17547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0x0020                     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0x0024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0x0028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0xxxxx               Return Instruction</a:t>
            </a:r>
            <a:endParaRPr/>
          </a:p>
        </p:txBody>
      </p:sp>
      <p:cxnSp>
        <p:nvCxnSpPr>
          <p:cNvPr id="140" name="Google Shape;140;g2658bb40c15_0_1184"/>
          <p:cNvCxnSpPr/>
          <p:nvPr/>
        </p:nvCxnSpPr>
        <p:spPr>
          <a:xfrm rot="10800000" flipH="1">
            <a:off x="3712267" y="2962460"/>
            <a:ext cx="628077" cy="1266000"/>
          </a:xfrm>
          <a:prstGeom prst="straightConnector1">
            <a:avLst/>
          </a:prstGeom>
          <a:noFill/>
          <a:ln w="57150" cap="flat" cmpd="sng">
            <a:solidFill>
              <a:srgbClr val="4472C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g2658bb40c15_0_119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6" name="Google Shape;146;g2658bb40c15_0_119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2658bb40c15_0_119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000" b="1">
                <a:solidFill>
                  <a:srgbClr val="ED7D31"/>
                </a:solidFill>
              </a:rPr>
              <a:t>General Structure of Procedure Call:</a:t>
            </a:r>
            <a:endParaRPr sz="3000">
              <a:solidFill>
                <a:srgbClr val="ED7D31"/>
              </a:solidFill>
            </a:endParaRPr>
          </a:p>
        </p:txBody>
      </p:sp>
      <p:graphicFrame>
        <p:nvGraphicFramePr>
          <p:cNvPr id="148" name="Google Shape;148;g2658bb40c15_0_1193"/>
          <p:cNvGraphicFramePr/>
          <p:nvPr/>
        </p:nvGraphicFramePr>
        <p:xfrm>
          <a:off x="1772397" y="2528333"/>
          <a:ext cx="2644427" cy="2225100"/>
        </p:xfrm>
        <a:graphic>
          <a:graphicData uri="http://schemas.openxmlformats.org/drawingml/2006/table">
            <a:tbl>
              <a:tblPr firstRow="1" bandRow="1">
                <a:noFill/>
                <a:tableStyleId>{20FE4359-E0D4-4F73-B238-5FD1C065B440}</a:tableStyleId>
              </a:tblPr>
              <a:tblGrid>
                <a:gridCol w="1318291"/>
                <a:gridCol w="1326136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R0-R7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R8-R12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R13 (SP)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R14 (LR)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3333CC"/>
                          </a:solidFill>
                        </a:rPr>
                        <a:t>0x0010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R15 (PC)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0x0020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CPSR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9" name="Google Shape;149;g2658bb40c15_0_1193"/>
          <p:cNvSpPr txBox="1"/>
          <p:nvPr/>
        </p:nvSpPr>
        <p:spPr>
          <a:xfrm>
            <a:off x="4748316" y="1403107"/>
            <a:ext cx="4082870" cy="25860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                     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0x0004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0x0008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0x000C </a:t>
            </a: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Procedure Call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0x0010                       Instruction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0x0014                       Instruction 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:::::::::::::::::::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Last</a:t>
            </a:r>
            <a:endParaRPr/>
          </a:p>
        </p:txBody>
      </p:sp>
      <p:sp>
        <p:nvSpPr>
          <p:cNvPr id="150" name="Google Shape;150;g2658bb40c15_0_1193"/>
          <p:cNvSpPr txBox="1"/>
          <p:nvPr/>
        </p:nvSpPr>
        <p:spPr>
          <a:xfrm>
            <a:off x="5015758" y="4537858"/>
            <a:ext cx="4082870" cy="17547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0x0020                     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0x0024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0x0028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0xxxxx               Return Instruction</a:t>
            </a:r>
            <a:endParaRPr/>
          </a:p>
        </p:txBody>
      </p:sp>
      <p:cxnSp>
        <p:nvCxnSpPr>
          <p:cNvPr id="151" name="Google Shape;151;g2658bb40c15_0_1193"/>
          <p:cNvCxnSpPr/>
          <p:nvPr/>
        </p:nvCxnSpPr>
        <p:spPr>
          <a:xfrm>
            <a:off x="4223870" y="4134525"/>
            <a:ext cx="791793" cy="770100"/>
          </a:xfrm>
          <a:prstGeom prst="straightConnector1">
            <a:avLst/>
          </a:prstGeom>
          <a:noFill/>
          <a:ln w="57150" cap="flat" cmpd="sng">
            <a:solidFill>
              <a:srgbClr val="3333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g2658bb40c15_0_1193"/>
          <p:cNvCxnSpPr/>
          <p:nvPr/>
        </p:nvCxnSpPr>
        <p:spPr>
          <a:xfrm rot="10800000" flipH="1">
            <a:off x="4231332" y="2991525"/>
            <a:ext cx="516824" cy="762000"/>
          </a:xfrm>
          <a:prstGeom prst="straightConnector1">
            <a:avLst/>
          </a:prstGeom>
          <a:noFill/>
          <a:ln w="57150" cap="flat" cmpd="sng">
            <a:solidFill>
              <a:srgbClr val="3333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g2658bb40c15_0_1193"/>
          <p:cNvSpPr txBox="1"/>
          <p:nvPr/>
        </p:nvSpPr>
        <p:spPr>
          <a:xfrm>
            <a:off x="478955" y="5928618"/>
            <a:ext cx="6285604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LR=PC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 Address of the 1</a:t>
            </a:r>
            <a:r>
              <a:rPr lang="en-US" sz="2400" b="1" baseline="30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Instruction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g2aec7060795_0_855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g2aec7060795_0_8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2aec7060795_0_855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000" b="1">
                <a:solidFill>
                  <a:srgbClr val="ED7D31"/>
                </a:solidFill>
              </a:rPr>
              <a:t>General Structure of Procedure return:</a:t>
            </a:r>
            <a:endParaRPr sz="3000">
              <a:solidFill>
                <a:srgbClr val="ED7D31"/>
              </a:solidFill>
            </a:endParaRPr>
          </a:p>
        </p:txBody>
      </p:sp>
      <p:graphicFrame>
        <p:nvGraphicFramePr>
          <p:cNvPr id="161" name="Google Shape;161;g2aec7060795_0_855"/>
          <p:cNvGraphicFramePr/>
          <p:nvPr/>
        </p:nvGraphicFramePr>
        <p:xfrm>
          <a:off x="1108786" y="2661008"/>
          <a:ext cx="2644427" cy="2225100"/>
        </p:xfrm>
        <a:graphic>
          <a:graphicData uri="http://schemas.openxmlformats.org/drawingml/2006/table">
            <a:tbl>
              <a:tblPr firstRow="1" bandRow="1">
                <a:noFill/>
                <a:tableStyleId>{20FE4359-E0D4-4F73-B238-5FD1C065B440}</a:tableStyleId>
              </a:tblPr>
              <a:tblGrid>
                <a:gridCol w="1318291"/>
                <a:gridCol w="1326136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R0-R7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</a:rPr>
                        <a:t>R8-R12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R13 (SP)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R14 (LR)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R15 (PC)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CC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>
                          <a:solidFill>
                            <a:srgbClr val="3333CC"/>
                          </a:solidFill>
                        </a:rPr>
                        <a:t>0x0010</a:t>
                      </a:r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 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CPSR</a:t>
                      </a:r>
                      <a:endParaRPr/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113423" marR="113423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g2aec7060795_0_855"/>
          <p:cNvSpPr txBox="1"/>
          <p:nvPr/>
        </p:nvSpPr>
        <p:spPr>
          <a:xfrm>
            <a:off x="4084705" y="1535782"/>
            <a:ext cx="4082870" cy="25860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                     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0x0004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0x0008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0x000C </a:t>
            </a: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Procedure Call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0x0010                       Instruction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0x0014                       Instruction 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:::::::::::::::::::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Last</a:t>
            </a:r>
            <a:endParaRPr/>
          </a:p>
        </p:txBody>
      </p:sp>
      <p:sp>
        <p:nvSpPr>
          <p:cNvPr id="163" name="Google Shape;163;g2aec7060795_0_855"/>
          <p:cNvSpPr txBox="1"/>
          <p:nvPr/>
        </p:nvSpPr>
        <p:spPr>
          <a:xfrm>
            <a:off x="4352147" y="4670533"/>
            <a:ext cx="4082870" cy="17547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0x0020                     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0x0024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0x0028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0xxxxx               Return Instruction</a:t>
            </a:r>
            <a:endParaRPr/>
          </a:p>
        </p:txBody>
      </p:sp>
      <p:cxnSp>
        <p:nvCxnSpPr>
          <p:cNvPr id="164" name="Google Shape;164;g2aec7060795_0_855"/>
          <p:cNvCxnSpPr/>
          <p:nvPr/>
        </p:nvCxnSpPr>
        <p:spPr>
          <a:xfrm rot="10800000" flipH="1">
            <a:off x="3567721" y="3124200"/>
            <a:ext cx="516824" cy="762000"/>
          </a:xfrm>
          <a:prstGeom prst="straightConnector1">
            <a:avLst/>
          </a:prstGeom>
          <a:noFill/>
          <a:ln w="57150" cap="flat" cmpd="sng">
            <a:solidFill>
              <a:srgbClr val="3333C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" name="Google Shape;165;g2aec7060795_0_855"/>
          <p:cNvSpPr txBox="1"/>
          <p:nvPr/>
        </p:nvSpPr>
        <p:spPr>
          <a:xfrm>
            <a:off x="1488519" y="5966531"/>
            <a:ext cx="136443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PC=LR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g2aec7060795_0_873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1" name="Google Shape;171;g2aec7060795_0_8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aec7060795_0_873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000" b="1">
                <a:solidFill>
                  <a:srgbClr val="ED7D31"/>
                </a:solidFill>
              </a:rPr>
              <a:t>General Structure of Procedure call and return:</a:t>
            </a:r>
            <a:endParaRPr sz="3000">
              <a:solidFill>
                <a:srgbClr val="ED7D31"/>
              </a:solidFill>
            </a:endParaRPr>
          </a:p>
        </p:txBody>
      </p:sp>
      <p:sp>
        <p:nvSpPr>
          <p:cNvPr id="173" name="Google Shape;173;g2aec7060795_0_873"/>
          <p:cNvSpPr txBox="1"/>
          <p:nvPr/>
        </p:nvSpPr>
        <p:spPr>
          <a:xfrm>
            <a:off x="294390" y="2136338"/>
            <a:ext cx="4350398" cy="25860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Main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0x0000                     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0x0004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0x0008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0x000C </a:t>
            </a:r>
            <a:r>
              <a:rPr lang="en-US" sz="1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n-US" sz="18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    BL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3333CC"/>
                </a:solidFill>
                <a:latin typeface="Calibri"/>
                <a:ea typeface="Calibri"/>
                <a:cs typeface="Calibri"/>
                <a:sym typeface="Calibri"/>
              </a:rPr>
              <a:t>0x0010                       Instruction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0x0014                       Instruction 5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:::::::::::::::::::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Instruction Last</a:t>
            </a:r>
            <a:endParaRPr/>
          </a:p>
        </p:txBody>
      </p:sp>
      <p:sp>
        <p:nvSpPr>
          <p:cNvPr id="174" name="Google Shape;174;g2aec7060795_0_873"/>
          <p:cNvSpPr txBox="1"/>
          <p:nvPr/>
        </p:nvSpPr>
        <p:spPr>
          <a:xfrm>
            <a:off x="4859511" y="2733449"/>
            <a:ext cx="5824965" cy="2031900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Called Procedure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0x0020            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Procedure: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Instruction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0x0024                                   Instruction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0x0028                                   Instruction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0xxxxx                       </a:t>
            </a: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MOV PC LR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                                     BX LR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g2658bb40c15_0_1208"/>
          <p:cNvCxnSpPr/>
          <p:nvPr/>
        </p:nvCxnSpPr>
        <p:spPr>
          <a:xfrm>
            <a:off x="372" y="1003653"/>
            <a:ext cx="11340356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81" name="Google Shape;181;g2658bb40c15_0_1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92722" y="-38790"/>
            <a:ext cx="948378" cy="8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658bb40c15_0_1208"/>
          <p:cNvSpPr txBox="1">
            <a:spLocks noGrp="1"/>
          </p:cNvSpPr>
          <p:nvPr>
            <p:ph type="title"/>
          </p:nvPr>
        </p:nvSpPr>
        <p:spPr>
          <a:xfrm>
            <a:off x="-509537" y="191175"/>
            <a:ext cx="1037554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9465"/>
              <a:buFont typeface="Calibri"/>
              <a:buNone/>
            </a:pPr>
            <a:r>
              <a:rPr lang="en-US" sz="3300" b="1">
                <a:solidFill>
                  <a:srgbClr val="0000FF"/>
                </a:solidFill>
              </a:rPr>
              <a:t> </a:t>
            </a:r>
            <a:r>
              <a:rPr lang="en-US" sz="3300" b="1">
                <a:solidFill>
                  <a:srgbClr val="ED7D31"/>
                </a:solidFill>
              </a:rPr>
              <a:t>       </a:t>
            </a:r>
            <a:r>
              <a:rPr lang="en-US" sz="3300" b="1" cap="small">
                <a:solidFill>
                  <a:srgbClr val="ED7D31"/>
                </a:solidFill>
              </a:rPr>
              <a:t>Procedure Call Example:01</a:t>
            </a:r>
            <a:endParaRPr sz="3300">
              <a:solidFill>
                <a:srgbClr val="ED7D31"/>
              </a:solidFill>
            </a:endParaRPr>
          </a:p>
        </p:txBody>
      </p:sp>
      <p:sp>
        <p:nvSpPr>
          <p:cNvPr id="183" name="Google Shape;183;g2658bb40c15_0_1208"/>
          <p:cNvSpPr/>
          <p:nvPr/>
        </p:nvSpPr>
        <p:spPr>
          <a:xfrm>
            <a:off x="378035" y="2286000"/>
            <a:ext cx="6128957" cy="3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MOV  R1, #3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BL  </a:t>
            </a:r>
            <a:r>
              <a:rPr lang="en-US" sz="28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FOOO</a:t>
            </a:r>
            <a:endParaRPr sz="28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 R2, R0, R1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SWI  0x11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FOOO:</a:t>
            </a:r>
            <a:endParaRPr sz="28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MOV R0, #2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BX LR</a:t>
            </a:r>
            <a:endParaRPr sz="28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2658bb40c15_0_1208"/>
          <p:cNvSpPr/>
          <p:nvPr/>
        </p:nvSpPr>
        <p:spPr>
          <a:xfrm>
            <a:off x="7102505" y="2378363"/>
            <a:ext cx="5074845" cy="3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  R1, #3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BL  </a:t>
            </a:r>
            <a:r>
              <a:rPr lang="en-US" sz="28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FOOO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ADD  R2, R0, R1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SWI  0x11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FOOO: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MOV R0, #2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 b="1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MOV PC, LR</a:t>
            </a:r>
            <a:endParaRPr sz="2800" b="1">
              <a:solidFill>
                <a:srgbClr val="ED7D3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PresentationFormat>Custom</PresentationFormat>
  <Paragraphs>376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Noto Sans Symbols</vt:lpstr>
      <vt:lpstr>Tahoma</vt:lpstr>
      <vt:lpstr>Courier New</vt:lpstr>
      <vt:lpstr>Office Theme</vt:lpstr>
      <vt:lpstr>Slide 1</vt:lpstr>
      <vt:lpstr>Slide 2</vt:lpstr>
      <vt:lpstr>       Procedure Call or Subroutine Call or Function Call</vt:lpstr>
      <vt:lpstr>       Procedure Call or Subroutine Call or Function Call</vt:lpstr>
      <vt:lpstr>        Procedure Call</vt:lpstr>
      <vt:lpstr>        General Structure of Procedure Call:</vt:lpstr>
      <vt:lpstr>        General Structure of Procedure return:</vt:lpstr>
      <vt:lpstr>        General Structure of Procedure call and return:</vt:lpstr>
      <vt:lpstr>        Procedure Call Example:01</vt:lpstr>
      <vt:lpstr>        Procedure Call Example:01</vt:lpstr>
      <vt:lpstr>        Procedure Call Example:01</vt:lpstr>
      <vt:lpstr>        Procedure Call Example:01</vt:lpstr>
      <vt:lpstr>       Parameter passing to procedures using stack</vt:lpstr>
      <vt:lpstr>       Parameter passing to procedures using stack</vt:lpstr>
      <vt:lpstr>       Parameter passing to procedures using stack</vt:lpstr>
      <vt:lpstr>       Parameter passing to procedures using stack</vt:lpstr>
      <vt:lpstr>       Parameter passing to procedures using stack</vt:lpstr>
      <vt:lpstr>       Parameter passing to procedures using stack</vt:lpstr>
      <vt:lpstr>        Nested Procedure Call</vt:lpstr>
      <vt:lpstr>        Nested Procedure Call</vt:lpstr>
      <vt:lpstr>        Nested Procedure Call</vt:lpstr>
      <vt:lpstr>        Nested Procedure Call</vt:lpstr>
      <vt:lpstr>        Nested Procedure Call</vt:lpstr>
      <vt:lpstr>        Nested Procedure Call</vt:lpstr>
      <vt:lpstr>Slide 25</vt:lpstr>
      <vt:lpstr>Slide 26</vt:lpstr>
      <vt:lpstr>        What is Interrupt/Exception? </vt:lpstr>
      <vt:lpstr>     IMPORTANT INTERRUPTS</vt:lpstr>
      <vt:lpstr>        Interrupts and exception:</vt:lpstr>
      <vt:lpstr>   Important  Interrupts in words</vt:lpstr>
      <vt:lpstr>        Compare hardware and software interrupt</vt:lpstr>
      <vt:lpstr>       Exception (interrupt) Modes</vt:lpstr>
      <vt:lpstr>        SWI Interrupt Procedures(enter the supervisor mode)</vt:lpstr>
      <vt:lpstr>Software Interrupts - 'Supervisor Call’</vt:lpstr>
      <vt:lpstr>Software Interrupts - 'Supervisor Call’</vt:lpstr>
      <vt:lpstr>Example 01</vt:lpstr>
      <vt:lpstr>Example 02</vt:lpstr>
      <vt:lpstr>Example 03</vt:lpstr>
      <vt:lpstr>Example 03</vt:lpstr>
      <vt:lpstr>Slide 40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4</cp:revision>
  <dcterms:created xsi:type="dcterms:W3CDTF">2016-01-05T00:08:12Z</dcterms:created>
  <dcterms:modified xsi:type="dcterms:W3CDTF">2025-01-08T04:04:31Z</dcterms:modified>
</cp:coreProperties>
</file>