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0980738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i/O5YBaLjdjV2B05BL2GP+yUsy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B0105162-E6BC-4BA8-BB41-2A31CCDAC9CF}">
  <a:tblStyle styleId="{B0105162-E6BC-4BA8-BB41-2A31CCDAC9CF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472C4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472C4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A29AA5A6-F799-4B2B-91AA-236B0108272A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-968" y="-64"/>
      </p:cViewPr>
      <p:guideLst>
        <p:guide orient="horz" pos="2160"/>
        <p:guide pos="34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4fb4b1835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g264fb4b1835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b3fbd083ad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9" name="Google Shape;189;g2b3fbd083ad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b3fbd083ad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7" name="Google Shape;197;g2b3fbd083ad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b3fbd083ad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g2b3fbd083ad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b3fbd083a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3" name="Google Shape;213;g2b3fbd083a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3fbd083a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" name="Google Shape;221;g2b3fbd083a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3fbd083a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9" name="Google Shape;229;g2b3fbd083a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3fbd083a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0" name="Google Shape;240;g2b3fbd083a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b3fbd083a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0" name="Google Shape;250;g2b3fbd083a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b3fbd083a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8" name="Google Shape;258;g2b3fbd083a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b3fbd083a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6" name="Google Shape;266;g2b3fbd083a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4fb4b1835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g264fb4b1835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b3fbd083a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4" name="Google Shape;274;g2b3fbd083a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b3fbd083a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2" name="Google Shape;282;g2b3fbd083a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b3fbd083a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5" name="Google Shape;295;g2b3fbd083a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b3fbd083a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3" name="Google Shape;303;g2b3fbd083a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b3fbd083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2" name="Google Shape;312;g2b3fbd083a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b3fbd083ad_0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0" name="Google Shape;320;g2b3fbd083ad_0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b3fbd083ad_0_9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8" name="Google Shape;328;g2b3fbd083ad_0_9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b3fbd083ad_0_9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6" name="Google Shape;336;g2b3fbd083ad_0_9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b3fbd083ad_0_9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4" name="Google Shape;344;g2b3fbd083ad_0_9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2" name="Google Shape;35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58bb40c15_0_1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" name="Google Shape;116;g2658bb40c15_0_1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b3fbd083ad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5" name="Google Shape;125;g2b3fbd083ad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3fbd083ad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9" name="Google Shape;139;g2b3fbd083ad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b3fbd083ad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6" name="Google Shape;156;g2b3fbd083ad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b4f38bb46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4" name="Google Shape;164;g2b4f38bb46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b3fbd083ad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3" name="Google Shape;173;g2b3fbd083ad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b3fbd083ad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1" name="Google Shape;181;g2b3fbd083ad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>
            <a:spLocks noGrp="1"/>
          </p:cNvSpPr>
          <p:nvPr>
            <p:ph type="title"/>
          </p:nvPr>
        </p:nvSpPr>
        <p:spPr>
          <a:xfrm>
            <a:off x="549037" y="274638"/>
            <a:ext cx="988266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9"/>
          <p:cNvSpPr txBox="1">
            <a:spLocks noGrp="1"/>
          </p:cNvSpPr>
          <p:nvPr>
            <p:ph type="body" idx="1"/>
          </p:nvPr>
        </p:nvSpPr>
        <p:spPr>
          <a:xfrm>
            <a:off x="549037" y="1600201"/>
            <a:ext cx="9882664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9"/>
          <p:cNvSpPr txBox="1">
            <a:spLocks noGrp="1"/>
          </p:cNvSpPr>
          <p:nvPr>
            <p:ph type="dt" idx="10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ftr" idx="11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sldNum" idx="12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>
            <a:spLocks noGrp="1"/>
          </p:cNvSpPr>
          <p:nvPr>
            <p:ph type="title"/>
          </p:nvPr>
        </p:nvSpPr>
        <p:spPr>
          <a:xfrm>
            <a:off x="549037" y="274638"/>
            <a:ext cx="988266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8"/>
          <p:cNvSpPr txBox="1">
            <a:spLocks noGrp="1"/>
          </p:cNvSpPr>
          <p:nvPr>
            <p:ph type="body" idx="1"/>
          </p:nvPr>
        </p:nvSpPr>
        <p:spPr>
          <a:xfrm rot="5400000">
            <a:off x="3227389" y="-1078150"/>
            <a:ext cx="4525963" cy="9882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8"/>
          <p:cNvSpPr txBox="1">
            <a:spLocks noGrp="1"/>
          </p:cNvSpPr>
          <p:nvPr>
            <p:ph type="dt" idx="10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8"/>
          <p:cNvSpPr txBox="1">
            <a:spLocks noGrp="1"/>
          </p:cNvSpPr>
          <p:nvPr>
            <p:ph type="ftr" idx="11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8"/>
          <p:cNvSpPr txBox="1">
            <a:spLocks noGrp="1"/>
          </p:cNvSpPr>
          <p:nvPr>
            <p:ph type="sldNum" idx="12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>
            <a:spLocks noGrp="1"/>
          </p:cNvSpPr>
          <p:nvPr>
            <p:ph type="title"/>
          </p:nvPr>
        </p:nvSpPr>
        <p:spPr>
          <a:xfrm rot="5400000">
            <a:off x="6270607" y="1965068"/>
            <a:ext cx="5851525" cy="2470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9"/>
          <p:cNvSpPr txBox="1">
            <a:spLocks noGrp="1"/>
          </p:cNvSpPr>
          <p:nvPr>
            <p:ph type="body" idx="1"/>
          </p:nvPr>
        </p:nvSpPr>
        <p:spPr>
          <a:xfrm rot="5400000">
            <a:off x="1237769" y="-414093"/>
            <a:ext cx="5851525" cy="7228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9"/>
          <p:cNvSpPr txBox="1">
            <a:spLocks noGrp="1"/>
          </p:cNvSpPr>
          <p:nvPr>
            <p:ph type="dt" idx="10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ftr" idx="11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sldNum" idx="12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5"/>
          <p:cNvSpPr txBox="1">
            <a:spLocks noGrp="1"/>
          </p:cNvSpPr>
          <p:nvPr>
            <p:ph type="dt" idx="10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5"/>
          <p:cNvSpPr txBox="1">
            <a:spLocks noGrp="1"/>
          </p:cNvSpPr>
          <p:nvPr>
            <p:ph type="ftr" idx="11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5"/>
          <p:cNvSpPr txBox="1">
            <a:spLocks noGrp="1"/>
          </p:cNvSpPr>
          <p:nvPr>
            <p:ph type="sldNum" idx="12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>
            <a:spLocks noGrp="1"/>
          </p:cNvSpPr>
          <p:nvPr>
            <p:ph type="ctrTitle"/>
          </p:nvPr>
        </p:nvSpPr>
        <p:spPr>
          <a:xfrm>
            <a:off x="823556" y="2130426"/>
            <a:ext cx="9333627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0"/>
          <p:cNvSpPr txBox="1">
            <a:spLocks noGrp="1"/>
          </p:cNvSpPr>
          <p:nvPr>
            <p:ph type="subTitle" idx="1"/>
          </p:nvPr>
        </p:nvSpPr>
        <p:spPr>
          <a:xfrm>
            <a:off x="1647111" y="3886200"/>
            <a:ext cx="7686517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30"/>
          <p:cNvSpPr txBox="1">
            <a:spLocks noGrp="1"/>
          </p:cNvSpPr>
          <p:nvPr>
            <p:ph type="dt" idx="10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0"/>
          <p:cNvSpPr txBox="1">
            <a:spLocks noGrp="1"/>
          </p:cNvSpPr>
          <p:nvPr>
            <p:ph type="ftr" idx="11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sldNum" idx="12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1"/>
          <p:cNvSpPr txBox="1">
            <a:spLocks noGrp="1"/>
          </p:cNvSpPr>
          <p:nvPr>
            <p:ph type="title"/>
          </p:nvPr>
        </p:nvSpPr>
        <p:spPr>
          <a:xfrm>
            <a:off x="867403" y="4406901"/>
            <a:ext cx="9333627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1"/>
          <p:cNvSpPr txBox="1">
            <a:spLocks noGrp="1"/>
          </p:cNvSpPr>
          <p:nvPr>
            <p:ph type="body" idx="1"/>
          </p:nvPr>
        </p:nvSpPr>
        <p:spPr>
          <a:xfrm>
            <a:off x="867403" y="2906713"/>
            <a:ext cx="9333627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dt" idx="10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1"/>
          <p:cNvSpPr txBox="1">
            <a:spLocks noGrp="1"/>
          </p:cNvSpPr>
          <p:nvPr>
            <p:ph type="ftr" idx="11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1"/>
          <p:cNvSpPr txBox="1">
            <a:spLocks noGrp="1"/>
          </p:cNvSpPr>
          <p:nvPr>
            <p:ph type="sldNum" idx="12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2"/>
          <p:cNvSpPr txBox="1">
            <a:spLocks noGrp="1"/>
          </p:cNvSpPr>
          <p:nvPr>
            <p:ph type="title"/>
          </p:nvPr>
        </p:nvSpPr>
        <p:spPr>
          <a:xfrm>
            <a:off x="549037" y="274638"/>
            <a:ext cx="988266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1"/>
          </p:nvPr>
        </p:nvSpPr>
        <p:spPr>
          <a:xfrm>
            <a:off x="549037" y="1600201"/>
            <a:ext cx="4849826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body" idx="2"/>
          </p:nvPr>
        </p:nvSpPr>
        <p:spPr>
          <a:xfrm>
            <a:off x="5581875" y="1600201"/>
            <a:ext cx="4849826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32"/>
          <p:cNvSpPr txBox="1">
            <a:spLocks noGrp="1"/>
          </p:cNvSpPr>
          <p:nvPr>
            <p:ph type="dt" idx="10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2"/>
          <p:cNvSpPr txBox="1">
            <a:spLocks noGrp="1"/>
          </p:cNvSpPr>
          <p:nvPr>
            <p:ph type="ftr" idx="11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2"/>
          <p:cNvSpPr txBox="1">
            <a:spLocks noGrp="1"/>
          </p:cNvSpPr>
          <p:nvPr>
            <p:ph type="sldNum" idx="12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3"/>
          <p:cNvSpPr txBox="1">
            <a:spLocks noGrp="1"/>
          </p:cNvSpPr>
          <p:nvPr>
            <p:ph type="title"/>
          </p:nvPr>
        </p:nvSpPr>
        <p:spPr>
          <a:xfrm>
            <a:off x="549037" y="274638"/>
            <a:ext cx="988266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body" idx="1"/>
          </p:nvPr>
        </p:nvSpPr>
        <p:spPr>
          <a:xfrm>
            <a:off x="549037" y="1535113"/>
            <a:ext cx="48517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body" idx="2"/>
          </p:nvPr>
        </p:nvSpPr>
        <p:spPr>
          <a:xfrm>
            <a:off x="549037" y="2174875"/>
            <a:ext cx="48517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body" idx="3"/>
          </p:nvPr>
        </p:nvSpPr>
        <p:spPr>
          <a:xfrm>
            <a:off x="5578063" y="1535113"/>
            <a:ext cx="4853639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33"/>
          <p:cNvSpPr txBox="1">
            <a:spLocks noGrp="1"/>
          </p:cNvSpPr>
          <p:nvPr>
            <p:ph type="body" idx="4"/>
          </p:nvPr>
        </p:nvSpPr>
        <p:spPr>
          <a:xfrm>
            <a:off x="5578063" y="2174875"/>
            <a:ext cx="4853639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33"/>
          <p:cNvSpPr txBox="1">
            <a:spLocks noGrp="1"/>
          </p:cNvSpPr>
          <p:nvPr>
            <p:ph type="dt" idx="10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3"/>
          <p:cNvSpPr txBox="1">
            <a:spLocks noGrp="1"/>
          </p:cNvSpPr>
          <p:nvPr>
            <p:ph type="ftr" idx="11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3"/>
          <p:cNvSpPr txBox="1">
            <a:spLocks noGrp="1"/>
          </p:cNvSpPr>
          <p:nvPr>
            <p:ph type="sldNum" idx="12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4"/>
          <p:cNvSpPr txBox="1">
            <a:spLocks noGrp="1"/>
          </p:cNvSpPr>
          <p:nvPr>
            <p:ph type="title"/>
          </p:nvPr>
        </p:nvSpPr>
        <p:spPr>
          <a:xfrm>
            <a:off x="549037" y="274638"/>
            <a:ext cx="988266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4"/>
          <p:cNvSpPr txBox="1">
            <a:spLocks noGrp="1"/>
          </p:cNvSpPr>
          <p:nvPr>
            <p:ph type="dt" idx="10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4"/>
          <p:cNvSpPr txBox="1">
            <a:spLocks noGrp="1"/>
          </p:cNvSpPr>
          <p:nvPr>
            <p:ph type="ftr" idx="11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4"/>
          <p:cNvSpPr txBox="1">
            <a:spLocks noGrp="1"/>
          </p:cNvSpPr>
          <p:nvPr>
            <p:ph type="sldNum" idx="12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>
            <a:spLocks noGrp="1"/>
          </p:cNvSpPr>
          <p:nvPr>
            <p:ph type="title"/>
          </p:nvPr>
        </p:nvSpPr>
        <p:spPr>
          <a:xfrm>
            <a:off x="549038" y="273050"/>
            <a:ext cx="3612587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6"/>
          <p:cNvSpPr txBox="1">
            <a:spLocks noGrp="1"/>
          </p:cNvSpPr>
          <p:nvPr>
            <p:ph type="body" idx="1"/>
          </p:nvPr>
        </p:nvSpPr>
        <p:spPr>
          <a:xfrm>
            <a:off x="4293163" y="273051"/>
            <a:ext cx="6138538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6"/>
          <p:cNvSpPr txBox="1">
            <a:spLocks noGrp="1"/>
          </p:cNvSpPr>
          <p:nvPr>
            <p:ph type="body" idx="2"/>
          </p:nvPr>
        </p:nvSpPr>
        <p:spPr>
          <a:xfrm>
            <a:off x="549038" y="1435101"/>
            <a:ext cx="3612587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36"/>
          <p:cNvSpPr txBox="1">
            <a:spLocks noGrp="1"/>
          </p:cNvSpPr>
          <p:nvPr>
            <p:ph type="dt" idx="10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6"/>
          <p:cNvSpPr txBox="1">
            <a:spLocks noGrp="1"/>
          </p:cNvSpPr>
          <p:nvPr>
            <p:ph type="ftr" idx="11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sldNum" idx="12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>
            <a:spLocks noGrp="1"/>
          </p:cNvSpPr>
          <p:nvPr>
            <p:ph type="title"/>
          </p:nvPr>
        </p:nvSpPr>
        <p:spPr>
          <a:xfrm>
            <a:off x="2152301" y="4800600"/>
            <a:ext cx="6588443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7"/>
          <p:cNvSpPr>
            <a:spLocks noGrp="1"/>
          </p:cNvSpPr>
          <p:nvPr>
            <p:ph type="pic" idx="2"/>
          </p:nvPr>
        </p:nvSpPr>
        <p:spPr>
          <a:xfrm>
            <a:off x="2152301" y="612775"/>
            <a:ext cx="6588443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7"/>
          <p:cNvSpPr txBox="1">
            <a:spLocks noGrp="1"/>
          </p:cNvSpPr>
          <p:nvPr>
            <p:ph type="body" idx="1"/>
          </p:nvPr>
        </p:nvSpPr>
        <p:spPr>
          <a:xfrm>
            <a:off x="2152301" y="5367338"/>
            <a:ext cx="6588443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37"/>
          <p:cNvSpPr txBox="1">
            <a:spLocks noGrp="1"/>
          </p:cNvSpPr>
          <p:nvPr>
            <p:ph type="dt" idx="10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7"/>
          <p:cNvSpPr txBox="1">
            <a:spLocks noGrp="1"/>
          </p:cNvSpPr>
          <p:nvPr>
            <p:ph type="ftr" idx="11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7"/>
          <p:cNvSpPr txBox="1">
            <a:spLocks noGrp="1"/>
          </p:cNvSpPr>
          <p:nvPr>
            <p:ph type="sldNum" idx="12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>
            <a:spLocks noGrp="1"/>
          </p:cNvSpPr>
          <p:nvPr>
            <p:ph type="title"/>
          </p:nvPr>
        </p:nvSpPr>
        <p:spPr>
          <a:xfrm>
            <a:off x="549037" y="274638"/>
            <a:ext cx="988266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8"/>
          <p:cNvSpPr txBox="1">
            <a:spLocks noGrp="1"/>
          </p:cNvSpPr>
          <p:nvPr>
            <p:ph type="body" idx="1"/>
          </p:nvPr>
        </p:nvSpPr>
        <p:spPr>
          <a:xfrm>
            <a:off x="549037" y="1600201"/>
            <a:ext cx="9882664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8"/>
          <p:cNvSpPr txBox="1">
            <a:spLocks noGrp="1"/>
          </p:cNvSpPr>
          <p:nvPr>
            <p:ph type="dt" idx="10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8"/>
          <p:cNvSpPr txBox="1">
            <a:spLocks noGrp="1"/>
          </p:cNvSpPr>
          <p:nvPr>
            <p:ph type="ftr" idx="11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8"/>
          <p:cNvSpPr txBox="1">
            <a:spLocks noGrp="1"/>
          </p:cNvSpPr>
          <p:nvPr>
            <p:ph type="sldNum" idx="12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g264fb4b1835_1_3"/>
          <p:cNvGrpSpPr/>
          <p:nvPr/>
        </p:nvGrpSpPr>
        <p:grpSpPr>
          <a:xfrm>
            <a:off x="282751" y="5489800"/>
            <a:ext cx="960815" cy="1077941"/>
            <a:chOff x="313939" y="5489794"/>
            <a:chExt cx="1066800" cy="1077941"/>
          </a:xfrm>
        </p:grpSpPr>
        <p:sp>
          <p:nvSpPr>
            <p:cNvPr id="89" name="Google Shape;89;g264fb4b1835_1_3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g264fb4b1835_1_3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1" name="Google Shape;91;g264fb4b1835_1_3"/>
          <p:cNvCxnSpPr/>
          <p:nvPr/>
        </p:nvCxnSpPr>
        <p:spPr>
          <a:xfrm rot="10800000" flipH="1">
            <a:off x="4857299" y="3678594"/>
            <a:ext cx="4336455" cy="11400"/>
          </a:xfrm>
          <a:prstGeom prst="straightConnector1">
            <a:avLst/>
          </a:prstGeom>
          <a:noFill/>
          <a:ln w="381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92" name="Google Shape;92;g264fb4b1835_1_3"/>
          <p:cNvGrpSpPr/>
          <p:nvPr/>
        </p:nvGrpSpPr>
        <p:grpSpPr>
          <a:xfrm rot="10800000">
            <a:off x="9777213" y="266198"/>
            <a:ext cx="960815" cy="1077941"/>
            <a:chOff x="313939" y="5489794"/>
            <a:chExt cx="1066800" cy="1077941"/>
          </a:xfrm>
        </p:grpSpPr>
        <p:sp>
          <p:nvSpPr>
            <p:cNvPr id="93" name="Google Shape;93;g264fb4b1835_1_3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g264fb4b1835_1_3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5" name="Google Shape;95;g264fb4b1835_1_3"/>
          <p:cNvSpPr/>
          <p:nvPr/>
        </p:nvSpPr>
        <p:spPr>
          <a:xfrm>
            <a:off x="3149613" y="1504372"/>
            <a:ext cx="6752361" cy="12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Microprocessor &amp; Computer Architecture (</a:t>
            </a:r>
            <a:r>
              <a:rPr lang="en-US" sz="30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μ</a:t>
            </a:r>
            <a:r>
              <a:rPr lang="en-US" sz="30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pCA)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264fb4b1835_1_3"/>
          <p:cNvSpPr txBox="1"/>
          <p:nvPr/>
        </p:nvSpPr>
        <p:spPr>
          <a:xfrm>
            <a:off x="5718834" y="2964930"/>
            <a:ext cx="2791298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UE23CS251B</a:t>
            </a:r>
            <a:endParaRPr sz="3000" b="1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264fb4b1835_1_3"/>
          <p:cNvSpPr/>
          <p:nvPr/>
        </p:nvSpPr>
        <p:spPr>
          <a:xfrm>
            <a:off x="5176467" y="3946650"/>
            <a:ext cx="3876042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en-US" sz="31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Session  - 2.</a:t>
            </a:r>
            <a:r>
              <a:rPr lang="en-US" sz="3100" b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3100" b="1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sz="3100" b="1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g264fb4b1835_1_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9581" y="2286269"/>
            <a:ext cx="1761164" cy="2171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Google Shape;191;g2b3fbd083ad_0_70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2" name="Google Shape;192;g2b3fbd083ad_0_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2b3fbd083ad_0_70"/>
          <p:cNvSpPr txBox="1"/>
          <p:nvPr/>
        </p:nvSpPr>
        <p:spPr>
          <a:xfrm>
            <a:off x="313936" y="1696950"/>
            <a:ext cx="9366051" cy="3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Common solution for any type of hazard is to </a:t>
            </a:r>
            <a:r>
              <a:rPr lang="en-US" sz="2400" b="1" i="0" u="sng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stall</a:t>
            </a:r>
            <a:r>
              <a:rPr lang="en-US" sz="2400" b="0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pipeline until the hazard is resolved (Stall Cycles)</a:t>
            </a:r>
            <a:endParaRPr sz="14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76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This is achieved by inserting one or more </a:t>
            </a:r>
            <a:r>
              <a:rPr lang="en-US"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2400" b="1" i="0" u="sng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bubbles</a:t>
            </a:r>
            <a:r>
              <a:rPr lang="en-US"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” </a:t>
            </a:r>
            <a:r>
              <a:rPr lang="en-US"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 the pipeline</a:t>
            </a:r>
            <a:endParaRPr sz="14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76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To do this, hardware or software must </a:t>
            </a:r>
            <a:r>
              <a:rPr lang="en-US" sz="2400" b="1" i="0" u="sng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detect</a:t>
            </a:r>
            <a:r>
              <a:rPr lang="en-US" sz="2400" b="0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that a hazard has occurred (Hazard Detection)</a:t>
            </a:r>
            <a:endParaRPr sz="14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2b3fbd083ad_0_70"/>
          <p:cNvSpPr txBox="1"/>
          <p:nvPr/>
        </p:nvSpPr>
        <p:spPr>
          <a:xfrm>
            <a:off x="925044" y="192575"/>
            <a:ext cx="456522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lang="en-US" sz="43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Stalls</a:t>
            </a:r>
            <a:endParaRPr sz="4300" b="1" i="0" u="none" strike="noStrike" cap="non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9" name="Google Shape;199;g2b3fbd083ad_0_65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0" name="Google Shape;200;g2b3fbd083ad_0_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2b3fbd083ad_0_65"/>
          <p:cNvSpPr txBox="1"/>
          <p:nvPr/>
        </p:nvSpPr>
        <p:spPr>
          <a:xfrm>
            <a:off x="803568" y="423970"/>
            <a:ext cx="1510572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lang="en-US" sz="35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Stalls</a:t>
            </a:r>
            <a:endParaRPr sz="3500" b="1" i="0" u="none" strike="noStrike" cap="non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g2b3fbd083ad_0_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" y="1359226"/>
            <a:ext cx="11512631" cy="485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7" name="Google Shape;207;g2b3fbd083ad_0_60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8" name="Google Shape;208;g2b3fbd083ad_0_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2b3fbd083ad_0_60"/>
          <p:cNvSpPr txBox="1"/>
          <p:nvPr/>
        </p:nvSpPr>
        <p:spPr>
          <a:xfrm>
            <a:off x="791484" y="166727"/>
            <a:ext cx="3406623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lang="en-US" sz="40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Stalls</a:t>
            </a:r>
            <a:endParaRPr sz="4000" b="1" i="0" u="none" strike="noStrike" cap="non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g2b3fbd083ad_0_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856" y="1771336"/>
            <a:ext cx="10557522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5" name="Google Shape;215;g2b3fbd083ad_0_55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16" name="Google Shape;216;g2b3fbd083ad_0_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7" name="Google Shape;217;g2b3fbd083ad_0_55"/>
          <p:cNvGraphicFramePr/>
          <p:nvPr/>
        </p:nvGraphicFramePr>
        <p:xfrm>
          <a:off x="230364" y="1856409"/>
          <a:ext cx="3602604" cy="3000000"/>
        </p:xfrm>
        <a:graphic>
          <a:graphicData uri="http://schemas.openxmlformats.org/drawingml/2006/table">
            <a:tbl>
              <a:tblPr>
                <a:noFill/>
                <a:tableStyleId>{A29AA5A6-F799-4B2B-91AA-236B0108272A}</a:tableStyleId>
              </a:tblPr>
              <a:tblGrid>
                <a:gridCol w="1957115"/>
                <a:gridCol w="605057"/>
                <a:gridCol w="823555"/>
                <a:gridCol w="823555"/>
                <a:gridCol w="823555"/>
                <a:gridCol w="823555"/>
                <a:gridCol w="846432"/>
                <a:gridCol w="823555"/>
                <a:gridCol w="892185"/>
                <a:gridCol w="915062"/>
                <a:gridCol w="915062"/>
              </a:tblGrid>
              <a:tr h="579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Instruction Number</a:t>
                      </a:r>
                      <a:endParaRPr sz="1400" b="1" u="none" strike="noStrike" cap="none">
                        <a:solidFill>
                          <a:srgbClr val="002060"/>
                        </a:solidFill>
                      </a:endParaRPr>
                    </a:p>
                  </a:txBody>
                  <a:tcPr marL="109819" marR="109819" marT="45725" marB="45725" anchor="ctr" anchorCtr="1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10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Clock number</a:t>
                      </a:r>
                      <a:endParaRPr sz="1400" b="1" u="none" strike="noStrike" cap="none">
                        <a:solidFill>
                          <a:srgbClr val="002060"/>
                        </a:solidFill>
                      </a:endParaRPr>
                    </a:p>
                  </a:txBody>
                  <a:tcPr marL="109819" marR="109819" marT="45725" marB="45725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8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endParaRPr sz="1600" b="0" i="0" u="none" strike="noStrike" cap="non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09819" marR="109819" marT="45725" marB="45725" anchor="ctr" anchorCtr="1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strike="noStrike" cap="none">
                        <a:solidFill>
                          <a:srgbClr val="002060"/>
                        </a:solidFill>
                      </a:endParaRPr>
                    </a:p>
                  </a:txBody>
                  <a:tcPr marL="109819" marR="109819" marT="45725" marB="45725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strike="noStrike" cap="none">
                        <a:solidFill>
                          <a:srgbClr val="002060"/>
                        </a:solidFill>
                      </a:endParaRPr>
                    </a:p>
                  </a:txBody>
                  <a:tcPr marL="109819" marR="109819" marT="45725" marB="45725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400" u="none" strike="noStrike" cap="none">
                        <a:solidFill>
                          <a:srgbClr val="002060"/>
                        </a:solidFill>
                      </a:endParaRPr>
                    </a:p>
                  </a:txBody>
                  <a:tcPr marL="109819" marR="109819" marT="45725" marB="45725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400" u="none" strike="noStrike" cap="none">
                        <a:solidFill>
                          <a:srgbClr val="002060"/>
                        </a:solidFill>
                      </a:endParaRPr>
                    </a:p>
                  </a:txBody>
                  <a:tcPr marL="109819" marR="109819" marT="45725" marB="45725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400" u="none" strike="noStrike" cap="none">
                        <a:solidFill>
                          <a:srgbClr val="002060"/>
                        </a:solidFill>
                      </a:endParaRPr>
                    </a:p>
                  </a:txBody>
                  <a:tcPr marL="109819" marR="109819" marT="45725" marB="45725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400" u="none" strike="noStrike" cap="none">
                        <a:solidFill>
                          <a:srgbClr val="002060"/>
                        </a:solidFill>
                      </a:endParaRPr>
                    </a:p>
                  </a:txBody>
                  <a:tcPr marL="109819" marR="109819" marT="45725" marB="45725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400" u="none" strike="noStrike" cap="none">
                        <a:solidFill>
                          <a:srgbClr val="002060"/>
                        </a:solidFill>
                      </a:endParaRPr>
                    </a:p>
                  </a:txBody>
                  <a:tcPr marL="109819" marR="109819" marT="45725" marB="45725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400" u="none" strike="noStrike" cap="none">
                        <a:solidFill>
                          <a:srgbClr val="002060"/>
                        </a:solidFill>
                      </a:endParaRPr>
                    </a:p>
                  </a:txBody>
                  <a:tcPr marL="109819" marR="109819" marT="45725" marB="45725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400" u="none" strike="noStrike" cap="none">
                        <a:solidFill>
                          <a:srgbClr val="002060"/>
                        </a:solidFill>
                      </a:endParaRPr>
                    </a:p>
                  </a:txBody>
                  <a:tcPr marL="109819" marR="109819" marT="45725" marB="45725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400" u="none" strike="noStrike" cap="none">
                        <a:solidFill>
                          <a:srgbClr val="002060"/>
                        </a:solidFill>
                      </a:endParaRPr>
                    </a:p>
                  </a:txBody>
                  <a:tcPr marL="109819" marR="109819" marT="45725" marB="45725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08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strike="noStrike" cap="none">
                          <a:solidFill>
                            <a:srgbClr val="002060"/>
                          </a:solidFill>
                        </a:rPr>
                        <a:t>sub R2, R1, R3</a:t>
                      </a:r>
                      <a:endParaRPr sz="1400" u="none" strike="noStrike" cap="none">
                        <a:solidFill>
                          <a:srgbClr val="002060"/>
                        </a:solidFill>
                      </a:endParaRPr>
                    </a:p>
                  </a:txBody>
                  <a:tcPr marL="109819" marR="109819" marT="45725" marB="45725" anchor="ctr" anchorCtr="1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IF</a:t>
                      </a:r>
                      <a:endParaRPr sz="1400" u="none" strike="noStrike" cap="none">
                        <a:solidFill>
                          <a:srgbClr val="002060"/>
                        </a:solidFill>
                      </a:endParaRPr>
                    </a:p>
                  </a:txBody>
                  <a:tcPr marL="109819" marR="109819" marT="45725" marB="45725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</a:t>
                      </a:r>
                      <a:endParaRPr sz="1400" u="none" strike="noStrike" cap="none">
                        <a:solidFill>
                          <a:srgbClr val="002060"/>
                        </a:solidFill>
                      </a:endParaRPr>
                    </a:p>
                  </a:txBody>
                  <a:tcPr marL="109819" marR="109819" marT="45725" marB="45725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</a:t>
                      </a:r>
                      <a:endParaRPr sz="1400" u="none" strike="noStrike" cap="none">
                        <a:solidFill>
                          <a:srgbClr val="002060"/>
                        </a:solidFill>
                      </a:endParaRPr>
                    </a:p>
                  </a:txBody>
                  <a:tcPr marL="109819" marR="109819" marT="45725" marB="45725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MEM</a:t>
                      </a:r>
                      <a:endParaRPr sz="1400" u="none" strike="noStrike" cap="none">
                        <a:solidFill>
                          <a:srgbClr val="002060"/>
                        </a:solidFill>
                      </a:endParaRPr>
                    </a:p>
                  </a:txBody>
                  <a:tcPr marL="109819" marR="109819" marT="45725" marB="45725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WB</a:t>
                      </a:r>
                      <a:endParaRPr sz="1400" u="none" strike="noStrike" cap="none">
                        <a:solidFill>
                          <a:srgbClr val="002060"/>
                        </a:solidFill>
                      </a:endParaRPr>
                    </a:p>
                  </a:txBody>
                  <a:tcPr marL="109819" marR="109819" marT="45725" marB="45725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endParaRPr sz="1600" b="0" i="0" u="none" strike="noStrike" cap="non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09819" marR="109819" marT="45725" marB="45725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endParaRPr sz="1600" b="0" i="0" u="none" strike="noStrike" cap="non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09819" marR="109819" marT="45725" marB="45725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endParaRPr sz="1600" b="0" i="0" u="none" strike="noStrike" cap="non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09819" marR="109819" marT="45725" marB="45725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endParaRPr sz="1600" b="0" i="0" u="none" strike="noStrike" cap="non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09819" marR="109819" marT="45725" marB="45725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endParaRPr sz="1600" b="0" i="0" u="none" strike="noStrike" cap="non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09819" marR="109819" marT="45725" marB="45725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08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strike="noStrike" cap="none">
                          <a:solidFill>
                            <a:srgbClr val="002060"/>
                          </a:solidFill>
                        </a:rPr>
                        <a:t>and R4, R2, R5</a:t>
                      </a:r>
                      <a:endParaRPr sz="1400" u="none" strike="noStrike" cap="none">
                        <a:solidFill>
                          <a:srgbClr val="002060"/>
                        </a:solidFill>
                      </a:endParaRPr>
                    </a:p>
                  </a:txBody>
                  <a:tcPr marL="109819" marR="109819" marT="45725" marB="45725" anchor="ctr" anchorCtr="1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endParaRPr sz="16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09819" marR="109819" marT="45725" marB="45725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IF</a:t>
                      </a:r>
                      <a:endParaRPr sz="1400" u="none" strike="noStrike" cap="none">
                        <a:solidFill>
                          <a:srgbClr val="002060"/>
                        </a:solidFill>
                      </a:endParaRPr>
                    </a:p>
                  </a:txBody>
                  <a:tcPr marL="109819" marR="109819" marT="45725" marB="45725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</a:t>
                      </a:r>
                      <a:endParaRPr sz="1400" u="none" strike="noStrike" cap="none">
                        <a:solidFill>
                          <a:srgbClr val="002060"/>
                        </a:solidFill>
                      </a:endParaRPr>
                    </a:p>
                  </a:txBody>
                  <a:tcPr marL="109819" marR="109819" marT="45725" marB="45725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200"/>
                        <a:buFont typeface="Times New Roman"/>
                        <a:buNone/>
                      </a:pPr>
                      <a:r>
                        <a:rPr lang="en-US" sz="2200" b="1" i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stall</a:t>
                      </a:r>
                      <a:endParaRPr sz="1400" u="none" strike="noStrike" cap="none"/>
                    </a:p>
                  </a:txBody>
                  <a:tcPr marL="109819" marR="109819" marT="45725" marB="45725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200"/>
                        <a:buFont typeface="Times New Roman"/>
                        <a:buNone/>
                      </a:pPr>
                      <a:r>
                        <a:rPr lang="en-US" sz="2200" b="1" i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stall</a:t>
                      </a:r>
                      <a:endParaRPr sz="1400" u="none" strike="noStrike" cap="none"/>
                    </a:p>
                  </a:txBody>
                  <a:tcPr marL="109819" marR="109819" marT="45725" marB="45725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</a:t>
                      </a:r>
                      <a:endParaRPr sz="1400" u="none" strike="noStrike" cap="none">
                        <a:solidFill>
                          <a:srgbClr val="002060"/>
                        </a:solidFill>
                      </a:endParaRPr>
                    </a:p>
                  </a:txBody>
                  <a:tcPr marL="109819" marR="109819" marT="45725" marB="45725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MEM</a:t>
                      </a:r>
                      <a:endParaRPr sz="1400" u="none" strike="noStrike" cap="none">
                        <a:solidFill>
                          <a:srgbClr val="002060"/>
                        </a:solidFill>
                      </a:endParaRPr>
                    </a:p>
                  </a:txBody>
                  <a:tcPr marL="109819" marR="109819" marT="45725" marB="45725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WB</a:t>
                      </a:r>
                      <a:endParaRPr sz="1400" u="none" strike="noStrike" cap="none">
                        <a:solidFill>
                          <a:srgbClr val="002060"/>
                        </a:solidFill>
                      </a:endParaRPr>
                    </a:p>
                  </a:txBody>
                  <a:tcPr marL="109819" marR="109819" marT="45725" marB="45725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endParaRPr sz="1600" b="0" i="0" u="none" strike="noStrike" cap="non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09819" marR="109819" marT="45725" marB="45725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endParaRPr sz="16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09819" marR="109819" marT="45725" marB="45725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08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strike="noStrike" cap="none">
                          <a:solidFill>
                            <a:srgbClr val="002060"/>
                          </a:solidFill>
                        </a:rPr>
                        <a:t>orr  R8, R5, R6</a:t>
                      </a:r>
                      <a:endParaRPr sz="1400" u="none" strike="noStrike" cap="none">
                        <a:solidFill>
                          <a:srgbClr val="002060"/>
                        </a:solidFill>
                      </a:endParaRPr>
                    </a:p>
                  </a:txBody>
                  <a:tcPr marL="109819" marR="109819" marT="45725" marB="45725" anchor="ctr" anchorCtr="1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endParaRPr sz="16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09819" marR="109819" marT="45725" marB="45725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endParaRPr sz="1600" b="0" i="0" u="none" strike="noStrike" cap="non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09819" marR="109819" marT="45725" marB="45725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IF</a:t>
                      </a:r>
                      <a:endParaRPr sz="1400" u="none" strike="noStrike" cap="none">
                        <a:solidFill>
                          <a:srgbClr val="002060"/>
                        </a:solidFill>
                      </a:endParaRPr>
                    </a:p>
                  </a:txBody>
                  <a:tcPr marL="109819" marR="109819" marT="45725" marB="45725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200"/>
                        <a:buFont typeface="Times New Roman"/>
                        <a:buNone/>
                      </a:pPr>
                      <a:r>
                        <a:rPr lang="en-US" sz="22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stall</a:t>
                      </a:r>
                      <a:endParaRPr sz="1600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09819" marR="109819" marT="45725" marB="45725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200"/>
                        <a:buFont typeface="Times New Roman"/>
                        <a:buNone/>
                      </a:pPr>
                      <a:r>
                        <a:rPr lang="en-US" sz="22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stall</a:t>
                      </a:r>
                      <a:endParaRPr sz="1600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09819" marR="109819" marT="45725" marB="45725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ID</a:t>
                      </a:r>
                      <a:endParaRPr/>
                    </a:p>
                  </a:txBody>
                  <a:tcPr marL="109819" marR="109819" marT="45725" marB="45725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</a:t>
                      </a:r>
                      <a:endParaRPr sz="1400" u="none" strike="noStrike" cap="none">
                        <a:solidFill>
                          <a:srgbClr val="002060"/>
                        </a:solidFill>
                      </a:endParaRPr>
                    </a:p>
                  </a:txBody>
                  <a:tcPr marL="109819" marR="109819" marT="45725" marB="45725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MEM</a:t>
                      </a:r>
                      <a:endParaRPr sz="1600" b="0" i="0" u="none" strike="noStrike" cap="non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09819" marR="109819" marT="45725" marB="45725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WB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09819" marR="109819" marT="45725" marB="45725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endParaRPr sz="16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09819" marR="109819" marT="45725" marB="45725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18" name="Google Shape;218;g2b3fbd083ad_0_55"/>
          <p:cNvSpPr txBox="1"/>
          <p:nvPr/>
        </p:nvSpPr>
        <p:spPr>
          <a:xfrm>
            <a:off x="635687" y="423970"/>
            <a:ext cx="1510572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lang="en-US" sz="40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Stalls</a:t>
            </a:r>
            <a:endParaRPr sz="4000" b="0" i="0" u="none" strike="noStrike" cap="non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3" name="Google Shape;223;g2b3fbd083ad_0_50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24" name="Google Shape;224;g2b3fbd083ad_0_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g2b3fbd083ad_0_50"/>
          <p:cNvSpPr txBox="1"/>
          <p:nvPr/>
        </p:nvSpPr>
        <p:spPr>
          <a:xfrm>
            <a:off x="-11" y="1564449"/>
            <a:ext cx="10916972" cy="4539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949" t="-187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2b3fbd083ad_0_50"/>
          <p:cNvSpPr txBox="1"/>
          <p:nvPr/>
        </p:nvSpPr>
        <p:spPr>
          <a:xfrm>
            <a:off x="327541" y="255067"/>
            <a:ext cx="4737064" cy="5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lang="en-US" sz="33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Disadvantage</a:t>
            </a:r>
            <a:endParaRPr sz="3300" b="1" i="0" u="none" strike="noStrike" cap="non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1" name="Google Shape;231;g2b3fbd083ad_0_45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32" name="Google Shape;232;g2b3fbd083ad_0_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g2b3fbd083ad_0_45"/>
          <p:cNvSpPr/>
          <p:nvPr/>
        </p:nvSpPr>
        <p:spPr>
          <a:xfrm>
            <a:off x="489910" y="1935970"/>
            <a:ext cx="8406677" cy="25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                                                          Average instruction time unpipelined</a:t>
            </a:r>
            <a:endParaRPr sz="1800" b="0" i="0" u="none" strike="noStrike" cap="none">
              <a:solidFill>
                <a:srgbClr val="3333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Speedup from pipelining   =        ------------------------------------------------</a:t>
            </a:r>
            <a:endParaRPr sz="1800" b="0" i="0" u="none" strike="noStrike" cap="none">
              <a:solidFill>
                <a:srgbClr val="3333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                                                           Average instruction time pipelined</a:t>
            </a:r>
            <a:endParaRPr sz="1800" b="0" i="0" u="none" strike="noStrike" cap="none">
              <a:solidFill>
                <a:srgbClr val="3333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                                                    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1" i="0" u="none" strike="noStrike" cap="none">
              <a:solidFill>
                <a:srgbClr val="3333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CPI </a:t>
            </a:r>
            <a:r>
              <a:rPr lang="en-US" sz="1800" b="1" i="0" u="none" strike="noStrike" cap="none" baseline="-25000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unpipelined</a:t>
            </a:r>
            <a:r>
              <a:rPr lang="en-US" sz="1800" b="1" i="0" u="none" strike="noStrike" cap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 * Clock Cycle Time </a:t>
            </a:r>
            <a:r>
              <a:rPr lang="en-US" sz="1800" b="1" i="0" u="none" strike="noStrike" cap="none" baseline="-25000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unpipelined</a:t>
            </a:r>
            <a:endParaRPr sz="1800" b="0" i="0" u="none" strike="noStrike" cap="none">
              <a:solidFill>
                <a:srgbClr val="3333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                                                 =   --------------------------------------------------------</a:t>
            </a:r>
            <a:endParaRPr sz="1800" b="0" i="0" u="none" strike="noStrike" cap="none">
              <a:solidFill>
                <a:srgbClr val="3333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                                                      CPI </a:t>
            </a:r>
            <a:r>
              <a:rPr lang="en-US" sz="1800" b="1" i="0" u="none" strike="noStrike" cap="none" baseline="-25000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pipelined</a:t>
            </a:r>
            <a:r>
              <a:rPr lang="en-US" sz="1800" b="1" i="0" u="none" strike="noStrike" cap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 * Clock Cycle Time </a:t>
            </a:r>
            <a:r>
              <a:rPr lang="en-US" sz="1800" b="1" i="0" u="none" strike="noStrike" cap="none" baseline="-25000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pipelined</a:t>
            </a:r>
            <a:endParaRPr sz="1800" b="0" i="0" u="none" strike="noStrike" cap="none">
              <a:solidFill>
                <a:srgbClr val="3333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3333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2b3fbd083ad_0_45"/>
          <p:cNvSpPr txBox="1"/>
          <p:nvPr/>
        </p:nvSpPr>
        <p:spPr>
          <a:xfrm>
            <a:off x="216566" y="1428139"/>
            <a:ext cx="8953553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stall causes the pipeline performance to degrade the ideal performance.</a:t>
            </a:r>
            <a:endParaRPr sz="14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2b3fbd083ad_0_45"/>
          <p:cNvSpPr txBox="1"/>
          <p:nvPr/>
        </p:nvSpPr>
        <p:spPr>
          <a:xfrm>
            <a:off x="311869" y="339075"/>
            <a:ext cx="9103421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3300" b="1" i="0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Performance of Pipelines with Stalls</a:t>
            </a:r>
            <a:endParaRPr sz="3300" b="0" i="0" strike="noStrike" cap="non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2b3fbd083ad_0_45"/>
          <p:cNvSpPr/>
          <p:nvPr/>
        </p:nvSpPr>
        <p:spPr>
          <a:xfrm>
            <a:off x="216566" y="5423135"/>
            <a:ext cx="9466563" cy="13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alibri"/>
              <a:buNone/>
            </a:pPr>
            <a:r>
              <a:rPr lang="en-US" sz="16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Note 1: </a:t>
            </a:r>
            <a:r>
              <a:rPr lang="en-US" sz="16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Ignoring the cycle time overhead of pipelining and assume the stages are all perfectly balanced, then the cycle time of the two machines are equal</a:t>
            </a:r>
            <a:endParaRPr sz="16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alibri"/>
              <a:buNone/>
            </a:pPr>
            <a:r>
              <a:rPr lang="en-US" sz="16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Note 2:</a:t>
            </a:r>
            <a:r>
              <a:rPr lang="en-US" sz="16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Ideal CPI of pipeline processor is almost always =1</a:t>
            </a:r>
            <a:endParaRPr sz="14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1600"/>
              <a:buFont typeface="Calibri"/>
              <a:buNone/>
            </a:pPr>
            <a:r>
              <a:rPr lang="en-US" sz="16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CPI</a:t>
            </a:r>
            <a:r>
              <a:rPr lang="en-US" sz="1600" b="1" i="0" u="none" strike="noStrike" cap="none" baseline="-250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pipelined</a:t>
            </a:r>
            <a:r>
              <a:rPr lang="en-US" sz="16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     = Ideal CPI + Pipeline stall clock cycles per instruction</a:t>
            </a:r>
            <a:endParaRPr sz="1600" b="0" i="0" u="none" strike="noStrike" cap="non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1600"/>
              <a:buFont typeface="Calibri"/>
              <a:buNone/>
            </a:pPr>
            <a:r>
              <a:rPr lang="en-US" sz="16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                      = 1 + Pipeline stall clock cycles per instruction</a:t>
            </a:r>
            <a:endParaRPr sz="1600" b="0" i="0" u="none" strike="noStrike" cap="non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g2b3fbd083ad_0_45"/>
          <p:cNvSpPr/>
          <p:nvPr/>
        </p:nvSpPr>
        <p:spPr>
          <a:xfrm>
            <a:off x="734167" y="4421724"/>
            <a:ext cx="8345433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                                                                         CPI </a:t>
            </a:r>
            <a:r>
              <a:rPr lang="en-US" sz="1800" b="1" i="0" u="none" strike="noStrike" cap="none" baseline="-25000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unpipelined</a:t>
            </a:r>
            <a:endParaRPr sz="1800" b="0" i="0" u="none" strike="noStrike" cap="none">
              <a:solidFill>
                <a:srgbClr val="3333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=   ----------------------------------------------------</a:t>
            </a:r>
            <a:endParaRPr sz="1800" b="0" i="0" u="none" strike="noStrike" cap="none">
              <a:solidFill>
                <a:srgbClr val="3333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                  1+ Pipeline stall cycles per instruction</a:t>
            </a:r>
            <a:endParaRPr sz="1800" b="0" i="0" u="none" strike="noStrike" cap="none">
              <a:solidFill>
                <a:srgbClr val="3333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3333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Google Shape;242;g2b3fbd083ad_0_40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43" name="Google Shape;243;g2b3fbd083ad_0_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g2b3fbd083ad_0_40"/>
          <p:cNvSpPr/>
          <p:nvPr/>
        </p:nvSpPr>
        <p:spPr>
          <a:xfrm>
            <a:off x="1942746" y="2695193"/>
            <a:ext cx="6038325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                                   Pipeline depth</a:t>
            </a:r>
            <a:endParaRPr sz="1800" b="0" i="0" u="none" strike="noStrike" cap="none">
              <a:solidFill>
                <a:srgbClr val="3333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Speedup = -----------------------------------------------------</a:t>
            </a:r>
            <a:endParaRPr sz="1800" b="0" i="0" u="none" strike="noStrike" cap="none">
              <a:solidFill>
                <a:srgbClr val="3333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                       1 + Pipeline stall cycles per instruction</a:t>
            </a:r>
            <a:endParaRPr sz="1800" b="0" i="0" u="none" strike="noStrike" cap="none">
              <a:solidFill>
                <a:srgbClr val="3333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3333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2b3fbd083ad_0_40"/>
          <p:cNvSpPr txBox="1"/>
          <p:nvPr/>
        </p:nvSpPr>
        <p:spPr>
          <a:xfrm>
            <a:off x="219612" y="1494864"/>
            <a:ext cx="1015286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all instructions take the same number of cycles, which must also equal the number of pipeline stages ( the depth of the pipeline) then unpipelined CPI is equal to the depth of the pipeline</a:t>
            </a:r>
            <a:endParaRPr sz="18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2b3fbd083ad_0_40"/>
          <p:cNvSpPr txBox="1"/>
          <p:nvPr/>
        </p:nvSpPr>
        <p:spPr>
          <a:xfrm>
            <a:off x="378640" y="339075"/>
            <a:ext cx="10602104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33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Performance of Pipelines with Stalls</a:t>
            </a:r>
            <a:endParaRPr sz="3300" b="0" i="0" u="none" strike="noStrike" cap="non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2b3fbd083ad_0_40"/>
          <p:cNvSpPr txBox="1"/>
          <p:nvPr/>
        </p:nvSpPr>
        <p:spPr>
          <a:xfrm>
            <a:off x="219613" y="4901471"/>
            <a:ext cx="9646333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there are no pipeline stalls, this leads to the intuitive result that pipelining can improve performance by the depth of pipeline.</a:t>
            </a:r>
            <a:endParaRPr sz="18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2" name="Google Shape;252;g2b3fbd083ad_0_35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53" name="Google Shape;253;g2b3fbd083ad_0_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2b3fbd083ad_0_35"/>
          <p:cNvSpPr txBox="1"/>
          <p:nvPr/>
        </p:nvSpPr>
        <p:spPr>
          <a:xfrm>
            <a:off x="280148" y="1403323"/>
            <a:ext cx="9619314" cy="4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158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a </a:t>
            </a:r>
            <a:r>
              <a:rPr lang="en-US" sz="26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resource conflict</a:t>
            </a:r>
            <a:r>
              <a:rPr lang="en-US" sz="2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arises due to a hardware </a:t>
            </a:r>
            <a:r>
              <a:rPr lang="en-US" sz="26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resource</a:t>
            </a:r>
            <a:r>
              <a:rPr lang="en-US" sz="2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being </a:t>
            </a:r>
            <a:r>
              <a:rPr lang="en-US" sz="2600" b="0" i="0" u="none" strike="noStrike" cap="none">
                <a:solidFill>
                  <a:srgbClr val="FF3300"/>
                </a:solidFill>
                <a:latin typeface="Calibri"/>
                <a:ea typeface="Calibri"/>
                <a:cs typeface="Calibri"/>
                <a:sym typeface="Calibri"/>
              </a:rPr>
              <a:t>required by more than one instruction in a single cycle</a:t>
            </a:r>
            <a:r>
              <a:rPr lang="en-US" sz="2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and one or more such instructions cannot be accommodated,  then a structural hazard occurs, for example: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03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endParaRPr sz="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-US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a pipelined machine has a shared single-memory for data and instructions.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lang="en-US" sz="17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Unified Memory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-US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a machine has only one register file write port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lang="en-US" sz="17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Skip MEM stage for add/sub..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-US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a machine has overlapping of read and write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lang="en-US" sz="17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Overlap ID &amp; WB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g2b3fbd083ad_0_35"/>
          <p:cNvSpPr txBox="1"/>
          <p:nvPr/>
        </p:nvSpPr>
        <p:spPr>
          <a:xfrm>
            <a:off x="485385" y="339063"/>
            <a:ext cx="733166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33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Structural Hazard</a:t>
            </a:r>
            <a:endParaRPr sz="3300" b="0" i="0" u="none" strike="noStrike" cap="non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0" name="Google Shape;260;g2b3fbd083ad_0_30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61" name="Google Shape;261;g2b3fbd083ad_0_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2b3fbd083ad_0_30"/>
          <p:cNvSpPr txBox="1"/>
          <p:nvPr/>
        </p:nvSpPr>
        <p:spPr>
          <a:xfrm>
            <a:off x="431446" y="354675"/>
            <a:ext cx="798229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lang="en-US" sz="33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IF = MEM = Unified Mem operation </a:t>
            </a:r>
            <a:endParaRPr sz="3300" b="1" i="0" u="none" strike="noStrike" cap="non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g2b3fbd083ad_0_30"/>
          <p:cNvPicPr preferRelativeResize="0"/>
          <p:nvPr/>
        </p:nvPicPr>
        <p:blipFill rotWithShape="1">
          <a:blip r:embed="rId4">
            <a:alphaModFix/>
          </a:blip>
          <a:srcRect t="6864"/>
          <a:stretch/>
        </p:blipFill>
        <p:spPr>
          <a:xfrm>
            <a:off x="183012" y="1637275"/>
            <a:ext cx="9493763" cy="390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8" name="Google Shape;268;g2b3fbd083ad_0_25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69" name="Google Shape;269;g2b3fbd083ad_0_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g2b3fbd083ad_0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117" y="1616675"/>
            <a:ext cx="9356504" cy="421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g2b3fbd083ad_0_25"/>
          <p:cNvSpPr txBox="1"/>
          <p:nvPr/>
        </p:nvSpPr>
        <p:spPr>
          <a:xfrm>
            <a:off x="418617" y="339063"/>
            <a:ext cx="733166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33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Structural Hazard: IF VS MEM:</a:t>
            </a:r>
            <a:endParaRPr sz="3300" b="0" i="0" u="none" strike="noStrike" cap="non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g264fb4b1835_1_93"/>
          <p:cNvGrpSpPr/>
          <p:nvPr/>
        </p:nvGrpSpPr>
        <p:grpSpPr>
          <a:xfrm>
            <a:off x="282751" y="5489800"/>
            <a:ext cx="960815" cy="1077941"/>
            <a:chOff x="313939" y="5489794"/>
            <a:chExt cx="1066800" cy="1077941"/>
          </a:xfrm>
        </p:grpSpPr>
        <p:sp>
          <p:nvSpPr>
            <p:cNvPr id="104" name="Google Shape;104;g264fb4b1835_1_93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g264fb4b1835_1_93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06" name="Google Shape;106;g264fb4b1835_1_93"/>
          <p:cNvCxnSpPr/>
          <p:nvPr/>
        </p:nvCxnSpPr>
        <p:spPr>
          <a:xfrm rot="10800000" flipH="1">
            <a:off x="4946253" y="3695169"/>
            <a:ext cx="4336455" cy="1140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07" name="Google Shape;107;g264fb4b1835_1_93"/>
          <p:cNvGrpSpPr/>
          <p:nvPr/>
        </p:nvGrpSpPr>
        <p:grpSpPr>
          <a:xfrm rot="10800000">
            <a:off x="9777213" y="266198"/>
            <a:ext cx="960815" cy="1077941"/>
            <a:chOff x="313939" y="5489794"/>
            <a:chExt cx="1066800" cy="1077941"/>
          </a:xfrm>
        </p:grpSpPr>
        <p:sp>
          <p:nvSpPr>
            <p:cNvPr id="108" name="Google Shape;108;g264fb4b1835_1_93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g264fb4b1835_1_93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" name="Google Shape;110;g264fb4b1835_1_93"/>
          <p:cNvSpPr/>
          <p:nvPr/>
        </p:nvSpPr>
        <p:spPr>
          <a:xfrm>
            <a:off x="3336780" y="1143531"/>
            <a:ext cx="6752361" cy="12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Microprocessor &amp; Computer Architecture (</a:t>
            </a:r>
            <a:r>
              <a:rPr lang="en-US" sz="30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μ</a:t>
            </a:r>
            <a:r>
              <a:rPr lang="en-US" sz="30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pCA)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264fb4b1835_1_93"/>
          <p:cNvSpPr txBox="1"/>
          <p:nvPr/>
        </p:nvSpPr>
        <p:spPr>
          <a:xfrm>
            <a:off x="5718834" y="2964930"/>
            <a:ext cx="2791298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UE23CS251B</a:t>
            </a:r>
            <a:endParaRPr sz="3000" b="1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g264fb4b1835_1_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9581" y="2286269"/>
            <a:ext cx="1761164" cy="217198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264fb4b1835_1_93"/>
          <p:cNvSpPr/>
          <p:nvPr/>
        </p:nvSpPr>
        <p:spPr>
          <a:xfrm>
            <a:off x="4946256" y="3873129"/>
            <a:ext cx="6094165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Pipeline Processor- Hazards</a:t>
            </a:r>
            <a:endParaRPr sz="2800" b="1" i="0" u="none" strike="noStrike" cap="non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6" name="Google Shape;276;g2b3fbd083ad_0_20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77" name="Google Shape;277;g2b3fbd083ad_0_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g2b3fbd083ad_0_20"/>
          <p:cNvPicPr preferRelativeResize="0"/>
          <p:nvPr/>
        </p:nvPicPr>
        <p:blipFill rotWithShape="1">
          <a:blip r:embed="rId4">
            <a:alphaModFix/>
          </a:blip>
          <a:srcRect t="2171" r="7235"/>
          <a:stretch/>
        </p:blipFill>
        <p:spPr>
          <a:xfrm>
            <a:off x="302454" y="1521600"/>
            <a:ext cx="10375825" cy="441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2b3fbd083ad_0_20"/>
          <p:cNvSpPr txBox="1"/>
          <p:nvPr/>
        </p:nvSpPr>
        <p:spPr>
          <a:xfrm>
            <a:off x="463139" y="339063"/>
            <a:ext cx="733166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33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Structural Hazard: IF VS MEM:</a:t>
            </a:r>
            <a:endParaRPr sz="3300" b="0" i="0" u="none" strike="noStrike" cap="non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4" name="Google Shape;284;g2b3fbd083ad_0_15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85" name="Google Shape;285;g2b3fbd083ad_0_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g2b3fbd083ad_0_15"/>
          <p:cNvSpPr txBox="1"/>
          <p:nvPr/>
        </p:nvSpPr>
        <p:spPr>
          <a:xfrm>
            <a:off x="271969" y="1344975"/>
            <a:ext cx="11124122" cy="10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228600" marR="0" lvl="0" indent="-241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0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Replication of resources </a:t>
            </a:r>
            <a:endParaRPr sz="9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41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0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Split Memory (Instruction Memory &amp; Data Memory) </a:t>
            </a:r>
            <a:endParaRPr sz="10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41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Calibri"/>
              <a:buChar char="•"/>
            </a:pPr>
            <a:r>
              <a:rPr lang="en-US" sz="10400">
                <a:latin typeface="Calibri"/>
                <a:ea typeface="Calibri"/>
                <a:cs typeface="Calibri"/>
                <a:sym typeface="Calibri"/>
              </a:rPr>
              <a:t>Harvard Memory Architecture</a:t>
            </a:r>
            <a:endParaRPr sz="10400"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10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7" name="Google Shape;287;g2b3fbd083ad_0_15" descr="http://cfs15.tistory.com/upload_control/download.blog?fhandle=YmxvZzIzODE4NEBmczE1LnRpc3RvcnkuY29tOi9hdHRhY2gvMC8yNS5qcGc%3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9288" y="2375371"/>
            <a:ext cx="3653393" cy="44366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8" name="Google Shape;288;g2b3fbd083ad_0_15"/>
          <p:cNvCxnSpPr/>
          <p:nvPr/>
        </p:nvCxnSpPr>
        <p:spPr>
          <a:xfrm rot="10800000">
            <a:off x="3192922" y="2841674"/>
            <a:ext cx="2483275" cy="0"/>
          </a:xfrm>
          <a:prstGeom prst="straightConnector1">
            <a:avLst/>
          </a:prstGeom>
          <a:noFill/>
          <a:ln w="57150" cap="flat" cmpd="sng">
            <a:solidFill>
              <a:srgbClr val="4472C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9" name="Google Shape;289;g2b3fbd083ad_0_15"/>
          <p:cNvCxnSpPr/>
          <p:nvPr/>
        </p:nvCxnSpPr>
        <p:spPr>
          <a:xfrm rot="10800000">
            <a:off x="3342180" y="5816064"/>
            <a:ext cx="2756353" cy="0"/>
          </a:xfrm>
          <a:prstGeom prst="straightConnector1">
            <a:avLst/>
          </a:prstGeom>
          <a:noFill/>
          <a:ln w="57150" cap="flat" cmpd="sng">
            <a:solidFill>
              <a:srgbClr val="4472C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90" name="Google Shape;290;g2b3fbd083ad_0_15"/>
          <p:cNvSpPr txBox="1"/>
          <p:nvPr/>
        </p:nvSpPr>
        <p:spPr>
          <a:xfrm>
            <a:off x="5676197" y="2657008"/>
            <a:ext cx="2756353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Instruction Memory 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2b3fbd083ad_0_15"/>
          <p:cNvSpPr txBox="1"/>
          <p:nvPr/>
        </p:nvSpPr>
        <p:spPr>
          <a:xfrm>
            <a:off x="6086050" y="5631398"/>
            <a:ext cx="2756353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Memory 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g2b3fbd083ad_0_15"/>
          <p:cNvSpPr txBox="1"/>
          <p:nvPr/>
        </p:nvSpPr>
        <p:spPr>
          <a:xfrm>
            <a:off x="271969" y="417075"/>
            <a:ext cx="10078286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33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Structural Hazard: IF VS MEM: Solution</a:t>
            </a:r>
            <a:endParaRPr sz="3300" b="0" i="0" u="none" strike="noStrike" cap="non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" name="Google Shape;297;g2b3fbd083ad_0_10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98" name="Google Shape;298;g2b3fbd083ad_0_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g2b3fbd083ad_0_10"/>
          <p:cNvSpPr txBox="1"/>
          <p:nvPr/>
        </p:nvSpPr>
        <p:spPr>
          <a:xfrm>
            <a:off x="183006" y="339063"/>
            <a:ext cx="733166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33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Structural Hazard: WB Vs WB: </a:t>
            </a:r>
            <a:endParaRPr sz="3300" b="1" i="0" u="none" strike="noStrike" cap="non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0" name="Google Shape;300;g2b3fbd083ad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012" y="1364938"/>
            <a:ext cx="9081985" cy="40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5" name="Google Shape;305;g2b3fbd083ad_0_5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06" name="Google Shape;306;g2b3fbd083ad_0_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g2b3fbd083ad_0_5"/>
          <p:cNvSpPr txBox="1"/>
          <p:nvPr/>
        </p:nvSpPr>
        <p:spPr>
          <a:xfrm>
            <a:off x="240566" y="339075"/>
            <a:ext cx="9730995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33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Structural Hazard: WB Vs WB: 🡪 Solution </a:t>
            </a:r>
            <a:r>
              <a:rPr lang="en-US" sz="3300" b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300" b="1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8" name="Google Shape;308;g2b3fbd083ad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" y="1147000"/>
            <a:ext cx="10374510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g2b3fbd083ad_0_5"/>
          <p:cNvSpPr txBox="1"/>
          <p:nvPr/>
        </p:nvSpPr>
        <p:spPr>
          <a:xfrm>
            <a:off x="1502616" y="4195000"/>
            <a:ext cx="8192322" cy="1352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333CC"/>
                </a:solidFill>
              </a:rPr>
              <a:t>2 ways to solve this pipeline hazard.</a:t>
            </a:r>
            <a:endParaRPr sz="1800" b="1">
              <a:solidFill>
                <a:srgbClr val="3333CC"/>
              </a:solidFill>
            </a:endParaRPr>
          </a:p>
          <a:p>
            <a:pPr marL="0" lvl="0" indent="0" algn="l" rtl="0">
              <a:lnSpc>
                <a:spcPct val="8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°</a:t>
            </a:r>
            <a:r>
              <a:rPr lang="en-US" sz="1800" b="1">
                <a:solidFill>
                  <a:schemeClr val="dk1"/>
                </a:solidFill>
              </a:rPr>
              <a:t>Stall the stage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8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°</a:t>
            </a:r>
            <a:r>
              <a:rPr lang="en-US" sz="1800" b="1">
                <a:solidFill>
                  <a:schemeClr val="dk1"/>
                </a:solidFill>
              </a:rPr>
              <a:t>Let all the instruction follow all stages, AND may take longer than usual</a:t>
            </a:r>
            <a:endParaRPr sz="18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" name="Google Shape;314;g2b3fbd083ad_0_0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15" name="Google Shape;315;g2b3fbd083ad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2b3fbd083ad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497" y="1428950"/>
            <a:ext cx="9569011" cy="4522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g2b3fbd083ad_0_0"/>
          <p:cNvSpPr txBox="1"/>
          <p:nvPr/>
        </p:nvSpPr>
        <p:spPr>
          <a:xfrm>
            <a:off x="240566" y="339075"/>
            <a:ext cx="9730995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33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Structural Hazard: WB Vs WB: 🡪 Solution </a:t>
            </a:r>
            <a:r>
              <a:rPr lang="en-US" sz="3300" b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300" b="1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2" name="Google Shape;322;g2b3fbd083ad_0_952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23" name="Google Shape;323;g2b3fbd083ad_0_9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g2b3fbd083ad_0_952"/>
          <p:cNvPicPr preferRelativeResize="0"/>
          <p:nvPr/>
        </p:nvPicPr>
        <p:blipFill rotWithShape="1">
          <a:blip r:embed="rId4">
            <a:alphaModFix/>
          </a:blip>
          <a:srcRect r="15461"/>
          <a:stretch/>
        </p:blipFill>
        <p:spPr>
          <a:xfrm>
            <a:off x="421100" y="1206526"/>
            <a:ext cx="10138540" cy="477682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g2b3fbd083ad_0_952"/>
          <p:cNvSpPr txBox="1"/>
          <p:nvPr/>
        </p:nvSpPr>
        <p:spPr>
          <a:xfrm>
            <a:off x="262804" y="339063"/>
            <a:ext cx="733166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33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Structural Hazard: ID VS WB</a:t>
            </a:r>
            <a:endParaRPr sz="3300" b="0" i="0" u="none" strike="noStrike" cap="non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0" name="Google Shape;330;g2b3fbd083ad_0_959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31" name="Google Shape;331;g2b3fbd083ad_0_9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g2b3fbd083ad_0_959"/>
          <p:cNvSpPr txBox="1"/>
          <p:nvPr/>
        </p:nvSpPr>
        <p:spPr>
          <a:xfrm>
            <a:off x="835084" y="1581674"/>
            <a:ext cx="9310571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Partitioning/Overlapping</a:t>
            </a:r>
            <a:endParaRPr sz="24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400" b="0" i="0" u="none" strike="noStrike" cap="none" baseline="30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US"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half of the cycle </a:t>
            </a:r>
            <a:r>
              <a:rPr lang="en-US" sz="2400" b="0" i="1" u="sng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Reg Write</a:t>
            </a:r>
            <a:endParaRPr sz="24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 b="0" i="0" u="none" strike="noStrike" cap="none" baseline="30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lang="en-US"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half of the same cycle </a:t>
            </a:r>
            <a:r>
              <a:rPr lang="en-US" sz="2400" b="0" i="1" u="sng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Reg Read</a:t>
            </a:r>
            <a:endParaRPr sz="24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g2b3fbd083ad_0_959"/>
          <p:cNvSpPr txBox="1"/>
          <p:nvPr/>
        </p:nvSpPr>
        <p:spPr>
          <a:xfrm>
            <a:off x="418647" y="454263"/>
            <a:ext cx="733166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33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Structural Hazard: ID VS WB</a:t>
            </a:r>
            <a:endParaRPr sz="3300" b="0" i="0" u="none" strike="noStrike" cap="non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8" name="Google Shape;338;g2b3fbd083ad_0_967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39" name="Google Shape;339;g2b3fbd083ad_0_9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g2b3fbd083ad_0_967"/>
          <p:cNvSpPr txBox="1"/>
          <p:nvPr/>
        </p:nvSpPr>
        <p:spPr>
          <a:xfrm>
            <a:off x="6" y="230569"/>
            <a:ext cx="733166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33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Partitioning/Overlapping</a:t>
            </a:r>
            <a:endParaRPr sz="3300" b="0" i="0" u="none" strike="noStrike" cap="non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1" name="Google Shape;341;g2b3fbd083ad_0_9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651" y="1315024"/>
            <a:ext cx="10639445" cy="455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6" name="Google Shape;346;g2b3fbd083ad_0_976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47" name="Google Shape;347;g2b3fbd083ad_0_9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g2b3fbd083ad_0_976"/>
          <p:cNvSpPr txBox="1"/>
          <p:nvPr/>
        </p:nvSpPr>
        <p:spPr>
          <a:xfrm>
            <a:off x="280166" y="354675"/>
            <a:ext cx="5863239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lang="en-US" sz="33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Performance (with stalls)</a:t>
            </a:r>
            <a:endParaRPr sz="3300" b="1" i="0" u="none" strike="noStrike" cap="non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g2b3fbd083ad_0_976"/>
          <p:cNvSpPr txBox="1"/>
          <p:nvPr/>
        </p:nvSpPr>
        <p:spPr>
          <a:xfrm>
            <a:off x="280164" y="1206525"/>
            <a:ext cx="10425937" cy="52296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45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27" descr="7 Easy Ways To Tell If Your Team Is Really A Team - Alain Hunki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49826" y="1905001"/>
            <a:ext cx="5673381" cy="213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" name="Google Shape;355;p27"/>
          <p:cNvCxnSpPr/>
          <p:nvPr/>
        </p:nvCxnSpPr>
        <p:spPr>
          <a:xfrm rot="10800000" flipH="1">
            <a:off x="5016147" y="1944916"/>
            <a:ext cx="4126287" cy="1"/>
          </a:xfrm>
          <a:prstGeom prst="straightConnector1">
            <a:avLst/>
          </a:prstGeom>
          <a:noFill/>
          <a:ln w="381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56" name="Google Shape;356;p27"/>
          <p:cNvGrpSpPr/>
          <p:nvPr/>
        </p:nvGrpSpPr>
        <p:grpSpPr>
          <a:xfrm>
            <a:off x="282666" y="349466"/>
            <a:ext cx="10374065" cy="6218388"/>
            <a:chOff x="313844" y="349466"/>
            <a:chExt cx="11518407" cy="6218388"/>
          </a:xfrm>
        </p:grpSpPr>
        <p:sp>
          <p:nvSpPr>
            <p:cNvPr id="357" name="Google Shape;357;p27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E36C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27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E36C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27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E36C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7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E36C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1" name="Google Shape;361;p27"/>
          <p:cNvSpPr/>
          <p:nvPr/>
        </p:nvSpPr>
        <p:spPr>
          <a:xfrm>
            <a:off x="4864881" y="1163110"/>
            <a:ext cx="4146423" cy="66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1400" b="0" i="0" u="none" strike="noStrike" cap="non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7"/>
          <p:cNvSpPr/>
          <p:nvPr/>
        </p:nvSpPr>
        <p:spPr>
          <a:xfrm>
            <a:off x="4899683" y="4087193"/>
            <a:ext cx="5835655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Team MPCA</a:t>
            </a:r>
            <a:endParaRPr sz="1400" b="0" i="0" u="none" strike="noStrike" cap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3" name="Google Shape;363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17392" y="2179088"/>
            <a:ext cx="2188192" cy="269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g2658bb40c15_0_1176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9" name="Google Shape;119;g2658bb40c15_0_11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2658bb40c15_0_1176"/>
          <p:cNvSpPr txBox="1"/>
          <p:nvPr/>
        </p:nvSpPr>
        <p:spPr>
          <a:xfrm>
            <a:off x="169744" y="339075"/>
            <a:ext cx="9892751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33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Facts About Pipeline Processor</a:t>
            </a:r>
            <a:endParaRPr sz="3300" b="1" i="0" u="none" strike="noStrike" cap="non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2658bb40c15_0_1176"/>
          <p:cNvSpPr txBox="1"/>
          <p:nvPr/>
        </p:nvSpPr>
        <p:spPr>
          <a:xfrm>
            <a:off x="381510" y="1502761"/>
            <a:ext cx="9535013" cy="26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Pipelining improves the CPU instruction throughput.                 </a:t>
            </a:r>
            <a:r>
              <a:rPr lang="en-US" sz="2400" b="1" i="1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(Pipeline Throughput)         </a:t>
            </a:r>
            <a:r>
              <a:rPr lang="en-US"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Ideally, CPI = 1.</a:t>
            </a:r>
            <a:endParaRPr sz="14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Pipelining does not reduce the execution time of an instruction</a:t>
            </a:r>
            <a:r>
              <a:rPr lang="en-US" sz="2400" b="0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 b="1" i="1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(Pipeline Latency)</a:t>
            </a:r>
            <a:endParaRPr sz="1400" b="0" i="0" u="none" strike="noStrike" cap="none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Infact, it slightly increases the execution time due to the increased </a:t>
            </a:r>
            <a:r>
              <a:rPr lang="en-US" sz="2400" b="1" i="0" u="sng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control overhead </a:t>
            </a:r>
            <a:r>
              <a:rPr lang="en-US"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of the pipeline stage register delays.</a:t>
            </a:r>
            <a:endParaRPr sz="14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76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2658bb40c15_0_1176"/>
          <p:cNvSpPr txBox="1"/>
          <p:nvPr/>
        </p:nvSpPr>
        <p:spPr>
          <a:xfrm>
            <a:off x="381510" y="4192172"/>
            <a:ext cx="9112427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All instructions that share a pipeline must have the same stages in the same order.</a:t>
            </a:r>
            <a:endParaRPr sz="14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✔"/>
            </a:pPr>
            <a:r>
              <a:rPr lang="en-US" sz="24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Add</a:t>
            </a:r>
            <a:r>
              <a:rPr lang="en-US"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does nothing during Mem stage</a:t>
            </a:r>
            <a:endParaRPr sz="14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✔"/>
            </a:pPr>
            <a:r>
              <a:rPr lang="en-US" sz="24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sw</a:t>
            </a:r>
            <a:r>
              <a:rPr lang="en-US"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does nothing during WB stage</a:t>
            </a:r>
            <a:endParaRPr sz="14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✔"/>
            </a:pPr>
            <a:r>
              <a:rPr lang="en-US" sz="24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b{cond}</a:t>
            </a:r>
            <a:r>
              <a:rPr lang="en-US"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does nothing in EX, MEM &amp; WB stage</a:t>
            </a:r>
            <a:endParaRPr sz="24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Google Shape;127;g2b3fbd083ad_0_100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8" name="Google Shape;128;g2b3fbd083ad_0_1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2b3fbd083ad_0_100"/>
          <p:cNvSpPr txBox="1"/>
          <p:nvPr/>
        </p:nvSpPr>
        <p:spPr>
          <a:xfrm>
            <a:off x="5887348" y="1408792"/>
            <a:ext cx="2161923" cy="15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sub R2, R1, R3</a:t>
            </a:r>
            <a:endParaRPr sz="20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and R4, R4, R5</a:t>
            </a:r>
            <a:endParaRPr sz="20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orr  R8, R5, R6</a:t>
            </a:r>
            <a:endParaRPr sz="20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add R9, R3, R5</a:t>
            </a:r>
            <a:endParaRPr sz="20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2b3fbd083ad_0_100"/>
          <p:cNvSpPr txBox="1"/>
          <p:nvPr/>
        </p:nvSpPr>
        <p:spPr>
          <a:xfrm>
            <a:off x="641182" y="339075"/>
            <a:ext cx="8061908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33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Non-Pipeline Execution</a:t>
            </a:r>
            <a:endParaRPr sz="3300" b="0" i="0" u="none" strike="noStrike" cap="non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g2b3fbd083ad_0_10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8915" y="2900049"/>
            <a:ext cx="9700842" cy="219245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2b3fbd083ad_0_100"/>
          <p:cNvSpPr txBox="1"/>
          <p:nvPr/>
        </p:nvSpPr>
        <p:spPr>
          <a:xfrm>
            <a:off x="574376" y="2570700"/>
            <a:ext cx="1993321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sub R2, R1, R3</a:t>
            </a:r>
            <a:endParaRPr sz="14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2b3fbd083ad_0_100"/>
          <p:cNvSpPr txBox="1"/>
          <p:nvPr/>
        </p:nvSpPr>
        <p:spPr>
          <a:xfrm>
            <a:off x="3161869" y="3235514"/>
            <a:ext cx="1993321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and R4, R4, R5</a:t>
            </a:r>
            <a:endParaRPr sz="14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2b3fbd083ad_0_100"/>
          <p:cNvSpPr txBox="1"/>
          <p:nvPr/>
        </p:nvSpPr>
        <p:spPr>
          <a:xfrm>
            <a:off x="5467847" y="3524018"/>
            <a:ext cx="1993321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orr  R8, R5, R6</a:t>
            </a:r>
            <a:endParaRPr sz="14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2b3fbd083ad_0_100"/>
          <p:cNvSpPr txBox="1"/>
          <p:nvPr/>
        </p:nvSpPr>
        <p:spPr>
          <a:xfrm>
            <a:off x="8049151" y="4077077"/>
            <a:ext cx="1841291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add R9, R3, R5</a:t>
            </a:r>
            <a:endParaRPr sz="14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2b3fbd083ad_0_100"/>
          <p:cNvSpPr txBox="1"/>
          <p:nvPr/>
        </p:nvSpPr>
        <p:spPr>
          <a:xfrm>
            <a:off x="232654" y="5340619"/>
            <a:ext cx="10385948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If Each stage takes 10ns, the latency will be 50 ns  and the throughput is 200 ns</a:t>
            </a:r>
            <a:endParaRPr sz="16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Google Shape;141;g2b3fbd083ad_0_95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g2b3fbd083ad_0_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2b3fbd083ad_0_95"/>
          <p:cNvSpPr txBox="1"/>
          <p:nvPr/>
        </p:nvSpPr>
        <p:spPr>
          <a:xfrm>
            <a:off x="129098" y="1728944"/>
            <a:ext cx="2161923" cy="30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sub R2, R1, R3</a:t>
            </a:r>
            <a:endParaRPr sz="14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and R4, R4, R5</a:t>
            </a:r>
            <a:endParaRPr sz="14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orr  R8, R5, R6</a:t>
            </a:r>
            <a:endParaRPr sz="14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add R9, R3, R5</a:t>
            </a:r>
            <a:endParaRPr sz="14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4" name="Google Shape;144;g2b3fbd083ad_0_95"/>
          <p:cNvGraphicFramePr/>
          <p:nvPr/>
        </p:nvGraphicFramePr>
        <p:xfrm>
          <a:off x="2094278" y="1778883"/>
          <a:ext cx="4181844" cy="370850"/>
        </p:xfrm>
        <a:graphic>
          <a:graphicData uri="http://schemas.openxmlformats.org/drawingml/2006/table">
            <a:tbl>
              <a:tblPr firstRow="1" bandRow="1">
                <a:noFill/>
                <a:tableStyleId>{B0105162-E6BC-4BA8-BB41-2A31CCDAC9CF}</a:tableStyleId>
              </a:tblPr>
              <a:tblGrid>
                <a:gridCol w="821364"/>
                <a:gridCol w="821364"/>
                <a:gridCol w="821364"/>
                <a:gridCol w="896388"/>
                <a:gridCol w="821364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IF</a:t>
                      </a:r>
                      <a:endParaRPr sz="1400" u="none" strike="noStrike" cap="none"/>
                    </a:p>
                  </a:txBody>
                  <a:tcPr marL="109819" marR="109819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ID</a:t>
                      </a:r>
                      <a:endParaRPr sz="1400" u="none" strike="noStrike" cap="none"/>
                    </a:p>
                  </a:txBody>
                  <a:tcPr marL="109819" marR="109819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EXE</a:t>
                      </a:r>
                      <a:endParaRPr sz="1400" u="none" strike="noStrike" cap="none"/>
                    </a:p>
                  </a:txBody>
                  <a:tcPr marL="109819" marR="109819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MEM</a:t>
                      </a:r>
                      <a:endParaRPr sz="1400" u="none" strike="noStrike" cap="none"/>
                    </a:p>
                  </a:txBody>
                  <a:tcPr marL="109819" marR="109819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WB</a:t>
                      </a:r>
                      <a:endParaRPr sz="1400" u="none" strike="noStrike" cap="none"/>
                    </a:p>
                  </a:txBody>
                  <a:tcPr marL="109819" marR="109819" marT="45725" marB="45725"/>
                </a:tc>
              </a:tr>
            </a:tbl>
          </a:graphicData>
        </a:graphic>
      </p:graphicFrame>
      <p:graphicFrame>
        <p:nvGraphicFramePr>
          <p:cNvPr id="145" name="Google Shape;145;g2b3fbd083ad_0_95"/>
          <p:cNvGraphicFramePr/>
          <p:nvPr/>
        </p:nvGraphicFramePr>
        <p:xfrm>
          <a:off x="2809734" y="2510232"/>
          <a:ext cx="4181844" cy="370850"/>
        </p:xfrm>
        <a:graphic>
          <a:graphicData uri="http://schemas.openxmlformats.org/drawingml/2006/table">
            <a:tbl>
              <a:tblPr firstRow="1" bandRow="1">
                <a:noFill/>
                <a:tableStyleId>{B0105162-E6BC-4BA8-BB41-2A31CCDAC9CF}</a:tableStyleId>
              </a:tblPr>
              <a:tblGrid>
                <a:gridCol w="821364"/>
                <a:gridCol w="821364"/>
                <a:gridCol w="821364"/>
                <a:gridCol w="896388"/>
                <a:gridCol w="821364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IF</a:t>
                      </a:r>
                      <a:endParaRPr sz="1400" u="none" strike="noStrike" cap="none"/>
                    </a:p>
                  </a:txBody>
                  <a:tcPr marL="109819" marR="109819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ID</a:t>
                      </a:r>
                      <a:endParaRPr sz="1400" u="none" strike="noStrike" cap="none"/>
                    </a:p>
                  </a:txBody>
                  <a:tcPr marL="109819" marR="109819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EXE</a:t>
                      </a:r>
                      <a:endParaRPr sz="1400" u="none" strike="noStrike" cap="none"/>
                    </a:p>
                  </a:txBody>
                  <a:tcPr marL="109819" marR="109819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MEM</a:t>
                      </a:r>
                      <a:endParaRPr sz="1400" u="none" strike="noStrike" cap="none"/>
                    </a:p>
                  </a:txBody>
                  <a:tcPr marL="109819" marR="109819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WB</a:t>
                      </a:r>
                      <a:endParaRPr sz="1400" u="none" strike="noStrike" cap="none"/>
                    </a:p>
                  </a:txBody>
                  <a:tcPr marL="109819" marR="109819" marT="45725" marB="45725"/>
                </a:tc>
              </a:tr>
            </a:tbl>
          </a:graphicData>
        </a:graphic>
      </p:graphicFrame>
      <p:graphicFrame>
        <p:nvGraphicFramePr>
          <p:cNvPr id="146" name="Google Shape;146;g2b3fbd083ad_0_95"/>
          <p:cNvGraphicFramePr/>
          <p:nvPr/>
        </p:nvGraphicFramePr>
        <p:xfrm>
          <a:off x="3632822" y="3230312"/>
          <a:ext cx="4060496" cy="370850"/>
        </p:xfrm>
        <a:graphic>
          <a:graphicData uri="http://schemas.openxmlformats.org/drawingml/2006/table">
            <a:tbl>
              <a:tblPr firstRow="1" bandRow="1">
                <a:noFill/>
                <a:tableStyleId>{B0105162-E6BC-4BA8-BB41-2A31CCDAC9CF}</a:tableStyleId>
              </a:tblPr>
              <a:tblGrid>
                <a:gridCol w="821364"/>
                <a:gridCol w="821364"/>
                <a:gridCol w="700016"/>
                <a:gridCol w="896388"/>
                <a:gridCol w="821364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IF</a:t>
                      </a:r>
                      <a:endParaRPr sz="1400" u="none" strike="noStrike" cap="none"/>
                    </a:p>
                  </a:txBody>
                  <a:tcPr marL="109819" marR="109819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ID</a:t>
                      </a:r>
                      <a:endParaRPr sz="1400" u="none" strike="noStrike" cap="none"/>
                    </a:p>
                  </a:txBody>
                  <a:tcPr marL="109819" marR="109819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EXE</a:t>
                      </a:r>
                      <a:endParaRPr sz="1400" u="none" strike="noStrike" cap="none"/>
                    </a:p>
                  </a:txBody>
                  <a:tcPr marL="109819" marR="109819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MEM</a:t>
                      </a:r>
                      <a:endParaRPr sz="1400" u="none" strike="noStrike" cap="none"/>
                    </a:p>
                  </a:txBody>
                  <a:tcPr marL="109819" marR="109819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WB</a:t>
                      </a:r>
                      <a:endParaRPr sz="1400" u="none" strike="noStrike" cap="none"/>
                    </a:p>
                  </a:txBody>
                  <a:tcPr marL="109819" marR="109819" marT="45725" marB="45725"/>
                </a:tc>
              </a:tr>
            </a:tbl>
          </a:graphicData>
        </a:graphic>
      </p:graphicFrame>
      <p:graphicFrame>
        <p:nvGraphicFramePr>
          <p:cNvPr id="147" name="Google Shape;147;g2b3fbd083ad_0_95"/>
          <p:cNvGraphicFramePr/>
          <p:nvPr/>
        </p:nvGraphicFramePr>
        <p:xfrm>
          <a:off x="4452704" y="3950392"/>
          <a:ext cx="4060496" cy="370850"/>
        </p:xfrm>
        <a:graphic>
          <a:graphicData uri="http://schemas.openxmlformats.org/drawingml/2006/table">
            <a:tbl>
              <a:tblPr firstRow="1" bandRow="1">
                <a:noFill/>
                <a:tableStyleId>{B0105162-E6BC-4BA8-BB41-2A31CCDAC9CF}</a:tableStyleId>
              </a:tblPr>
              <a:tblGrid>
                <a:gridCol w="821364"/>
                <a:gridCol w="821364"/>
                <a:gridCol w="700016"/>
                <a:gridCol w="896388"/>
                <a:gridCol w="821364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IF</a:t>
                      </a:r>
                      <a:endParaRPr sz="1400" u="none" strike="noStrike" cap="none"/>
                    </a:p>
                  </a:txBody>
                  <a:tcPr marL="109819" marR="109819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ID</a:t>
                      </a:r>
                      <a:endParaRPr sz="1400" u="none" strike="noStrike" cap="none"/>
                    </a:p>
                  </a:txBody>
                  <a:tcPr marL="109819" marR="109819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EXE</a:t>
                      </a:r>
                      <a:endParaRPr sz="1400" u="none" strike="noStrike" cap="none"/>
                    </a:p>
                  </a:txBody>
                  <a:tcPr marL="109819" marR="109819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MEM</a:t>
                      </a:r>
                      <a:endParaRPr sz="1400" u="none" strike="noStrike" cap="none"/>
                    </a:p>
                  </a:txBody>
                  <a:tcPr marL="109819" marR="109819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WB</a:t>
                      </a:r>
                      <a:endParaRPr sz="1400" u="none" strike="noStrike" cap="none"/>
                    </a:p>
                  </a:txBody>
                  <a:tcPr marL="109819" marR="109819" marT="45725" marB="45725"/>
                </a:tc>
              </a:tr>
            </a:tbl>
          </a:graphicData>
        </a:graphic>
      </p:graphicFrame>
      <p:sp>
        <p:nvSpPr>
          <p:cNvPr id="148" name="Google Shape;148;g2b3fbd083ad_0_95"/>
          <p:cNvSpPr txBox="1"/>
          <p:nvPr/>
        </p:nvSpPr>
        <p:spPr>
          <a:xfrm>
            <a:off x="556956" y="277575"/>
            <a:ext cx="5163253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36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Pipelining is Good</a:t>
            </a:r>
            <a:endParaRPr sz="2200" b="0" i="0" u="none" strike="noStrike" cap="non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2b3fbd083ad_0_95"/>
          <p:cNvSpPr txBox="1"/>
          <p:nvPr/>
        </p:nvSpPr>
        <p:spPr>
          <a:xfrm>
            <a:off x="431245" y="4879973"/>
            <a:ext cx="9217623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If Each stage take 10ns, the latency will be 50 ns </a:t>
            </a:r>
            <a:endParaRPr sz="20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If Each stage take 10ns, the throughput is 80 ns  instead of 200 ns</a:t>
            </a:r>
            <a:endParaRPr sz="20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2b3fbd083ad_0_95"/>
          <p:cNvSpPr txBox="1"/>
          <p:nvPr/>
        </p:nvSpPr>
        <p:spPr>
          <a:xfrm>
            <a:off x="6309902" y="1708852"/>
            <a:ext cx="756907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50ns</a:t>
            </a:r>
            <a:endParaRPr sz="14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2b3fbd083ad_0_95"/>
          <p:cNvSpPr txBox="1"/>
          <p:nvPr/>
        </p:nvSpPr>
        <p:spPr>
          <a:xfrm>
            <a:off x="7131940" y="2413874"/>
            <a:ext cx="756907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60ns</a:t>
            </a:r>
            <a:endParaRPr sz="14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2b3fbd083ad_0_95"/>
          <p:cNvSpPr txBox="1"/>
          <p:nvPr/>
        </p:nvSpPr>
        <p:spPr>
          <a:xfrm>
            <a:off x="7756284" y="3231820"/>
            <a:ext cx="756907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70ns</a:t>
            </a:r>
            <a:endParaRPr sz="14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2b3fbd083ad_0_95"/>
          <p:cNvSpPr txBox="1"/>
          <p:nvPr/>
        </p:nvSpPr>
        <p:spPr>
          <a:xfrm>
            <a:off x="8577980" y="3879694"/>
            <a:ext cx="756907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80ns</a:t>
            </a:r>
            <a:endParaRPr sz="18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8" name="Google Shape;158;g2b3fbd083ad_0_90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9" name="Google Shape;159;g2b3fbd083ad_0_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2b3fbd083ad_0_90"/>
          <p:cNvSpPr txBox="1"/>
          <p:nvPr/>
        </p:nvSpPr>
        <p:spPr>
          <a:xfrm>
            <a:off x="381510" y="1586203"/>
            <a:ext cx="9758014" cy="40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98462" marR="0" lvl="1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Is Good, When every instruction is independent of the other and can execute in the pipeline without any constraint</a:t>
            </a:r>
            <a:endParaRPr sz="14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But in application programs, most of the statements are   </a:t>
            </a:r>
            <a:endParaRPr/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dependent on each other</a:t>
            </a:r>
            <a:endParaRPr sz="14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 = A + B;</a:t>
            </a:r>
            <a:endParaRPr sz="14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 = C * D;</a:t>
            </a:r>
            <a:endParaRPr sz="14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This causes constraint on the pipeline to execute these </a:t>
            </a:r>
            <a:endParaRPr sz="24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dependent  instructions in given 5 cycles.</a:t>
            </a:r>
            <a:endParaRPr sz="14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3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Increases Latency</a:t>
            </a:r>
            <a:endParaRPr sz="14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2b3fbd083ad_0_90"/>
          <p:cNvSpPr txBox="1"/>
          <p:nvPr/>
        </p:nvSpPr>
        <p:spPr>
          <a:xfrm>
            <a:off x="484281" y="226100"/>
            <a:ext cx="7684355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7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Pipelining, But What May Go Wrong?</a:t>
            </a:r>
            <a:endParaRPr sz="1700" b="0" i="0" u="none" strike="noStrike" cap="non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6" name="Google Shape;166;g2b4f38bb462_0_12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7" name="Google Shape;167;g2b4f38bb462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2b4f38bb462_0_12"/>
          <p:cNvSpPr txBox="1"/>
          <p:nvPr/>
        </p:nvSpPr>
        <p:spPr>
          <a:xfrm>
            <a:off x="484280" y="3936302"/>
            <a:ext cx="9758014" cy="7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US" sz="225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If Each stage take 10ns, the latency will be 50 ns</a:t>
            </a:r>
            <a:endParaRPr sz="225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US" sz="225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If Each stage take 10ns, the throughput is 80 ns  instead of 200 ns</a:t>
            </a:r>
            <a:endParaRPr sz="225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US" sz="225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With gap between  stages, the throughput is 140 ns instead of 80ns</a:t>
            </a:r>
            <a:endParaRPr sz="225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2b4f38bb462_0_12"/>
          <p:cNvSpPr txBox="1"/>
          <p:nvPr/>
        </p:nvSpPr>
        <p:spPr>
          <a:xfrm>
            <a:off x="484281" y="226100"/>
            <a:ext cx="7684355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7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Pipelining, But What May Go Wrong?</a:t>
            </a:r>
            <a:endParaRPr sz="1700" b="0" i="0" u="none" strike="noStrike" cap="non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g2b4f38bb462_0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" y="1143002"/>
            <a:ext cx="10980737" cy="245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5" name="Google Shape;175;g2b3fbd083ad_0_80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6" name="Google Shape;176;g2b3fbd083ad_0_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2b3fbd083ad_0_80"/>
          <p:cNvSpPr txBox="1"/>
          <p:nvPr/>
        </p:nvSpPr>
        <p:spPr>
          <a:xfrm>
            <a:off x="263256" y="1529932"/>
            <a:ext cx="9636246" cy="4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Situations that prevent the next instruction in the instruction stream from executing during its designated cycle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Condition that prevents an instruction in the pipe from executing its next scheduled pipe stage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Where one instruction cannot </a:t>
            </a:r>
            <a:r>
              <a:rPr lang="en-US" sz="2800" b="1" i="0" u="sng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immediately</a:t>
            </a:r>
            <a:r>
              <a:rPr lang="en-US" sz="28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follow another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B49C0"/>
              </a:buClr>
              <a:buSzPts val="2800"/>
              <a:buFont typeface="Arial"/>
              <a:buChar char="•"/>
            </a:pPr>
            <a:r>
              <a:rPr lang="en-US" sz="2800" b="1" i="0" u="none" strike="noStrike" cap="none">
                <a:solidFill>
                  <a:srgbClr val="1B49C0"/>
                </a:solidFill>
                <a:latin typeface="Calibri"/>
                <a:ea typeface="Calibri"/>
                <a:cs typeface="Calibri"/>
                <a:sym typeface="Calibri"/>
              </a:rPr>
              <a:t>Hazards reduce the performance from the ideal speedup gained by pipelining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2b3fbd083ad_0_80"/>
          <p:cNvSpPr txBox="1"/>
          <p:nvPr/>
        </p:nvSpPr>
        <p:spPr>
          <a:xfrm>
            <a:off x="462034" y="339075"/>
            <a:ext cx="9636246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30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Pipelining, What May Go Wrong?🡪</a:t>
            </a:r>
            <a:r>
              <a:rPr lang="en-US" sz="30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 Hazards</a:t>
            </a:r>
            <a:endParaRPr sz="3000" b="1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3" name="Google Shape;183;g2b3fbd083ad_0_75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4" name="Google Shape;184;g2b3fbd083ad_0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2b3fbd083ad_0_75"/>
          <p:cNvSpPr txBox="1"/>
          <p:nvPr/>
        </p:nvSpPr>
        <p:spPr>
          <a:xfrm>
            <a:off x="364692" y="259971"/>
            <a:ext cx="733166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33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Hazards: Limits to Pipelining</a:t>
            </a:r>
            <a:endParaRPr sz="3300" b="1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2b3fbd083ad_0_75"/>
          <p:cNvSpPr txBox="1"/>
          <p:nvPr/>
        </p:nvSpPr>
        <p:spPr>
          <a:xfrm>
            <a:off x="168932" y="1539717"/>
            <a:ext cx="9764499" cy="47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Arial"/>
              <a:buChar char="•"/>
            </a:pPr>
            <a:r>
              <a:rPr lang="en-US" sz="2400" b="1" i="1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Structural Hazard:</a:t>
            </a:r>
            <a:endParaRPr sz="1400" b="0" i="0" u="none" strike="noStrike" cap="none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Due to structure of the pipeline</a:t>
            </a:r>
            <a:endParaRPr sz="14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Hardware cannot support combination of instructions in the pipeline needing the same resources</a:t>
            </a:r>
            <a:endParaRPr sz="14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Arial"/>
              <a:buChar char="•"/>
            </a:pPr>
            <a:r>
              <a:rPr lang="en-US" sz="2400" b="1" i="1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Data Hazard:</a:t>
            </a:r>
            <a:endParaRPr sz="1400" b="0" i="0" u="none" strike="noStrike" cap="none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Due to data dependencies between instructions</a:t>
            </a:r>
            <a:endParaRPr sz="14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Instruction depends on the result of prior instruction still in the pipeline</a:t>
            </a:r>
            <a:endParaRPr sz="14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Arial"/>
              <a:buChar char="•"/>
            </a:pPr>
            <a:r>
              <a:rPr lang="en-US" sz="2400" b="1" i="1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Control Hazard:</a:t>
            </a:r>
            <a:endParaRPr sz="1400" b="0" i="0" u="none" strike="noStrike" cap="none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Due to control instructions</a:t>
            </a:r>
            <a:endParaRPr sz="14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Pipelining of branches  &amp; other instructions that change the PC</a:t>
            </a:r>
            <a:endParaRPr sz="14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981</Words>
  <PresentationFormat>Custom</PresentationFormat>
  <Paragraphs>195</Paragraphs>
  <Slides>29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PESU-CS</dc:creator>
  <cp:lastModifiedBy>VRB</cp:lastModifiedBy>
  <cp:revision>2</cp:revision>
  <dcterms:created xsi:type="dcterms:W3CDTF">2016-01-05T00:08:12Z</dcterms:created>
  <dcterms:modified xsi:type="dcterms:W3CDTF">2025-02-01T05:58:49Z</dcterms:modified>
</cp:coreProperties>
</file>