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098073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YxpB31WBQfe1fTH2s0cj1UM63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5c25e66b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2b5c25e66b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b5c25e66b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2b5c25e66b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5c25e66b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2b5c25e66b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5c25e66bd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g2b5c25e66bd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5c25e66b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2b5c25e66b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b5c25e66b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g2b5c25e66b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b5c25e66b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3" name="Google Shape;433;g2b5c25e66b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b5c25e66b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g2b5c25e66b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b5c25e66b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9" name="Google Shape;449;g2b5c25e66b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fbd083ad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b3fbd083ad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5c25e66b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2b5c25e66b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5c25e66bd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2b5c25e66b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5c25e66b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2b5c25e66b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5c25e66b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2b5c25e66b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5c25e66b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2b5c25e66b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g2b5c25e66bd_0_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9" name="Google Shape;379;g2b5c25e66bd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b5c25e66bd_0_73"/>
          <p:cNvSpPr txBox="1"/>
          <p:nvPr/>
        </p:nvSpPr>
        <p:spPr>
          <a:xfrm>
            <a:off x="333632" y="339800"/>
            <a:ext cx="4902064" cy="4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b5c25e66bd_0_73"/>
          <p:cNvSpPr txBox="1"/>
          <p:nvPr/>
        </p:nvSpPr>
        <p:spPr>
          <a:xfrm>
            <a:off x="333631" y="1468312"/>
            <a:ext cx="9215102" cy="4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types of data dependencies defined in terms of how succeeding instruction depends on preceding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RAW: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 after Write or Flow 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 (True Dependency)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WAR: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 after Read or anti-dependency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(Anti Dependency)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33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WAW: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 after Write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US" sz="24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(Output Dependency)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Google Shape;386;g2b5c25e66bd_0_6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g2b5c25e66bd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b5c25e66bd_0_68"/>
          <p:cNvSpPr txBox="1"/>
          <p:nvPr/>
        </p:nvSpPr>
        <p:spPr>
          <a:xfrm>
            <a:off x="352" y="1420795"/>
            <a:ext cx="10248689" cy="4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Read After Write (RAW)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tries to read operand before Instr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writes it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Caused by a “</a:t>
            </a: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Dependence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(in compiler nomenclature).  This hazard results from an actual need for communication.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2b5c25e66bd_0_68"/>
          <p:cNvSpPr/>
          <p:nvPr/>
        </p:nvSpPr>
        <p:spPr>
          <a:xfrm>
            <a:off x="2356634" y="3289495"/>
            <a:ext cx="4772370" cy="82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I: add </a:t>
            </a:r>
            <a:r>
              <a:rPr lang="en-US" sz="2400" b="1" i="0" u="none" strike="noStrike" cap="none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,r2,r3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J: sub r4,</a:t>
            </a:r>
            <a:r>
              <a:rPr lang="en-US" sz="2400" b="1" i="0" u="none" strike="noStrike" cap="none">
                <a:solidFill>
                  <a:srgbClr val="0563C1"/>
                </a:solidFill>
                <a:latin typeface="Courier New"/>
                <a:ea typeface="Courier New"/>
                <a:cs typeface="Courier New"/>
                <a:sym typeface="Courier New"/>
              </a:rPr>
              <a:t>r1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,r3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2b5c25e66bd_0_68"/>
          <p:cNvSpPr/>
          <p:nvPr/>
        </p:nvSpPr>
        <p:spPr>
          <a:xfrm rot="10800000">
            <a:off x="1807595" y="3441931"/>
            <a:ext cx="562386" cy="457164"/>
          </a:xfrm>
          <a:custGeom>
            <a:avLst/>
            <a:gdLst/>
            <a:ahLst/>
            <a:cxnLst/>
            <a:rect l="l" t="t" r="r" b="b"/>
            <a:pathLst>
              <a:path w="24532" h="43200" fill="none" extrusionOk="0">
                <a:moveTo>
                  <a:pt x="-1" y="199"/>
                </a:moveTo>
                <a:cubicBezTo>
                  <a:pt x="971" y="66"/>
                  <a:pt x="1951" y="0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199"/>
                  <a:pt x="1555" y="43167"/>
                  <a:pt x="869" y="43101"/>
                </a:cubicBezTo>
              </a:path>
              <a:path w="24532" h="43200" extrusionOk="0">
                <a:moveTo>
                  <a:pt x="-1" y="199"/>
                </a:moveTo>
                <a:cubicBezTo>
                  <a:pt x="971" y="66"/>
                  <a:pt x="1951" y="0"/>
                  <a:pt x="2932" y="0"/>
                </a:cubicBezTo>
                <a:cubicBezTo>
                  <a:pt x="14861" y="0"/>
                  <a:pt x="24532" y="9670"/>
                  <a:pt x="24532" y="21600"/>
                </a:cubicBezTo>
                <a:cubicBezTo>
                  <a:pt x="24532" y="33529"/>
                  <a:pt x="14861" y="43200"/>
                  <a:pt x="2932" y="43200"/>
                </a:cubicBezTo>
                <a:cubicBezTo>
                  <a:pt x="2243" y="43199"/>
                  <a:pt x="1555" y="43167"/>
                  <a:pt x="869" y="43101"/>
                </a:cubicBezTo>
                <a:lnTo>
                  <a:pt x="2932" y="21600"/>
                </a:lnTo>
                <a:lnTo>
                  <a:pt x="-1" y="199"/>
                </a:lnTo>
                <a:close/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b5c25e66bd_0_68"/>
          <p:cNvSpPr txBox="1"/>
          <p:nvPr/>
        </p:nvSpPr>
        <p:spPr>
          <a:xfrm>
            <a:off x="536442" y="341184"/>
            <a:ext cx="495394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g2b5c25e66bd_0_6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7" name="Google Shape;397;g2b5c25e66bd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2b5c25e66bd_0_63"/>
          <p:cNvSpPr txBox="1"/>
          <p:nvPr/>
        </p:nvSpPr>
        <p:spPr>
          <a:xfrm>
            <a:off x="784131" y="1981200"/>
            <a:ext cx="860157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program (a) with two 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 load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r2,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 (b) with two instructions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r4, r5;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r2,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cases we cannot read in i2 until i1 has completed writing the result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is due to </a:t>
            </a:r>
            <a:r>
              <a:rPr lang="en-US" sz="2400" b="0" i="1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load-use 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is due to </a:t>
            </a:r>
            <a:r>
              <a:rPr lang="en-US" sz="2400" b="0" i="1" u="sng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define-use dependency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b5c25e66bd_0_63"/>
          <p:cNvSpPr txBox="1"/>
          <p:nvPr/>
        </p:nvSpPr>
        <p:spPr>
          <a:xfrm>
            <a:off x="333661" y="248496"/>
            <a:ext cx="5156768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" name="Google Shape;404;g2b5c25e66bd_0_94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5" name="Google Shape;405;g2b5c25e66bd_0_9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2b5c25e66bd_0_944"/>
          <p:cNvSpPr txBox="1"/>
          <p:nvPr/>
        </p:nvSpPr>
        <p:spPr>
          <a:xfrm>
            <a:off x="350536" y="1524000"/>
            <a:ext cx="9699652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563C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Write After Read (WAR)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writes operand </a:t>
            </a:r>
            <a:r>
              <a:rPr lang="en-US" sz="2800" b="0" i="1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reads it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an “</a:t>
            </a: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anti-dependence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by compiler writers.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results from reuse of the name “</a:t>
            </a:r>
            <a:r>
              <a:rPr lang="en-US" sz="28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b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happen if in pipeline:-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 instructions take 5 stages, 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Reads are always in stage 2, and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Writes are always in stage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g2b5c25e66bd_0_944"/>
          <p:cNvGrpSpPr/>
          <p:nvPr/>
        </p:nvGrpSpPr>
        <p:grpSpPr>
          <a:xfrm>
            <a:off x="2066944" y="2286000"/>
            <a:ext cx="4574640" cy="952500"/>
            <a:chOff x="1332" y="1488"/>
            <a:chExt cx="2400" cy="600"/>
          </a:xfrm>
        </p:grpSpPr>
        <p:sp>
          <p:nvSpPr>
            <p:cNvPr id="408" name="Google Shape;408;g2b5c25e66bd_0_944"/>
            <p:cNvSpPr/>
            <p:nvPr/>
          </p:nvSpPr>
          <p:spPr>
            <a:xfrm>
              <a:off x="1632" y="1488"/>
              <a:ext cx="21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I: sub r4,</a:t>
              </a:r>
              <a:r>
                <a:rPr lang="en-US" sz="2400" b="1" i="0" u="none" strike="noStrike" cap="none">
                  <a:solidFill>
                    <a:srgbClr val="0563C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,r3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J: add </a:t>
              </a:r>
              <a:r>
                <a:rPr lang="en-US" sz="2400" b="1" i="0" u="none" strike="noStrike" cap="none">
                  <a:solidFill>
                    <a:srgbClr val="0563C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,r2,r3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K: mul r6,r1,r7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b5c25e66bd_0_944"/>
            <p:cNvSpPr/>
            <p:nvPr/>
          </p:nvSpPr>
          <p:spPr>
            <a:xfrm rot="10800000">
              <a:off x="1332" y="1548"/>
              <a:ext cx="307" cy="324"/>
            </a:xfrm>
            <a:custGeom>
              <a:avLst/>
              <a:gdLst/>
              <a:ahLst/>
              <a:cxnLst/>
              <a:rect l="l" t="t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199"/>
                    <a:pt x="1555" y="43167"/>
                    <a:pt x="869" y="43101"/>
                  </a:cubicBezTo>
                </a:path>
                <a:path w="24532" h="43200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199"/>
                    <a:pt x="1555" y="43167"/>
                    <a:pt x="869" y="43101"/>
                  </a:cubicBezTo>
                  <a:lnTo>
                    <a:pt x="2932" y="21600"/>
                  </a:lnTo>
                  <a:lnTo>
                    <a:pt x="-1" y="199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2b5c25e66bd_0_944"/>
          <p:cNvSpPr txBox="1"/>
          <p:nvPr/>
        </p:nvSpPr>
        <p:spPr>
          <a:xfrm>
            <a:off x="372810" y="151171"/>
            <a:ext cx="5236385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5" name="Google Shape;415;g2b5c25e66bd_0_5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6" name="Google Shape;416;g2b5c25e66bd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b5c25e66bd_0_58"/>
          <p:cNvSpPr txBox="1"/>
          <p:nvPr/>
        </p:nvSpPr>
        <p:spPr>
          <a:xfrm>
            <a:off x="197086" y="1215685"/>
            <a:ext cx="9905721" cy="28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63C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Write After Write (WAW)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writes operand </a:t>
            </a:r>
            <a:r>
              <a:rPr lang="en-US" sz="2400" b="0" i="1" u="sng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writes it.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an “</a:t>
            </a:r>
            <a:r>
              <a:rPr lang="en-US" sz="24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output dependence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by compiler writers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also results from the reuse of name “</a:t>
            </a:r>
            <a:r>
              <a:rPr lang="en-US" sz="2400" b="0" i="0" u="none" strike="noStrike" cap="none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happen if in pipeline: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All instructions take 5 stages, and  Writes are always in stage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g2b5c25e66bd_0_58"/>
          <p:cNvGrpSpPr/>
          <p:nvPr/>
        </p:nvGrpSpPr>
        <p:grpSpPr>
          <a:xfrm>
            <a:off x="1962762" y="4470010"/>
            <a:ext cx="4574640" cy="952500"/>
            <a:chOff x="1284" y="1680"/>
            <a:chExt cx="2400" cy="600"/>
          </a:xfrm>
        </p:grpSpPr>
        <p:sp>
          <p:nvSpPr>
            <p:cNvPr id="419" name="Google Shape;419;g2b5c25e66bd_0_58"/>
            <p:cNvSpPr/>
            <p:nvPr/>
          </p:nvSpPr>
          <p:spPr>
            <a:xfrm>
              <a:off x="1584" y="1680"/>
              <a:ext cx="21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I: sub </a:t>
              </a:r>
              <a:r>
                <a:rPr lang="en-US" sz="2400" b="1" i="0" u="none" strike="noStrike" cap="none">
                  <a:solidFill>
                    <a:srgbClr val="0563C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,r4,r3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J: add </a:t>
              </a:r>
              <a:r>
                <a:rPr lang="en-US" sz="2400" b="1" i="0" u="none" strike="noStrike" cap="none">
                  <a:solidFill>
                    <a:srgbClr val="0563C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,r2,r3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K: mul r6,r1,r7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2b5c25e66bd_0_58"/>
            <p:cNvSpPr/>
            <p:nvPr/>
          </p:nvSpPr>
          <p:spPr>
            <a:xfrm rot="10800000">
              <a:off x="1284" y="1740"/>
              <a:ext cx="307" cy="324"/>
            </a:xfrm>
            <a:custGeom>
              <a:avLst/>
              <a:gdLst/>
              <a:ahLst/>
              <a:cxnLst/>
              <a:rect l="l" t="t" r="r" b="b"/>
              <a:pathLst>
                <a:path w="24532" h="43200" fill="none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199"/>
                    <a:pt x="1555" y="43167"/>
                    <a:pt x="869" y="43101"/>
                  </a:cubicBezTo>
                </a:path>
                <a:path w="24532" h="43200" extrusionOk="0">
                  <a:moveTo>
                    <a:pt x="-1" y="199"/>
                  </a:moveTo>
                  <a:cubicBezTo>
                    <a:pt x="971" y="66"/>
                    <a:pt x="1951" y="0"/>
                    <a:pt x="2932" y="0"/>
                  </a:cubicBezTo>
                  <a:cubicBezTo>
                    <a:pt x="14861" y="0"/>
                    <a:pt x="24532" y="9670"/>
                    <a:pt x="24532" y="21600"/>
                  </a:cubicBezTo>
                  <a:cubicBezTo>
                    <a:pt x="24532" y="33529"/>
                    <a:pt x="14861" y="43200"/>
                    <a:pt x="2932" y="43200"/>
                  </a:cubicBezTo>
                  <a:cubicBezTo>
                    <a:pt x="2243" y="43199"/>
                    <a:pt x="1555" y="43167"/>
                    <a:pt x="869" y="43101"/>
                  </a:cubicBezTo>
                  <a:lnTo>
                    <a:pt x="2932" y="21600"/>
                  </a:lnTo>
                  <a:lnTo>
                    <a:pt x="-1" y="199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g2b5c25e66bd_0_58"/>
          <p:cNvSpPr txBox="1"/>
          <p:nvPr/>
        </p:nvSpPr>
        <p:spPr>
          <a:xfrm>
            <a:off x="96463" y="6161670"/>
            <a:ext cx="9735678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Executed Out of order by the Compiler, may lead to wrong results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b5c25e66bd_0_58"/>
          <p:cNvSpPr txBox="1"/>
          <p:nvPr/>
        </p:nvSpPr>
        <p:spPr>
          <a:xfrm>
            <a:off x="333646" y="736209"/>
            <a:ext cx="495394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Dependencies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7" name="Google Shape;427;g2b5c25e66bd_0_5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8" name="Google Shape;428;g2b5c25e66bd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b5c25e66bd_0_53"/>
          <p:cNvSpPr txBox="1"/>
          <p:nvPr/>
        </p:nvSpPr>
        <p:spPr>
          <a:xfrm>
            <a:off x="413652" y="1525534"/>
            <a:ext cx="9901758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program (a):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r1, r2, r3;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r2, r4, r5;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program (b):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r1, r2, r3;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r1, r4, r5;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cases we have dependence between i1 and i2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(a) due to r2 must be read before it is written into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(b) due to r1 must be written by i2 after it has been written into by i1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2b5c25e66bd_0_53"/>
          <p:cNvSpPr txBox="1"/>
          <p:nvPr/>
        </p:nvSpPr>
        <p:spPr>
          <a:xfrm>
            <a:off x="413652" y="325581"/>
            <a:ext cx="860157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WAR  and WAW Dependency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g2b5c25e66bd_0_4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6" name="Google Shape;436;g2b5c25e66bd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b5c25e66bd_0_48"/>
          <p:cNvSpPr txBox="1"/>
          <p:nvPr/>
        </p:nvSpPr>
        <p:spPr>
          <a:xfrm>
            <a:off x="277620" y="1571786"/>
            <a:ext cx="8601578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r1, r2, r3;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r2, r4, r5;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this really a dependence/hazard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2b5c25e66bd_0_48"/>
          <p:cNvSpPr txBox="1"/>
          <p:nvPr/>
        </p:nvSpPr>
        <p:spPr>
          <a:xfrm>
            <a:off x="277624" y="325581"/>
            <a:ext cx="860157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WAR  and WAW Dependency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443;g2b5c25e66bd_0_4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4" name="Google Shape;444;g2b5c25e66bd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b5c25e66bd_0_43"/>
          <p:cNvSpPr txBox="1"/>
          <p:nvPr/>
        </p:nvSpPr>
        <p:spPr>
          <a:xfrm>
            <a:off x="314842" y="1748726"/>
            <a:ext cx="1181077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Solution:  Rename Registers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i1: mul r1, r2, r3;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i2: add </a:t>
            </a:r>
            <a:r>
              <a:rPr lang="en-US" sz="24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r4, r5;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renaming can solve many of these </a:t>
            </a:r>
            <a:r>
              <a:rPr lang="en-US" sz="2800" b="0" i="1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false dependencies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the role that the compiler plays in this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specifically, the register allocation process--i.e., the process that assigns registers to variables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2b5c25e66bd_0_43"/>
          <p:cNvSpPr txBox="1"/>
          <p:nvPr/>
        </p:nvSpPr>
        <p:spPr>
          <a:xfrm>
            <a:off x="314851" y="325581"/>
            <a:ext cx="8601578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WAR  and WAW Dependency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g2b5c25e66bd_0_3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2b5c25e66bd_0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b5c25e66bd_0_38"/>
          <p:cNvSpPr txBox="1"/>
          <p:nvPr/>
        </p:nvSpPr>
        <p:spPr>
          <a:xfrm>
            <a:off x="-4800" y="1372420"/>
            <a:ext cx="12627849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the following sequence: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b5c25e66bd_0_38"/>
          <p:cNvSpPr/>
          <p:nvPr/>
        </p:nvSpPr>
        <p:spPr>
          <a:xfrm>
            <a:off x="-237065" y="2129341"/>
            <a:ext cx="5538644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	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R1, R3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and 	R12,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R5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orr	R10, R6,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b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R2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R5, [</a:t>
            </a:r>
            <a:r>
              <a:rPr lang="en-US" sz="2400" b="1" i="0" u="none" strike="noStrike" cap="none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R2,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#100]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g2b5c25e66bd_0_38"/>
          <p:cNvSpPr txBox="1"/>
          <p:nvPr/>
        </p:nvSpPr>
        <p:spPr>
          <a:xfrm>
            <a:off x="642807" y="4748967"/>
            <a:ext cx="35474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DEPTH OF HAZARD = 3 cycles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g2b5c25e66bd_0_38"/>
          <p:cNvCxnSpPr/>
          <p:nvPr/>
        </p:nvCxnSpPr>
        <p:spPr>
          <a:xfrm>
            <a:off x="2312034" y="2390597"/>
            <a:ext cx="1738617" cy="6858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7" name="Google Shape;457;g2b5c25e66bd_0_38"/>
          <p:cNvCxnSpPr/>
          <p:nvPr/>
        </p:nvCxnSpPr>
        <p:spPr>
          <a:xfrm>
            <a:off x="2403540" y="2390597"/>
            <a:ext cx="640543" cy="10668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8" name="Google Shape;458;g2b5c25e66bd_0_38"/>
          <p:cNvCxnSpPr/>
          <p:nvPr/>
        </p:nvCxnSpPr>
        <p:spPr>
          <a:xfrm>
            <a:off x="2372888" y="2341611"/>
            <a:ext cx="1095912" cy="14196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9" name="Google Shape;459;g2b5c25e66bd_0_38"/>
          <p:cNvCxnSpPr/>
          <p:nvPr/>
        </p:nvCxnSpPr>
        <p:spPr>
          <a:xfrm>
            <a:off x="2416614" y="2341612"/>
            <a:ext cx="732049" cy="3048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0" name="Google Shape;460;g2b5c25e66bd_0_38"/>
          <p:cNvSpPr txBox="1"/>
          <p:nvPr/>
        </p:nvSpPr>
        <p:spPr>
          <a:xfrm>
            <a:off x="11626055" y="3457397"/>
            <a:ext cx="22192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2b5c25e66bd_0_38"/>
          <p:cNvSpPr txBox="1"/>
          <p:nvPr/>
        </p:nvSpPr>
        <p:spPr>
          <a:xfrm>
            <a:off x="4704264" y="2136649"/>
            <a:ext cx="7035886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IF      ID      EX      MEM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        IF       ID       EX          MEM  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     IF       ID           EX             MEM 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               IF            ID             EX            MEM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		 IF               ID            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5c25e66bd_0_38"/>
          <p:cNvSpPr/>
          <p:nvPr/>
        </p:nvSpPr>
        <p:spPr>
          <a:xfrm>
            <a:off x="8076921" y="1986218"/>
            <a:ext cx="764833" cy="660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3" name="Google Shape;463;g2b5c25e66bd_0_38"/>
          <p:cNvCxnSpPr>
            <a:stCxn id="462" idx="2"/>
          </p:cNvCxnSpPr>
          <p:nvPr/>
        </p:nvCxnSpPr>
        <p:spPr>
          <a:xfrm flipH="1">
            <a:off x="6567070" y="2316368"/>
            <a:ext cx="1509851" cy="330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4" name="Google Shape;464;g2b5c25e66bd_0_38"/>
          <p:cNvCxnSpPr>
            <a:stCxn id="462" idx="2"/>
          </p:cNvCxnSpPr>
          <p:nvPr/>
        </p:nvCxnSpPr>
        <p:spPr>
          <a:xfrm flipH="1">
            <a:off x="7357841" y="2316368"/>
            <a:ext cx="719080" cy="7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5" name="Google Shape;465;g2b5c25e66bd_0_38"/>
          <p:cNvCxnSpPr/>
          <p:nvPr/>
        </p:nvCxnSpPr>
        <p:spPr>
          <a:xfrm>
            <a:off x="8076921" y="2390597"/>
            <a:ext cx="183012" cy="91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6" name="Google Shape;466;g2b5c25e66bd_0_38"/>
          <p:cNvCxnSpPr/>
          <p:nvPr/>
        </p:nvCxnSpPr>
        <p:spPr>
          <a:xfrm>
            <a:off x="8684784" y="2596215"/>
            <a:ext cx="875793" cy="1045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7" name="Google Shape;467;g2b5c25e66bd_0_38"/>
          <p:cNvSpPr txBox="1"/>
          <p:nvPr/>
        </p:nvSpPr>
        <p:spPr>
          <a:xfrm>
            <a:off x="284552" y="381363"/>
            <a:ext cx="3377802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27"/>
          <p:cNvCxnSpPr/>
          <p:nvPr/>
        </p:nvCxnSpPr>
        <p:spPr>
          <a:xfrm>
            <a:off x="5016146" y="1944917"/>
            <a:ext cx="4126423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74" name="Google Shape;474;p27"/>
          <p:cNvGrpSpPr/>
          <p:nvPr/>
        </p:nvGrpSpPr>
        <p:grpSpPr>
          <a:xfrm>
            <a:off x="282750" y="349466"/>
            <a:ext cx="10373980" cy="6218269"/>
            <a:chOff x="313939" y="349466"/>
            <a:chExt cx="11518312" cy="6218269"/>
          </a:xfrm>
        </p:grpSpPr>
        <p:sp>
          <p:nvSpPr>
            <p:cNvPr id="475" name="Google Shape;475;p2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27"/>
          <p:cNvSpPr/>
          <p:nvPr/>
        </p:nvSpPr>
        <p:spPr>
          <a:xfrm>
            <a:off x="4864880" y="1163110"/>
            <a:ext cx="4146598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4899684" y="4087192"/>
            <a:ext cx="5835498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1" name="Google Shape;48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4946253" y="3695169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Pipeline Processor: Data Hazard 1</a:t>
            </a:r>
            <a:endParaRPr sz="33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3730" y="1652382"/>
            <a:ext cx="10880586" cy="15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5562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initially, register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holds the number 2i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562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(ie. R3 = 6; R6=12; R8 = 16…)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562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562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happens when the following sequence is executed in 5-stage pipeline?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658bb40c15_0_1176"/>
          <p:cNvSpPr/>
          <p:nvPr/>
        </p:nvSpPr>
        <p:spPr>
          <a:xfrm>
            <a:off x="304420" y="3429000"/>
            <a:ext cx="10453677" cy="2090700"/>
          </a:xfrm>
          <a:prstGeom prst="rect">
            <a:avLst/>
          </a:prstGeom>
          <a:noFill/>
          <a:ln w="222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658bb40c15_0_1176"/>
          <p:cNvSpPr txBox="1"/>
          <p:nvPr/>
        </p:nvSpPr>
        <p:spPr>
          <a:xfrm>
            <a:off x="301178" y="3624708"/>
            <a:ext cx="237123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R3, R10, R11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ldr R8, [R3, #50]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R11, R8, R7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658bb40c15_0_1176"/>
          <p:cNvSpPr txBox="1"/>
          <p:nvPr/>
        </p:nvSpPr>
        <p:spPr>
          <a:xfrm>
            <a:off x="1835106" y="3624705"/>
            <a:ext cx="77718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- this should add 20 + 22, putting result 42 into r3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658bb40c15_0_1176"/>
          <p:cNvSpPr txBox="1"/>
          <p:nvPr/>
        </p:nvSpPr>
        <p:spPr>
          <a:xfrm>
            <a:off x="2290607" y="4151435"/>
            <a:ext cx="77718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this should load r8 from memory location 42+50 = 92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658bb40c15_0_1176"/>
          <p:cNvSpPr txBox="1"/>
          <p:nvPr/>
        </p:nvSpPr>
        <p:spPr>
          <a:xfrm>
            <a:off x="2290592" y="4678156"/>
            <a:ext cx="854789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this should subtract 14 from that just-loaded value  from Mem[92]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658bb40c15_0_1176"/>
          <p:cNvSpPr txBox="1"/>
          <p:nvPr/>
        </p:nvSpPr>
        <p:spPr>
          <a:xfrm>
            <a:off x="0" y="1099750"/>
            <a:ext cx="297359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a Scenario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658bb40c15_0_1176"/>
          <p:cNvSpPr txBox="1"/>
          <p:nvPr/>
        </p:nvSpPr>
        <p:spPr>
          <a:xfrm>
            <a:off x="301178" y="200473"/>
            <a:ext cx="297359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Data Hazards</a:t>
            </a:r>
            <a:endParaRPr sz="21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2b3fbd083ad_0_9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" name="Google Shape;133;g2b3fbd083ad_0_9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b3fbd083ad_0_9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808" y="1320975"/>
            <a:ext cx="10980017" cy="472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b3fbd083ad_0_976"/>
          <p:cNvSpPr txBox="1"/>
          <p:nvPr/>
        </p:nvSpPr>
        <p:spPr>
          <a:xfrm>
            <a:off x="475423" y="228605"/>
            <a:ext cx="2306748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Cycle 1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2b5c25e66bd_0_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1" name="Google Shape;141;g2b5c25e66bd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b5c25e66bd_0_8"/>
          <p:cNvPicPr preferRelativeResize="0"/>
          <p:nvPr/>
        </p:nvPicPr>
        <p:blipFill rotWithShape="1">
          <a:blip r:embed="rId4">
            <a:alphaModFix/>
          </a:blip>
          <a:srcRect t="2742" r="10354"/>
          <a:stretch/>
        </p:blipFill>
        <p:spPr>
          <a:xfrm>
            <a:off x="160767" y="1374325"/>
            <a:ext cx="12070916" cy="51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b5c25e66bd_0_8"/>
          <p:cNvSpPr txBox="1"/>
          <p:nvPr/>
        </p:nvSpPr>
        <p:spPr>
          <a:xfrm>
            <a:off x="475423" y="228605"/>
            <a:ext cx="2306748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Cycle </a:t>
            </a: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g2b5c25e66bd_0_9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9" name="Google Shape;149;g2b5c25e66bd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b5c25e66bd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83" y="1206525"/>
            <a:ext cx="11284949" cy="53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2b5c25e66bd_0_93"/>
          <p:cNvSpPr txBox="1"/>
          <p:nvPr/>
        </p:nvSpPr>
        <p:spPr>
          <a:xfrm>
            <a:off x="475423" y="228605"/>
            <a:ext cx="2306748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Cycle </a:t>
            </a: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g2b5c25e66bd_0_8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7" name="Google Shape;157;g2b5c25e66bd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b5c25e66bd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13" y="1227450"/>
            <a:ext cx="11070653" cy="511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5c25e66bd_0_88"/>
          <p:cNvSpPr txBox="1"/>
          <p:nvPr/>
        </p:nvSpPr>
        <p:spPr>
          <a:xfrm>
            <a:off x="475423" y="228605"/>
            <a:ext cx="2306748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Cycle </a:t>
            </a: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2b5c25e66bd_0_8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5" name="Google Shape;165;g2b5c25e66bd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b5c25e66bd_0_83"/>
          <p:cNvSpPr txBox="1"/>
          <p:nvPr/>
        </p:nvSpPr>
        <p:spPr>
          <a:xfrm>
            <a:off x="232766" y="339526"/>
            <a:ext cx="2924594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3300" b="1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b5c25e66bd_0_83"/>
          <p:cNvSpPr txBox="1"/>
          <p:nvPr/>
        </p:nvSpPr>
        <p:spPr>
          <a:xfrm>
            <a:off x="232763" y="1769051"/>
            <a:ext cx="10933184" cy="4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the following sequence: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b5c25e66bd_0_83"/>
          <p:cNvSpPr/>
          <p:nvPr/>
        </p:nvSpPr>
        <p:spPr>
          <a:xfrm>
            <a:off x="185833" y="2466026"/>
            <a:ext cx="4795427" cy="21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	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R1, R3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and 	R12,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R5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orr	R10, R6,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b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</a:t>
            </a:r>
            <a:r>
              <a:rPr lang="en-US" sz="2400" b="1" i="0" u="none" strike="noStrike" cap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R2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R5, [</a:t>
            </a:r>
            <a:r>
              <a:rPr lang="en-US" sz="2400" b="1" i="0" u="none" strike="noStrike" cap="none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R2,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#100]</a:t>
            </a:r>
            <a:br>
              <a:rPr lang="en-US" sz="2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2b5c25e66bd_0_83"/>
          <p:cNvSpPr txBox="1"/>
          <p:nvPr/>
        </p:nvSpPr>
        <p:spPr>
          <a:xfrm>
            <a:off x="947618" y="4878141"/>
            <a:ext cx="30712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DEPTH OF HAZARD = 3 cycles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2b5c25e66bd_0_83"/>
          <p:cNvCxnSpPr/>
          <p:nvPr/>
        </p:nvCxnSpPr>
        <p:spPr>
          <a:xfrm>
            <a:off x="2392821" y="2706586"/>
            <a:ext cx="1505168" cy="6315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1" name="Google Shape;171;g2b5c25e66bd_0_83"/>
          <p:cNvCxnSpPr/>
          <p:nvPr/>
        </p:nvCxnSpPr>
        <p:spPr>
          <a:xfrm>
            <a:off x="2472046" y="2706586"/>
            <a:ext cx="554441" cy="9822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g2b5c25e66bd_0_83"/>
          <p:cNvCxnSpPr/>
          <p:nvPr/>
        </p:nvCxnSpPr>
        <p:spPr>
          <a:xfrm>
            <a:off x="2445508" y="2661481"/>
            <a:ext cx="948926" cy="13071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" name="Google Shape;173;g2b5c25e66bd_0_83"/>
          <p:cNvCxnSpPr/>
          <p:nvPr/>
        </p:nvCxnSpPr>
        <p:spPr>
          <a:xfrm>
            <a:off x="2483365" y="2661482"/>
            <a:ext cx="633698" cy="280800"/>
          </a:xfrm>
          <a:prstGeom prst="straightConnector1">
            <a:avLst/>
          </a:prstGeom>
          <a:noFill/>
          <a:ln w="38100" cap="flat" cmpd="sng">
            <a:solidFill>
              <a:srgbClr val="0826BE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4" name="Google Shape;174;g2b5c25e66bd_0_83"/>
          <p:cNvSpPr txBox="1"/>
          <p:nvPr/>
        </p:nvSpPr>
        <p:spPr>
          <a:xfrm>
            <a:off x="10456822" y="3688881"/>
            <a:ext cx="19201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b5c25e66bd_0_83"/>
          <p:cNvSpPr txBox="1"/>
          <p:nvPr/>
        </p:nvSpPr>
        <p:spPr>
          <a:xfrm>
            <a:off x="4463994" y="2472755"/>
            <a:ext cx="6091644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IF      ID      EX      MEM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         IF       ID       EX          MEM  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     IF       ID           EX             MEM      WB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               IF            ID             EX            MEM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			 IF               ID            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b5c25e66bd_0_83"/>
          <p:cNvSpPr/>
          <p:nvPr/>
        </p:nvSpPr>
        <p:spPr>
          <a:xfrm>
            <a:off x="7384012" y="2334240"/>
            <a:ext cx="662159" cy="6081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g2b5c25e66bd_0_83"/>
          <p:cNvCxnSpPr>
            <a:stCxn id="176" idx="2"/>
          </p:cNvCxnSpPr>
          <p:nvPr/>
        </p:nvCxnSpPr>
        <p:spPr>
          <a:xfrm flipH="1">
            <a:off x="6076627" y="2638290"/>
            <a:ext cx="1307385" cy="303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g2b5c25e66bd_0_83"/>
          <p:cNvCxnSpPr>
            <a:stCxn id="176" idx="2"/>
          </p:cNvCxnSpPr>
          <p:nvPr/>
        </p:nvCxnSpPr>
        <p:spPr>
          <a:xfrm flipH="1">
            <a:off x="6761482" y="2638290"/>
            <a:ext cx="622530" cy="69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g2b5c25e66bd_0_83"/>
          <p:cNvCxnSpPr/>
          <p:nvPr/>
        </p:nvCxnSpPr>
        <p:spPr>
          <a:xfrm>
            <a:off x="7384012" y="2706586"/>
            <a:ext cx="158515" cy="838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0" name="Google Shape;180;g2b5c25e66bd_0_83"/>
          <p:cNvCxnSpPr/>
          <p:nvPr/>
        </p:nvCxnSpPr>
        <p:spPr>
          <a:xfrm>
            <a:off x="7910295" y="2895917"/>
            <a:ext cx="758348" cy="96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2b5c25e66bd_0_7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g2b5c25e66bd_0_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b5c25e66bd_0_78"/>
          <p:cNvSpPr txBox="1"/>
          <p:nvPr/>
        </p:nvSpPr>
        <p:spPr>
          <a:xfrm>
            <a:off x="261621" y="339082"/>
            <a:ext cx="4268726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3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Data Dependency</a:t>
            </a:r>
            <a:endParaRPr sz="3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g2b5c25e66bd_0_78"/>
          <p:cNvGrpSpPr/>
          <p:nvPr/>
        </p:nvGrpSpPr>
        <p:grpSpPr>
          <a:xfrm>
            <a:off x="123990" y="1563126"/>
            <a:ext cx="10980738" cy="4096625"/>
            <a:chOff x="51" y="1350"/>
            <a:chExt cx="5695" cy="2577"/>
          </a:xfrm>
        </p:grpSpPr>
        <p:grpSp>
          <p:nvGrpSpPr>
            <p:cNvPr id="189" name="Google Shape;189;g2b5c25e66bd_0_78"/>
            <p:cNvGrpSpPr/>
            <p:nvPr/>
          </p:nvGrpSpPr>
          <p:grpSpPr>
            <a:xfrm>
              <a:off x="51" y="1350"/>
              <a:ext cx="2226" cy="2502"/>
              <a:chOff x="102" y="1350"/>
              <a:chExt cx="2226" cy="2502"/>
            </a:xfrm>
          </p:grpSpPr>
          <p:sp>
            <p:nvSpPr>
              <p:cNvPr id="190" name="Google Shape;190;g2b5c25e66bd_0_78"/>
              <p:cNvSpPr/>
              <p:nvPr/>
            </p:nvSpPr>
            <p:spPr>
              <a:xfrm>
                <a:off x="1340" y="1350"/>
                <a:ext cx="600" cy="2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2b5c25e66bd_0_78"/>
              <p:cNvSpPr/>
              <p:nvPr/>
            </p:nvSpPr>
            <p:spPr>
              <a:xfrm>
                <a:off x="102" y="1398"/>
                <a:ext cx="300" cy="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1" i="1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1" i="1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92" name="Google Shape;192;g2b5c25e66bd_0_78"/>
              <p:cNvCxnSpPr/>
              <p:nvPr/>
            </p:nvCxnSpPr>
            <p:spPr>
              <a:xfrm>
                <a:off x="424" y="1410"/>
                <a:ext cx="0" cy="240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93" name="Google Shape;193;g2b5c25e66bd_0_78"/>
              <p:cNvSpPr/>
              <p:nvPr/>
            </p:nvSpPr>
            <p:spPr>
              <a:xfrm>
                <a:off x="524" y="1446"/>
                <a:ext cx="1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add </a:t>
                </a:r>
                <a:r>
                  <a:rPr lang="en-US" sz="2400" b="1" i="0" u="none" strike="noStrike" cap="none">
                    <a:solidFill>
                      <a:srgbClr val="0563C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,r2,r3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4" name="Google Shape;194;g2b5c25e66bd_0_78"/>
              <p:cNvSpPr/>
              <p:nvPr/>
            </p:nvSpPr>
            <p:spPr>
              <a:xfrm>
                <a:off x="524" y="1998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sub r4,</a:t>
                </a:r>
                <a:r>
                  <a:rPr lang="en-US" sz="2400" b="1" i="0" u="none" strike="noStrike" cap="none">
                    <a:solidFill>
                      <a:srgbClr val="0563C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5" name="Google Shape;195;g2b5c25e66bd_0_78"/>
              <p:cNvSpPr/>
              <p:nvPr/>
            </p:nvSpPr>
            <p:spPr>
              <a:xfrm>
                <a:off x="524" y="2526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and r6,</a:t>
                </a:r>
                <a:r>
                  <a:rPr lang="en-US" sz="2400" b="1" i="0" u="none" strike="noStrike" cap="none">
                    <a:solidFill>
                      <a:srgbClr val="0563C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,r7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6" name="Google Shape;196;g2b5c25e66bd_0_78"/>
              <p:cNvSpPr/>
              <p:nvPr/>
            </p:nvSpPr>
            <p:spPr>
              <a:xfrm>
                <a:off x="524" y="3066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or   r8,</a:t>
                </a:r>
                <a:r>
                  <a:rPr lang="en-US" sz="2400" b="1" i="0" u="none" strike="noStrike" cap="none">
                    <a:solidFill>
                      <a:srgbClr val="0563C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,r9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1" i="0" u="none" strike="noStrike" cap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7" name="Google Shape;197;g2b5c25e66bd_0_78"/>
              <p:cNvSpPr/>
              <p:nvPr/>
            </p:nvSpPr>
            <p:spPr>
              <a:xfrm>
                <a:off x="528" y="3552"/>
                <a:ext cx="1800" cy="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xor r10,</a:t>
                </a:r>
                <a:r>
                  <a:rPr lang="en-US" sz="2400" b="1" i="0" u="none" strike="noStrike" cap="none">
                    <a:solidFill>
                      <a:srgbClr val="ED7D3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r1</a:t>
                </a:r>
                <a:r>
                  <a:rPr lang="en-US" sz="2400" b="1" i="0" u="none" strike="noStrike" cap="none">
                    <a:solidFill>
                      <a:srgbClr val="000000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,r11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g2b5c25e66bd_0_78"/>
            <p:cNvGrpSpPr/>
            <p:nvPr/>
          </p:nvGrpSpPr>
          <p:grpSpPr>
            <a:xfrm>
              <a:off x="1992" y="1363"/>
              <a:ext cx="3754" cy="2564"/>
              <a:chOff x="1996" y="1200"/>
              <a:chExt cx="3560" cy="2564"/>
            </a:xfrm>
          </p:grpSpPr>
          <p:grpSp>
            <p:nvGrpSpPr>
              <p:cNvPr id="199" name="Google Shape;199;g2b5c25e66bd_0_78"/>
              <p:cNvGrpSpPr/>
              <p:nvPr/>
            </p:nvGrpSpPr>
            <p:grpSpPr>
              <a:xfrm>
                <a:off x="2828" y="2256"/>
                <a:ext cx="1889" cy="468"/>
                <a:chOff x="1995" y="1200"/>
                <a:chExt cx="1889" cy="468"/>
              </a:xfrm>
            </p:grpSpPr>
            <p:grpSp>
              <p:nvGrpSpPr>
                <p:cNvPr id="200" name="Google Shape;200;g2b5c25e66bd_0_78"/>
                <p:cNvGrpSpPr/>
                <p:nvPr/>
              </p:nvGrpSpPr>
              <p:grpSpPr>
                <a:xfrm>
                  <a:off x="2430" y="1304"/>
                  <a:ext cx="286" cy="179"/>
                  <a:chOff x="1374" y="528"/>
                  <a:chExt cx="619" cy="332"/>
                </a:xfrm>
              </p:grpSpPr>
              <p:grpSp>
                <p:nvGrpSpPr>
                  <p:cNvPr id="201" name="Google Shape;201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02" name="Google Shape;202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03" name="Google Shape;203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04" name="Google Shape;204;g2b5c25e66bd_0_78"/>
                  <p:cNvSpPr txBox="1"/>
                  <p:nvPr/>
                </p:nvSpPr>
                <p:spPr>
                  <a:xfrm>
                    <a:off x="1393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05" name="Google Shape;205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6" name="Google Shape;206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07" name="Google Shape;207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208" name="Google Shape;208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" name="Google Shape;209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" name="Google Shape;211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g2b5c25e66bd_0_78"/>
                  <p:cNvSpPr txBox="1"/>
                  <p:nvPr/>
                </p:nvSpPr>
                <p:spPr>
                  <a:xfrm rot="16200000">
                    <a:off x="2949" y="629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13" name="Google Shape;213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14" name="Google Shape;214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15" name="Google Shape;215;g2b5c25e66bd_0_78"/>
                <p:cNvGrpSpPr/>
                <p:nvPr/>
              </p:nvGrpSpPr>
              <p:grpSpPr>
                <a:xfrm>
                  <a:off x="3199" y="1305"/>
                  <a:ext cx="314" cy="290"/>
                  <a:chOff x="3835" y="576"/>
                  <a:chExt cx="680" cy="600"/>
                </a:xfrm>
              </p:grpSpPr>
              <p:sp>
                <p:nvSpPr>
                  <p:cNvPr id="216" name="Google Shape;216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17" name="Google Shape;217;g2b5c25e66bd_0_78"/>
                  <p:cNvSpPr txBox="1"/>
                  <p:nvPr/>
                </p:nvSpPr>
                <p:spPr>
                  <a:xfrm>
                    <a:off x="3835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18" name="Google Shape;218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9" name="Google Shape;219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0" name="Google Shape;220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21" name="Google Shape;221;g2b5c25e66bd_0_78"/>
                <p:cNvGrpSpPr/>
                <p:nvPr/>
              </p:nvGrpSpPr>
              <p:grpSpPr>
                <a:xfrm>
                  <a:off x="1995" y="1305"/>
                  <a:ext cx="277" cy="290"/>
                  <a:chOff x="1197" y="576"/>
                  <a:chExt cx="600" cy="600"/>
                </a:xfrm>
              </p:grpSpPr>
              <p:sp>
                <p:nvSpPr>
                  <p:cNvPr id="222" name="Google Shape;222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23" name="Google Shape;223;g2b5c25e66bd_0_78"/>
                  <p:cNvSpPr txBox="1"/>
                  <p:nvPr/>
                </p:nvSpPr>
                <p:spPr>
                  <a:xfrm>
                    <a:off x="1226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4" name="Google Shape;224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225" name="Google Shape;225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6" name="Google Shape;226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7" name="Google Shape;227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" name="Google Shape;228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29" name="Google Shape;229;g2b5c25e66bd_0_78"/>
                <p:cNvGrpSpPr/>
                <p:nvPr/>
              </p:nvGrpSpPr>
              <p:grpSpPr>
                <a:xfrm flipH="1">
                  <a:off x="3599" y="1296"/>
                  <a:ext cx="285" cy="180"/>
                  <a:chOff x="1362" y="528"/>
                  <a:chExt cx="612" cy="333"/>
                </a:xfrm>
              </p:grpSpPr>
              <p:grpSp>
                <p:nvGrpSpPr>
                  <p:cNvPr id="230" name="Google Shape;230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31" name="Google Shape;231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2" name="Google Shape;232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33" name="Google Shape;233;g2b5c25e66bd_0_78"/>
                  <p:cNvSpPr txBox="1"/>
                  <p:nvPr/>
                </p:nvSpPr>
                <p:spPr>
                  <a:xfrm>
                    <a:off x="1362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34" name="Google Shape;234;g2b5c25e66bd_0_78"/>
              <p:cNvGrpSpPr/>
              <p:nvPr/>
            </p:nvGrpSpPr>
            <p:grpSpPr>
              <a:xfrm>
                <a:off x="2410" y="1720"/>
                <a:ext cx="1888" cy="468"/>
                <a:chOff x="1997" y="1200"/>
                <a:chExt cx="1888" cy="468"/>
              </a:xfrm>
            </p:grpSpPr>
            <p:grpSp>
              <p:nvGrpSpPr>
                <p:cNvPr id="235" name="Google Shape;235;g2b5c25e66bd_0_78"/>
                <p:cNvGrpSpPr/>
                <p:nvPr/>
              </p:nvGrpSpPr>
              <p:grpSpPr>
                <a:xfrm>
                  <a:off x="2430" y="1304"/>
                  <a:ext cx="286" cy="179"/>
                  <a:chOff x="1374" y="528"/>
                  <a:chExt cx="619" cy="332"/>
                </a:xfrm>
              </p:grpSpPr>
              <p:grpSp>
                <p:nvGrpSpPr>
                  <p:cNvPr id="236" name="Google Shape;236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37" name="Google Shape;237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38" name="Google Shape;238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39" name="Google Shape;239;g2b5c25e66bd_0_78"/>
                  <p:cNvSpPr txBox="1"/>
                  <p:nvPr/>
                </p:nvSpPr>
                <p:spPr>
                  <a:xfrm>
                    <a:off x="1393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40" name="Google Shape;240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1" name="Google Shape;241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42" name="Google Shape;242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243" name="Google Shape;243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4" name="Google Shape;244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46" name="Google Shape;246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g2b5c25e66bd_0_78"/>
                  <p:cNvSpPr txBox="1"/>
                  <p:nvPr/>
                </p:nvSpPr>
                <p:spPr>
                  <a:xfrm rot="16200000">
                    <a:off x="2949" y="631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48" name="Google Shape;248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9" name="Google Shape;249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50" name="Google Shape;250;g2b5c25e66bd_0_78"/>
                <p:cNvGrpSpPr/>
                <p:nvPr/>
              </p:nvGrpSpPr>
              <p:grpSpPr>
                <a:xfrm>
                  <a:off x="3199" y="1305"/>
                  <a:ext cx="314" cy="290"/>
                  <a:chOff x="3835" y="576"/>
                  <a:chExt cx="680" cy="600"/>
                </a:xfrm>
              </p:grpSpPr>
              <p:sp>
                <p:nvSpPr>
                  <p:cNvPr id="251" name="Google Shape;251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52" name="Google Shape;252;g2b5c25e66bd_0_78"/>
                  <p:cNvSpPr txBox="1"/>
                  <p:nvPr/>
                </p:nvSpPr>
                <p:spPr>
                  <a:xfrm>
                    <a:off x="3835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53" name="Google Shape;253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4" name="Google Shape;254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55" name="Google Shape;255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56" name="Google Shape;256;g2b5c25e66bd_0_78"/>
                <p:cNvGrpSpPr/>
                <p:nvPr/>
              </p:nvGrpSpPr>
              <p:grpSpPr>
                <a:xfrm>
                  <a:off x="1997" y="1305"/>
                  <a:ext cx="279" cy="290"/>
                  <a:chOff x="1197" y="576"/>
                  <a:chExt cx="600" cy="600"/>
                </a:xfrm>
              </p:grpSpPr>
              <p:sp>
                <p:nvSpPr>
                  <p:cNvPr id="257" name="Google Shape;257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58" name="Google Shape;258;g2b5c25e66bd_0_78"/>
                  <p:cNvSpPr txBox="1"/>
                  <p:nvPr/>
                </p:nvSpPr>
                <p:spPr>
                  <a:xfrm>
                    <a:off x="1226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59" name="Google Shape;259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260" name="Google Shape;260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1" name="Google Shape;261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2" name="Google Shape;262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3" name="Google Shape;263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64" name="Google Shape;264;g2b5c25e66bd_0_78"/>
                <p:cNvGrpSpPr/>
                <p:nvPr/>
              </p:nvGrpSpPr>
              <p:grpSpPr>
                <a:xfrm flipH="1">
                  <a:off x="3601" y="1296"/>
                  <a:ext cx="284" cy="180"/>
                  <a:chOff x="1364" y="528"/>
                  <a:chExt cx="610" cy="333"/>
                </a:xfrm>
              </p:grpSpPr>
              <p:grpSp>
                <p:nvGrpSpPr>
                  <p:cNvPr id="265" name="Google Shape;265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66" name="Google Shape;266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67" name="Google Shape;267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68" name="Google Shape;268;g2b5c25e66bd_0_78"/>
                  <p:cNvSpPr txBox="1"/>
                  <p:nvPr/>
                </p:nvSpPr>
                <p:spPr>
                  <a:xfrm>
                    <a:off x="1364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269" name="Google Shape;269;g2b5c25e66bd_0_78"/>
              <p:cNvGrpSpPr/>
              <p:nvPr/>
            </p:nvGrpSpPr>
            <p:grpSpPr>
              <a:xfrm>
                <a:off x="1996" y="1200"/>
                <a:ext cx="1887" cy="468"/>
                <a:chOff x="1996" y="1200"/>
                <a:chExt cx="1887" cy="468"/>
              </a:xfrm>
            </p:grpSpPr>
            <p:grpSp>
              <p:nvGrpSpPr>
                <p:cNvPr id="270" name="Google Shape;270;g2b5c25e66bd_0_78"/>
                <p:cNvGrpSpPr/>
                <p:nvPr/>
              </p:nvGrpSpPr>
              <p:grpSpPr>
                <a:xfrm>
                  <a:off x="2430" y="1304"/>
                  <a:ext cx="285" cy="179"/>
                  <a:chOff x="1374" y="528"/>
                  <a:chExt cx="617" cy="332"/>
                </a:xfrm>
              </p:grpSpPr>
              <p:grpSp>
                <p:nvGrpSpPr>
                  <p:cNvPr id="271" name="Google Shape;271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272" name="Google Shape;272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73" name="Google Shape;273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274" name="Google Shape;274;g2b5c25e66bd_0_78"/>
                  <p:cNvSpPr txBox="1"/>
                  <p:nvPr/>
                </p:nvSpPr>
                <p:spPr>
                  <a:xfrm>
                    <a:off x="1391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75" name="Google Shape;275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76" name="Google Shape;276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77" name="Google Shape;277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278" name="Google Shape;278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9" name="Google Shape;279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81" name="Google Shape;281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g2b5c25e66bd_0_78"/>
                  <p:cNvSpPr txBox="1"/>
                  <p:nvPr/>
                </p:nvSpPr>
                <p:spPr>
                  <a:xfrm rot="16200000">
                    <a:off x="2949" y="631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283" name="Google Shape;283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4" name="Google Shape;284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85" name="Google Shape;285;g2b5c25e66bd_0_78"/>
                <p:cNvGrpSpPr/>
                <p:nvPr/>
              </p:nvGrpSpPr>
              <p:grpSpPr>
                <a:xfrm>
                  <a:off x="3199" y="1305"/>
                  <a:ext cx="315" cy="290"/>
                  <a:chOff x="3833" y="576"/>
                  <a:chExt cx="682" cy="600"/>
                </a:xfrm>
              </p:grpSpPr>
              <p:sp>
                <p:nvSpPr>
                  <p:cNvPr id="286" name="Google Shape;286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87" name="Google Shape;287;g2b5c25e66bd_0_78"/>
                  <p:cNvSpPr txBox="1"/>
                  <p:nvPr/>
                </p:nvSpPr>
                <p:spPr>
                  <a:xfrm>
                    <a:off x="3833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88" name="Google Shape;288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9" name="Google Shape;289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Google Shape;290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291" name="Google Shape;291;g2b5c25e66bd_0_78"/>
                <p:cNvGrpSpPr/>
                <p:nvPr/>
              </p:nvGrpSpPr>
              <p:grpSpPr>
                <a:xfrm>
                  <a:off x="1996" y="1305"/>
                  <a:ext cx="277" cy="290"/>
                  <a:chOff x="1197" y="576"/>
                  <a:chExt cx="600" cy="600"/>
                </a:xfrm>
              </p:grpSpPr>
              <p:sp>
                <p:nvSpPr>
                  <p:cNvPr id="292" name="Google Shape;292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293" name="Google Shape;293;g2b5c25e66bd_0_78"/>
                  <p:cNvSpPr txBox="1"/>
                  <p:nvPr/>
                </p:nvSpPr>
                <p:spPr>
                  <a:xfrm>
                    <a:off x="1223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4" name="Google Shape;294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295" name="Google Shape;295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6" name="Google Shape;296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8" name="Google Shape;298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9" name="Google Shape;299;g2b5c25e66bd_0_78"/>
                <p:cNvGrpSpPr/>
                <p:nvPr/>
              </p:nvGrpSpPr>
              <p:grpSpPr>
                <a:xfrm flipH="1">
                  <a:off x="3597" y="1296"/>
                  <a:ext cx="286" cy="180"/>
                  <a:chOff x="1360" y="528"/>
                  <a:chExt cx="614" cy="333"/>
                </a:xfrm>
              </p:grpSpPr>
              <p:grpSp>
                <p:nvGrpSpPr>
                  <p:cNvPr id="300" name="Google Shape;300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01" name="Google Shape;301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2" name="Google Shape;302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03" name="Google Shape;303;g2b5c25e66bd_0_78"/>
                  <p:cNvSpPr txBox="1"/>
                  <p:nvPr/>
                </p:nvSpPr>
                <p:spPr>
                  <a:xfrm>
                    <a:off x="1360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04" name="Google Shape;304;g2b5c25e66bd_0_78"/>
              <p:cNvGrpSpPr/>
              <p:nvPr/>
            </p:nvGrpSpPr>
            <p:grpSpPr>
              <a:xfrm>
                <a:off x="3250" y="2784"/>
                <a:ext cx="1886" cy="468"/>
                <a:chOff x="1997" y="1200"/>
                <a:chExt cx="1886" cy="468"/>
              </a:xfrm>
            </p:grpSpPr>
            <p:grpSp>
              <p:nvGrpSpPr>
                <p:cNvPr id="305" name="Google Shape;305;g2b5c25e66bd_0_78"/>
                <p:cNvGrpSpPr/>
                <p:nvPr/>
              </p:nvGrpSpPr>
              <p:grpSpPr>
                <a:xfrm>
                  <a:off x="2430" y="1304"/>
                  <a:ext cx="284" cy="179"/>
                  <a:chOff x="1374" y="528"/>
                  <a:chExt cx="613" cy="332"/>
                </a:xfrm>
              </p:grpSpPr>
              <p:grpSp>
                <p:nvGrpSpPr>
                  <p:cNvPr id="306" name="Google Shape;306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07" name="Google Shape;307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8" name="Google Shape;308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09" name="Google Shape;309;g2b5c25e66bd_0_78"/>
                  <p:cNvSpPr txBox="1"/>
                  <p:nvPr/>
                </p:nvSpPr>
                <p:spPr>
                  <a:xfrm>
                    <a:off x="1387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10" name="Google Shape;310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1" name="Google Shape;311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12" name="Google Shape;312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313" name="Google Shape;313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4" name="Google Shape;314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5" name="Google Shape;315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16" name="Google Shape;316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7" name="Google Shape;317;g2b5c25e66bd_0_78"/>
                  <p:cNvSpPr txBox="1"/>
                  <p:nvPr/>
                </p:nvSpPr>
                <p:spPr>
                  <a:xfrm rot="16200000">
                    <a:off x="2949" y="631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18" name="Google Shape;318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19" name="Google Shape;319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20" name="Google Shape;320;g2b5c25e66bd_0_78"/>
                <p:cNvGrpSpPr/>
                <p:nvPr/>
              </p:nvGrpSpPr>
              <p:grpSpPr>
                <a:xfrm>
                  <a:off x="3199" y="1305"/>
                  <a:ext cx="315" cy="290"/>
                  <a:chOff x="3833" y="576"/>
                  <a:chExt cx="682" cy="600"/>
                </a:xfrm>
              </p:grpSpPr>
              <p:sp>
                <p:nvSpPr>
                  <p:cNvPr id="321" name="Google Shape;321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22" name="Google Shape;322;g2b5c25e66bd_0_78"/>
                  <p:cNvSpPr txBox="1"/>
                  <p:nvPr/>
                </p:nvSpPr>
                <p:spPr>
                  <a:xfrm>
                    <a:off x="3833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23" name="Google Shape;323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4" name="Google Shape;324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25" name="Google Shape;325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26" name="Google Shape;326;g2b5c25e66bd_0_78"/>
                <p:cNvGrpSpPr/>
                <p:nvPr/>
              </p:nvGrpSpPr>
              <p:grpSpPr>
                <a:xfrm>
                  <a:off x="1997" y="1305"/>
                  <a:ext cx="279" cy="290"/>
                  <a:chOff x="1197" y="576"/>
                  <a:chExt cx="600" cy="600"/>
                </a:xfrm>
              </p:grpSpPr>
              <p:sp>
                <p:nvSpPr>
                  <p:cNvPr id="327" name="Google Shape;327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28" name="Google Shape;328;g2b5c25e66bd_0_78"/>
                  <p:cNvSpPr txBox="1"/>
                  <p:nvPr/>
                </p:nvSpPr>
                <p:spPr>
                  <a:xfrm>
                    <a:off x="1226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29" name="Google Shape;329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330" name="Google Shape;330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1" name="Google Shape;331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2" name="Google Shape;332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3" name="Google Shape;333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34" name="Google Shape;334;g2b5c25e66bd_0_78"/>
                <p:cNvGrpSpPr/>
                <p:nvPr/>
              </p:nvGrpSpPr>
              <p:grpSpPr>
                <a:xfrm flipH="1">
                  <a:off x="3597" y="1296"/>
                  <a:ext cx="286" cy="180"/>
                  <a:chOff x="1360" y="528"/>
                  <a:chExt cx="614" cy="333"/>
                </a:xfrm>
              </p:grpSpPr>
              <p:grpSp>
                <p:nvGrpSpPr>
                  <p:cNvPr id="335" name="Google Shape;335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36" name="Google Shape;336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37" name="Google Shape;337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38" name="Google Shape;338;g2b5c25e66bd_0_78"/>
                  <p:cNvSpPr txBox="1"/>
                  <p:nvPr/>
                </p:nvSpPr>
                <p:spPr>
                  <a:xfrm>
                    <a:off x="1360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339" name="Google Shape;339;g2b5c25e66bd_0_78"/>
              <p:cNvGrpSpPr/>
              <p:nvPr/>
            </p:nvGrpSpPr>
            <p:grpSpPr>
              <a:xfrm>
                <a:off x="3668" y="3296"/>
                <a:ext cx="1888" cy="468"/>
                <a:chOff x="1995" y="1200"/>
                <a:chExt cx="1888" cy="468"/>
              </a:xfrm>
            </p:grpSpPr>
            <p:grpSp>
              <p:nvGrpSpPr>
                <p:cNvPr id="340" name="Google Shape;340;g2b5c25e66bd_0_78"/>
                <p:cNvGrpSpPr/>
                <p:nvPr/>
              </p:nvGrpSpPr>
              <p:grpSpPr>
                <a:xfrm>
                  <a:off x="2430" y="1304"/>
                  <a:ext cx="285" cy="179"/>
                  <a:chOff x="1374" y="528"/>
                  <a:chExt cx="616" cy="332"/>
                </a:xfrm>
              </p:grpSpPr>
              <p:grpSp>
                <p:nvGrpSpPr>
                  <p:cNvPr id="341" name="Google Shape;341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42" name="Google Shape;342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43" name="Google Shape;343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44" name="Google Shape;344;g2b5c25e66bd_0_78"/>
                  <p:cNvSpPr txBox="1"/>
                  <p:nvPr/>
                </p:nvSpPr>
                <p:spPr>
                  <a:xfrm>
                    <a:off x="1390" y="573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ID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45" name="Google Shape;345;g2b5c25e66bd_0_78"/>
                <p:cNvCxnSpPr/>
                <p:nvPr/>
              </p:nvCxnSpPr>
              <p:spPr>
                <a:xfrm>
                  <a:off x="2651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g2b5c25e66bd_0_78"/>
                <p:cNvCxnSpPr/>
                <p:nvPr/>
              </p:nvCxnSpPr>
              <p:spPr>
                <a:xfrm>
                  <a:off x="2651" y="1490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47" name="Google Shape;347;g2b5c25e66bd_0_78"/>
                <p:cNvGrpSpPr/>
                <p:nvPr/>
              </p:nvGrpSpPr>
              <p:grpSpPr>
                <a:xfrm>
                  <a:off x="2783" y="1234"/>
                  <a:ext cx="270" cy="434"/>
                  <a:chOff x="2871" y="409"/>
                  <a:chExt cx="487" cy="900"/>
                </a:xfrm>
              </p:grpSpPr>
              <p:sp>
                <p:nvSpPr>
                  <p:cNvPr id="348" name="Google Shape;348;g2b5c25e66bd_0_78"/>
                  <p:cNvSpPr/>
                  <p:nvPr/>
                </p:nvSpPr>
                <p:spPr>
                  <a:xfrm rot="-5400000">
                    <a:off x="2798" y="639"/>
                    <a:ext cx="756" cy="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9" name="Google Shape;349;g2b5c25e66bd_0_78"/>
                  <p:cNvSpPr txBox="1"/>
                  <p:nvPr/>
                </p:nvSpPr>
                <p:spPr>
                  <a:xfrm>
                    <a:off x="2991" y="409"/>
                    <a:ext cx="300" cy="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g2b5c25e66bd_0_78"/>
                  <p:cNvSpPr/>
                  <p:nvPr/>
                </p:nvSpPr>
                <p:spPr>
                  <a:xfrm rot="5400000">
                    <a:off x="2871" y="671"/>
                    <a:ext cx="300" cy="3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g2b5c25e66bd_0_78"/>
                  <p:cNvSpPr/>
                  <p:nvPr/>
                </p:nvSpPr>
                <p:spPr>
                  <a:xfrm rot="5400000">
                    <a:off x="2974" y="725"/>
                    <a:ext cx="218" cy="1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" h="288" extrusionOk="0">
                        <a:moveTo>
                          <a:pt x="0" y="288"/>
                        </a:moveTo>
                        <a:lnTo>
                          <a:pt x="192" y="0"/>
                        </a:lnTo>
                        <a:lnTo>
                          <a:pt x="384" y="288"/>
                        </a:lnTo>
                      </a:path>
                    </a:pathLst>
                  </a:custGeom>
                  <a:noFill/>
                  <a:ln w="2857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g2b5c25e66bd_0_78"/>
                  <p:cNvSpPr txBox="1"/>
                  <p:nvPr/>
                </p:nvSpPr>
                <p:spPr>
                  <a:xfrm rot="16200000">
                    <a:off x="2949" y="631"/>
                    <a:ext cx="600" cy="2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EXE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353" name="Google Shape;353;g2b5c25e66bd_0_78"/>
                <p:cNvCxnSpPr/>
                <p:nvPr/>
              </p:nvCxnSpPr>
              <p:spPr>
                <a:xfrm>
                  <a:off x="3052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54" name="Google Shape;354;g2b5c25e66bd_0_78"/>
                <p:cNvCxnSpPr/>
                <p:nvPr/>
              </p:nvCxnSpPr>
              <p:spPr>
                <a:xfrm>
                  <a:off x="3475" y="142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55" name="Google Shape;355;g2b5c25e66bd_0_78"/>
                <p:cNvGrpSpPr/>
                <p:nvPr/>
              </p:nvGrpSpPr>
              <p:grpSpPr>
                <a:xfrm>
                  <a:off x="3199" y="1305"/>
                  <a:ext cx="315" cy="290"/>
                  <a:chOff x="3833" y="576"/>
                  <a:chExt cx="682" cy="600"/>
                </a:xfrm>
              </p:grpSpPr>
              <p:sp>
                <p:nvSpPr>
                  <p:cNvPr id="356" name="Google Shape;356;g2b5c25e66bd_0_78"/>
                  <p:cNvSpPr/>
                  <p:nvPr/>
                </p:nvSpPr>
                <p:spPr>
                  <a:xfrm>
                    <a:off x="3915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57" name="Google Shape;357;g2b5c25e66bd_0_78"/>
                  <p:cNvSpPr txBox="1"/>
                  <p:nvPr/>
                </p:nvSpPr>
                <p:spPr>
                  <a:xfrm>
                    <a:off x="3833" y="627"/>
                    <a:ext cx="600" cy="3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MEM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8" name="Google Shape;358;g2b5c25e66bd_0_78"/>
                <p:cNvSpPr/>
                <p:nvPr/>
              </p:nvSpPr>
              <p:spPr>
                <a:xfrm>
                  <a:off x="3208" y="1421"/>
                  <a:ext cx="333" cy="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" h="384" extrusionOk="0">
                      <a:moveTo>
                        <a:pt x="0" y="0"/>
                      </a:moveTo>
                      <a:lnTo>
                        <a:pt x="0" y="384"/>
                      </a:lnTo>
                      <a:lnTo>
                        <a:pt x="720" y="384"/>
                      </a:lnTo>
                      <a:lnTo>
                        <a:pt x="720" y="144"/>
                      </a:lnTo>
                      <a:lnTo>
                        <a:pt x="816" y="144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9" name="Google Shape;359;g2b5c25e66bd_0_78"/>
                <p:cNvCxnSpPr/>
                <p:nvPr/>
              </p:nvCxnSpPr>
              <p:spPr>
                <a:xfrm>
                  <a:off x="2199" y="149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60" name="Google Shape;360;g2b5c25e66bd_0_78"/>
                <p:cNvCxnSpPr/>
                <p:nvPr/>
              </p:nvCxnSpPr>
              <p:spPr>
                <a:xfrm>
                  <a:off x="2169" y="1351"/>
                  <a:ext cx="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361" name="Google Shape;361;g2b5c25e66bd_0_78"/>
                <p:cNvGrpSpPr/>
                <p:nvPr/>
              </p:nvGrpSpPr>
              <p:grpSpPr>
                <a:xfrm>
                  <a:off x="1995" y="1305"/>
                  <a:ext cx="277" cy="290"/>
                  <a:chOff x="1197" y="576"/>
                  <a:chExt cx="600" cy="600"/>
                </a:xfrm>
              </p:grpSpPr>
              <p:sp>
                <p:nvSpPr>
                  <p:cNvPr id="362" name="Google Shape;362;g2b5c25e66bd_0_78"/>
                  <p:cNvSpPr/>
                  <p:nvPr/>
                </p:nvSpPr>
                <p:spPr>
                  <a:xfrm>
                    <a:off x="1197" y="576"/>
                    <a:ext cx="6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endParaRPr sz="10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sp>
                <p:nvSpPr>
                  <p:cNvPr id="363" name="Google Shape;363;g2b5c25e66bd_0_78"/>
                  <p:cNvSpPr txBox="1"/>
                  <p:nvPr/>
                </p:nvSpPr>
                <p:spPr>
                  <a:xfrm>
                    <a:off x="1226" y="627"/>
                    <a:ext cx="300" cy="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IF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4" name="Google Shape;364;g2b5c25e66bd_0_78"/>
                <p:cNvGrpSpPr/>
                <p:nvPr/>
              </p:nvGrpSpPr>
              <p:grpSpPr>
                <a:xfrm>
                  <a:off x="2288" y="1200"/>
                  <a:ext cx="1252" cy="391"/>
                  <a:chOff x="2112" y="528"/>
                  <a:chExt cx="2016" cy="604"/>
                </a:xfrm>
              </p:grpSpPr>
              <p:sp>
                <p:nvSpPr>
                  <p:cNvPr id="365" name="Google Shape;365;g2b5c25e66bd_0_78"/>
                  <p:cNvSpPr/>
                  <p:nvPr/>
                </p:nvSpPr>
                <p:spPr>
                  <a:xfrm>
                    <a:off x="2784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g2b5c25e66bd_0_78"/>
                  <p:cNvSpPr/>
                  <p:nvPr/>
                </p:nvSpPr>
                <p:spPr>
                  <a:xfrm>
                    <a:off x="4128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g2b5c25e66bd_0_78"/>
                  <p:cNvSpPr/>
                  <p:nvPr/>
                </p:nvSpPr>
                <p:spPr>
                  <a:xfrm>
                    <a:off x="2112" y="528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g2b5c25e66bd_0_78"/>
                  <p:cNvSpPr/>
                  <p:nvPr/>
                </p:nvSpPr>
                <p:spPr>
                  <a:xfrm>
                    <a:off x="3456" y="532"/>
                    <a:ext cx="0" cy="600"/>
                  </a:xfrm>
                  <a:prstGeom prst="rect">
                    <a:avLst/>
                  </a:prstGeom>
                  <a:solidFill>
                    <a:srgbClr val="ED7D31"/>
                  </a:solidFill>
                  <a:ln w="28575" cap="flat" cmpd="sng">
                    <a:solidFill>
                      <a:srgbClr val="000000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69" name="Google Shape;369;g2b5c25e66bd_0_78"/>
                <p:cNvGrpSpPr/>
                <p:nvPr/>
              </p:nvGrpSpPr>
              <p:grpSpPr>
                <a:xfrm flipH="1">
                  <a:off x="3597" y="1296"/>
                  <a:ext cx="286" cy="180"/>
                  <a:chOff x="1360" y="528"/>
                  <a:chExt cx="614" cy="333"/>
                </a:xfrm>
              </p:grpSpPr>
              <p:grpSp>
                <p:nvGrpSpPr>
                  <p:cNvPr id="370" name="Google Shape;370;g2b5c25e66bd_0_78"/>
                  <p:cNvGrpSpPr/>
                  <p:nvPr/>
                </p:nvGrpSpPr>
                <p:grpSpPr>
                  <a:xfrm>
                    <a:off x="1374" y="528"/>
                    <a:ext cx="600" cy="300"/>
                    <a:chOff x="1392" y="528"/>
                    <a:chExt cx="600" cy="300"/>
                  </a:xfrm>
                </p:grpSpPr>
                <p:sp>
                  <p:nvSpPr>
                    <p:cNvPr id="371" name="Google Shape;371;g2b5c25e66bd_0_78"/>
                    <p:cNvSpPr/>
                    <p:nvPr/>
                  </p:nvSpPr>
                  <p:spPr>
                    <a:xfrm>
                      <a:off x="1632" y="528"/>
                      <a:ext cx="300" cy="3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72" name="Google Shape;372;g2b5c25e66bd_0_78"/>
                    <p:cNvSpPr/>
                    <p:nvPr/>
                  </p:nvSpPr>
                  <p:spPr>
                    <a:xfrm>
                      <a:off x="1392" y="528"/>
                      <a:ext cx="600" cy="300"/>
                    </a:xfrm>
                    <a:prstGeom prst="rect">
                      <a:avLst/>
                    </a:pr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p:txBody>
                </p:sp>
              </p:grpSp>
              <p:sp>
                <p:nvSpPr>
                  <p:cNvPr id="373" name="Google Shape;373;g2b5c25e66bd_0_78"/>
                  <p:cNvSpPr txBox="1"/>
                  <p:nvPr/>
                </p:nvSpPr>
                <p:spPr>
                  <a:xfrm>
                    <a:off x="1360" y="574"/>
                    <a:ext cx="600" cy="2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sp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rPr lang="en-US" sz="10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rPr>
                      <a:t>WB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PresentationFormat>Custom</PresentationFormat>
  <Paragraphs>157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2</cp:revision>
  <dcterms:created xsi:type="dcterms:W3CDTF">2016-01-05T00:08:12Z</dcterms:created>
  <dcterms:modified xsi:type="dcterms:W3CDTF">2025-02-01T05:59:15Z</dcterms:modified>
</cp:coreProperties>
</file>