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+3sA6ylzF3P6MxXRSqM7KDjBS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5c3c831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b5c3c831c8_0_4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5c3c831c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2b5c3c831c8_0_4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c3c831c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b5c3c831c8_0_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5c3c831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b5c3c831c8_0_3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5c3c831c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b5c3c831c8_0_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5c3c831c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2b5c3c831c8_0_2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b5c3c83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2b5c3c831c8_0_1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b5c3c831c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2b5c3c831c8_0_1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b5c3c831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g2b5c3c831c8_0_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b5c3c831c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2b5c3c831c8_0_1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5c3c831c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b5c3c831c8_0_7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5c3c831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b5c3c831c8_0_7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5c3c831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2b5c3c831c8_0_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5c3c831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b5c3c831c8_0_6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5c3c83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b5c3c831c8_0_5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5c3c831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b5c3c831c8_0_50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- 2.6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g2b5c3c831c8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g2b5c3c831c8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b5c3c831c8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27" y="1553400"/>
            <a:ext cx="8658109" cy="47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b5c3c831c8_0_45"/>
          <p:cNvSpPr txBox="1"/>
          <p:nvPr/>
        </p:nvSpPr>
        <p:spPr>
          <a:xfrm>
            <a:off x="6753694" y="1003646"/>
            <a:ext cx="463475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By moving updating of PC from EX to ID???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Branch Delay = 1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b5c3c831c8_0_45"/>
          <p:cNvSpPr txBox="1"/>
          <p:nvPr/>
        </p:nvSpPr>
        <p:spPr>
          <a:xfrm>
            <a:off x="358" y="307215"/>
            <a:ext cx="12627849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Reduce Stall Cycles?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g2b5c3c831c8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g2b5c3c831c8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b5c3c831c8_0_40"/>
          <p:cNvSpPr txBox="1"/>
          <p:nvPr/>
        </p:nvSpPr>
        <p:spPr>
          <a:xfrm>
            <a:off x="357" y="1003650"/>
            <a:ext cx="1098001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By moving updating of PC from EX to ID???</a:t>
            </a:r>
            <a:endParaRPr b="0" i="0" sz="2000" u="none" cap="none" strike="noStrike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66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Branch Delay = 1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g2b5c3c831c8_0_40"/>
          <p:cNvCxnSpPr/>
          <p:nvPr/>
        </p:nvCxnSpPr>
        <p:spPr>
          <a:xfrm>
            <a:off x="8103574" y="1719151"/>
            <a:ext cx="0" cy="1300500"/>
          </a:xfrm>
          <a:prstGeom prst="straightConnector1">
            <a:avLst/>
          </a:prstGeom>
          <a:noFill/>
          <a:ln cap="flat" cmpd="sng" w="76200">
            <a:solidFill>
              <a:srgbClr val="FFFFF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g2b5c3c831c8_0_40"/>
          <p:cNvCxnSpPr/>
          <p:nvPr/>
        </p:nvCxnSpPr>
        <p:spPr>
          <a:xfrm>
            <a:off x="7722299" y="3007011"/>
            <a:ext cx="318110" cy="0"/>
          </a:xfrm>
          <a:prstGeom prst="straightConnector1">
            <a:avLst/>
          </a:prstGeom>
          <a:noFill/>
          <a:ln cap="flat" cmpd="sng" w="76200">
            <a:solidFill>
              <a:srgbClr val="FFFFFB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5" name="Google Shape;195;g2b5c3c831c8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585" y="1897700"/>
            <a:ext cx="8672838" cy="38944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6" name="Google Shape;196;g2b5c3c831c8_0_40"/>
          <p:cNvSpPr txBox="1"/>
          <p:nvPr/>
        </p:nvSpPr>
        <p:spPr>
          <a:xfrm>
            <a:off x="102548" y="6440128"/>
            <a:ext cx="9333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Can we reduce it further by moving the updating of PC from ID to IF???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b5c3c831c8_0_40"/>
          <p:cNvSpPr txBox="1"/>
          <p:nvPr/>
        </p:nvSpPr>
        <p:spPr>
          <a:xfrm rot="-1822050">
            <a:off x="5666809" y="5729623"/>
            <a:ext cx="880041" cy="584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b5c3c831c8_0_40"/>
          <p:cNvSpPr txBox="1"/>
          <p:nvPr/>
        </p:nvSpPr>
        <p:spPr>
          <a:xfrm>
            <a:off x="102547" y="381665"/>
            <a:ext cx="472337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Reduce Stall Cycles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2b5c3c831c8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2b5c3c831c8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b5c3c831c8_0_35"/>
          <p:cNvSpPr txBox="1"/>
          <p:nvPr/>
        </p:nvSpPr>
        <p:spPr>
          <a:xfrm>
            <a:off x="168859" y="241816"/>
            <a:ext cx="220335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2b5c3c831c8_0_35"/>
          <p:cNvSpPr/>
          <p:nvPr/>
        </p:nvSpPr>
        <p:spPr>
          <a:xfrm>
            <a:off x="457179" y="1397980"/>
            <a:ext cx="960814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Bookman Old Style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Assume the following instruction mix: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5c3c831c8_0_35"/>
          <p:cNvSpPr/>
          <p:nvPr/>
        </p:nvSpPr>
        <p:spPr>
          <a:xfrm>
            <a:off x="664975" y="1807555"/>
            <a:ext cx="8920048" cy="17622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Arith/Logic	40%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	30%         of which 25% are followed immediately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an instruction using the loaded value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	10%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	20%         of which 45% are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5c3c831c8_0_35"/>
          <p:cNvSpPr txBox="1"/>
          <p:nvPr/>
        </p:nvSpPr>
        <p:spPr>
          <a:xfrm>
            <a:off x="663068" y="3760180"/>
            <a:ext cx="9333627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What is the resulting CPI for the pipelined processor with forwarding and branch address calculation in ID stage?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CPI   =  Ideal CPI  +  Pipeline stall clock cycles per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stalls by loads   +    stalls by branches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   .3x.25x1         +            .2 x .45x1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       +       .075               +              .09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=          1.165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" name="Google Shape;213;g2b5c3c831c8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4" name="Google Shape;214;g2b5c3c831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b5c3c831c8_0_30"/>
          <p:cNvSpPr txBox="1"/>
          <p:nvPr/>
        </p:nvSpPr>
        <p:spPr>
          <a:xfrm>
            <a:off x="140874" y="262423"/>
            <a:ext cx="4737064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Delayed Branching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5c3c831c8_0_30"/>
          <p:cNvSpPr txBox="1"/>
          <p:nvPr/>
        </p:nvSpPr>
        <p:spPr>
          <a:xfrm>
            <a:off x="263255" y="1628406"/>
            <a:ext cx="9298322" cy="4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Similar to </a:t>
            </a:r>
            <a:r>
              <a:rPr b="0" i="1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insert no-ops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Compiler inserts….??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Used to eliminate branch stalls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Instruction after branch is known as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Instruction in delay slot is always executed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Fill the slots with useful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g2b5c3c831c8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2" name="Google Shape;222;g2b5c3c831c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5c3c831c8_0_25"/>
          <p:cNvSpPr txBox="1"/>
          <p:nvPr/>
        </p:nvSpPr>
        <p:spPr>
          <a:xfrm>
            <a:off x="28130" y="319113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Delay Slot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b5c3c831c8_0_25"/>
          <p:cNvSpPr/>
          <p:nvPr/>
        </p:nvSpPr>
        <p:spPr>
          <a:xfrm>
            <a:off x="2365816" y="1542753"/>
            <a:ext cx="1372592" cy="396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g2b5c3c831c8_0_25"/>
          <p:cNvGrpSpPr/>
          <p:nvPr/>
        </p:nvGrpSpPr>
        <p:grpSpPr>
          <a:xfrm>
            <a:off x="1" y="1695154"/>
            <a:ext cx="4120528" cy="3819525"/>
            <a:chOff x="473" y="1446"/>
            <a:chExt cx="1804" cy="2406"/>
          </a:xfrm>
        </p:grpSpPr>
        <p:sp>
          <p:nvSpPr>
            <p:cNvPr id="226" name="Google Shape;226;g2b5c3c831c8_0_25"/>
            <p:cNvSpPr/>
            <p:nvPr/>
          </p:nvSpPr>
          <p:spPr>
            <a:xfrm>
              <a:off x="473" y="1446"/>
              <a:ext cx="15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10: beq r1,r3,36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g2b5c3c831c8_0_25"/>
            <p:cNvSpPr/>
            <p:nvPr/>
          </p:nvSpPr>
          <p:spPr>
            <a:xfrm>
              <a:off x="473" y="1998"/>
              <a:ext cx="18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14: and r2,r3,r5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8" name="Google Shape;228;g2b5c3c831c8_0_25"/>
            <p:cNvSpPr/>
            <p:nvPr/>
          </p:nvSpPr>
          <p:spPr>
            <a:xfrm>
              <a:off x="473" y="2526"/>
              <a:ext cx="15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18: or  r6,r1,r7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9" name="Google Shape;229;g2b5c3c831c8_0_25"/>
            <p:cNvSpPr/>
            <p:nvPr/>
          </p:nvSpPr>
          <p:spPr>
            <a:xfrm>
              <a:off x="473" y="3066"/>
              <a:ext cx="1500" cy="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22: add r8,r1,r9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30" name="Google Shape;230;g2b5c3c831c8_0_25"/>
            <p:cNvSpPr/>
            <p:nvPr/>
          </p:nvSpPr>
          <p:spPr>
            <a:xfrm>
              <a:off x="477" y="3552"/>
              <a:ext cx="1800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36: xor r10,r1,r11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1" name="Google Shape;231;g2b5c3c831c8_0_25"/>
          <p:cNvSpPr/>
          <p:nvPr/>
        </p:nvSpPr>
        <p:spPr>
          <a:xfrm>
            <a:off x="2196148" y="2066629"/>
            <a:ext cx="1738617" cy="3057523"/>
          </a:xfrm>
          <a:custGeom>
            <a:rect b="b" l="l" r="r" t="t"/>
            <a:pathLst>
              <a:path extrusionOk="0" h="1920" w="960">
                <a:moveTo>
                  <a:pt x="0" y="0"/>
                </a:moveTo>
                <a:lnTo>
                  <a:pt x="0" y="192"/>
                </a:lnTo>
                <a:lnTo>
                  <a:pt x="960" y="192"/>
                </a:lnTo>
                <a:lnTo>
                  <a:pt x="960" y="1728"/>
                </a:lnTo>
                <a:lnTo>
                  <a:pt x="48" y="1728"/>
                </a:lnTo>
                <a:lnTo>
                  <a:pt x="48" y="1920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g2b5c3c831c8_0_25"/>
          <p:cNvGrpSpPr/>
          <p:nvPr/>
        </p:nvGrpSpPr>
        <p:grpSpPr>
          <a:xfrm>
            <a:off x="4026271" y="1542753"/>
            <a:ext cx="6944896" cy="4001470"/>
            <a:chOff x="2047" y="1344"/>
            <a:chExt cx="3708" cy="2521"/>
          </a:xfrm>
        </p:grpSpPr>
        <p:grpSp>
          <p:nvGrpSpPr>
            <p:cNvPr id="233" name="Google Shape;233;g2b5c3c831c8_0_25"/>
            <p:cNvGrpSpPr/>
            <p:nvPr/>
          </p:nvGrpSpPr>
          <p:grpSpPr>
            <a:xfrm>
              <a:off x="2974" y="2419"/>
              <a:ext cx="1929" cy="406"/>
              <a:chOff x="1995" y="1200"/>
              <a:chExt cx="1899" cy="406"/>
            </a:xfrm>
          </p:grpSpPr>
          <p:grpSp>
            <p:nvGrpSpPr>
              <p:cNvPr id="234" name="Google Shape;234;g2b5c3c831c8_0_25"/>
              <p:cNvGrpSpPr/>
              <p:nvPr/>
            </p:nvGrpSpPr>
            <p:grpSpPr>
              <a:xfrm>
                <a:off x="2429" y="1305"/>
                <a:ext cx="280" cy="180"/>
                <a:chOff x="1374" y="528"/>
                <a:chExt cx="607" cy="333"/>
              </a:xfrm>
            </p:grpSpPr>
            <p:grpSp>
              <p:nvGrpSpPr>
                <p:cNvPr id="235" name="Google Shape;235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36" name="Google Shape;236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38" name="Google Shape;238;g2b5c3c831c8_0_25"/>
                <p:cNvSpPr txBox="1"/>
                <p:nvPr/>
              </p:nvSpPr>
              <p:spPr>
                <a:xfrm>
                  <a:off x="1381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39" name="Google Shape;239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1" name="Google Shape;241;g2b5c3c831c8_0_25"/>
              <p:cNvGrpSpPr/>
              <p:nvPr/>
            </p:nvGrpSpPr>
            <p:grpSpPr>
              <a:xfrm>
                <a:off x="2786" y="1234"/>
                <a:ext cx="271" cy="372"/>
                <a:chOff x="2871" y="410"/>
                <a:chExt cx="489" cy="769"/>
              </a:xfrm>
            </p:grpSpPr>
            <p:sp>
              <p:nvSpPr>
                <p:cNvPr id="242" name="Google Shape;242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3" name="Google Shape;243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5" name="Google Shape;245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g2b5c3c831c8_0_25"/>
                <p:cNvSpPr txBox="1"/>
                <p:nvPr/>
              </p:nvSpPr>
              <p:spPr>
                <a:xfrm rot="-5400000">
                  <a:off x="2943" y="614"/>
                  <a:ext cx="600" cy="2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47" name="Google Shape;247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49" name="Google Shape;249;g2b5c3c831c8_0_25"/>
              <p:cNvGrpSpPr/>
              <p:nvPr/>
            </p:nvGrpSpPr>
            <p:grpSpPr>
              <a:xfrm>
                <a:off x="3194" y="1305"/>
                <a:ext cx="322" cy="290"/>
                <a:chOff x="3819" y="576"/>
                <a:chExt cx="696" cy="600"/>
              </a:xfrm>
            </p:grpSpPr>
            <p:sp>
              <p:nvSpPr>
                <p:cNvPr id="250" name="Google Shape;250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51" name="Google Shape;251;g2b5c3c831c8_0_25"/>
                <p:cNvSpPr txBox="1"/>
                <p:nvPr/>
              </p:nvSpPr>
              <p:spPr>
                <a:xfrm>
                  <a:off x="3819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2" name="Google Shape;252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53" name="Google Shape;253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55" name="Google Shape;255;g2b5c3c831c8_0_25"/>
              <p:cNvGrpSpPr/>
              <p:nvPr/>
            </p:nvGrpSpPr>
            <p:grpSpPr>
              <a:xfrm>
                <a:off x="1995" y="1305"/>
                <a:ext cx="286" cy="290"/>
                <a:chOff x="1197" y="576"/>
                <a:chExt cx="619" cy="600"/>
              </a:xfrm>
            </p:grpSpPr>
            <p:sp>
              <p:nvSpPr>
                <p:cNvPr id="256" name="Google Shape;256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57" name="Google Shape;257;g2b5c3c831c8_0_25"/>
                <p:cNvSpPr txBox="1"/>
                <p:nvPr/>
              </p:nvSpPr>
              <p:spPr>
                <a:xfrm>
                  <a:off x="1216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8" name="Google Shape;258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259" name="Google Shape;259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3" name="Google Shape;263;g2b5c3c831c8_0_25"/>
              <p:cNvGrpSpPr/>
              <p:nvPr/>
            </p:nvGrpSpPr>
            <p:grpSpPr>
              <a:xfrm flipH="1">
                <a:off x="3607" y="1296"/>
                <a:ext cx="287" cy="180"/>
                <a:chOff x="1356" y="528"/>
                <a:chExt cx="618" cy="333"/>
              </a:xfrm>
            </p:grpSpPr>
            <p:grpSp>
              <p:nvGrpSpPr>
                <p:cNvPr id="264" name="Google Shape;264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65" name="Google Shape;265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67" name="Google Shape;267;g2b5c3c831c8_0_25"/>
                <p:cNvSpPr txBox="1"/>
                <p:nvPr/>
              </p:nvSpPr>
              <p:spPr>
                <a:xfrm>
                  <a:off x="1356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68" name="Google Shape;268;g2b5c3c831c8_0_25"/>
            <p:cNvGrpSpPr/>
            <p:nvPr/>
          </p:nvGrpSpPr>
          <p:grpSpPr>
            <a:xfrm>
              <a:off x="2549" y="1883"/>
              <a:ext cx="1928" cy="406"/>
              <a:chOff x="1997" y="1200"/>
              <a:chExt cx="1898" cy="406"/>
            </a:xfrm>
          </p:grpSpPr>
          <p:grpSp>
            <p:nvGrpSpPr>
              <p:cNvPr id="269" name="Google Shape;269;g2b5c3c831c8_0_25"/>
              <p:cNvGrpSpPr/>
              <p:nvPr/>
            </p:nvGrpSpPr>
            <p:grpSpPr>
              <a:xfrm>
                <a:off x="2428" y="1305"/>
                <a:ext cx="279" cy="180"/>
                <a:chOff x="1374" y="528"/>
                <a:chExt cx="605" cy="333"/>
              </a:xfrm>
            </p:grpSpPr>
            <p:grpSp>
              <p:nvGrpSpPr>
                <p:cNvPr id="270" name="Google Shape;270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271" name="Google Shape;271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273" name="Google Shape;273;g2b5c3c831c8_0_25"/>
                <p:cNvSpPr txBox="1"/>
                <p:nvPr/>
              </p:nvSpPr>
              <p:spPr>
                <a:xfrm>
                  <a:off x="1379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74" name="Google Shape;274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6" name="Google Shape;276;g2b5c3c831c8_0_25"/>
              <p:cNvGrpSpPr/>
              <p:nvPr/>
            </p:nvGrpSpPr>
            <p:grpSpPr>
              <a:xfrm>
                <a:off x="2787" y="1234"/>
                <a:ext cx="269" cy="372"/>
                <a:chOff x="2871" y="410"/>
                <a:chExt cx="484" cy="769"/>
              </a:xfrm>
            </p:grpSpPr>
            <p:sp>
              <p:nvSpPr>
                <p:cNvPr id="277" name="Google Shape;277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g2b5c3c831c8_0_25"/>
                <p:cNvSpPr txBox="1"/>
                <p:nvPr/>
              </p:nvSpPr>
              <p:spPr>
                <a:xfrm rot="-5400000">
                  <a:off x="2938" y="621"/>
                  <a:ext cx="60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282" name="Google Shape;282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84" name="Google Shape;284;g2b5c3c831c8_0_25"/>
              <p:cNvGrpSpPr/>
              <p:nvPr/>
            </p:nvGrpSpPr>
            <p:grpSpPr>
              <a:xfrm>
                <a:off x="3194" y="1305"/>
                <a:ext cx="322" cy="290"/>
                <a:chOff x="3819" y="576"/>
                <a:chExt cx="696" cy="600"/>
              </a:xfrm>
            </p:grpSpPr>
            <p:sp>
              <p:nvSpPr>
                <p:cNvPr id="285" name="Google Shape;285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86" name="Google Shape;286;g2b5c3c831c8_0_25"/>
                <p:cNvSpPr txBox="1"/>
                <p:nvPr/>
              </p:nvSpPr>
              <p:spPr>
                <a:xfrm>
                  <a:off x="3819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7" name="Google Shape;287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8" name="Google Shape;288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90" name="Google Shape;290;g2b5c3c831c8_0_25"/>
              <p:cNvGrpSpPr/>
              <p:nvPr/>
            </p:nvGrpSpPr>
            <p:grpSpPr>
              <a:xfrm>
                <a:off x="1997" y="1305"/>
                <a:ext cx="286" cy="290"/>
                <a:chOff x="1197" y="576"/>
                <a:chExt cx="616" cy="600"/>
              </a:xfrm>
            </p:grpSpPr>
            <p:sp>
              <p:nvSpPr>
                <p:cNvPr id="291" name="Google Shape;291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292" name="Google Shape;292;g2b5c3c831c8_0_25"/>
                <p:cNvSpPr txBox="1"/>
                <p:nvPr/>
              </p:nvSpPr>
              <p:spPr>
                <a:xfrm>
                  <a:off x="1213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3" name="Google Shape;293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294" name="Google Shape;294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8" name="Google Shape;298;g2b5c3c831c8_0_25"/>
              <p:cNvGrpSpPr/>
              <p:nvPr/>
            </p:nvGrpSpPr>
            <p:grpSpPr>
              <a:xfrm flipH="1">
                <a:off x="3607" y="1296"/>
                <a:ext cx="288" cy="180"/>
                <a:chOff x="1356" y="528"/>
                <a:chExt cx="618" cy="333"/>
              </a:xfrm>
            </p:grpSpPr>
            <p:grpSp>
              <p:nvGrpSpPr>
                <p:cNvPr id="299" name="Google Shape;299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00" name="Google Shape;300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02" name="Google Shape;302;g2b5c3c831c8_0_25"/>
                <p:cNvSpPr txBox="1"/>
                <p:nvPr/>
              </p:nvSpPr>
              <p:spPr>
                <a:xfrm>
                  <a:off x="1356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03" name="Google Shape;303;g2b5c3c831c8_0_25"/>
            <p:cNvGrpSpPr/>
            <p:nvPr/>
          </p:nvGrpSpPr>
          <p:grpSpPr>
            <a:xfrm>
              <a:off x="2128" y="1363"/>
              <a:ext cx="1928" cy="406"/>
              <a:chOff x="1995" y="1200"/>
              <a:chExt cx="1898" cy="406"/>
            </a:xfrm>
          </p:grpSpPr>
          <p:grpSp>
            <p:nvGrpSpPr>
              <p:cNvPr id="304" name="Google Shape;304;g2b5c3c831c8_0_25"/>
              <p:cNvGrpSpPr/>
              <p:nvPr/>
            </p:nvGrpSpPr>
            <p:grpSpPr>
              <a:xfrm>
                <a:off x="2428" y="1305"/>
                <a:ext cx="279" cy="180"/>
                <a:chOff x="1374" y="528"/>
                <a:chExt cx="605" cy="333"/>
              </a:xfrm>
            </p:grpSpPr>
            <p:grpSp>
              <p:nvGrpSpPr>
                <p:cNvPr id="305" name="Google Shape;305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06" name="Google Shape;306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7" name="Google Shape;307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08" name="Google Shape;308;g2b5c3c831c8_0_25"/>
                <p:cNvSpPr txBox="1"/>
                <p:nvPr/>
              </p:nvSpPr>
              <p:spPr>
                <a:xfrm>
                  <a:off x="1379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09" name="Google Shape;309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1" name="Google Shape;311;g2b5c3c831c8_0_25"/>
              <p:cNvGrpSpPr/>
              <p:nvPr/>
            </p:nvGrpSpPr>
            <p:grpSpPr>
              <a:xfrm>
                <a:off x="2786" y="1234"/>
                <a:ext cx="269" cy="372"/>
                <a:chOff x="2871" y="410"/>
                <a:chExt cx="485" cy="769"/>
              </a:xfrm>
            </p:grpSpPr>
            <p:sp>
              <p:nvSpPr>
                <p:cNvPr id="312" name="Google Shape;312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" name="Google Shape;313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5" name="Google Shape;315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g2b5c3c831c8_0_25"/>
                <p:cNvSpPr txBox="1"/>
                <p:nvPr/>
              </p:nvSpPr>
              <p:spPr>
                <a:xfrm rot="-5400000">
                  <a:off x="2939" y="616"/>
                  <a:ext cx="600" cy="23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17" name="Google Shape;317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9" name="Google Shape;319;g2b5c3c831c8_0_25"/>
              <p:cNvGrpSpPr/>
              <p:nvPr/>
            </p:nvGrpSpPr>
            <p:grpSpPr>
              <a:xfrm>
                <a:off x="3193" y="1305"/>
                <a:ext cx="323" cy="290"/>
                <a:chOff x="3818" y="576"/>
                <a:chExt cx="697" cy="600"/>
              </a:xfrm>
            </p:grpSpPr>
            <p:sp>
              <p:nvSpPr>
                <p:cNvPr id="320" name="Google Shape;320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1" name="Google Shape;321;g2b5c3c831c8_0_25"/>
                <p:cNvSpPr txBox="1"/>
                <p:nvPr/>
              </p:nvSpPr>
              <p:spPr>
                <a:xfrm>
                  <a:off x="3818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22" name="Google Shape;322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23" name="Google Shape;323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4" name="Google Shape;324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25" name="Google Shape;325;g2b5c3c831c8_0_25"/>
              <p:cNvGrpSpPr/>
              <p:nvPr/>
            </p:nvGrpSpPr>
            <p:grpSpPr>
              <a:xfrm>
                <a:off x="1995" y="1305"/>
                <a:ext cx="285" cy="290"/>
                <a:chOff x="1197" y="576"/>
                <a:chExt cx="616" cy="600"/>
              </a:xfrm>
            </p:grpSpPr>
            <p:sp>
              <p:nvSpPr>
                <p:cNvPr id="326" name="Google Shape;326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27" name="Google Shape;327;g2b5c3c831c8_0_25"/>
                <p:cNvSpPr txBox="1"/>
                <p:nvPr/>
              </p:nvSpPr>
              <p:spPr>
                <a:xfrm>
                  <a:off x="1213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328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329" name="Google Shape;329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1" name="Google Shape;331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3" name="Google Shape;333;g2b5c3c831c8_0_25"/>
              <p:cNvGrpSpPr/>
              <p:nvPr/>
            </p:nvGrpSpPr>
            <p:grpSpPr>
              <a:xfrm flipH="1">
                <a:off x="3605" y="1296"/>
                <a:ext cx="288" cy="180"/>
                <a:chOff x="1354" y="528"/>
                <a:chExt cx="620" cy="333"/>
              </a:xfrm>
            </p:grpSpPr>
            <p:grpSp>
              <p:nvGrpSpPr>
                <p:cNvPr id="334" name="Google Shape;334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35" name="Google Shape;335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36" name="Google Shape;336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37" name="Google Shape;337;g2b5c3c831c8_0_25"/>
                <p:cNvSpPr txBox="1"/>
                <p:nvPr/>
              </p:nvSpPr>
              <p:spPr>
                <a:xfrm>
                  <a:off x="1354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38" name="Google Shape;338;g2b5c3c831c8_0_25"/>
            <p:cNvGrpSpPr/>
            <p:nvPr/>
          </p:nvGrpSpPr>
          <p:grpSpPr>
            <a:xfrm>
              <a:off x="3840" y="3052"/>
              <a:ext cx="282" cy="180"/>
              <a:chOff x="1374" y="528"/>
              <a:chExt cx="602" cy="333"/>
            </a:xfrm>
          </p:grpSpPr>
          <p:grpSp>
            <p:nvGrpSpPr>
              <p:cNvPr id="339" name="Google Shape;339;g2b5c3c831c8_0_25"/>
              <p:cNvGrpSpPr/>
              <p:nvPr/>
            </p:nvGrpSpPr>
            <p:grpSpPr>
              <a:xfrm>
                <a:off x="1374" y="528"/>
                <a:ext cx="600" cy="300"/>
                <a:chOff x="1392" y="528"/>
                <a:chExt cx="600" cy="300"/>
              </a:xfrm>
            </p:grpSpPr>
            <p:sp>
              <p:nvSpPr>
                <p:cNvPr id="340" name="Google Shape;340;g2b5c3c831c8_0_25"/>
                <p:cNvSpPr/>
                <p:nvPr/>
              </p:nvSpPr>
              <p:spPr>
                <a:xfrm>
                  <a:off x="1632" y="528"/>
                  <a:ext cx="300" cy="30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g2b5c3c831c8_0_25"/>
                <p:cNvSpPr/>
                <p:nvPr/>
              </p:nvSpPr>
              <p:spPr>
                <a:xfrm>
                  <a:off x="1392" y="528"/>
                  <a:ext cx="600" cy="3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42" name="Google Shape;342;g2b5c3c831c8_0_25"/>
              <p:cNvSpPr txBox="1"/>
              <p:nvPr/>
            </p:nvSpPr>
            <p:spPr>
              <a:xfrm>
                <a:off x="1376" y="573"/>
                <a:ext cx="60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43" name="Google Shape;343;g2b5c3c831c8_0_25"/>
            <p:cNvCxnSpPr/>
            <p:nvPr/>
          </p:nvCxnSpPr>
          <p:spPr>
            <a:xfrm>
              <a:off x="4067" y="309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g2b5c3c831c8_0_25"/>
            <p:cNvCxnSpPr/>
            <p:nvPr/>
          </p:nvCxnSpPr>
          <p:spPr>
            <a:xfrm>
              <a:off x="4067" y="3237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45" name="Google Shape;345;g2b5c3c831c8_0_25"/>
            <p:cNvGrpSpPr/>
            <p:nvPr/>
          </p:nvGrpSpPr>
          <p:grpSpPr>
            <a:xfrm>
              <a:off x="4200" y="2981"/>
              <a:ext cx="273" cy="372"/>
              <a:chOff x="2871" y="410"/>
              <a:chExt cx="487" cy="769"/>
            </a:xfrm>
          </p:grpSpPr>
          <p:sp>
            <p:nvSpPr>
              <p:cNvPr id="346" name="Google Shape;346;g2b5c3c831c8_0_25"/>
              <p:cNvSpPr/>
              <p:nvPr/>
            </p:nvSpPr>
            <p:spPr>
              <a:xfrm rot="-5400000">
                <a:off x="2798" y="639"/>
                <a:ext cx="756" cy="324"/>
              </a:xfrm>
              <a:custGeom>
                <a:rect b="b" l="l" r="r" t="t"/>
                <a:pathLst>
                  <a:path extrusionOk="0" h="21600" w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2b5c3c831c8_0_25"/>
              <p:cNvSpPr txBox="1"/>
              <p:nvPr/>
            </p:nvSpPr>
            <p:spPr>
              <a:xfrm>
                <a:off x="2991" y="410"/>
                <a:ext cx="324" cy="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g2b5c3c831c8_0_25"/>
              <p:cNvSpPr/>
              <p:nvPr/>
            </p:nvSpPr>
            <p:spPr>
              <a:xfrm rot="5400000">
                <a:off x="2871" y="671"/>
                <a:ext cx="300" cy="3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2b5c3c831c8_0_25"/>
              <p:cNvSpPr/>
              <p:nvPr/>
            </p:nvSpPr>
            <p:spPr>
              <a:xfrm rot="5400000">
                <a:off x="2974" y="725"/>
                <a:ext cx="218" cy="139"/>
              </a:xfrm>
              <a:custGeom>
                <a:rect b="b" l="l" r="r" t="t"/>
                <a:pathLst>
                  <a:path extrusionOk="0" h="288" w="384">
                    <a:moveTo>
                      <a:pt x="0" y="288"/>
                    </a:moveTo>
                    <a:lnTo>
                      <a:pt x="192" y="0"/>
                    </a:lnTo>
                    <a:lnTo>
                      <a:pt x="384" y="288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g2b5c3c831c8_0_25"/>
              <p:cNvSpPr txBox="1"/>
              <p:nvPr/>
            </p:nvSpPr>
            <p:spPr>
              <a:xfrm rot="-5400000">
                <a:off x="2941" y="619"/>
                <a:ext cx="600" cy="2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EXE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51" name="Google Shape;351;g2b5c3c831c8_0_25"/>
            <p:cNvCxnSpPr/>
            <p:nvPr/>
          </p:nvCxnSpPr>
          <p:spPr>
            <a:xfrm>
              <a:off x="4474" y="316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g2b5c3c831c8_0_25"/>
            <p:cNvCxnSpPr/>
            <p:nvPr/>
          </p:nvCxnSpPr>
          <p:spPr>
            <a:xfrm>
              <a:off x="4904" y="316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3" name="Google Shape;353;g2b5c3c831c8_0_25"/>
            <p:cNvGrpSpPr/>
            <p:nvPr/>
          </p:nvGrpSpPr>
          <p:grpSpPr>
            <a:xfrm>
              <a:off x="4618" y="3052"/>
              <a:ext cx="329" cy="290"/>
              <a:chOff x="3816" y="576"/>
              <a:chExt cx="699" cy="600"/>
            </a:xfrm>
          </p:grpSpPr>
          <p:sp>
            <p:nvSpPr>
              <p:cNvPr id="354" name="Google Shape;354;g2b5c3c831c8_0_25"/>
              <p:cNvSpPr/>
              <p:nvPr/>
            </p:nvSpPr>
            <p:spPr>
              <a:xfrm>
                <a:off x="3915" y="576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55" name="Google Shape;355;g2b5c3c831c8_0_25"/>
              <p:cNvSpPr txBox="1"/>
              <p:nvPr/>
            </p:nvSpPr>
            <p:spPr>
              <a:xfrm>
                <a:off x="3816" y="627"/>
                <a:ext cx="600" cy="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MEM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6" name="Google Shape;356;g2b5c3c831c8_0_25"/>
            <p:cNvSpPr/>
            <p:nvPr/>
          </p:nvSpPr>
          <p:spPr>
            <a:xfrm>
              <a:off x="4633" y="3168"/>
              <a:ext cx="337" cy="185"/>
            </a:xfrm>
            <a:custGeom>
              <a:rect b="b" l="l" r="r" t="t"/>
              <a:pathLst>
                <a:path extrusionOk="0" h="384" w="816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144"/>
                  </a:lnTo>
                  <a:lnTo>
                    <a:pt x="816" y="144"/>
                  </a:lnTo>
                </a:path>
              </a:pathLst>
            </a:cu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7" name="Google Shape;357;g2b5c3c831c8_0_25"/>
            <p:cNvCxnSpPr/>
            <p:nvPr/>
          </p:nvCxnSpPr>
          <p:spPr>
            <a:xfrm>
              <a:off x="3608" y="323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g2b5c3c831c8_0_25"/>
            <p:cNvCxnSpPr/>
            <p:nvPr/>
          </p:nvCxnSpPr>
          <p:spPr>
            <a:xfrm>
              <a:off x="3578" y="3098"/>
              <a:ext cx="300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59" name="Google Shape;359;g2b5c3c831c8_0_25"/>
            <p:cNvGrpSpPr/>
            <p:nvPr/>
          </p:nvGrpSpPr>
          <p:grpSpPr>
            <a:xfrm>
              <a:off x="3403" y="3052"/>
              <a:ext cx="291" cy="290"/>
              <a:chOff x="1197" y="576"/>
              <a:chExt cx="615" cy="600"/>
            </a:xfrm>
          </p:grpSpPr>
          <p:sp>
            <p:nvSpPr>
              <p:cNvPr id="360" name="Google Shape;360;g2b5c3c831c8_0_25"/>
              <p:cNvSpPr/>
              <p:nvPr/>
            </p:nvSpPr>
            <p:spPr>
              <a:xfrm>
                <a:off x="1197" y="576"/>
                <a:ext cx="600" cy="6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t/>
                </a:r>
                <a:endParaRPr b="1" i="0" sz="10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61" name="Google Shape;361;g2b5c3c831c8_0_25"/>
              <p:cNvSpPr txBox="1"/>
              <p:nvPr/>
            </p:nvSpPr>
            <p:spPr>
              <a:xfrm>
                <a:off x="1212" y="627"/>
                <a:ext cx="600" cy="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IF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2" name="Google Shape;362;g2b5c3c831c8_0_25"/>
            <p:cNvSpPr/>
            <p:nvPr/>
          </p:nvSpPr>
          <p:spPr>
            <a:xfrm>
              <a:off x="4123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2b5c3c831c8_0_25"/>
            <p:cNvSpPr/>
            <p:nvPr/>
          </p:nvSpPr>
          <p:spPr>
            <a:xfrm>
              <a:off x="4970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2b5c3c831c8_0_25"/>
            <p:cNvSpPr/>
            <p:nvPr/>
          </p:nvSpPr>
          <p:spPr>
            <a:xfrm>
              <a:off x="3699" y="2947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2b5c3c831c8_0_25"/>
            <p:cNvSpPr/>
            <p:nvPr/>
          </p:nvSpPr>
          <p:spPr>
            <a:xfrm>
              <a:off x="4546" y="295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6" name="Google Shape;366;g2b5c3c831c8_0_25"/>
            <p:cNvGrpSpPr/>
            <p:nvPr/>
          </p:nvGrpSpPr>
          <p:grpSpPr>
            <a:xfrm flipH="1">
              <a:off x="5033" y="3043"/>
              <a:ext cx="295" cy="180"/>
              <a:chOff x="1352" y="528"/>
              <a:chExt cx="622" cy="333"/>
            </a:xfrm>
          </p:grpSpPr>
          <p:grpSp>
            <p:nvGrpSpPr>
              <p:cNvPr id="367" name="Google Shape;367;g2b5c3c831c8_0_25"/>
              <p:cNvGrpSpPr/>
              <p:nvPr/>
            </p:nvGrpSpPr>
            <p:grpSpPr>
              <a:xfrm>
                <a:off x="1374" y="528"/>
                <a:ext cx="600" cy="300"/>
                <a:chOff x="1392" y="528"/>
                <a:chExt cx="600" cy="300"/>
              </a:xfrm>
            </p:grpSpPr>
            <p:sp>
              <p:nvSpPr>
                <p:cNvPr id="368" name="Google Shape;368;g2b5c3c831c8_0_25"/>
                <p:cNvSpPr/>
                <p:nvPr/>
              </p:nvSpPr>
              <p:spPr>
                <a:xfrm>
                  <a:off x="1632" y="528"/>
                  <a:ext cx="300" cy="300"/>
                </a:xfrm>
                <a:prstGeom prst="rect">
                  <a:avLst/>
                </a:prstGeom>
                <a:solidFill>
                  <a:srgbClr val="4472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9" name="Google Shape;369;g2b5c3c831c8_0_25"/>
                <p:cNvSpPr/>
                <p:nvPr/>
              </p:nvSpPr>
              <p:spPr>
                <a:xfrm>
                  <a:off x="1392" y="528"/>
                  <a:ext cx="600" cy="300"/>
                </a:xfrm>
                <a:prstGeom prst="rect">
                  <a:avLst/>
                </a:prstGeom>
                <a:noFill/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</p:grpSp>
          <p:sp>
            <p:nvSpPr>
              <p:cNvPr id="370" name="Google Shape;370;g2b5c3c831c8_0_25"/>
              <p:cNvSpPr txBox="1"/>
              <p:nvPr/>
            </p:nvSpPr>
            <p:spPr>
              <a:xfrm>
                <a:off x="1352" y="574"/>
                <a:ext cx="600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WB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1" name="Google Shape;371;g2b5c3c831c8_0_25"/>
            <p:cNvGrpSpPr/>
            <p:nvPr/>
          </p:nvGrpSpPr>
          <p:grpSpPr>
            <a:xfrm>
              <a:off x="3827" y="3459"/>
              <a:ext cx="1928" cy="406"/>
              <a:chOff x="1995" y="1200"/>
              <a:chExt cx="1898" cy="406"/>
            </a:xfrm>
          </p:grpSpPr>
          <p:grpSp>
            <p:nvGrpSpPr>
              <p:cNvPr id="372" name="Google Shape;372;g2b5c3c831c8_0_25"/>
              <p:cNvGrpSpPr/>
              <p:nvPr/>
            </p:nvGrpSpPr>
            <p:grpSpPr>
              <a:xfrm>
                <a:off x="2430" y="1305"/>
                <a:ext cx="279" cy="180"/>
                <a:chOff x="1374" y="528"/>
                <a:chExt cx="603" cy="333"/>
              </a:xfrm>
            </p:grpSpPr>
            <p:grpSp>
              <p:nvGrpSpPr>
                <p:cNvPr id="373" name="Google Shape;373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374" name="Google Shape;374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75" name="Google Shape;375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376" name="Google Shape;376;g2b5c3c831c8_0_25"/>
                <p:cNvSpPr txBox="1"/>
                <p:nvPr/>
              </p:nvSpPr>
              <p:spPr>
                <a:xfrm>
                  <a:off x="1377" y="573"/>
                  <a:ext cx="600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77" name="Google Shape;377;g2b5c3c831c8_0_25"/>
              <p:cNvCxnSpPr/>
              <p:nvPr/>
            </p:nvCxnSpPr>
            <p:spPr>
              <a:xfrm>
                <a:off x="2651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g2b5c3c831c8_0_25"/>
              <p:cNvCxnSpPr/>
              <p:nvPr/>
            </p:nvCxnSpPr>
            <p:spPr>
              <a:xfrm>
                <a:off x="2651" y="1490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79" name="Google Shape;379;g2b5c3c831c8_0_25"/>
              <p:cNvGrpSpPr/>
              <p:nvPr/>
            </p:nvGrpSpPr>
            <p:grpSpPr>
              <a:xfrm>
                <a:off x="2787" y="1234"/>
                <a:ext cx="269" cy="372"/>
                <a:chOff x="2871" y="410"/>
                <a:chExt cx="484" cy="769"/>
              </a:xfrm>
            </p:grpSpPr>
            <p:sp>
              <p:nvSpPr>
                <p:cNvPr id="380" name="Google Shape;380;g2b5c3c831c8_0_25"/>
                <p:cNvSpPr/>
                <p:nvPr/>
              </p:nvSpPr>
              <p:spPr>
                <a:xfrm rot="-5400000">
                  <a:off x="2798" y="639"/>
                  <a:ext cx="756" cy="324"/>
                </a:xfrm>
                <a:custGeom>
                  <a:rect b="b" l="l" r="r" t="t"/>
                  <a:pathLst>
                    <a:path extrusionOk="0" h="21600" w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1" name="Google Shape;381;g2b5c3c831c8_0_25"/>
                <p:cNvSpPr txBox="1"/>
                <p:nvPr/>
              </p:nvSpPr>
              <p:spPr>
                <a:xfrm>
                  <a:off x="2991" y="410"/>
                  <a:ext cx="324" cy="7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g2b5c3c831c8_0_25"/>
                <p:cNvSpPr/>
                <p:nvPr/>
              </p:nvSpPr>
              <p:spPr>
                <a:xfrm rot="5400000">
                  <a:off x="2871" y="671"/>
                  <a:ext cx="300" cy="30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3" name="Google Shape;383;g2b5c3c831c8_0_25"/>
                <p:cNvSpPr/>
                <p:nvPr/>
              </p:nvSpPr>
              <p:spPr>
                <a:xfrm rot="5400000">
                  <a:off x="2974" y="725"/>
                  <a:ext cx="218" cy="139"/>
                </a:xfrm>
                <a:custGeom>
                  <a:rect b="b" l="l" r="r" t="t"/>
                  <a:pathLst>
                    <a:path extrusionOk="0" h="288" w="384">
                      <a:moveTo>
                        <a:pt x="0" y="288"/>
                      </a:moveTo>
                      <a:lnTo>
                        <a:pt x="192" y="0"/>
                      </a:lnTo>
                      <a:lnTo>
                        <a:pt x="384" y="288"/>
                      </a:lnTo>
                    </a:path>
                  </a:pathLst>
                </a:custGeom>
                <a:noFill/>
                <a:ln cap="flat" cmpd="sng" w="2857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g2b5c3c831c8_0_25"/>
                <p:cNvSpPr txBox="1"/>
                <p:nvPr/>
              </p:nvSpPr>
              <p:spPr>
                <a:xfrm rot="-5400000">
                  <a:off x="2938" y="621"/>
                  <a:ext cx="60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EXE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385" name="Google Shape;385;g2b5c3c831c8_0_25"/>
              <p:cNvCxnSpPr/>
              <p:nvPr/>
            </p:nvCxnSpPr>
            <p:spPr>
              <a:xfrm>
                <a:off x="3052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g2b5c3c831c8_0_25"/>
              <p:cNvCxnSpPr/>
              <p:nvPr/>
            </p:nvCxnSpPr>
            <p:spPr>
              <a:xfrm>
                <a:off x="3475" y="142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7" name="Google Shape;387;g2b5c3c831c8_0_25"/>
              <p:cNvGrpSpPr/>
              <p:nvPr/>
            </p:nvGrpSpPr>
            <p:grpSpPr>
              <a:xfrm>
                <a:off x="3193" y="1305"/>
                <a:ext cx="324" cy="290"/>
                <a:chOff x="3817" y="576"/>
                <a:chExt cx="698" cy="600"/>
              </a:xfrm>
            </p:grpSpPr>
            <p:sp>
              <p:nvSpPr>
                <p:cNvPr id="388" name="Google Shape;388;g2b5c3c831c8_0_25"/>
                <p:cNvSpPr/>
                <p:nvPr/>
              </p:nvSpPr>
              <p:spPr>
                <a:xfrm>
                  <a:off x="3915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89" name="Google Shape;389;g2b5c3c831c8_0_25"/>
                <p:cNvSpPr txBox="1"/>
                <p:nvPr/>
              </p:nvSpPr>
              <p:spPr>
                <a:xfrm>
                  <a:off x="3817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MEM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g2b5c3c831c8_0_25"/>
              <p:cNvSpPr/>
              <p:nvPr/>
            </p:nvSpPr>
            <p:spPr>
              <a:xfrm>
                <a:off x="3208" y="1421"/>
                <a:ext cx="333" cy="185"/>
              </a:xfrm>
              <a:custGeom>
                <a:rect b="b" l="l" r="r" t="t"/>
                <a:pathLst>
                  <a:path extrusionOk="0" h="384" w="816">
                    <a:moveTo>
                      <a:pt x="0" y="0"/>
                    </a:moveTo>
                    <a:lnTo>
                      <a:pt x="0" y="384"/>
                    </a:lnTo>
                    <a:lnTo>
                      <a:pt x="720" y="384"/>
                    </a:lnTo>
                    <a:lnTo>
                      <a:pt x="720" y="144"/>
                    </a:lnTo>
                    <a:lnTo>
                      <a:pt x="816" y="144"/>
                    </a:lnTo>
                  </a:path>
                </a:pathLst>
              </a:cu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91" name="Google Shape;391;g2b5c3c831c8_0_25"/>
              <p:cNvCxnSpPr/>
              <p:nvPr/>
            </p:nvCxnSpPr>
            <p:spPr>
              <a:xfrm>
                <a:off x="2199" y="149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g2b5c3c831c8_0_25"/>
              <p:cNvCxnSpPr/>
              <p:nvPr/>
            </p:nvCxnSpPr>
            <p:spPr>
              <a:xfrm>
                <a:off x="2169" y="1351"/>
                <a:ext cx="3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93" name="Google Shape;393;g2b5c3c831c8_0_25"/>
              <p:cNvGrpSpPr/>
              <p:nvPr/>
            </p:nvGrpSpPr>
            <p:grpSpPr>
              <a:xfrm>
                <a:off x="1995" y="1305"/>
                <a:ext cx="286" cy="290"/>
                <a:chOff x="1197" y="576"/>
                <a:chExt cx="619" cy="600"/>
              </a:xfrm>
            </p:grpSpPr>
            <p:sp>
              <p:nvSpPr>
                <p:cNvPr id="394" name="Google Shape;394;g2b5c3c831c8_0_25"/>
                <p:cNvSpPr/>
                <p:nvPr/>
              </p:nvSpPr>
              <p:spPr>
                <a:xfrm>
                  <a:off x="1197" y="576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endParaRPr>
                </a:p>
              </p:txBody>
            </p:sp>
            <p:sp>
              <p:nvSpPr>
                <p:cNvPr id="395" name="Google Shape;395;g2b5c3c831c8_0_25"/>
                <p:cNvSpPr txBox="1"/>
                <p:nvPr/>
              </p:nvSpPr>
              <p:spPr>
                <a:xfrm>
                  <a:off x="1216" y="627"/>
                  <a:ext cx="600" cy="3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IF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6" name="Google Shape;396;g2b5c3c831c8_0_25"/>
              <p:cNvGrpSpPr/>
              <p:nvPr/>
            </p:nvGrpSpPr>
            <p:grpSpPr>
              <a:xfrm>
                <a:off x="2288" y="1200"/>
                <a:ext cx="1252" cy="391"/>
                <a:chOff x="2112" y="528"/>
                <a:chExt cx="2016" cy="604"/>
              </a:xfrm>
            </p:grpSpPr>
            <p:sp>
              <p:nvSpPr>
                <p:cNvPr id="397" name="Google Shape;397;g2b5c3c831c8_0_25"/>
                <p:cNvSpPr/>
                <p:nvPr/>
              </p:nvSpPr>
              <p:spPr>
                <a:xfrm>
                  <a:off x="2784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8" name="Google Shape;398;g2b5c3c831c8_0_25"/>
                <p:cNvSpPr/>
                <p:nvPr/>
              </p:nvSpPr>
              <p:spPr>
                <a:xfrm>
                  <a:off x="4128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9" name="Google Shape;399;g2b5c3c831c8_0_25"/>
                <p:cNvSpPr/>
                <p:nvPr/>
              </p:nvSpPr>
              <p:spPr>
                <a:xfrm>
                  <a:off x="2112" y="528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" name="Google Shape;400;g2b5c3c831c8_0_25"/>
                <p:cNvSpPr/>
                <p:nvPr/>
              </p:nvSpPr>
              <p:spPr>
                <a:xfrm>
                  <a:off x="3456" y="532"/>
                  <a:ext cx="0" cy="600"/>
                </a:xfrm>
                <a:prstGeom prst="rect">
                  <a:avLst/>
                </a:prstGeom>
                <a:solidFill>
                  <a:srgbClr val="ED7D31"/>
                </a:solidFill>
                <a:ln cap="flat" cmpd="sng" w="2857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01" name="Google Shape;401;g2b5c3c831c8_0_25"/>
              <p:cNvGrpSpPr/>
              <p:nvPr/>
            </p:nvGrpSpPr>
            <p:grpSpPr>
              <a:xfrm flipH="1">
                <a:off x="3605" y="1296"/>
                <a:ext cx="288" cy="180"/>
                <a:chOff x="1354" y="528"/>
                <a:chExt cx="620" cy="333"/>
              </a:xfrm>
            </p:grpSpPr>
            <p:grpSp>
              <p:nvGrpSpPr>
                <p:cNvPr id="402" name="Google Shape;402;g2b5c3c831c8_0_25"/>
                <p:cNvGrpSpPr/>
                <p:nvPr/>
              </p:nvGrpSpPr>
              <p:grpSpPr>
                <a:xfrm>
                  <a:off x="1374" y="528"/>
                  <a:ext cx="600" cy="300"/>
                  <a:chOff x="1392" y="528"/>
                  <a:chExt cx="600" cy="300"/>
                </a:xfrm>
              </p:grpSpPr>
              <p:sp>
                <p:nvSpPr>
                  <p:cNvPr id="403" name="Google Shape;403;g2b5c3c831c8_0_25"/>
                  <p:cNvSpPr/>
                  <p:nvPr/>
                </p:nvSpPr>
                <p:spPr>
                  <a:xfrm>
                    <a:off x="1632" y="528"/>
                    <a:ext cx="300" cy="300"/>
                  </a:xfrm>
                  <a:prstGeom prst="rect">
                    <a:avLst/>
                  </a:prstGeom>
                  <a:solidFill>
                    <a:srgbClr val="4472C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" name="Google Shape;404;g2b5c3c831c8_0_25"/>
                  <p:cNvSpPr/>
                  <p:nvPr/>
                </p:nvSpPr>
                <p:spPr>
                  <a:xfrm>
                    <a:off x="1392" y="528"/>
                    <a:ext cx="600" cy="300"/>
                  </a:xfrm>
                  <a:prstGeom prst="rect">
                    <a:avLst/>
                  </a:prstGeom>
                  <a:noFill/>
                  <a:ln cap="flat" cmpd="sng" w="2857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000"/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</p:grpSp>
            <p:sp>
              <p:nvSpPr>
                <p:cNvPr id="405" name="Google Shape;405;g2b5c3c831c8_0_25"/>
                <p:cNvSpPr txBox="1"/>
                <p:nvPr/>
              </p:nvSpPr>
              <p:spPr>
                <a:xfrm>
                  <a:off x="1354" y="574"/>
                  <a:ext cx="600" cy="2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b="1" i="0" lang="en-US" sz="1000" u="none" cap="none" strike="noStrik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WB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06" name="Google Shape;406;g2b5c3c831c8_0_25"/>
            <p:cNvSpPr/>
            <p:nvPr/>
          </p:nvSpPr>
          <p:spPr>
            <a:xfrm>
              <a:off x="3716" y="345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7" name="Google Shape;407;g2b5c3c831c8_0_25"/>
            <p:cNvCxnSpPr/>
            <p:nvPr/>
          </p:nvCxnSpPr>
          <p:spPr>
            <a:xfrm>
              <a:off x="3312" y="1584"/>
              <a:ext cx="300" cy="2100"/>
            </a:xfrm>
            <a:prstGeom prst="straightConnector1">
              <a:avLst/>
            </a:prstGeom>
            <a:noFill/>
            <a:ln cap="flat" cmpd="sng" w="76200">
              <a:solidFill>
                <a:srgbClr val="0563C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08" name="Google Shape;408;g2b5c3c831c8_0_25"/>
            <p:cNvSpPr/>
            <p:nvPr/>
          </p:nvSpPr>
          <p:spPr>
            <a:xfrm>
              <a:off x="3264" y="2928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b5c3c831c8_0_25"/>
            <p:cNvSpPr/>
            <p:nvPr/>
          </p:nvSpPr>
          <p:spPr>
            <a:xfrm>
              <a:off x="3264" y="2928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b5c3c831c8_0_25"/>
            <p:cNvSpPr/>
            <p:nvPr/>
          </p:nvSpPr>
          <p:spPr>
            <a:xfrm>
              <a:off x="2832" y="2400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b5c3c831c8_0_25"/>
            <p:cNvSpPr/>
            <p:nvPr/>
          </p:nvSpPr>
          <p:spPr>
            <a:xfrm>
              <a:off x="2417" y="1862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b5c3c831c8_0_25"/>
            <p:cNvSpPr/>
            <p:nvPr/>
          </p:nvSpPr>
          <p:spPr>
            <a:xfrm>
              <a:off x="2047" y="1344"/>
              <a:ext cx="0" cy="300"/>
            </a:xfrm>
            <a:prstGeom prst="rect">
              <a:avLst/>
            </a:prstGeom>
            <a:solidFill>
              <a:srgbClr val="ED7D31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3" name="Google Shape;413;g2b5c3c831c8_0_25"/>
          <p:cNvSpPr/>
          <p:nvPr/>
        </p:nvSpPr>
        <p:spPr>
          <a:xfrm>
            <a:off x="28133" y="6397578"/>
            <a:ext cx="3761479" cy="45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48: and r3,r1,r4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b5c3c831c8_0_25"/>
          <p:cNvSpPr txBox="1"/>
          <p:nvPr/>
        </p:nvSpPr>
        <p:spPr>
          <a:xfrm>
            <a:off x="4351650" y="5917854"/>
            <a:ext cx="6202244" cy="923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 the Instruction which can be executed out of order fashion i.e will not change the meaning of the program or not violate register 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g2b5c3c831c8_0_25"/>
          <p:cNvCxnSpPr>
            <a:stCxn id="414" idx="1"/>
            <a:endCxn id="413" idx="3"/>
          </p:cNvCxnSpPr>
          <p:nvPr/>
        </p:nvCxnSpPr>
        <p:spPr>
          <a:xfrm flipH="1">
            <a:off x="3789750" y="6379554"/>
            <a:ext cx="561900" cy="2475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0" name="Google Shape;420;g2b5c3c831c8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1" name="Google Shape;421;g2b5c3c831c8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2b5c3c831c8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1634726"/>
            <a:ext cx="10980737" cy="43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2b5c3c831c8_0_20"/>
          <p:cNvSpPr txBox="1"/>
          <p:nvPr/>
        </p:nvSpPr>
        <p:spPr>
          <a:xfrm>
            <a:off x="163963" y="215378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Delay Slot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g2b5c3c831c8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9" name="Google Shape;429;g2b5c3c831c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2b5c3c831c8_0_15"/>
          <p:cNvSpPr txBox="1"/>
          <p:nvPr/>
        </p:nvSpPr>
        <p:spPr>
          <a:xfrm>
            <a:off x="399344" y="397350"/>
            <a:ext cx="7725064" cy="5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Scheduling Branch Delay Slots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2b5c3c831c8_0_15"/>
          <p:cNvSpPr/>
          <p:nvPr/>
        </p:nvSpPr>
        <p:spPr>
          <a:xfrm>
            <a:off x="490846" y="1790557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2b5c3c831c8_0_15"/>
          <p:cNvSpPr/>
          <p:nvPr/>
        </p:nvSpPr>
        <p:spPr>
          <a:xfrm>
            <a:off x="582353" y="1776270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R2=0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b5c3c831c8_0_15"/>
          <p:cNvSpPr txBox="1"/>
          <p:nvPr/>
        </p:nvSpPr>
        <p:spPr>
          <a:xfrm>
            <a:off x="685297" y="2408095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2b5c3c831c8_0_15"/>
          <p:cNvSpPr/>
          <p:nvPr/>
        </p:nvSpPr>
        <p:spPr>
          <a:xfrm>
            <a:off x="216328" y="1398445"/>
            <a:ext cx="3111209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 From before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g2b5c3c831c8_0_15"/>
          <p:cNvSpPr/>
          <p:nvPr/>
        </p:nvSpPr>
        <p:spPr>
          <a:xfrm>
            <a:off x="3693562" y="1398445"/>
            <a:ext cx="3019703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 From branch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b5c3c831c8_0_15"/>
          <p:cNvSpPr/>
          <p:nvPr/>
        </p:nvSpPr>
        <p:spPr>
          <a:xfrm>
            <a:off x="7170795" y="1398445"/>
            <a:ext cx="2836691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C. From fall through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g2b5c3c831c8_0_15"/>
          <p:cNvCxnSpPr/>
          <p:nvPr/>
        </p:nvCxnSpPr>
        <p:spPr>
          <a:xfrm>
            <a:off x="2778500" y="2247757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g2b5c3c831c8_0_15"/>
          <p:cNvCxnSpPr/>
          <p:nvPr/>
        </p:nvCxnSpPr>
        <p:spPr>
          <a:xfrm>
            <a:off x="3053019" y="2247757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g2b5c3c831c8_0_15"/>
          <p:cNvCxnSpPr/>
          <p:nvPr/>
        </p:nvCxnSpPr>
        <p:spPr>
          <a:xfrm rot="10800000">
            <a:off x="2503982" y="3314557"/>
            <a:ext cx="549037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g2b5c3c831c8_0_15"/>
          <p:cNvSpPr/>
          <p:nvPr/>
        </p:nvSpPr>
        <p:spPr>
          <a:xfrm>
            <a:off x="3785068" y="1776270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b5c3c831c8_0_15"/>
          <p:cNvSpPr/>
          <p:nvPr/>
        </p:nvSpPr>
        <p:spPr>
          <a:xfrm>
            <a:off x="3876574" y="2585895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R1=0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g2b5c3c831c8_0_15"/>
          <p:cNvSpPr txBox="1"/>
          <p:nvPr/>
        </p:nvSpPr>
        <p:spPr>
          <a:xfrm>
            <a:off x="3968080" y="3162157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g2b5c3c831c8_0_15"/>
          <p:cNvCxnSpPr/>
          <p:nvPr/>
        </p:nvCxnSpPr>
        <p:spPr>
          <a:xfrm>
            <a:off x="6072722" y="30716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4" name="Google Shape;444;g2b5c3c831c8_0_15"/>
          <p:cNvCxnSpPr/>
          <p:nvPr/>
        </p:nvCxnSpPr>
        <p:spPr>
          <a:xfrm>
            <a:off x="6347240" y="2004870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5" name="Google Shape;445;g2b5c3c831c8_0_15"/>
          <p:cNvCxnSpPr/>
          <p:nvPr/>
        </p:nvCxnSpPr>
        <p:spPr>
          <a:xfrm rot="10800000">
            <a:off x="6072722" y="20048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g2b5c3c831c8_0_15"/>
          <p:cNvSpPr/>
          <p:nvPr/>
        </p:nvSpPr>
        <p:spPr>
          <a:xfrm>
            <a:off x="7079289" y="1776270"/>
            <a:ext cx="2745185" cy="1828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472C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5c3c831c8_0_15"/>
          <p:cNvSpPr/>
          <p:nvPr/>
        </p:nvSpPr>
        <p:spPr>
          <a:xfrm>
            <a:off x="7170795" y="1761982"/>
            <a:ext cx="2470666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 R1,R2,R3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R1=0 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5c3c831c8_0_15"/>
          <p:cNvSpPr txBox="1"/>
          <p:nvPr/>
        </p:nvSpPr>
        <p:spPr>
          <a:xfrm>
            <a:off x="7262302" y="2414445"/>
            <a:ext cx="1921629" cy="3693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   delay</a:t>
            </a:r>
            <a:r>
              <a:rPr b="0" i="0" lang="en-US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9" name="Google Shape;449;g2b5c3c831c8_0_15"/>
          <p:cNvCxnSpPr/>
          <p:nvPr/>
        </p:nvCxnSpPr>
        <p:spPr>
          <a:xfrm>
            <a:off x="9366943" y="2233470"/>
            <a:ext cx="274518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0" name="Google Shape;450;g2b5c3c831c8_0_15"/>
          <p:cNvCxnSpPr/>
          <p:nvPr/>
        </p:nvCxnSpPr>
        <p:spPr>
          <a:xfrm>
            <a:off x="9641461" y="2219182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1" name="Google Shape;451;g2b5c3c831c8_0_15"/>
          <p:cNvCxnSpPr/>
          <p:nvPr/>
        </p:nvCxnSpPr>
        <p:spPr>
          <a:xfrm rot="10800000">
            <a:off x="9275437" y="3300270"/>
            <a:ext cx="3660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2" name="Google Shape;452;g2b5c3c831c8_0_15"/>
          <p:cNvSpPr/>
          <p:nvPr/>
        </p:nvSpPr>
        <p:spPr>
          <a:xfrm>
            <a:off x="3876574" y="1852470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R4,R5,R6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g2b5c3c831c8_0_15"/>
          <p:cNvSpPr/>
          <p:nvPr/>
        </p:nvSpPr>
        <p:spPr>
          <a:xfrm>
            <a:off x="7170795" y="3147870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R4,R5,R6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4" name="Google Shape;454;g2b5c3c831c8_0_15"/>
          <p:cNvGrpSpPr/>
          <p:nvPr/>
        </p:nvGrpSpPr>
        <p:grpSpPr>
          <a:xfrm>
            <a:off x="399340" y="3590783"/>
            <a:ext cx="1372592" cy="493713"/>
            <a:chOff x="432" y="1920"/>
            <a:chExt cx="720" cy="311"/>
          </a:xfrm>
        </p:grpSpPr>
        <p:cxnSp>
          <p:nvCxnSpPr>
            <p:cNvPr id="455" name="Google Shape;455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6" name="Google Shape;456;g2b5c3c831c8_0_15"/>
            <p:cNvSpPr/>
            <p:nvPr/>
          </p:nvSpPr>
          <p:spPr>
            <a:xfrm>
              <a:off x="432" y="193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g2b5c3c831c8_0_15"/>
          <p:cNvGrpSpPr/>
          <p:nvPr/>
        </p:nvGrpSpPr>
        <p:grpSpPr>
          <a:xfrm>
            <a:off x="3876574" y="3590783"/>
            <a:ext cx="1372592" cy="493713"/>
            <a:chOff x="432" y="1920"/>
            <a:chExt cx="720" cy="311"/>
          </a:xfrm>
        </p:grpSpPr>
        <p:cxnSp>
          <p:nvCxnSpPr>
            <p:cNvPr id="458" name="Google Shape;458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9" name="Google Shape;459;g2b5c3c831c8_0_15"/>
            <p:cNvSpPr/>
            <p:nvPr/>
          </p:nvSpPr>
          <p:spPr>
            <a:xfrm>
              <a:off x="432" y="193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g2b5c3c831c8_0_15"/>
          <p:cNvGrpSpPr/>
          <p:nvPr/>
        </p:nvGrpSpPr>
        <p:grpSpPr>
          <a:xfrm>
            <a:off x="7170796" y="3590783"/>
            <a:ext cx="1372592" cy="512763"/>
            <a:chOff x="432" y="1920"/>
            <a:chExt cx="720" cy="323"/>
          </a:xfrm>
        </p:grpSpPr>
        <p:cxnSp>
          <p:nvCxnSpPr>
            <p:cNvPr id="461" name="Google Shape;461;g2b5c3c831c8_0_15"/>
            <p:cNvCxnSpPr/>
            <p:nvPr/>
          </p:nvCxnSpPr>
          <p:spPr>
            <a:xfrm>
              <a:off x="1152" y="1920"/>
              <a:ext cx="0" cy="3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62" name="Google Shape;462;g2b5c3c831c8_0_15"/>
            <p:cNvSpPr/>
            <p:nvPr/>
          </p:nvSpPr>
          <p:spPr>
            <a:xfrm>
              <a:off x="432" y="194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becomes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g2b5c3c831c8_0_15"/>
          <p:cNvGrpSpPr/>
          <p:nvPr/>
        </p:nvGrpSpPr>
        <p:grpSpPr>
          <a:xfrm>
            <a:off x="490847" y="3957496"/>
            <a:ext cx="2859567" cy="1919287"/>
            <a:chOff x="480" y="2151"/>
            <a:chExt cx="1500" cy="1209"/>
          </a:xfrm>
        </p:grpSpPr>
        <p:sp>
          <p:nvSpPr>
            <p:cNvPr id="464" name="Google Shape;464;g2b5c3c831c8_0_15"/>
            <p:cNvSpPr/>
            <p:nvPr/>
          </p:nvSpPr>
          <p:spPr>
            <a:xfrm>
              <a:off x="480" y="2160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2b5c3c831c8_0_15"/>
            <p:cNvSpPr/>
            <p:nvPr/>
          </p:nvSpPr>
          <p:spPr>
            <a:xfrm>
              <a:off x="528" y="215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R2=0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2b5c3c831c8_0_15"/>
            <p:cNvSpPr txBox="1"/>
            <p:nvPr/>
          </p:nvSpPr>
          <p:spPr>
            <a:xfrm>
              <a:off x="576" y="254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7" name="Google Shape;467;g2b5c3c831c8_0_15"/>
            <p:cNvCxnSpPr/>
            <p:nvPr/>
          </p:nvCxnSpPr>
          <p:spPr>
            <a:xfrm>
              <a:off x="1680" y="2448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g2b5c3c831c8_0_15"/>
            <p:cNvCxnSpPr/>
            <p:nvPr/>
          </p:nvCxnSpPr>
          <p:spPr>
            <a:xfrm>
              <a:off x="1824" y="244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g2b5c3c831c8_0_15"/>
            <p:cNvCxnSpPr/>
            <p:nvPr/>
          </p:nvCxnSpPr>
          <p:spPr>
            <a:xfrm rot="10800000">
              <a:off x="1524" y="3120"/>
              <a:ext cx="3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0" name="Google Shape;470;g2b5c3c831c8_0_15"/>
          <p:cNvGrpSpPr/>
          <p:nvPr/>
        </p:nvGrpSpPr>
        <p:grpSpPr>
          <a:xfrm>
            <a:off x="3785068" y="3957495"/>
            <a:ext cx="2859567" cy="1905000"/>
            <a:chOff x="2208" y="2151"/>
            <a:chExt cx="1500" cy="1200"/>
          </a:xfrm>
        </p:grpSpPr>
        <p:sp>
          <p:nvSpPr>
            <p:cNvPr id="471" name="Google Shape;471;g2b5c3c831c8_0_15"/>
            <p:cNvSpPr/>
            <p:nvPr/>
          </p:nvSpPr>
          <p:spPr>
            <a:xfrm>
              <a:off x="2208" y="2151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2b5c3c831c8_0_15"/>
            <p:cNvSpPr/>
            <p:nvPr/>
          </p:nvSpPr>
          <p:spPr>
            <a:xfrm>
              <a:off x="2256" y="266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R1=0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2b5c3c831c8_0_15"/>
            <p:cNvSpPr txBox="1"/>
            <p:nvPr/>
          </p:nvSpPr>
          <p:spPr>
            <a:xfrm>
              <a:off x="2304" y="302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sub </a:t>
              </a:r>
              <a:r>
                <a:rPr b="0" i="0" lang="en-US" sz="18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R4,R5,R6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4" name="Google Shape;474;g2b5c3c831c8_0_15"/>
            <p:cNvCxnSpPr/>
            <p:nvPr/>
          </p:nvCxnSpPr>
          <p:spPr>
            <a:xfrm>
              <a:off x="3408" y="2967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g2b5c3c831c8_0_15"/>
            <p:cNvCxnSpPr/>
            <p:nvPr/>
          </p:nvCxnSpPr>
          <p:spPr>
            <a:xfrm>
              <a:off x="3552" y="2448"/>
              <a:ext cx="0" cy="6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g2b5c3c831c8_0_15"/>
            <p:cNvCxnSpPr/>
            <p:nvPr/>
          </p:nvCxnSpPr>
          <p:spPr>
            <a:xfrm rot="10800000">
              <a:off x="2952" y="2448"/>
              <a:ext cx="60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7" name="Google Shape;477;g2b5c3c831c8_0_15"/>
          <p:cNvGrpSpPr/>
          <p:nvPr/>
        </p:nvGrpSpPr>
        <p:grpSpPr>
          <a:xfrm>
            <a:off x="7079289" y="3919396"/>
            <a:ext cx="2859567" cy="1919287"/>
            <a:chOff x="3936" y="2151"/>
            <a:chExt cx="1500" cy="1209"/>
          </a:xfrm>
        </p:grpSpPr>
        <p:sp>
          <p:nvSpPr>
            <p:cNvPr id="478" name="Google Shape;478;g2b5c3c831c8_0_15"/>
            <p:cNvSpPr/>
            <p:nvPr/>
          </p:nvSpPr>
          <p:spPr>
            <a:xfrm>
              <a:off x="3936" y="2160"/>
              <a:ext cx="1500" cy="1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4472C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2b5c3c831c8_0_15"/>
            <p:cNvSpPr/>
            <p:nvPr/>
          </p:nvSpPr>
          <p:spPr>
            <a:xfrm>
              <a:off x="3984" y="2151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  R1,R2,R3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if R1=0 then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2b5c3c831c8_0_15"/>
            <p:cNvSpPr txBox="1"/>
            <p:nvPr/>
          </p:nvSpPr>
          <p:spPr>
            <a:xfrm>
              <a:off x="4032" y="2544"/>
              <a:ext cx="900" cy="233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sub R4,R5,R6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" name="Google Shape;481;g2b5c3c831c8_0_15"/>
            <p:cNvCxnSpPr/>
            <p:nvPr/>
          </p:nvCxnSpPr>
          <p:spPr>
            <a:xfrm>
              <a:off x="5088" y="2424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2" name="Google Shape;482;g2b5c3c831c8_0_15"/>
          <p:cNvSpPr/>
          <p:nvPr/>
        </p:nvSpPr>
        <p:spPr>
          <a:xfrm>
            <a:off x="7170795" y="2744645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R7,R8,R9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b5c3c831c8_0_15"/>
          <p:cNvSpPr/>
          <p:nvPr/>
        </p:nvSpPr>
        <p:spPr>
          <a:xfrm>
            <a:off x="7216548" y="5206857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R4,R5,R6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g2b5c3c831c8_0_15"/>
          <p:cNvCxnSpPr/>
          <p:nvPr/>
        </p:nvCxnSpPr>
        <p:spPr>
          <a:xfrm>
            <a:off x="9538517" y="4338495"/>
            <a:ext cx="0" cy="1066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g2b5c3c831c8_0_15"/>
          <p:cNvCxnSpPr/>
          <p:nvPr/>
        </p:nvCxnSpPr>
        <p:spPr>
          <a:xfrm rot="10800000">
            <a:off x="9172492" y="5375132"/>
            <a:ext cx="366025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g2b5c3c831c8_0_15"/>
          <p:cNvSpPr txBox="1"/>
          <p:nvPr/>
        </p:nvSpPr>
        <p:spPr>
          <a:xfrm>
            <a:off x="41293" y="5924125"/>
            <a:ext cx="9791158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is the best choice, fills delay slot and reduces 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B and C, the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 may need to be copied, increasing 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B and C, must be okay to execute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branch fails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5c3c831c8_0_15"/>
          <p:cNvSpPr/>
          <p:nvPr/>
        </p:nvSpPr>
        <p:spPr>
          <a:xfrm>
            <a:off x="7201297" y="4840145"/>
            <a:ext cx="2470666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R7,R8,R9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g2b5c3c831c8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3" name="Google Shape;493;g2b5c3c831c8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2b5c3c831c8_0_10"/>
          <p:cNvSpPr txBox="1"/>
          <p:nvPr/>
        </p:nvSpPr>
        <p:spPr>
          <a:xfrm>
            <a:off x="419973" y="402450"/>
            <a:ext cx="8038131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A: Filling the delay slot Before Branch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2b5c3c831c8_0_10"/>
          <p:cNvSpPr txBox="1"/>
          <p:nvPr/>
        </p:nvSpPr>
        <p:spPr>
          <a:xfrm>
            <a:off x="221489" y="1454443"/>
            <a:ext cx="4026271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	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g2b5c3c831c8_0_10"/>
          <p:cNvSpPr/>
          <p:nvPr/>
        </p:nvSpPr>
        <p:spPr>
          <a:xfrm>
            <a:off x="419983" y="4121443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g2b5c3c831c8_0_10"/>
          <p:cNvSpPr/>
          <p:nvPr/>
        </p:nvSpPr>
        <p:spPr>
          <a:xfrm>
            <a:off x="4763436" y="2978443"/>
            <a:ext cx="4483801" cy="373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 case, the compiler is not able to find suitable instruction,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MUL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SUB	  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ADD	  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 ADD   R1, R4,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2b5c3c831c8_0_10"/>
          <p:cNvSpPr/>
          <p:nvPr/>
        </p:nvSpPr>
        <p:spPr>
          <a:xfrm>
            <a:off x="2783662" y="1898943"/>
            <a:ext cx="3385725" cy="1181100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2b5c3c831c8_0_10"/>
          <p:cNvSpPr txBox="1"/>
          <p:nvPr/>
        </p:nvSpPr>
        <p:spPr>
          <a:xfrm>
            <a:off x="6194172" y="1989431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2b5c3c831c8_0_10"/>
          <p:cNvSpPr/>
          <p:nvPr/>
        </p:nvSpPr>
        <p:spPr>
          <a:xfrm>
            <a:off x="129983" y="1411581"/>
            <a:ext cx="3660246" cy="457200"/>
          </a:xfrm>
          <a:prstGeom prst="ellipse">
            <a:avLst/>
          </a:prstGeom>
          <a:noFill/>
          <a:ln cap="flat" cmpd="sng" w="571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2b5c3c831c8_0_10"/>
          <p:cNvSpPr/>
          <p:nvPr/>
        </p:nvSpPr>
        <p:spPr>
          <a:xfrm>
            <a:off x="634061" y="2736557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g2b5c3c831c8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7" name="Google Shape;507;g2b5c3c831c8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2b5c3c831c8_0_5"/>
          <p:cNvSpPr txBox="1"/>
          <p:nvPr/>
        </p:nvSpPr>
        <p:spPr>
          <a:xfrm>
            <a:off x="259027" y="394050"/>
            <a:ext cx="9089371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B: Filling the delay slot From Branch Target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5c3c831c8_0_5"/>
          <p:cNvSpPr txBox="1"/>
          <p:nvPr/>
        </p:nvSpPr>
        <p:spPr>
          <a:xfrm>
            <a:off x="221489" y="1405992"/>
            <a:ext cx="4026271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 MUL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5c3c831c8_0_5"/>
          <p:cNvSpPr/>
          <p:nvPr/>
        </p:nvSpPr>
        <p:spPr>
          <a:xfrm>
            <a:off x="64351" y="4323082"/>
            <a:ext cx="3660246" cy="457200"/>
          </a:xfrm>
          <a:prstGeom prst="ellipse">
            <a:avLst/>
          </a:prstGeom>
          <a:noFill/>
          <a:ln cap="flat" cmpd="sng" w="57150">
            <a:solidFill>
              <a:srgbClr val="8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5c3c831c8_0_5"/>
          <p:cNvSpPr/>
          <p:nvPr/>
        </p:nvSpPr>
        <p:spPr>
          <a:xfrm>
            <a:off x="2492250" y="1836428"/>
            <a:ext cx="3660245" cy="1425913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2b5c3c831c8_0_5"/>
          <p:cNvSpPr txBox="1"/>
          <p:nvPr/>
        </p:nvSpPr>
        <p:spPr>
          <a:xfrm>
            <a:off x="6177279" y="1926915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2b5c3c831c8_0_5"/>
          <p:cNvSpPr/>
          <p:nvPr/>
        </p:nvSpPr>
        <p:spPr>
          <a:xfrm>
            <a:off x="444112" y="2845784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2b5c3c831c8_0_5"/>
          <p:cNvSpPr txBox="1"/>
          <p:nvPr/>
        </p:nvSpPr>
        <p:spPr>
          <a:xfrm>
            <a:off x="205104" y="5448695"/>
            <a:ext cx="10023886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when it is predicted, 80 % Branch Taken &amp;  20% Not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should ensure no Register write violation in the Not Taken part of the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Branch is not taken, then FLUSH i.e Waste of Cycle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b5c3c831c8_0_5"/>
          <p:cNvSpPr/>
          <p:nvPr/>
        </p:nvSpPr>
        <p:spPr>
          <a:xfrm>
            <a:off x="205103" y="4249621"/>
            <a:ext cx="3139670" cy="1154400"/>
          </a:xfrm>
          <a:prstGeom prst="rect">
            <a:avLst/>
          </a:prstGeom>
          <a:solidFill>
            <a:srgbClr val="E1EFD8">
              <a:alpha val="35686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Taken Part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b5c3c831c8_0_5"/>
          <p:cNvSpPr/>
          <p:nvPr/>
        </p:nvSpPr>
        <p:spPr>
          <a:xfrm>
            <a:off x="259029" y="2845783"/>
            <a:ext cx="3204156" cy="1255800"/>
          </a:xfrm>
          <a:prstGeom prst="rect">
            <a:avLst/>
          </a:prstGeom>
          <a:solidFill>
            <a:srgbClr val="FF9999">
              <a:alpha val="4156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Not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2b5c3c831c8_0_5"/>
          <p:cNvSpPr/>
          <p:nvPr/>
        </p:nvSpPr>
        <p:spPr>
          <a:xfrm>
            <a:off x="5786709" y="3086495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g2b5c3c831c8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23" name="Google Shape;523;g2b5c3c831c8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2b5c3c831c8_0_135"/>
          <p:cNvSpPr txBox="1"/>
          <p:nvPr/>
        </p:nvSpPr>
        <p:spPr>
          <a:xfrm>
            <a:off x="320542" y="366650"/>
            <a:ext cx="9741802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C: Filling the delay slot From Fall through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2b5c3c831c8_0_135"/>
          <p:cNvSpPr txBox="1"/>
          <p:nvPr/>
        </p:nvSpPr>
        <p:spPr>
          <a:xfrm>
            <a:off x="221489" y="1376964"/>
            <a:ext cx="4026271" cy="3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SUB	R2, 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	BEQZ    R1, R7,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R4,  R7	</a:t>
            </a:r>
            <a:endParaRPr b="1" i="0" sz="1800" u="sng" cap="none" strike="noStrike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g2b5c3c831c8_0_135"/>
          <p:cNvSpPr/>
          <p:nvPr/>
        </p:nvSpPr>
        <p:spPr>
          <a:xfrm>
            <a:off x="2492250" y="1807400"/>
            <a:ext cx="3660245" cy="1425913"/>
          </a:xfrm>
          <a:custGeom>
            <a:rect b="b" l="l" r="r" t="t"/>
            <a:pathLst>
              <a:path extrusionOk="0" h="688" w="2360">
                <a:moveTo>
                  <a:pt x="0" y="600"/>
                </a:moveTo>
                <a:cubicBezTo>
                  <a:pt x="408" y="644"/>
                  <a:pt x="816" y="688"/>
                  <a:pt x="1104" y="600"/>
                </a:cubicBezTo>
                <a:cubicBezTo>
                  <a:pt x="1392" y="512"/>
                  <a:pt x="1536" y="144"/>
                  <a:pt x="1728" y="72"/>
                </a:cubicBezTo>
                <a:cubicBezTo>
                  <a:pt x="1920" y="0"/>
                  <a:pt x="2152" y="152"/>
                  <a:pt x="2256" y="168"/>
                </a:cubicBezTo>
                <a:cubicBezTo>
                  <a:pt x="2360" y="184"/>
                  <a:pt x="2356" y="176"/>
                  <a:pt x="2352" y="168"/>
                </a:cubicBezTo>
              </a:path>
            </a:pathLst>
          </a:custGeom>
          <a:noFill/>
          <a:ln cap="flat" cmpd="sng" w="57150">
            <a:solidFill>
              <a:srgbClr val="C319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g2b5c3c831c8_0_135"/>
          <p:cNvSpPr txBox="1"/>
          <p:nvPr/>
        </p:nvSpPr>
        <p:spPr>
          <a:xfrm>
            <a:off x="6177279" y="1897887"/>
            <a:ext cx="1622253" cy="369300"/>
          </a:xfrm>
          <a:prstGeom prst="rect">
            <a:avLst/>
          </a:prstGeom>
          <a:noFill/>
          <a:ln cap="flat" cmpd="sng" w="12700">
            <a:solidFill>
              <a:srgbClr val="C319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0475" spcFirstLastPara="1" rIns="9047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C31935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Slot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5c3c831c8_0_135"/>
          <p:cNvSpPr/>
          <p:nvPr/>
        </p:nvSpPr>
        <p:spPr>
          <a:xfrm>
            <a:off x="566120" y="2831744"/>
            <a:ext cx="2099958" cy="3435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 R3, R4, R5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2b5c3c831c8_0_135"/>
          <p:cNvSpPr txBox="1"/>
          <p:nvPr/>
        </p:nvSpPr>
        <p:spPr>
          <a:xfrm>
            <a:off x="205104" y="5419667"/>
            <a:ext cx="10023886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Useful when it is predicted, 80 % Branch Not Taken &amp;  20%  Taken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It should ensure no Register write violation in the Not Taken part of the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Branch is not taken, then FLUSH i.e Waste of Cycle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5c3c831c8_0_135"/>
          <p:cNvSpPr/>
          <p:nvPr/>
        </p:nvSpPr>
        <p:spPr>
          <a:xfrm>
            <a:off x="297377" y="4218958"/>
            <a:ext cx="3139670" cy="1154400"/>
          </a:xfrm>
          <a:prstGeom prst="rect">
            <a:avLst/>
          </a:prstGeom>
          <a:solidFill>
            <a:srgbClr val="E1EFD8">
              <a:alpha val="35686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5c3c831c8_0_135"/>
          <p:cNvSpPr/>
          <p:nvPr/>
        </p:nvSpPr>
        <p:spPr>
          <a:xfrm>
            <a:off x="320549" y="2778523"/>
            <a:ext cx="3204156" cy="1255800"/>
          </a:xfrm>
          <a:prstGeom prst="rect">
            <a:avLst/>
          </a:prstGeom>
          <a:solidFill>
            <a:srgbClr val="FF9999">
              <a:alpha val="41568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Branch Not Taken Part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5c3c831c8_0_135"/>
          <p:cNvSpPr/>
          <p:nvPr/>
        </p:nvSpPr>
        <p:spPr>
          <a:xfrm>
            <a:off x="5786709" y="3057467"/>
            <a:ext cx="3934764" cy="236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Bookman Old Style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SUB	R2, R1, 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ADD	R1, R2,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 BEQZ R1, R7,  there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</a:t>
            </a:r>
            <a:r>
              <a:rPr b="1" i="0" lang="en-US" sz="1800" u="none" cap="none" strike="noStrike">
                <a:solidFill>
                  <a:srgbClr val="C3193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MUL	 R3,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	ADD R1, R4,  R7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there: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Processor: Control Hazard</a:t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537" name="Google Shape;5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9" name="Google Shape;539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540" name="Google Shape;540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6" name="Google Shape;54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258514" y="261425"/>
            <a:ext cx="5016627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128109" y="1275472"/>
            <a:ext cx="9872937" cy="4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the flow of instruction addresses is </a:t>
            </a:r>
            <a:r>
              <a:rPr b="0" i="0" lang="en-US" sz="1800" u="none" cap="none" strike="noStrike">
                <a:solidFill>
                  <a:srgbClr val="5A11FD"/>
                </a:solidFill>
                <a:latin typeface="Calibri"/>
                <a:ea typeface="Calibri"/>
                <a:cs typeface="Calibri"/>
                <a:sym typeface="Calibri"/>
              </a:rPr>
              <a:t>not sequential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(i.e., PC = PC + 4); </a:t>
            </a:r>
            <a:r>
              <a:rPr b="0" i="0" lang="en-US" sz="1800" u="none" cap="none" strike="noStrike">
                <a:solidFill>
                  <a:srgbClr val="5A11FD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by change of flow instructions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Conditional branches (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beq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bne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Unconditional branches ( </a:t>
            </a:r>
            <a:r>
              <a:rPr b="0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bal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Exceptions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Undesirable instructions get into the pipeline even before branch instruction is fetched,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branch is taken (Compare and Change PC in EX Stage)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2658bb40c15_0_1176"/>
          <p:cNvSpPr txBox="1"/>
          <p:nvPr/>
        </p:nvSpPr>
        <p:spPr>
          <a:xfrm>
            <a:off x="4705402" y="4093166"/>
            <a:ext cx="5802355" cy="1600800"/>
          </a:xfrm>
          <a:prstGeom prst="rect">
            <a:avLst/>
          </a:prstGeom>
          <a:noFill/>
          <a:ln cap="flat" cmpd="sng" w="9525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  ID    EX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    ID     EX         MEM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     ID         EX           MEM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         ID            EX         MEM 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IF             ID         EX            MEM      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58bb40c15_0_1176"/>
          <p:cNvSpPr/>
          <p:nvPr/>
        </p:nvSpPr>
        <p:spPr>
          <a:xfrm>
            <a:off x="5398719" y="4107234"/>
            <a:ext cx="463295" cy="306300"/>
          </a:xfrm>
          <a:prstGeom prst="ellipse">
            <a:avLst/>
          </a:prstGeom>
          <a:noFill/>
          <a:ln cap="flat" cmpd="sng" w="571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0475" spcFirstLastPara="1" rIns="904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2658bb40c15_0_1176"/>
          <p:cNvSpPr/>
          <p:nvPr/>
        </p:nvSpPr>
        <p:spPr>
          <a:xfrm>
            <a:off x="5881912" y="3429000"/>
            <a:ext cx="4209283" cy="532800"/>
          </a:xfrm>
          <a:prstGeom prst="wedgeEllipseCallout">
            <a:avLst>
              <a:gd fmla="val -55072" name="adj1"/>
              <a:gd fmla="val 75026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Decision is taken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58bb40c15_0_1176"/>
          <p:cNvSpPr/>
          <p:nvPr/>
        </p:nvSpPr>
        <p:spPr>
          <a:xfrm>
            <a:off x="6396634" y="5910669"/>
            <a:ext cx="3180019" cy="501600"/>
          </a:xfrm>
          <a:prstGeom prst="wedgeEllipseCallout">
            <a:avLst>
              <a:gd fmla="val -26927" name="adj1"/>
              <a:gd fmla="val -96993" name="adj2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Instruction to be fetched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658bb40c15_0_1176"/>
          <p:cNvSpPr/>
          <p:nvPr/>
        </p:nvSpPr>
        <p:spPr>
          <a:xfrm>
            <a:off x="9120931" y="4489158"/>
            <a:ext cx="274518" cy="685800"/>
          </a:xfrm>
          <a:prstGeom prst="chevron">
            <a:avLst>
              <a:gd fmla="val 50000" name="adj"/>
            </a:avLst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658bb40c15_0_1176"/>
          <p:cNvSpPr txBox="1"/>
          <p:nvPr/>
        </p:nvSpPr>
        <p:spPr>
          <a:xfrm>
            <a:off x="9395449" y="4668958"/>
            <a:ext cx="186759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Flush these!!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2658bb40c15_0_1176"/>
          <p:cNvSpPr txBox="1"/>
          <p:nvPr/>
        </p:nvSpPr>
        <p:spPr>
          <a:xfrm>
            <a:off x="258506" y="3961650"/>
            <a:ext cx="4805874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R1, R2,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beq  	R1, R2,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R1,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	R2, R7, R8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target:   	add	R1, R4, R5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g2b5c3c831c8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g2b5c3c831c8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b5c3c831c8_0_75"/>
          <p:cNvSpPr txBox="1"/>
          <p:nvPr/>
        </p:nvSpPr>
        <p:spPr>
          <a:xfrm>
            <a:off x="152662" y="469575"/>
            <a:ext cx="1073179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Three Stage Stall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b5c3c831c8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661" y="1336274"/>
            <a:ext cx="11075396" cy="48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g2b5c3c831c8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g2b5c3c831c8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2b5c3c831c8_0_70"/>
          <p:cNvSpPr txBox="1"/>
          <p:nvPr/>
        </p:nvSpPr>
        <p:spPr>
          <a:xfrm>
            <a:off x="219430" y="469575"/>
            <a:ext cx="9843036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Safe Decision </a:t>
            </a:r>
            <a:endParaRPr b="0" i="0" sz="33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2b5c3c831c8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" y="1404482"/>
            <a:ext cx="10980737" cy="4049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2b5c3c831c8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g2b5c3c831c8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b5c3c831c8_0_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444" y="2884912"/>
            <a:ext cx="10349443" cy="368756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b5c3c831c8_0_65"/>
          <p:cNvSpPr txBox="1"/>
          <p:nvPr/>
        </p:nvSpPr>
        <p:spPr>
          <a:xfrm>
            <a:off x="357781" y="1003650"/>
            <a:ext cx="10147816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EA"/>
                </a:solidFill>
                <a:latin typeface="Calibri"/>
                <a:ea typeface="Calibri"/>
                <a:cs typeface="Calibri"/>
                <a:sym typeface="Calibri"/>
              </a:rPr>
              <a:t>All branches waste 2 cycles irrespective of whether branch is taken or not.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Wasteful..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Better way???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2000" u="none" cap="none" strike="noStrike">
                <a:solidFill>
                  <a:srgbClr val="1B49C0"/>
                </a:solidFill>
                <a:latin typeface="Calibri"/>
                <a:ea typeface="Calibri"/>
                <a:cs typeface="Calibri"/>
                <a:sym typeface="Calibri"/>
              </a:rPr>
              <a:t>Reduce stall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Guess or Predict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7" name="Google Shape;157;g2b5c3c831c8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8" name="Google Shape;158;g2b5c3c831c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b5c3c831c8_0_60"/>
          <p:cNvSpPr txBox="1"/>
          <p:nvPr/>
        </p:nvSpPr>
        <p:spPr>
          <a:xfrm>
            <a:off x="185836" y="215116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2b5c3c831c8_0_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35" y="1460976"/>
            <a:ext cx="12367831" cy="5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g2b5c3c831c8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6" name="Google Shape;166;g2b5c3c831c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b5c3c831c8_0_55"/>
          <p:cNvSpPr txBox="1"/>
          <p:nvPr/>
        </p:nvSpPr>
        <p:spPr>
          <a:xfrm>
            <a:off x="105571" y="363166"/>
            <a:ext cx="8601578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2b5c3c831c8_0_55"/>
          <p:cNvPicPr preferRelativeResize="0"/>
          <p:nvPr/>
        </p:nvPicPr>
        <p:blipFill rotWithShape="1">
          <a:blip r:embed="rId4">
            <a:alphaModFix/>
          </a:blip>
          <a:srcRect b="0" l="0" r="8196" t="0"/>
          <a:stretch/>
        </p:blipFill>
        <p:spPr>
          <a:xfrm>
            <a:off x="361" y="1312926"/>
            <a:ext cx="11462645" cy="51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g2b5c3c831c8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g2b5c3c831c8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b5c3c831c8_0_50"/>
          <p:cNvSpPr txBox="1"/>
          <p:nvPr/>
        </p:nvSpPr>
        <p:spPr>
          <a:xfrm>
            <a:off x="175117" y="469575"/>
            <a:ext cx="9796562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b="1" i="0" lang="en-US" sz="33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Control Hazard on Branches: Safe Decision </a:t>
            </a:r>
            <a:endParaRPr b="0" i="0" sz="33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g2b5c3c831c8_0_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504" y="1206523"/>
            <a:ext cx="11786492" cy="48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