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09807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guide id="3" pos="3459">
          <p15:clr>
            <a:srgbClr val="A4A3A4"/>
          </p15:clr>
        </p15:guide>
      </p15:sldGuideLst>
    </p:ext>
    <p:ext uri="GoogleSlidesCustomDataVersion2">
      <go:slidesCustomData xmlns:go="http://customooxmlschemas.google.com/" r:id="rId35" roundtripDataSignature="AMtx7milxzDr2knfz3x6Nxl/UApBrsPP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B1D7DC-7F66-498C-B8C8-7B65C39C5E82}">
  <a:tblStyle styleId="{F7B1D7DC-7F66-498C-B8C8-7B65C39C5E8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345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fb4b1835_1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264fb4b1835_1_3: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2: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5e9649535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b5e9649535_0_3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3: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5e9649535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2b5e9649535_0_3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4: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5e9649535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b5e9649535_0_2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5e9649535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2b5e9649535_0_2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5e9649535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b5e9649535_0_1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5e9649535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2b5e9649535_0_1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4fb4b1835_1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264fb4b1835_1_93: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6: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7: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5e9649535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b5e9649535_0_8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b5e9649535_0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2b5e9649535_0_8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8: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b5e9649535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2b5e9649535_0_7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b5e9649535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2b5e9649535_0_7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5e9649535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2b5e9649535_0_6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27: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58bb40c15_0_1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658bb40c15_0_1176: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5e9649535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b5e9649535_0_6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5e9649535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If n&lt;&lt;k.. Then better to take sequential execution .. So s=n  then eff=small number/larger number so less than 1.</a:t>
            </a:r>
            <a:endParaRPr/>
          </a:p>
          <a:p>
            <a:pPr indent="0" lvl="0" marL="0" rtl="0" algn="l">
              <a:lnSpc>
                <a:spcPct val="100000"/>
              </a:lnSpc>
              <a:spcBef>
                <a:spcPts val="0"/>
              </a:spcBef>
              <a:spcAft>
                <a:spcPts val="0"/>
              </a:spcAft>
              <a:buSzPts val="1400"/>
              <a:buNone/>
            </a:pPr>
            <a:r>
              <a:rPr lang="en-US"/>
              <a:t>If n==k then speedup= n power2 /2n= n/2 then eff=n/2 /n=0.5</a:t>
            </a:r>
            <a:endParaRPr/>
          </a:p>
          <a:p>
            <a:pPr indent="0" lvl="0" marL="0" rtl="0" algn="l">
              <a:lnSpc>
                <a:spcPct val="100000"/>
              </a:lnSpc>
              <a:spcBef>
                <a:spcPts val="0"/>
              </a:spcBef>
              <a:spcAft>
                <a:spcPts val="0"/>
              </a:spcAft>
              <a:buSzPts val="1400"/>
              <a:buNone/>
            </a:pPr>
            <a:r>
              <a:rPr lang="en-US"/>
              <a:t>If n&gt;&gt;k then speedup= number of stages in pipeline then eff=larger number/ small number =1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Efficiency- how well the system is utilized</a:t>
            </a:r>
            <a:endParaRPr/>
          </a:p>
          <a:p>
            <a:pPr indent="0" lvl="0" marL="0" rtl="0" algn="l">
              <a:lnSpc>
                <a:spcPct val="100000"/>
              </a:lnSpc>
              <a:spcBef>
                <a:spcPts val="0"/>
              </a:spcBef>
              <a:spcAft>
                <a:spcPts val="0"/>
              </a:spcAft>
              <a:buSzPts val="1400"/>
              <a:buNone/>
            </a:pPr>
            <a:r>
              <a:t/>
            </a:r>
            <a:endParaRPr/>
          </a:p>
        </p:txBody>
      </p:sp>
      <p:sp>
        <p:nvSpPr>
          <p:cNvPr id="133" name="Google Shape;133;g2b5e9649535_0_5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5e9649535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2b5e9649535_0_5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5e9649535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b5e9649535_0_45: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5e9649535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b5e9649535_0_40:notes"/>
          <p:cNvSpPr/>
          <p:nvPr>
            <p:ph idx="2" type="sldImg"/>
          </p:nvPr>
        </p:nvSpPr>
        <p:spPr>
          <a:xfrm>
            <a:off x="684213" y="685800"/>
            <a:ext cx="548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9"/>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 type="body"/>
          </p:nvPr>
        </p:nvSpPr>
        <p:spPr>
          <a:xfrm>
            <a:off x="549037" y="1600201"/>
            <a:ext cx="9882664"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29"/>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body"/>
          </p:nvPr>
        </p:nvSpPr>
        <p:spPr>
          <a:xfrm rot="5400000">
            <a:off x="3227389" y="-1078150"/>
            <a:ext cx="4525963" cy="988266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8"/>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6270607" y="1965068"/>
            <a:ext cx="5851525" cy="247066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 type="body"/>
          </p:nvPr>
        </p:nvSpPr>
        <p:spPr>
          <a:xfrm rot="5400000">
            <a:off x="1237769" y="-414093"/>
            <a:ext cx="5851525" cy="722898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9"/>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5"/>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5"/>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0"/>
          <p:cNvSpPr txBox="1"/>
          <p:nvPr>
            <p:ph type="ctrTitle"/>
          </p:nvPr>
        </p:nvSpPr>
        <p:spPr>
          <a:xfrm>
            <a:off x="823556" y="2130426"/>
            <a:ext cx="9333627"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subTitle"/>
          </p:nvPr>
        </p:nvSpPr>
        <p:spPr>
          <a:xfrm>
            <a:off x="1647111" y="3886200"/>
            <a:ext cx="7686517"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8" name="Google Shape;28;p30"/>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867403" y="4406901"/>
            <a:ext cx="9333627"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867403" y="2906713"/>
            <a:ext cx="9333627"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31"/>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 type="body"/>
          </p:nvPr>
        </p:nvSpPr>
        <p:spPr>
          <a:xfrm>
            <a:off x="549037" y="1600201"/>
            <a:ext cx="4849826"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32"/>
          <p:cNvSpPr txBox="1"/>
          <p:nvPr>
            <p:ph idx="2" type="body"/>
          </p:nvPr>
        </p:nvSpPr>
        <p:spPr>
          <a:xfrm>
            <a:off x="5581875" y="1600201"/>
            <a:ext cx="4849826"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2"/>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 type="body"/>
          </p:nvPr>
        </p:nvSpPr>
        <p:spPr>
          <a:xfrm>
            <a:off x="549037" y="1535113"/>
            <a:ext cx="48517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3"/>
          <p:cNvSpPr txBox="1"/>
          <p:nvPr>
            <p:ph idx="2" type="body"/>
          </p:nvPr>
        </p:nvSpPr>
        <p:spPr>
          <a:xfrm>
            <a:off x="549037" y="2174875"/>
            <a:ext cx="48517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3"/>
          <p:cNvSpPr txBox="1"/>
          <p:nvPr>
            <p:ph idx="3" type="body"/>
          </p:nvPr>
        </p:nvSpPr>
        <p:spPr>
          <a:xfrm>
            <a:off x="5578063" y="1535113"/>
            <a:ext cx="4853639"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3"/>
          <p:cNvSpPr txBox="1"/>
          <p:nvPr>
            <p:ph idx="4" type="body"/>
          </p:nvPr>
        </p:nvSpPr>
        <p:spPr>
          <a:xfrm>
            <a:off x="5578063" y="2174875"/>
            <a:ext cx="4853639"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3"/>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549038" y="273050"/>
            <a:ext cx="3612587"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 type="body"/>
          </p:nvPr>
        </p:nvSpPr>
        <p:spPr>
          <a:xfrm>
            <a:off x="4293163" y="273051"/>
            <a:ext cx="6138538"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6"/>
          <p:cNvSpPr txBox="1"/>
          <p:nvPr>
            <p:ph idx="2" type="body"/>
          </p:nvPr>
        </p:nvSpPr>
        <p:spPr>
          <a:xfrm>
            <a:off x="549038" y="1435101"/>
            <a:ext cx="3612587"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6"/>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2152301" y="4800600"/>
            <a:ext cx="6588443"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p:nvPr>
            <p:ph idx="2" type="pic"/>
          </p:nvPr>
        </p:nvSpPr>
        <p:spPr>
          <a:xfrm>
            <a:off x="2152301" y="612775"/>
            <a:ext cx="6588443" cy="4114800"/>
          </a:xfrm>
          <a:prstGeom prst="rect">
            <a:avLst/>
          </a:prstGeom>
          <a:noFill/>
          <a:ln>
            <a:noFill/>
          </a:ln>
        </p:spPr>
      </p:sp>
      <p:sp>
        <p:nvSpPr>
          <p:cNvPr id="68" name="Google Shape;68;p37"/>
          <p:cNvSpPr txBox="1"/>
          <p:nvPr>
            <p:ph idx="1" type="body"/>
          </p:nvPr>
        </p:nvSpPr>
        <p:spPr>
          <a:xfrm>
            <a:off x="2152301" y="5367338"/>
            <a:ext cx="6588443"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7"/>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549037" y="274638"/>
            <a:ext cx="9882664"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549037" y="1600201"/>
            <a:ext cx="9882664"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549037" y="6356351"/>
            <a:ext cx="256217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751752" y="6356351"/>
            <a:ext cx="347723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7869529" y="6356351"/>
            <a:ext cx="256217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g264fb4b1835_1_3"/>
          <p:cNvGrpSpPr/>
          <p:nvPr/>
        </p:nvGrpSpPr>
        <p:grpSpPr>
          <a:xfrm>
            <a:off x="282751" y="5489800"/>
            <a:ext cx="960815" cy="1077941"/>
            <a:chOff x="313939" y="5489794"/>
            <a:chExt cx="1066800" cy="1077941"/>
          </a:xfrm>
        </p:grpSpPr>
        <p:sp>
          <p:nvSpPr>
            <p:cNvPr id="89" name="Google Shape;89;g264fb4b1835_1_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90" name="Google Shape;90;g264fb4b1835_1_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grpSp>
      <p:cxnSp>
        <p:nvCxnSpPr>
          <p:cNvPr id="91" name="Google Shape;91;g264fb4b1835_1_3"/>
          <p:cNvCxnSpPr/>
          <p:nvPr/>
        </p:nvCxnSpPr>
        <p:spPr>
          <a:xfrm flipH="1" rot="10800000">
            <a:off x="4857299" y="3678594"/>
            <a:ext cx="4336455" cy="11400"/>
          </a:xfrm>
          <a:prstGeom prst="straightConnector1">
            <a:avLst/>
          </a:prstGeom>
          <a:noFill/>
          <a:ln cap="flat" cmpd="sng" w="38100">
            <a:solidFill>
              <a:srgbClr val="E36C09"/>
            </a:solidFill>
            <a:prstDash val="solid"/>
            <a:round/>
            <a:headEnd len="sm" w="sm" type="none"/>
            <a:tailEnd len="sm" w="sm" type="none"/>
          </a:ln>
        </p:spPr>
      </p:cxnSp>
      <p:grpSp>
        <p:nvGrpSpPr>
          <p:cNvPr id="92" name="Google Shape;92;g264fb4b1835_1_3"/>
          <p:cNvGrpSpPr/>
          <p:nvPr/>
        </p:nvGrpSpPr>
        <p:grpSpPr>
          <a:xfrm rot="10800000">
            <a:off x="9777213" y="266198"/>
            <a:ext cx="960815" cy="1077941"/>
            <a:chOff x="313939" y="5489794"/>
            <a:chExt cx="1066800" cy="1077941"/>
          </a:xfrm>
        </p:grpSpPr>
        <p:sp>
          <p:nvSpPr>
            <p:cNvPr id="93" name="Google Shape;93;g264fb4b1835_1_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94" name="Google Shape;94;g264fb4b1835_1_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grpSp>
      <p:sp>
        <p:nvSpPr>
          <p:cNvPr id="95" name="Google Shape;95;g264fb4b1835_1_3"/>
          <p:cNvSpPr/>
          <p:nvPr/>
        </p:nvSpPr>
        <p:spPr>
          <a:xfrm>
            <a:off x="3149613" y="1504372"/>
            <a:ext cx="6752361" cy="1230000"/>
          </a:xfrm>
          <a:prstGeom prst="rect">
            <a:avLst/>
          </a:prstGeom>
          <a:noFill/>
          <a:ln>
            <a:noFill/>
          </a:ln>
        </p:spPr>
        <p:txBody>
          <a:bodyPr anchorCtr="0" anchor="t" bIns="50400" lIns="100800" spcFirstLastPara="1" rIns="100800" wrap="square" tIns="504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060"/>
                </a:solidFill>
                <a:latin typeface="Calibri"/>
                <a:ea typeface="Calibri"/>
                <a:cs typeface="Calibri"/>
                <a:sym typeface="Calibri"/>
              </a:rPr>
              <a:t>Microprocessor &amp; Computer Architecture (</a:t>
            </a:r>
            <a:r>
              <a:rPr b="1" i="0" lang="en-US" sz="3000" u="none" cap="none" strike="noStrike">
                <a:solidFill>
                  <a:srgbClr val="002060"/>
                </a:solidFill>
                <a:latin typeface="arial"/>
                <a:ea typeface="arial"/>
                <a:cs typeface="arial"/>
                <a:sym typeface="arial"/>
              </a:rPr>
              <a:t>μ</a:t>
            </a:r>
            <a:r>
              <a:rPr b="1" i="0" lang="en-US" sz="3000" u="none" cap="none" strike="noStrike">
                <a:solidFill>
                  <a:srgbClr val="002060"/>
                </a:solidFill>
                <a:latin typeface="Calibri"/>
                <a:ea typeface="Calibri"/>
                <a:cs typeface="Calibri"/>
                <a:sym typeface="Calibri"/>
              </a:rPr>
              <a:t>pCA)</a:t>
            </a:r>
            <a:endParaRPr b="0" i="0" sz="1200" u="none" cap="none" strike="noStrike">
              <a:solidFill>
                <a:srgbClr val="000000"/>
              </a:solidFill>
              <a:latin typeface="Arial"/>
              <a:ea typeface="Arial"/>
              <a:cs typeface="Arial"/>
              <a:sym typeface="Arial"/>
            </a:endParaRPr>
          </a:p>
        </p:txBody>
      </p:sp>
      <p:sp>
        <p:nvSpPr>
          <p:cNvPr id="96" name="Google Shape;96;g264fb4b1835_1_3"/>
          <p:cNvSpPr txBox="1"/>
          <p:nvPr/>
        </p:nvSpPr>
        <p:spPr>
          <a:xfrm>
            <a:off x="5718834" y="2964930"/>
            <a:ext cx="2791298" cy="563700"/>
          </a:xfrm>
          <a:prstGeom prst="rect">
            <a:avLst/>
          </a:prstGeom>
          <a:noFill/>
          <a:ln>
            <a:noFill/>
          </a:ln>
        </p:spPr>
        <p:txBody>
          <a:bodyPr anchorCtr="0" anchor="t" bIns="50400" lIns="100800" spcFirstLastPara="1" rIns="100800" wrap="square" tIns="504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E36C09"/>
                </a:solidFill>
                <a:latin typeface="Calibri"/>
                <a:ea typeface="Calibri"/>
                <a:cs typeface="Calibri"/>
                <a:sym typeface="Calibri"/>
              </a:rPr>
              <a:t>UE22CS252B</a:t>
            </a:r>
            <a:endParaRPr b="1" i="0" sz="3000" u="none" cap="none" strike="noStrike">
              <a:solidFill>
                <a:srgbClr val="E36C09"/>
              </a:solidFill>
              <a:latin typeface="Calibri"/>
              <a:ea typeface="Calibri"/>
              <a:cs typeface="Calibri"/>
              <a:sym typeface="Calibri"/>
            </a:endParaRPr>
          </a:p>
        </p:txBody>
      </p:sp>
      <p:sp>
        <p:nvSpPr>
          <p:cNvPr id="97" name="Google Shape;97;g264fb4b1835_1_3"/>
          <p:cNvSpPr/>
          <p:nvPr/>
        </p:nvSpPr>
        <p:spPr>
          <a:xfrm>
            <a:off x="5176467" y="3946650"/>
            <a:ext cx="3876042" cy="697500"/>
          </a:xfrm>
          <a:prstGeom prst="rect">
            <a:avLst/>
          </a:prstGeom>
          <a:noFill/>
          <a:ln>
            <a:noFill/>
          </a:ln>
        </p:spPr>
        <p:txBody>
          <a:bodyPr anchorCtr="0" anchor="t" bIns="50400" lIns="100800" spcFirstLastPara="1" rIns="100800" wrap="square" tIns="50400">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E36C09"/>
                </a:solidFill>
                <a:latin typeface="Calibri"/>
                <a:ea typeface="Calibri"/>
                <a:cs typeface="Calibri"/>
                <a:sym typeface="Calibri"/>
              </a:rPr>
              <a:t>Session  - 2.8</a:t>
            </a:r>
            <a:endParaRPr b="1" i="0" sz="3100" u="none" cap="none" strike="noStrike">
              <a:solidFill>
                <a:srgbClr val="E36C09"/>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100"/>
              <a:buFont typeface="Arial"/>
              <a:buNone/>
            </a:pPr>
            <a:r>
              <a:t/>
            </a:r>
            <a:endParaRPr b="1" i="0" sz="3100" u="none" cap="none" strike="noStrike">
              <a:solidFill>
                <a:srgbClr val="E36C09"/>
              </a:solidFill>
              <a:latin typeface="Calibri"/>
              <a:ea typeface="Calibri"/>
              <a:cs typeface="Calibri"/>
              <a:sym typeface="Calibri"/>
            </a:endParaRPr>
          </a:p>
        </p:txBody>
      </p:sp>
      <p:pic>
        <p:nvPicPr>
          <p:cNvPr id="98" name="Google Shape;98;g264fb4b1835_1_3"/>
          <p:cNvPicPr preferRelativeResize="0"/>
          <p:nvPr/>
        </p:nvPicPr>
        <p:blipFill rotWithShape="1">
          <a:blip r:embed="rId3">
            <a:alphaModFix/>
          </a:blip>
          <a:srcRect b="0" l="0" r="0" t="0"/>
          <a:stretch/>
        </p:blipFill>
        <p:spPr>
          <a:xfrm>
            <a:off x="1189581" y="2286269"/>
            <a:ext cx="1761164" cy="21719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cxnSp>
        <p:nvCxnSpPr>
          <p:cNvPr id="184" name="Google Shape;184;p2"/>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85" name="Google Shape;185;p2"/>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86" name="Google Shape;186;p2"/>
          <p:cNvSpPr txBox="1"/>
          <p:nvPr/>
        </p:nvSpPr>
        <p:spPr>
          <a:xfrm>
            <a:off x="507603" y="431150"/>
            <a:ext cx="4077788"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Exercise- 2</a:t>
            </a:r>
            <a:endParaRPr b="0" i="0" sz="3300" u="none" cap="none" strike="noStrike">
              <a:solidFill>
                <a:srgbClr val="ED7D31"/>
              </a:solidFill>
              <a:latin typeface="Arial"/>
              <a:ea typeface="Arial"/>
              <a:cs typeface="Arial"/>
              <a:sym typeface="Arial"/>
            </a:endParaRPr>
          </a:p>
        </p:txBody>
      </p:sp>
      <p:sp>
        <p:nvSpPr>
          <p:cNvPr id="187" name="Google Shape;187;p2"/>
          <p:cNvSpPr txBox="1"/>
          <p:nvPr/>
        </p:nvSpPr>
        <p:spPr>
          <a:xfrm>
            <a:off x="219615" y="1401302"/>
            <a:ext cx="9798363" cy="13233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delays 5 nsec, 6 nsec, 11 nsec, and 8 nsec respectively.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188" name="Google Shape;188;p2"/>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cxnSp>
        <p:nvCxnSpPr>
          <p:cNvPr id="193" name="Google Shape;193;g2b5e9649535_0_3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94" name="Google Shape;194;g2b5e9649535_0_3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95" name="Google Shape;195;g2b5e9649535_0_35"/>
          <p:cNvSpPr txBox="1"/>
          <p:nvPr/>
        </p:nvSpPr>
        <p:spPr>
          <a:xfrm>
            <a:off x="507603" y="431150"/>
            <a:ext cx="4077788"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Exercise- 2</a:t>
            </a:r>
            <a:endParaRPr b="0" i="0" sz="3300" u="none" cap="none" strike="noStrike">
              <a:solidFill>
                <a:srgbClr val="ED7D31"/>
              </a:solidFill>
              <a:latin typeface="Arial"/>
              <a:ea typeface="Arial"/>
              <a:cs typeface="Arial"/>
              <a:sym typeface="Arial"/>
            </a:endParaRPr>
          </a:p>
        </p:txBody>
      </p:sp>
      <p:sp>
        <p:nvSpPr>
          <p:cNvPr id="196" name="Google Shape;196;g2b5e9649535_0_35"/>
          <p:cNvSpPr txBox="1"/>
          <p:nvPr/>
        </p:nvSpPr>
        <p:spPr>
          <a:xfrm>
            <a:off x="219615" y="1401302"/>
            <a:ext cx="9798363"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delays 5 nsec, 6 nsec, 11 nsec, and 8 nsec respectively. The delay of an inter-stage register stage of the pipeline is 2.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197" name="Google Shape;197;g2b5e9649535_0_35"/>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198" name="Google Shape;198;g2b5e9649535_0_35"/>
          <p:cNvSpPr txBox="1"/>
          <p:nvPr/>
        </p:nvSpPr>
        <p:spPr>
          <a:xfrm>
            <a:off x="219615" y="3809372"/>
            <a:ext cx="9629401"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to execute N instructions in non-pipelined implementation will be (5 + 6 + 11 + 8)N = 30N= 30x100=3000.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Clock period for pipelined implementation = max{5,6,11,8}  = 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for the pipelined implementation = (K+N-1)*Tc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(4+N-1)*11</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 + 99)*11 = 1133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 = 3000/ 1133 = 2.6</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cxnSp>
        <p:nvCxnSpPr>
          <p:cNvPr id="203" name="Google Shape;203;p3"/>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04" name="Google Shape;204;p3"/>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05" name="Google Shape;205;p3"/>
          <p:cNvSpPr txBox="1"/>
          <p:nvPr/>
        </p:nvSpPr>
        <p:spPr>
          <a:xfrm>
            <a:off x="219625" y="339075"/>
            <a:ext cx="43433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-3</a:t>
            </a:r>
            <a:endParaRPr b="1" i="0" sz="3300" u="none" cap="none" strike="noStrike">
              <a:solidFill>
                <a:srgbClr val="ED7D31"/>
              </a:solidFill>
              <a:latin typeface="Calibri"/>
              <a:ea typeface="Calibri"/>
              <a:cs typeface="Calibri"/>
              <a:sym typeface="Calibri"/>
            </a:endParaRPr>
          </a:p>
        </p:txBody>
      </p:sp>
      <p:sp>
        <p:nvSpPr>
          <p:cNvPr id="206" name="Google Shape;206;p3"/>
          <p:cNvSpPr txBox="1"/>
          <p:nvPr/>
        </p:nvSpPr>
        <p:spPr>
          <a:xfrm>
            <a:off x="219615" y="1401302"/>
            <a:ext cx="9798363"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delays 5 nsec, 6 nsec, 11 nsec, and 8 nsec respectively. The delay of an inter-stage register stage of the pipeline is 2.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207" name="Google Shape;207;p3"/>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cxnSp>
        <p:nvCxnSpPr>
          <p:cNvPr id="212" name="Google Shape;212;g2b5e9649535_0_3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13" name="Google Shape;213;g2b5e9649535_0_3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14" name="Google Shape;214;g2b5e9649535_0_30"/>
          <p:cNvSpPr txBox="1"/>
          <p:nvPr/>
        </p:nvSpPr>
        <p:spPr>
          <a:xfrm>
            <a:off x="219625" y="339075"/>
            <a:ext cx="43433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-3</a:t>
            </a:r>
            <a:endParaRPr b="1" i="0" sz="3300" u="none" cap="none" strike="noStrike">
              <a:solidFill>
                <a:srgbClr val="ED7D31"/>
              </a:solidFill>
              <a:latin typeface="Calibri"/>
              <a:ea typeface="Calibri"/>
              <a:cs typeface="Calibri"/>
              <a:sym typeface="Calibri"/>
            </a:endParaRPr>
          </a:p>
        </p:txBody>
      </p:sp>
      <p:sp>
        <p:nvSpPr>
          <p:cNvPr id="215" name="Google Shape;215;g2b5e9649535_0_30"/>
          <p:cNvSpPr txBox="1"/>
          <p:nvPr/>
        </p:nvSpPr>
        <p:spPr>
          <a:xfrm>
            <a:off x="219615" y="1401302"/>
            <a:ext cx="9798363" cy="163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delays 5 nsec, 6 nsec, 11 nsec, and 8 nsec respectively. The delay of an inter-stage register stage of the pipeline is 2.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216" name="Google Shape;216;g2b5e9649535_0_30"/>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217" name="Google Shape;217;g2b5e9649535_0_30"/>
          <p:cNvSpPr txBox="1"/>
          <p:nvPr/>
        </p:nvSpPr>
        <p:spPr>
          <a:xfrm>
            <a:off x="219615" y="3504781"/>
            <a:ext cx="9966965" cy="317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to execute N instructions in non-pipelined implementation will be (5 + 6 + 11 + 8)N = 30N= 30x100=3000.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Clock period for pipelined implementation = max{5,6,11,8}  = 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Clock period for pipelined implementation with register overhead= 11+2=13</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for the pipelined implementation = (K+N-1)*Tc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(4+N-1)*13</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 + 99)*11 = 1339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 = 3000/ 1339 = 2.2</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cxnSp>
        <p:nvCxnSpPr>
          <p:cNvPr id="222" name="Google Shape;222;p4"/>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23" name="Google Shape;223;p4"/>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24" name="Google Shape;224;p4"/>
          <p:cNvSpPr txBox="1"/>
          <p:nvPr/>
        </p:nvSpPr>
        <p:spPr>
          <a:xfrm>
            <a:off x="152040" y="1415369"/>
            <a:ext cx="9629401"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for the MIPS32 processor where data references constitute 42% of the instructions, and the ideal CPI ignoring memory structural hazards is 1.25. How much faster is the ideal machine without the memory structural hazard versus the machine with the hazard?</a:t>
            </a:r>
            <a:endParaRPr b="0" i="0" sz="2000" u="none" cap="none" strike="noStrike">
              <a:solidFill>
                <a:srgbClr val="000000"/>
              </a:solidFill>
              <a:latin typeface="Calibri"/>
              <a:ea typeface="Calibri"/>
              <a:cs typeface="Calibri"/>
              <a:sym typeface="Calibri"/>
            </a:endParaRPr>
          </a:p>
        </p:txBody>
      </p:sp>
      <p:sp>
        <p:nvSpPr>
          <p:cNvPr id="225" name="Google Shape;225;p4"/>
          <p:cNvSpPr txBox="1"/>
          <p:nvPr/>
        </p:nvSpPr>
        <p:spPr>
          <a:xfrm>
            <a:off x="266898" y="307175"/>
            <a:ext cx="3717527"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- 4</a:t>
            </a:r>
            <a:endParaRPr b="1" i="0" sz="3300" u="none" cap="none" strike="noStrike">
              <a:solidFill>
                <a:srgbClr val="ED7D31"/>
              </a:solidFill>
              <a:latin typeface="Calibri"/>
              <a:ea typeface="Calibri"/>
              <a:cs typeface="Calibri"/>
              <a:sym typeface="Calibri"/>
            </a:endParaRPr>
          </a:p>
        </p:txBody>
      </p:sp>
      <p:sp>
        <p:nvSpPr>
          <p:cNvPr id="226" name="Google Shape;226;p4"/>
          <p:cNvSpPr txBox="1"/>
          <p:nvPr/>
        </p:nvSpPr>
        <p:spPr>
          <a:xfrm>
            <a:off x="152040" y="2738808"/>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cxnSp>
        <p:nvCxnSpPr>
          <p:cNvPr id="231" name="Google Shape;231;g2b5e9649535_0_2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32" name="Google Shape;232;g2b5e9649535_0_2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33" name="Google Shape;233;g2b5e9649535_0_25"/>
          <p:cNvSpPr txBox="1"/>
          <p:nvPr/>
        </p:nvSpPr>
        <p:spPr>
          <a:xfrm>
            <a:off x="152040" y="1415369"/>
            <a:ext cx="9629401"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for the MIPS32 processor where data references constitute 42% of the instructions, and the ideal CPI ignoring memory structural hazards is 1.25. How much faster is the ideal machine without the memory structural hazard versus the machine with the hazard?</a:t>
            </a:r>
            <a:endParaRPr b="0" i="0" sz="2000" u="none" cap="none" strike="noStrike">
              <a:solidFill>
                <a:srgbClr val="000000"/>
              </a:solidFill>
              <a:latin typeface="Calibri"/>
              <a:ea typeface="Calibri"/>
              <a:cs typeface="Calibri"/>
              <a:sym typeface="Calibri"/>
            </a:endParaRPr>
          </a:p>
        </p:txBody>
      </p:sp>
      <p:sp>
        <p:nvSpPr>
          <p:cNvPr id="234" name="Google Shape;234;g2b5e9649535_0_25"/>
          <p:cNvSpPr txBox="1"/>
          <p:nvPr/>
        </p:nvSpPr>
        <p:spPr>
          <a:xfrm>
            <a:off x="266898" y="307175"/>
            <a:ext cx="3717527"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- 4</a:t>
            </a:r>
            <a:endParaRPr b="1" i="0" sz="3300" u="none" cap="none" strike="noStrike">
              <a:solidFill>
                <a:srgbClr val="ED7D31"/>
              </a:solidFill>
              <a:latin typeface="Calibri"/>
              <a:ea typeface="Calibri"/>
              <a:cs typeface="Calibri"/>
              <a:sym typeface="Calibri"/>
            </a:endParaRPr>
          </a:p>
        </p:txBody>
      </p:sp>
      <p:sp>
        <p:nvSpPr>
          <p:cNvPr id="235" name="Google Shape;235;g2b5e9649535_0_25"/>
          <p:cNvSpPr txBox="1"/>
          <p:nvPr/>
        </p:nvSpPr>
        <p:spPr>
          <a:xfrm>
            <a:off x="152040" y="2738808"/>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236" name="Google Shape;236;g2b5e9649535_0_25"/>
          <p:cNvSpPr txBox="1"/>
          <p:nvPr/>
        </p:nvSpPr>
        <p:spPr>
          <a:xfrm>
            <a:off x="159182" y="3242030"/>
            <a:ext cx="9629401"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 = (Ideal CPI x Pipeline Depth) / (Ideal CPI + Stall cycles per instr)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So, Speedup</a:t>
            </a:r>
            <a:r>
              <a:rPr b="0" i="0" lang="en-US" sz="1400" u="none" cap="none" strike="noStrike">
                <a:solidFill>
                  <a:srgbClr val="810000"/>
                </a:solidFill>
                <a:latin typeface="Calibri"/>
                <a:ea typeface="Calibri"/>
                <a:cs typeface="Calibri"/>
                <a:sym typeface="Calibri"/>
              </a:rPr>
              <a:t>_</a:t>
            </a:r>
            <a:r>
              <a:rPr b="0" i="0" lang="en-US" sz="1200" u="none" cap="none" strike="noStrike">
                <a:solidFill>
                  <a:srgbClr val="810000"/>
                </a:solidFill>
                <a:latin typeface="Calibri"/>
                <a:ea typeface="Calibri"/>
                <a:cs typeface="Calibri"/>
                <a:sym typeface="Calibri"/>
              </a:rPr>
              <a:t>ideal</a:t>
            </a:r>
            <a:r>
              <a:rPr b="0" i="0" lang="en-US" sz="2000" u="none" cap="none" strike="noStrike">
                <a:solidFill>
                  <a:srgbClr val="810000"/>
                </a:solidFill>
                <a:latin typeface="Calibri"/>
                <a:ea typeface="Calibri"/>
                <a:cs typeface="Calibri"/>
                <a:sym typeface="Calibri"/>
              </a:rPr>
              <a:t>= 1.25 x K / (1.25 + 0) = K</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a:t>
            </a:r>
            <a:r>
              <a:rPr b="0" i="0" lang="en-US" sz="1200" u="none" cap="none" strike="noStrike">
                <a:solidFill>
                  <a:srgbClr val="810000"/>
                </a:solidFill>
                <a:latin typeface="Calibri"/>
                <a:ea typeface="Calibri"/>
                <a:cs typeface="Calibri"/>
                <a:sym typeface="Calibri"/>
              </a:rPr>
              <a:t>_real    </a:t>
            </a:r>
            <a:r>
              <a:rPr b="0" i="0" lang="en-US" sz="2000" u="none" cap="none" strike="noStrike">
                <a:solidFill>
                  <a:srgbClr val="810000"/>
                </a:solidFill>
                <a:latin typeface="Calibri"/>
                <a:ea typeface="Calibri"/>
                <a:cs typeface="Calibri"/>
                <a:sym typeface="Calibri"/>
              </a:rPr>
              <a:t>= 1.25 x K / (1.25 + 0.42 x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1.25 x K/ 1.67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Required answer  = K / (1.25 x K/ 1.67 )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1/(1.25/1.67)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=1.67 / 1.25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1.34</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g2b5e9649535_0_2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42" name="Google Shape;242;g2b5e9649535_0_2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43" name="Google Shape;243;g2b5e9649535_0_20"/>
          <p:cNvSpPr txBox="1"/>
          <p:nvPr/>
        </p:nvSpPr>
        <p:spPr>
          <a:xfrm>
            <a:off x="195534" y="339075"/>
            <a:ext cx="7639322"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- 5  :  With Stalls</a:t>
            </a:r>
            <a:endParaRPr b="0" i="0" sz="3300" u="none" cap="none" strike="noStrike">
              <a:solidFill>
                <a:srgbClr val="ED7D31"/>
              </a:solidFill>
              <a:latin typeface="Arial"/>
              <a:ea typeface="Arial"/>
              <a:cs typeface="Arial"/>
              <a:sym typeface="Arial"/>
            </a:endParaRPr>
          </a:p>
        </p:txBody>
      </p:sp>
      <p:sp>
        <p:nvSpPr>
          <p:cNvPr id="244" name="Google Shape;244;g2b5e9649535_0_20"/>
          <p:cNvSpPr txBox="1"/>
          <p:nvPr/>
        </p:nvSpPr>
        <p:spPr>
          <a:xfrm>
            <a:off x="270294" y="1469463"/>
            <a:ext cx="9747567" cy="13387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Consider the following constraints wrt the pipeline processor.</a:t>
            </a:r>
            <a:endParaRPr b="0" i="0" sz="18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800"/>
              <a:buFont typeface="Calibri"/>
              <a:buAutoNum type="alphaLcParenR"/>
            </a:pPr>
            <a:r>
              <a:rPr b="0" i="0" lang="en-US" sz="1800" u="none" cap="none" strike="noStrike">
                <a:solidFill>
                  <a:srgbClr val="000000"/>
                </a:solidFill>
                <a:latin typeface="Calibri"/>
                <a:ea typeface="Calibri"/>
                <a:cs typeface="Calibri"/>
                <a:sym typeface="Calibri"/>
              </a:rPr>
              <a:t>Pipeline contains 5 stages: IF, ID, EX, M and WB</a:t>
            </a:r>
            <a:endParaRPr b="0" i="0" sz="18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800"/>
              <a:buFont typeface="Calibri"/>
              <a:buAutoNum type="alphaLcParenR"/>
            </a:pPr>
            <a:r>
              <a:rPr b="0" i="0" lang="en-US" sz="1800" u="none" cap="none" strike="noStrike">
                <a:solidFill>
                  <a:srgbClr val="000000"/>
                </a:solidFill>
                <a:latin typeface="Calibri"/>
                <a:ea typeface="Calibri"/>
                <a:cs typeface="Calibri"/>
                <a:sym typeface="Calibri"/>
              </a:rPr>
              <a:t>Each stage requires one clock cycle;</a:t>
            </a:r>
            <a:endParaRPr b="0" i="0" sz="1400" u="none" cap="none" strike="noStrike">
              <a:solidFill>
                <a:srgbClr val="000000"/>
              </a:solidFill>
              <a:latin typeface="Arial"/>
              <a:ea typeface="Arial"/>
              <a:cs typeface="Arial"/>
              <a:sym typeface="Arial"/>
            </a:endParaRPr>
          </a:p>
        </p:txBody>
      </p:sp>
      <p:sp>
        <p:nvSpPr>
          <p:cNvPr id="245" name="Google Shape;245;g2b5e9649535_0_20"/>
          <p:cNvSpPr txBox="1"/>
          <p:nvPr/>
        </p:nvSpPr>
        <p:spPr>
          <a:xfrm>
            <a:off x="195531" y="2868517"/>
            <a:ext cx="9527808" cy="34162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 ADD TWO INTEGER ARRAYS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LDR R4, =A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L1: LDR R1, [R4]                                                      </a:t>
            </a:r>
            <a:r>
              <a:rPr b="1" i="0" lang="en-US" sz="1800" u="none" cap="none" strike="noStrike">
                <a:solidFill>
                  <a:srgbClr val="3333CC"/>
                </a:solidFill>
                <a:latin typeface="Calibri"/>
                <a:ea typeface="Calibri"/>
                <a:cs typeface="Calibri"/>
                <a:sym typeface="Calibri"/>
              </a:rPr>
              <a:t>; Load first operand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LDR R2, [R4,#400]                                             </a:t>
            </a:r>
            <a:r>
              <a:rPr b="1" i="0" lang="en-US" sz="1800" u="none" cap="none" strike="noStrike">
                <a:solidFill>
                  <a:srgbClr val="3333CC"/>
                </a:solidFill>
                <a:latin typeface="Calibri"/>
                <a:ea typeface="Calibri"/>
                <a:cs typeface="Calibri"/>
                <a:sym typeface="Calibri"/>
              </a:rPr>
              <a:t>; Load second operand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ADD R3, R1, R2                                                  </a:t>
            </a:r>
            <a:r>
              <a:rPr b="1" i="0" lang="en-US" sz="1800" u="none" cap="none" strike="noStrike">
                <a:solidFill>
                  <a:srgbClr val="3333CC"/>
                </a:solidFill>
                <a:latin typeface="Calibri"/>
                <a:ea typeface="Calibri"/>
                <a:cs typeface="Calibri"/>
                <a:sym typeface="Calibri"/>
              </a:rPr>
              <a:t>; Add operands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STR R3, [R4]                                                        </a:t>
            </a:r>
            <a:r>
              <a:rPr b="1" i="0" lang="en-US" sz="1800" u="none" cap="none" strike="noStrike">
                <a:solidFill>
                  <a:srgbClr val="3333CC"/>
                </a:solidFill>
                <a:latin typeface="Calibri"/>
                <a:ea typeface="Calibri"/>
                <a:cs typeface="Calibri"/>
                <a:sym typeface="Calibri"/>
              </a:rPr>
              <a:t>; Store result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SUB R4, R4, #4                                                   </a:t>
            </a:r>
            <a:r>
              <a:rPr b="1" i="0" lang="en-US" sz="1800" u="none" cap="none" strike="noStrike">
                <a:solidFill>
                  <a:srgbClr val="3333CC"/>
                </a:solidFill>
                <a:latin typeface="Calibri"/>
                <a:ea typeface="Calibri"/>
                <a:cs typeface="Calibri"/>
                <a:sym typeface="Calibri"/>
              </a:rPr>
              <a:t>; Calculate address of next element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BNEZ R4, L1                                                         </a:t>
            </a:r>
            <a:r>
              <a:rPr b="1" i="0" lang="en-US" sz="1800" u="none" cap="none" strike="noStrike">
                <a:solidFill>
                  <a:srgbClr val="3333CC"/>
                </a:solidFill>
                <a:latin typeface="Calibri"/>
                <a:ea typeface="Calibri"/>
                <a:cs typeface="Calibri"/>
                <a:sym typeface="Calibri"/>
              </a:rPr>
              <a:t>; Loop if (R4) != 0 </a:t>
            </a:r>
            <a:endParaRPr b="0" i="0" sz="1400" u="none" cap="none" strike="noStrike">
              <a:solidFill>
                <a:srgbClr val="000000"/>
              </a:solidFill>
              <a:latin typeface="Arial"/>
              <a:ea typeface="Arial"/>
              <a:cs typeface="Arial"/>
              <a:sym typeface="Arial"/>
            </a:endParaRPr>
          </a:p>
        </p:txBody>
      </p:sp>
      <p:sp>
        <p:nvSpPr>
          <p:cNvPr id="246" name="Google Shape;246;g2b5e9649535_0_20"/>
          <p:cNvSpPr txBox="1"/>
          <p:nvPr/>
        </p:nvSpPr>
        <p:spPr>
          <a:xfrm>
            <a:off x="4429897" y="2606907"/>
            <a:ext cx="54987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Calculate how many clock cycles will take execution of this segment on the regular (nonpipelined) architecture.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cxnSp>
        <p:nvCxnSpPr>
          <p:cNvPr id="251" name="Google Shape;251;g2b5e9649535_0_1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52" name="Google Shape;252;g2b5e9649535_0_1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53" name="Google Shape;253;g2b5e9649535_0_15"/>
          <p:cNvSpPr txBox="1"/>
          <p:nvPr/>
        </p:nvSpPr>
        <p:spPr>
          <a:xfrm>
            <a:off x="684937" y="4731004"/>
            <a:ext cx="9865732"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55A11"/>
                </a:solidFill>
                <a:latin typeface="Calibri"/>
                <a:ea typeface="Calibri"/>
                <a:cs typeface="Calibri"/>
                <a:sym typeface="Calibri"/>
              </a:rPr>
              <a:t>Solution</a:t>
            </a:r>
            <a:r>
              <a:rPr b="1" i="0" lang="en-US" sz="1800" u="none" cap="none" strike="noStrike">
                <a:solidFill>
                  <a:srgbClr val="FF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33CC"/>
                </a:solidFill>
                <a:latin typeface="Calibri"/>
                <a:ea typeface="Calibri"/>
                <a:cs typeface="Calibri"/>
                <a:sym typeface="Calibri"/>
              </a:rPr>
              <a:t>Number of cycles = [Initial instruction + (Number of instructions in the loop L1) 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33CC"/>
                </a:solidFill>
                <a:latin typeface="Calibri"/>
                <a:ea typeface="Calibri"/>
                <a:cs typeface="Calibri"/>
                <a:sym typeface="Calibri"/>
              </a:rPr>
              <a:t>                                     number of loop cycles] x number of clock cycle</a:t>
            </a:r>
            <a:r>
              <a:rPr b="1" i="0" lang="en-US" sz="1800" u="none" cap="none" strike="noStrike">
                <a:solidFill>
                  <a:srgbClr val="000000"/>
                </a:solidFill>
                <a:latin typeface="Calibri"/>
                <a:ea typeface="Calibri"/>
                <a:cs typeface="Calibri"/>
                <a:sym typeface="Calibri"/>
              </a:rPr>
              <a:t>s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55A11"/>
                </a:solidFill>
                <a:latin typeface="Calibri"/>
                <a:ea typeface="Calibri"/>
                <a:cs typeface="Calibri"/>
                <a:sym typeface="Calibri"/>
              </a:rPr>
              <a:t>                                 = [ 1 + ( 6 ) x 400/4 ] x 5 c.c. = 3005 c.c. </a:t>
            </a:r>
            <a:endParaRPr b="0" i="0" sz="1400" u="none" cap="none" strike="noStrike">
              <a:solidFill>
                <a:srgbClr val="000000"/>
              </a:solidFill>
              <a:latin typeface="Arial"/>
              <a:ea typeface="Arial"/>
              <a:cs typeface="Arial"/>
              <a:sym typeface="Arial"/>
            </a:endParaRPr>
          </a:p>
        </p:txBody>
      </p:sp>
      <p:sp>
        <p:nvSpPr>
          <p:cNvPr id="254" name="Google Shape;254;g2b5e9649535_0_15"/>
          <p:cNvSpPr txBox="1"/>
          <p:nvPr/>
        </p:nvSpPr>
        <p:spPr>
          <a:xfrm>
            <a:off x="0" y="1397447"/>
            <a:ext cx="9865732"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Calculate how many clock cycles will take execution of this segment on the regular (nonpipelined) architecture. Show calculations: </a:t>
            </a:r>
            <a:endParaRPr b="0" i="0" sz="1400" u="none" cap="none" strike="noStrike">
              <a:solidFill>
                <a:srgbClr val="000000"/>
              </a:solidFill>
              <a:latin typeface="Arial"/>
              <a:ea typeface="Arial"/>
              <a:cs typeface="Arial"/>
              <a:sym typeface="Arial"/>
            </a:endParaRPr>
          </a:p>
        </p:txBody>
      </p:sp>
      <p:sp>
        <p:nvSpPr>
          <p:cNvPr id="255" name="Google Shape;255;g2b5e9649535_0_15"/>
          <p:cNvSpPr txBox="1"/>
          <p:nvPr/>
        </p:nvSpPr>
        <p:spPr>
          <a:xfrm>
            <a:off x="4172684" y="2043778"/>
            <a:ext cx="3750311"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 ADD TWO INTEGER ARRAYS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LDR R4,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LDR R2, [R4,#400]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ADD R3, R1, R2                                                      </a:t>
            </a:r>
            <a:endParaRPr b="1"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STR R3, [R4]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SUB R4, R4, #4</a:t>
            </a:r>
            <a:endParaRPr b="1"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BNEZ R4, L1</a:t>
            </a:r>
            <a:endParaRPr b="1" i="0" sz="1800" u="none" cap="none" strike="noStrike">
              <a:solidFill>
                <a:srgbClr val="3333CC"/>
              </a:solidFill>
              <a:latin typeface="Calibri"/>
              <a:ea typeface="Calibri"/>
              <a:cs typeface="Calibri"/>
              <a:sym typeface="Calibri"/>
            </a:endParaRPr>
          </a:p>
        </p:txBody>
      </p:sp>
      <p:sp>
        <p:nvSpPr>
          <p:cNvPr id="256" name="Google Shape;256;g2b5e9649535_0_15"/>
          <p:cNvSpPr txBox="1"/>
          <p:nvPr/>
        </p:nvSpPr>
        <p:spPr>
          <a:xfrm>
            <a:off x="203698" y="422950"/>
            <a:ext cx="9662185"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- 5  :  With Stalls – continued..</a:t>
            </a:r>
            <a:endParaRPr b="1" i="0" sz="3300" u="none" cap="none" strike="noStrike">
              <a:solidFill>
                <a:srgbClr val="ED7D3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
          <p:cNvSpPr txBox="1"/>
          <p:nvPr/>
        </p:nvSpPr>
        <p:spPr>
          <a:xfrm>
            <a:off x="1" y="1685110"/>
            <a:ext cx="10402956"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Calculate how many clock cycles will take execution of this segment on the simple pipeline without forwarding or bypassing when result of the branch instruction (new PC content) is available after WB stage. Show timing of one loop cycle in Table</a:t>
            </a:r>
            <a:endParaRPr/>
          </a:p>
        </p:txBody>
      </p:sp>
      <p:sp>
        <p:nvSpPr>
          <p:cNvPr id="262" name="Google Shape;262;p5"/>
          <p:cNvSpPr txBox="1"/>
          <p:nvPr/>
        </p:nvSpPr>
        <p:spPr>
          <a:xfrm>
            <a:off x="186163" y="1022094"/>
            <a:ext cx="1877437" cy="4250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162" u="none" cap="none" strike="noStrike">
                <a:solidFill>
                  <a:srgbClr val="953734"/>
                </a:solidFill>
                <a:latin typeface="Arial"/>
                <a:ea typeface="Arial"/>
                <a:cs typeface="Arial"/>
                <a:sym typeface="Arial"/>
              </a:rPr>
              <a:t>Exercise - 6  </a:t>
            </a:r>
            <a:endParaRPr/>
          </a:p>
        </p:txBody>
      </p:sp>
      <p:pic>
        <p:nvPicPr>
          <p:cNvPr id="263" name="Google Shape;263;p5"/>
          <p:cNvPicPr preferRelativeResize="0"/>
          <p:nvPr/>
        </p:nvPicPr>
        <p:blipFill rotWithShape="1">
          <a:blip r:embed="rId3">
            <a:alphaModFix/>
          </a:blip>
          <a:srcRect b="0" l="0" r="0" t="0"/>
          <a:stretch/>
        </p:blipFill>
        <p:spPr>
          <a:xfrm>
            <a:off x="653621" y="2915600"/>
            <a:ext cx="2004217" cy="29878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g2b5e9649535_0_1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69" name="Google Shape;269;g2b5e9649535_0_1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70" name="Google Shape;270;g2b5e9649535_0_10"/>
          <p:cNvSpPr txBox="1"/>
          <p:nvPr/>
        </p:nvSpPr>
        <p:spPr>
          <a:xfrm>
            <a:off x="0" y="1492745"/>
            <a:ext cx="9964443"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Calculate how many clock cycles will take execution of this segment on the simple pipeline without forwarding or bypassing when result of the branch instruction (new PC content) is available after WB stage. Show timing of one loop cycle in Table</a:t>
            </a:r>
            <a:endParaRPr b="0" i="0" sz="1400" u="none" cap="none" strike="noStrike">
              <a:solidFill>
                <a:srgbClr val="000000"/>
              </a:solidFill>
              <a:latin typeface="Arial"/>
              <a:ea typeface="Arial"/>
              <a:cs typeface="Arial"/>
              <a:sym typeface="Arial"/>
            </a:endParaRPr>
          </a:p>
        </p:txBody>
      </p:sp>
      <p:sp>
        <p:nvSpPr>
          <p:cNvPr id="271" name="Google Shape;271;g2b5e9649535_0_10"/>
          <p:cNvSpPr txBox="1"/>
          <p:nvPr/>
        </p:nvSpPr>
        <p:spPr>
          <a:xfrm>
            <a:off x="276656" y="3895054"/>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p:txBody>
      </p:sp>
      <p:sp>
        <p:nvSpPr>
          <p:cNvPr id="272" name="Google Shape;272;g2b5e9649535_0_10"/>
          <p:cNvSpPr txBox="1"/>
          <p:nvPr/>
        </p:nvSpPr>
        <p:spPr>
          <a:xfrm>
            <a:off x="258216" y="4243775"/>
            <a:ext cx="1948288"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LDR R2, [R4,#400] </a:t>
            </a:r>
            <a:endParaRPr b="0" i="0" sz="1400" u="none" cap="none" strike="noStrike">
              <a:solidFill>
                <a:srgbClr val="000000"/>
              </a:solidFill>
              <a:latin typeface="Arial"/>
              <a:ea typeface="Arial"/>
              <a:cs typeface="Arial"/>
              <a:sym typeface="Arial"/>
            </a:endParaRPr>
          </a:p>
        </p:txBody>
      </p:sp>
      <p:sp>
        <p:nvSpPr>
          <p:cNvPr id="273" name="Google Shape;273;g2b5e9649535_0_10"/>
          <p:cNvSpPr txBox="1"/>
          <p:nvPr/>
        </p:nvSpPr>
        <p:spPr>
          <a:xfrm>
            <a:off x="325830" y="4578848"/>
            <a:ext cx="1749425"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ADD R3, R1, R2 </a:t>
            </a:r>
            <a:endParaRPr b="0" i="0" sz="1400" u="none" cap="none" strike="noStrike">
              <a:solidFill>
                <a:srgbClr val="000000"/>
              </a:solidFill>
              <a:latin typeface="Arial"/>
              <a:ea typeface="Arial"/>
              <a:cs typeface="Arial"/>
              <a:sym typeface="Arial"/>
            </a:endParaRPr>
          </a:p>
        </p:txBody>
      </p:sp>
      <p:sp>
        <p:nvSpPr>
          <p:cNvPr id="274" name="Google Shape;274;g2b5e9649535_0_10"/>
          <p:cNvSpPr txBox="1"/>
          <p:nvPr/>
        </p:nvSpPr>
        <p:spPr>
          <a:xfrm>
            <a:off x="308410" y="4927569"/>
            <a:ext cx="1847776"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STR R3, [R4] </a:t>
            </a:r>
            <a:endParaRPr b="0" i="0" sz="1400" u="none" cap="none" strike="noStrike">
              <a:solidFill>
                <a:srgbClr val="000000"/>
              </a:solidFill>
              <a:latin typeface="Arial"/>
              <a:ea typeface="Arial"/>
              <a:cs typeface="Arial"/>
              <a:sym typeface="Arial"/>
            </a:endParaRPr>
          </a:p>
        </p:txBody>
      </p:sp>
      <p:sp>
        <p:nvSpPr>
          <p:cNvPr id="275" name="Google Shape;275;g2b5e9649535_0_10"/>
          <p:cNvSpPr txBox="1"/>
          <p:nvPr/>
        </p:nvSpPr>
        <p:spPr>
          <a:xfrm>
            <a:off x="308411" y="5276291"/>
            <a:ext cx="1767077"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SUB R4, R4, #4</a:t>
            </a:r>
            <a:endParaRPr b="1" i="0" sz="1400" u="none" cap="none" strike="noStrike">
              <a:solidFill>
                <a:srgbClr val="3333CC"/>
              </a:solidFill>
              <a:latin typeface="Calibri"/>
              <a:ea typeface="Calibri"/>
              <a:cs typeface="Calibri"/>
              <a:sym typeface="Calibri"/>
            </a:endParaRPr>
          </a:p>
        </p:txBody>
      </p:sp>
      <p:sp>
        <p:nvSpPr>
          <p:cNvPr id="276" name="Google Shape;276;g2b5e9649535_0_10"/>
          <p:cNvSpPr txBox="1"/>
          <p:nvPr/>
        </p:nvSpPr>
        <p:spPr>
          <a:xfrm>
            <a:off x="357578" y="5638661"/>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BNEZ R4, L1</a:t>
            </a:r>
            <a:endParaRPr b="0" i="0" sz="1400" u="none" cap="none" strike="noStrike">
              <a:solidFill>
                <a:srgbClr val="000000"/>
              </a:solidFill>
              <a:latin typeface="Arial"/>
              <a:ea typeface="Arial"/>
              <a:cs typeface="Arial"/>
              <a:sym typeface="Arial"/>
            </a:endParaRPr>
          </a:p>
        </p:txBody>
      </p:sp>
      <p:sp>
        <p:nvSpPr>
          <p:cNvPr id="277" name="Google Shape;277;g2b5e9649535_0_10"/>
          <p:cNvSpPr txBox="1"/>
          <p:nvPr/>
        </p:nvSpPr>
        <p:spPr>
          <a:xfrm>
            <a:off x="188988" y="2412669"/>
            <a:ext cx="9985535" cy="10771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Solution:</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Note: overlap of write back and decode is used. If overlap of WB and ID is not used for instruction 3 in ID phase stall continues till cycle 7</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p:txBody>
      </p:sp>
      <p:sp>
        <p:nvSpPr>
          <p:cNvPr id="278" name="Google Shape;278;g2b5e9649535_0_10"/>
          <p:cNvSpPr txBox="1"/>
          <p:nvPr/>
        </p:nvSpPr>
        <p:spPr>
          <a:xfrm>
            <a:off x="188988" y="339075"/>
            <a:ext cx="2971788"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- 6  </a:t>
            </a:r>
            <a:endParaRPr b="1" i="0" sz="3300" u="none" cap="none" strike="noStrike">
              <a:solidFill>
                <a:srgbClr val="ED7D31"/>
              </a:solidFill>
              <a:latin typeface="Calibri"/>
              <a:ea typeface="Calibri"/>
              <a:cs typeface="Calibri"/>
              <a:sym typeface="Calibri"/>
            </a:endParaRPr>
          </a:p>
        </p:txBody>
      </p:sp>
      <p:pic>
        <p:nvPicPr>
          <p:cNvPr id="279" name="Google Shape;279;g2b5e9649535_0_10"/>
          <p:cNvPicPr preferRelativeResize="0"/>
          <p:nvPr/>
        </p:nvPicPr>
        <p:blipFill rotWithShape="1">
          <a:blip r:embed="rId4">
            <a:alphaModFix/>
          </a:blip>
          <a:srcRect b="0" l="0" r="0" t="0"/>
          <a:stretch/>
        </p:blipFill>
        <p:spPr>
          <a:xfrm>
            <a:off x="0" y="3200400"/>
            <a:ext cx="10243751" cy="32283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pSp>
        <p:nvGrpSpPr>
          <p:cNvPr id="103" name="Google Shape;103;g264fb4b1835_1_93"/>
          <p:cNvGrpSpPr/>
          <p:nvPr/>
        </p:nvGrpSpPr>
        <p:grpSpPr>
          <a:xfrm>
            <a:off x="282751" y="5489800"/>
            <a:ext cx="960815" cy="1077941"/>
            <a:chOff x="313939" y="5489794"/>
            <a:chExt cx="1066800" cy="1077941"/>
          </a:xfrm>
        </p:grpSpPr>
        <p:sp>
          <p:nvSpPr>
            <p:cNvPr id="104" name="Google Shape;104;g264fb4b1835_1_9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05" name="Google Shape;105;g264fb4b1835_1_9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grpSp>
      <p:cxnSp>
        <p:nvCxnSpPr>
          <p:cNvPr id="106" name="Google Shape;106;g264fb4b1835_1_93"/>
          <p:cNvCxnSpPr/>
          <p:nvPr/>
        </p:nvCxnSpPr>
        <p:spPr>
          <a:xfrm flipH="1" rot="10800000">
            <a:off x="4946253" y="3695169"/>
            <a:ext cx="4336455" cy="11400"/>
          </a:xfrm>
          <a:prstGeom prst="straightConnector1">
            <a:avLst/>
          </a:prstGeom>
          <a:noFill/>
          <a:ln cap="flat" cmpd="sng" w="38100">
            <a:solidFill>
              <a:srgbClr val="002060"/>
            </a:solidFill>
            <a:prstDash val="solid"/>
            <a:round/>
            <a:headEnd len="sm" w="sm" type="none"/>
            <a:tailEnd len="sm" w="sm" type="none"/>
          </a:ln>
        </p:spPr>
      </p:cxnSp>
      <p:grpSp>
        <p:nvGrpSpPr>
          <p:cNvPr id="107" name="Google Shape;107;g264fb4b1835_1_93"/>
          <p:cNvGrpSpPr/>
          <p:nvPr/>
        </p:nvGrpSpPr>
        <p:grpSpPr>
          <a:xfrm rot="10800000">
            <a:off x="9777213" y="266198"/>
            <a:ext cx="960815" cy="1077941"/>
            <a:chOff x="313939" y="5489794"/>
            <a:chExt cx="1066800" cy="1077941"/>
          </a:xfrm>
        </p:grpSpPr>
        <p:sp>
          <p:nvSpPr>
            <p:cNvPr id="108" name="Google Shape;108;g264fb4b1835_1_9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09" name="Google Shape;109;g264fb4b1835_1_9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grpSp>
      <p:sp>
        <p:nvSpPr>
          <p:cNvPr id="110" name="Google Shape;110;g264fb4b1835_1_93"/>
          <p:cNvSpPr/>
          <p:nvPr/>
        </p:nvSpPr>
        <p:spPr>
          <a:xfrm>
            <a:off x="3336780" y="1143531"/>
            <a:ext cx="6752361" cy="1230000"/>
          </a:xfrm>
          <a:prstGeom prst="rect">
            <a:avLst/>
          </a:prstGeom>
          <a:noFill/>
          <a:ln>
            <a:noFill/>
          </a:ln>
        </p:spPr>
        <p:txBody>
          <a:bodyPr anchorCtr="0" anchor="t" bIns="50400" lIns="100800" spcFirstLastPara="1" rIns="100800" wrap="square" tIns="504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060"/>
                </a:solidFill>
                <a:latin typeface="Calibri"/>
                <a:ea typeface="Calibri"/>
                <a:cs typeface="Calibri"/>
                <a:sym typeface="Calibri"/>
              </a:rPr>
              <a:t>Microprocessor &amp; Computer Architecture (</a:t>
            </a:r>
            <a:r>
              <a:rPr b="1" i="0" lang="en-US" sz="3000" u="none" cap="none" strike="noStrike">
                <a:solidFill>
                  <a:srgbClr val="002060"/>
                </a:solidFill>
                <a:latin typeface="arial"/>
                <a:ea typeface="arial"/>
                <a:cs typeface="arial"/>
                <a:sym typeface="arial"/>
              </a:rPr>
              <a:t>μ</a:t>
            </a:r>
            <a:r>
              <a:rPr b="1" i="0" lang="en-US" sz="3000" u="none" cap="none" strike="noStrike">
                <a:solidFill>
                  <a:srgbClr val="002060"/>
                </a:solidFill>
                <a:latin typeface="Calibri"/>
                <a:ea typeface="Calibri"/>
                <a:cs typeface="Calibri"/>
                <a:sym typeface="Calibri"/>
              </a:rPr>
              <a:t>pCA)</a:t>
            </a:r>
            <a:endParaRPr b="0" i="0" sz="1200" u="none" cap="none" strike="noStrike">
              <a:solidFill>
                <a:srgbClr val="000000"/>
              </a:solidFill>
              <a:latin typeface="Arial"/>
              <a:ea typeface="Arial"/>
              <a:cs typeface="Arial"/>
              <a:sym typeface="Arial"/>
            </a:endParaRPr>
          </a:p>
        </p:txBody>
      </p:sp>
      <p:sp>
        <p:nvSpPr>
          <p:cNvPr id="111" name="Google Shape;111;g264fb4b1835_1_93"/>
          <p:cNvSpPr txBox="1"/>
          <p:nvPr/>
        </p:nvSpPr>
        <p:spPr>
          <a:xfrm>
            <a:off x="5718834" y="2964930"/>
            <a:ext cx="2791298" cy="563700"/>
          </a:xfrm>
          <a:prstGeom prst="rect">
            <a:avLst/>
          </a:prstGeom>
          <a:noFill/>
          <a:ln>
            <a:noFill/>
          </a:ln>
        </p:spPr>
        <p:txBody>
          <a:bodyPr anchorCtr="0" anchor="t" bIns="50400" lIns="100800" spcFirstLastPara="1" rIns="100800" wrap="square" tIns="504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E36C09"/>
                </a:solidFill>
                <a:latin typeface="Calibri"/>
                <a:ea typeface="Calibri"/>
                <a:cs typeface="Calibri"/>
                <a:sym typeface="Calibri"/>
              </a:rPr>
              <a:t>UE22CS252B</a:t>
            </a:r>
            <a:endParaRPr b="1" i="0" sz="3000" u="none" cap="none" strike="noStrike">
              <a:solidFill>
                <a:srgbClr val="E36C09"/>
              </a:solidFill>
              <a:latin typeface="Calibri"/>
              <a:ea typeface="Calibri"/>
              <a:cs typeface="Calibri"/>
              <a:sym typeface="Calibri"/>
            </a:endParaRPr>
          </a:p>
        </p:txBody>
      </p:sp>
      <p:pic>
        <p:nvPicPr>
          <p:cNvPr id="112" name="Google Shape;112;g264fb4b1835_1_93"/>
          <p:cNvPicPr preferRelativeResize="0"/>
          <p:nvPr/>
        </p:nvPicPr>
        <p:blipFill rotWithShape="1">
          <a:blip r:embed="rId3">
            <a:alphaModFix/>
          </a:blip>
          <a:srcRect b="0" l="0" r="0" t="0"/>
          <a:stretch/>
        </p:blipFill>
        <p:spPr>
          <a:xfrm>
            <a:off x="1189581" y="2286269"/>
            <a:ext cx="1761164" cy="2171984"/>
          </a:xfrm>
          <a:prstGeom prst="rect">
            <a:avLst/>
          </a:prstGeom>
          <a:noFill/>
          <a:ln>
            <a:noFill/>
          </a:ln>
        </p:spPr>
      </p:pic>
      <p:sp>
        <p:nvSpPr>
          <p:cNvPr id="113" name="Google Shape;113;g264fb4b1835_1_93"/>
          <p:cNvSpPr/>
          <p:nvPr/>
        </p:nvSpPr>
        <p:spPr>
          <a:xfrm>
            <a:off x="4946256" y="3873129"/>
            <a:ext cx="6094165" cy="770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rPr b="1" i="0" lang="en-US" sz="3300" u="none" cap="none" strike="noStrike">
                <a:solidFill>
                  <a:srgbClr val="002060"/>
                </a:solidFill>
                <a:latin typeface="Calibri"/>
                <a:ea typeface="Calibri"/>
                <a:cs typeface="Calibri"/>
                <a:sym typeface="Calibri"/>
              </a:rPr>
              <a:t>Pipeline Performance with Stalls - Excercises</a:t>
            </a:r>
            <a:endParaRPr b="0" i="0" sz="33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300"/>
              <a:buFont typeface="Arial"/>
              <a:buNone/>
            </a:pPr>
            <a:r>
              <a:t/>
            </a:r>
            <a:endParaRPr b="1" i="0" sz="33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300"/>
              <a:buFont typeface="Arial"/>
              <a:buNone/>
            </a:pPr>
            <a:r>
              <a:t/>
            </a:r>
            <a:endParaRPr b="1" i="0" sz="3300" u="none" cap="none" strike="noStrike">
              <a:solidFill>
                <a:srgbClr val="00206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
          <p:cNvSpPr txBox="1"/>
          <p:nvPr/>
        </p:nvSpPr>
        <p:spPr>
          <a:xfrm>
            <a:off x="213864" y="1016678"/>
            <a:ext cx="1619354" cy="4250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162" u="none" cap="none" strike="noStrike">
                <a:solidFill>
                  <a:srgbClr val="953734"/>
                </a:solidFill>
                <a:latin typeface="Arial"/>
                <a:ea typeface="Arial"/>
                <a:cs typeface="Arial"/>
                <a:sym typeface="Arial"/>
              </a:rPr>
              <a:t>Comments</a:t>
            </a:r>
            <a:endParaRPr/>
          </a:p>
        </p:txBody>
      </p:sp>
      <p:sp>
        <p:nvSpPr>
          <p:cNvPr id="285" name="Google Shape;285;p6"/>
          <p:cNvSpPr txBox="1"/>
          <p:nvPr/>
        </p:nvSpPr>
        <p:spPr>
          <a:xfrm>
            <a:off x="156786" y="3784251"/>
            <a:ext cx="6643757" cy="1644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61" u="none" cap="none" strike="noStrike">
                <a:solidFill>
                  <a:srgbClr val="000000"/>
                </a:solidFill>
                <a:latin typeface="Arial"/>
                <a:ea typeface="Arial"/>
                <a:cs typeface="Arial"/>
                <a:sym typeface="Arial"/>
              </a:rPr>
              <a:t>Number of cycles in the loop = 16 c.c. </a:t>
            </a:r>
            <a:endParaRPr/>
          </a:p>
          <a:p>
            <a:pPr indent="0" lvl="0" marL="0" marR="0" rtl="0" algn="l">
              <a:lnSpc>
                <a:spcPct val="100000"/>
              </a:lnSpc>
              <a:spcBef>
                <a:spcPts val="0"/>
              </a:spcBef>
              <a:spcAft>
                <a:spcPts val="0"/>
              </a:spcAft>
              <a:buNone/>
            </a:pPr>
            <a:r>
              <a:t/>
            </a:r>
            <a:endParaRPr b="0" i="0" sz="126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61" u="none" cap="none" strike="noStrike">
                <a:solidFill>
                  <a:srgbClr val="000000"/>
                </a:solidFill>
                <a:latin typeface="Arial"/>
                <a:ea typeface="Arial"/>
                <a:cs typeface="Arial"/>
                <a:sym typeface="Arial"/>
              </a:rPr>
              <a:t>Number of clock cycles for segment execution on pipelined processor = </a:t>
            </a:r>
            <a:endParaRPr/>
          </a:p>
          <a:p>
            <a:pPr indent="0" lvl="0" marL="0" marR="0" rtl="0" algn="l">
              <a:lnSpc>
                <a:spcPct val="100000"/>
              </a:lnSpc>
              <a:spcBef>
                <a:spcPts val="0"/>
              </a:spcBef>
              <a:spcAft>
                <a:spcPts val="0"/>
              </a:spcAft>
              <a:buNone/>
            </a:pPr>
            <a:r>
              <a:rPr b="0" i="0" lang="en-US" sz="1261" u="none" cap="none" strike="noStrike">
                <a:solidFill>
                  <a:srgbClr val="3333CC"/>
                </a:solidFill>
                <a:latin typeface="Arial"/>
                <a:ea typeface="Arial"/>
                <a:cs typeface="Arial"/>
                <a:sym typeface="Arial"/>
              </a:rPr>
              <a:t>=  1 c.c. (IF stage of the initial instruction) + (Number of clock cycles in the loop L1) x Number of loop cycles</a:t>
            </a:r>
            <a:endParaRPr/>
          </a:p>
          <a:p>
            <a:pPr indent="0" lvl="0" marL="0" marR="0" rtl="0" algn="l">
              <a:lnSpc>
                <a:spcPct val="100000"/>
              </a:lnSpc>
              <a:spcBef>
                <a:spcPts val="0"/>
              </a:spcBef>
              <a:spcAft>
                <a:spcPts val="0"/>
              </a:spcAft>
              <a:buNone/>
            </a:pPr>
            <a:r>
              <a:rPr b="0" i="0" lang="en-US" sz="1261" u="none" cap="none" strike="noStrike">
                <a:solidFill>
                  <a:srgbClr val="000000"/>
                </a:solidFill>
                <a:latin typeface="Arial"/>
                <a:ea typeface="Arial"/>
                <a:cs typeface="Arial"/>
                <a:sym typeface="Arial"/>
              </a:rPr>
              <a:t> = 1 + 16 x 400/4 = 1601 c.c.</a:t>
            </a:r>
            <a:endParaRPr/>
          </a:p>
          <a:p>
            <a:pPr indent="0" lvl="0" marL="0" marR="0" rtl="0" algn="l">
              <a:lnSpc>
                <a:spcPct val="100000"/>
              </a:lnSpc>
              <a:spcBef>
                <a:spcPts val="0"/>
              </a:spcBef>
              <a:spcAft>
                <a:spcPts val="0"/>
              </a:spcAft>
              <a:buNone/>
            </a:pPr>
            <a:r>
              <a:t/>
            </a:r>
            <a:endParaRPr b="0" i="0" sz="126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61" u="none" cap="none" strike="noStrike">
                <a:solidFill>
                  <a:srgbClr val="000000"/>
                </a:solidFill>
                <a:latin typeface="Arial"/>
                <a:ea typeface="Arial"/>
                <a:cs typeface="Arial"/>
                <a:sym typeface="Arial"/>
              </a:rPr>
              <a:t> Speedup = 3005 c.c. / 1601 = 2 times (approx.)</a:t>
            </a:r>
            <a:endParaRPr b="0" i="0" sz="1261" u="none" cap="none" strike="noStrike">
              <a:solidFill>
                <a:srgbClr val="000000"/>
              </a:solidFill>
              <a:latin typeface="Arial"/>
              <a:ea typeface="Arial"/>
              <a:cs typeface="Arial"/>
              <a:sym typeface="Arial"/>
            </a:endParaRPr>
          </a:p>
        </p:txBody>
      </p:sp>
      <p:pic>
        <p:nvPicPr>
          <p:cNvPr id="286" name="Google Shape;286;p6"/>
          <p:cNvPicPr preferRelativeResize="0"/>
          <p:nvPr/>
        </p:nvPicPr>
        <p:blipFill rotWithShape="1">
          <a:blip r:embed="rId3">
            <a:alphaModFix/>
          </a:blip>
          <a:srcRect b="0" l="0" r="0" t="0"/>
          <a:stretch/>
        </p:blipFill>
        <p:spPr>
          <a:xfrm>
            <a:off x="1" y="1537975"/>
            <a:ext cx="8467178" cy="22819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cxnSp>
        <p:nvCxnSpPr>
          <p:cNvPr id="291" name="Google Shape;291;p7"/>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292" name="Google Shape;292;p7"/>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293" name="Google Shape;293;p7"/>
          <p:cNvSpPr txBox="1"/>
          <p:nvPr/>
        </p:nvSpPr>
        <p:spPr>
          <a:xfrm>
            <a:off x="204863" y="1465449"/>
            <a:ext cx="9792599"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Calculate how many clock cycles will take execution of this segment on the simple pipeline with normal forwarding and bypassing when result of branch instruction (new PC content) is available after completion of the ID stage. Show timing of one loop cycle in Table.</a:t>
            </a:r>
            <a:endParaRPr b="0" i="0" sz="1400" u="none" cap="none" strike="noStrike">
              <a:solidFill>
                <a:srgbClr val="000000"/>
              </a:solidFill>
              <a:latin typeface="Arial"/>
              <a:ea typeface="Arial"/>
              <a:cs typeface="Arial"/>
              <a:sym typeface="Arial"/>
            </a:endParaRPr>
          </a:p>
        </p:txBody>
      </p:sp>
      <p:sp>
        <p:nvSpPr>
          <p:cNvPr id="294" name="Google Shape;294;p7"/>
          <p:cNvSpPr txBox="1"/>
          <p:nvPr/>
        </p:nvSpPr>
        <p:spPr>
          <a:xfrm>
            <a:off x="248611" y="339075"/>
            <a:ext cx="3512899"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- 7  </a:t>
            </a:r>
            <a:endParaRPr b="1" i="0" sz="3300" u="none" cap="none" strike="noStrike">
              <a:solidFill>
                <a:srgbClr val="ED7D31"/>
              </a:solidFill>
              <a:latin typeface="Calibri"/>
              <a:ea typeface="Calibri"/>
              <a:cs typeface="Calibri"/>
              <a:sym typeface="Calibri"/>
            </a:endParaRPr>
          </a:p>
        </p:txBody>
      </p:sp>
      <p:graphicFrame>
        <p:nvGraphicFramePr>
          <p:cNvPr id="295" name="Google Shape;295;p7"/>
          <p:cNvGraphicFramePr/>
          <p:nvPr/>
        </p:nvGraphicFramePr>
        <p:xfrm>
          <a:off x="3391694" y="3239865"/>
          <a:ext cx="3000000" cy="3000000"/>
        </p:xfrm>
        <a:graphic>
          <a:graphicData uri="http://schemas.openxmlformats.org/drawingml/2006/table">
            <a:tbl>
              <a:tblPr bandRow="1" firstCol="1" firstRow="1">
                <a:noFill/>
                <a:tableStyleId>{F7B1D7DC-7F66-498C-B8C8-7B65C39C5E82}</a:tableStyleId>
              </a:tblPr>
              <a:tblGrid>
                <a:gridCol w="4197350"/>
              </a:tblGrid>
              <a:tr h="304800">
                <a:tc>
                  <a:txBody>
                    <a:bodyPr/>
                    <a:lstStyle/>
                    <a:p>
                      <a:pPr indent="0" lvl="0" marL="0" marR="0" rtl="0" algn="l">
                        <a:lnSpc>
                          <a:spcPct val="107000"/>
                        </a:lnSpc>
                        <a:spcBef>
                          <a:spcPts val="0"/>
                        </a:spcBef>
                        <a:spcAft>
                          <a:spcPts val="0"/>
                        </a:spcAft>
                        <a:buNone/>
                      </a:pPr>
                      <a:r>
                        <a:rPr lang="en-US" sz="2400" u="none" cap="none" strike="noStrike"/>
                        <a:t>Instruction</a:t>
                      </a:r>
                      <a:endParaRPr sz="3200" u="none" cap="none" strike="noStrike">
                        <a:latin typeface="Calibri"/>
                        <a:ea typeface="Calibri"/>
                        <a:cs typeface="Calibri"/>
                        <a:sym typeface="Calibri"/>
                      </a:endParaRPr>
                    </a:p>
                  </a:txBody>
                  <a:tcPr marT="0" marB="0" marR="68575" marL="68575"/>
                </a:tc>
              </a:tr>
              <a:tr h="304800">
                <a:tc>
                  <a:txBody>
                    <a:bodyPr/>
                    <a:lstStyle/>
                    <a:p>
                      <a:pPr indent="0" lvl="0" marL="0" marR="0" rtl="0" algn="l">
                        <a:lnSpc>
                          <a:spcPct val="107000"/>
                        </a:lnSpc>
                        <a:spcBef>
                          <a:spcPts val="0"/>
                        </a:spcBef>
                        <a:spcAft>
                          <a:spcPts val="0"/>
                        </a:spcAft>
                        <a:buNone/>
                      </a:pPr>
                      <a:r>
                        <a:rPr lang="en-US" sz="2400" u="none" cap="none" strike="noStrike"/>
                        <a:t>L1: LDR R1, [R4]</a:t>
                      </a:r>
                      <a:endParaRPr sz="3200" u="none" cap="none" strike="noStrike">
                        <a:latin typeface="Calibri"/>
                        <a:ea typeface="Calibri"/>
                        <a:cs typeface="Calibri"/>
                        <a:sym typeface="Calibri"/>
                      </a:endParaRPr>
                    </a:p>
                  </a:txBody>
                  <a:tcPr marT="0" marB="0" marR="68575" marL="68575"/>
                </a:tc>
              </a:tr>
              <a:tr h="304800">
                <a:tc>
                  <a:txBody>
                    <a:bodyPr/>
                    <a:lstStyle/>
                    <a:p>
                      <a:pPr indent="0" lvl="0" marL="0" marR="0" rtl="0" algn="l">
                        <a:lnSpc>
                          <a:spcPct val="107000"/>
                        </a:lnSpc>
                        <a:spcBef>
                          <a:spcPts val="0"/>
                        </a:spcBef>
                        <a:spcAft>
                          <a:spcPts val="0"/>
                        </a:spcAft>
                        <a:buNone/>
                      </a:pPr>
                      <a:r>
                        <a:rPr lang="en-US" sz="2400" u="none" cap="none" strike="noStrike"/>
                        <a:t>LDR R2, [R4,#400]</a:t>
                      </a:r>
                      <a:endParaRPr sz="3200" u="none" cap="none" strike="noStrike">
                        <a:latin typeface="Calibri"/>
                        <a:ea typeface="Calibri"/>
                        <a:cs typeface="Calibri"/>
                        <a:sym typeface="Calibri"/>
                      </a:endParaRPr>
                    </a:p>
                  </a:txBody>
                  <a:tcPr marT="0" marB="0" marR="68575" marL="68575"/>
                </a:tc>
              </a:tr>
              <a:tr h="304800">
                <a:tc>
                  <a:txBody>
                    <a:bodyPr/>
                    <a:lstStyle/>
                    <a:p>
                      <a:pPr indent="0" lvl="0" marL="0" marR="0" rtl="0" algn="l">
                        <a:lnSpc>
                          <a:spcPct val="107000"/>
                        </a:lnSpc>
                        <a:spcBef>
                          <a:spcPts val="0"/>
                        </a:spcBef>
                        <a:spcAft>
                          <a:spcPts val="0"/>
                        </a:spcAft>
                        <a:buNone/>
                      </a:pPr>
                      <a:r>
                        <a:rPr lang="en-US" sz="2400" u="none" cap="none" strike="noStrike"/>
                        <a:t>ADD R3, R1, R2</a:t>
                      </a:r>
                      <a:endParaRPr sz="3200" u="none" cap="none" strike="noStrike">
                        <a:latin typeface="Calibri"/>
                        <a:ea typeface="Calibri"/>
                        <a:cs typeface="Calibri"/>
                        <a:sym typeface="Calibri"/>
                      </a:endParaRPr>
                    </a:p>
                  </a:txBody>
                  <a:tcPr marT="0" marB="0" marR="68575" marL="68575"/>
                </a:tc>
              </a:tr>
              <a:tr h="304800">
                <a:tc>
                  <a:txBody>
                    <a:bodyPr/>
                    <a:lstStyle/>
                    <a:p>
                      <a:pPr indent="0" lvl="0" marL="0" marR="0" rtl="0" algn="l">
                        <a:lnSpc>
                          <a:spcPct val="107000"/>
                        </a:lnSpc>
                        <a:spcBef>
                          <a:spcPts val="0"/>
                        </a:spcBef>
                        <a:spcAft>
                          <a:spcPts val="0"/>
                        </a:spcAft>
                        <a:buNone/>
                      </a:pPr>
                      <a:r>
                        <a:rPr lang="en-US" sz="2400" u="none" cap="none" strike="noStrike"/>
                        <a:t>STR R3, [R4]</a:t>
                      </a:r>
                      <a:endParaRPr sz="3200" u="none" cap="none" strike="noStrike">
                        <a:latin typeface="Calibri"/>
                        <a:ea typeface="Calibri"/>
                        <a:cs typeface="Calibri"/>
                        <a:sym typeface="Calibri"/>
                      </a:endParaRPr>
                    </a:p>
                  </a:txBody>
                  <a:tcPr marT="0" marB="0" marR="68575" marL="68575"/>
                </a:tc>
              </a:tr>
              <a:tr h="304800">
                <a:tc>
                  <a:txBody>
                    <a:bodyPr/>
                    <a:lstStyle/>
                    <a:p>
                      <a:pPr indent="0" lvl="0" marL="0" marR="0" rtl="0" algn="l">
                        <a:lnSpc>
                          <a:spcPct val="107000"/>
                        </a:lnSpc>
                        <a:spcBef>
                          <a:spcPts val="0"/>
                        </a:spcBef>
                        <a:spcAft>
                          <a:spcPts val="0"/>
                        </a:spcAft>
                        <a:buNone/>
                      </a:pPr>
                      <a:r>
                        <a:rPr lang="en-US" sz="2400" u="none" cap="none" strike="noStrike"/>
                        <a:t>SUB R4, R4, #4</a:t>
                      </a:r>
                      <a:endParaRPr sz="3200" u="none" cap="none" strike="noStrike">
                        <a:latin typeface="Calibri"/>
                        <a:ea typeface="Calibri"/>
                        <a:cs typeface="Calibri"/>
                        <a:sym typeface="Calibri"/>
                      </a:endParaRPr>
                    </a:p>
                  </a:txBody>
                  <a:tcPr marT="0" marB="0" marR="68575" marL="68575"/>
                </a:tc>
              </a:tr>
              <a:tr h="304800">
                <a:tc>
                  <a:txBody>
                    <a:bodyPr/>
                    <a:lstStyle/>
                    <a:p>
                      <a:pPr indent="0" lvl="0" marL="0" marR="0" rtl="0" algn="l">
                        <a:lnSpc>
                          <a:spcPct val="107000"/>
                        </a:lnSpc>
                        <a:spcBef>
                          <a:spcPts val="0"/>
                        </a:spcBef>
                        <a:spcAft>
                          <a:spcPts val="0"/>
                        </a:spcAft>
                        <a:buNone/>
                      </a:pPr>
                      <a:r>
                        <a:rPr lang="en-US" sz="2400" u="none" cap="none" strike="noStrike"/>
                        <a:t>BNEZ R4, L1</a:t>
                      </a:r>
                      <a:endParaRPr sz="3200" u="none" cap="none" strike="noStrike">
                        <a:latin typeface="Calibri"/>
                        <a:ea typeface="Calibri"/>
                        <a:cs typeface="Calibri"/>
                        <a:sym typeface="Calibri"/>
                      </a:endParaRPr>
                    </a:p>
                  </a:txBody>
                  <a:tcPr marT="0" marB="0" marR="68575" marL="68575"/>
                </a:tc>
              </a:tr>
              <a:tr h="304800">
                <a:tc>
                  <a:txBody>
                    <a:bodyPr/>
                    <a:lstStyle/>
                    <a:p>
                      <a:pPr indent="0" lvl="0" marL="0" marR="0" rtl="0" algn="l">
                        <a:lnSpc>
                          <a:spcPct val="107000"/>
                        </a:lnSpc>
                        <a:spcBef>
                          <a:spcPts val="0"/>
                        </a:spcBef>
                        <a:spcAft>
                          <a:spcPts val="0"/>
                        </a:spcAft>
                        <a:buNone/>
                      </a:pPr>
                      <a:r>
                        <a:rPr lang="en-US" sz="2400" u="none" cap="none" strike="noStrike"/>
                        <a:t>L</a:t>
                      </a:r>
                      <a:r>
                        <a:rPr lang="en-US" sz="2400"/>
                        <a:t>2 </a:t>
                      </a:r>
                      <a:r>
                        <a:rPr lang="en-US" sz="2400" u="none" cap="none" strike="noStrike"/>
                        <a:t>: LDR R1, [R4]</a:t>
                      </a:r>
                      <a:endParaRPr sz="32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cxnSp>
        <p:nvCxnSpPr>
          <p:cNvPr id="300" name="Google Shape;300;g2b5e9649535_0_8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301" name="Google Shape;301;g2b5e9649535_0_8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302" name="Google Shape;302;g2b5e9649535_0_85"/>
          <p:cNvSpPr txBox="1"/>
          <p:nvPr/>
        </p:nvSpPr>
        <p:spPr>
          <a:xfrm>
            <a:off x="561513" y="1206525"/>
            <a:ext cx="9857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Calculate how many clock cycles will take execution of this segment on the simple pipeline with normal forwarding and bypassing when result of branch instruction (new PC content) is available after completion of the ID stage. Show timing of one loop cycle in Table.</a:t>
            </a:r>
            <a:endParaRPr b="0" i="0" sz="1400" u="none" cap="none" strike="noStrike">
              <a:solidFill>
                <a:srgbClr val="000000"/>
              </a:solidFill>
              <a:latin typeface="Arial"/>
              <a:ea typeface="Arial"/>
              <a:cs typeface="Arial"/>
              <a:sym typeface="Arial"/>
            </a:endParaRPr>
          </a:p>
        </p:txBody>
      </p:sp>
      <p:sp>
        <p:nvSpPr>
          <p:cNvPr id="303" name="Google Shape;303;g2b5e9649535_0_85"/>
          <p:cNvSpPr txBox="1"/>
          <p:nvPr/>
        </p:nvSpPr>
        <p:spPr>
          <a:xfrm>
            <a:off x="248611" y="339075"/>
            <a:ext cx="3512899"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- 7  </a:t>
            </a:r>
            <a:endParaRPr b="1" i="0" sz="3300" u="none" cap="none" strike="noStrike">
              <a:solidFill>
                <a:srgbClr val="ED7D31"/>
              </a:solidFill>
              <a:latin typeface="Calibri"/>
              <a:ea typeface="Calibri"/>
              <a:cs typeface="Calibri"/>
              <a:sym typeface="Calibri"/>
            </a:endParaRPr>
          </a:p>
        </p:txBody>
      </p:sp>
      <p:pic>
        <p:nvPicPr>
          <p:cNvPr id="304" name="Google Shape;304;g2b5e9649535_0_85"/>
          <p:cNvPicPr preferRelativeResize="0"/>
          <p:nvPr/>
        </p:nvPicPr>
        <p:blipFill rotWithShape="1">
          <a:blip r:embed="rId4">
            <a:alphaModFix/>
          </a:blip>
          <a:srcRect b="0" l="0" r="0" t="0"/>
          <a:stretch/>
        </p:blipFill>
        <p:spPr>
          <a:xfrm>
            <a:off x="3203" y="2397066"/>
            <a:ext cx="10974332" cy="2810267"/>
          </a:xfrm>
          <a:prstGeom prst="rect">
            <a:avLst/>
          </a:prstGeom>
          <a:noFill/>
          <a:ln>
            <a:noFill/>
          </a:ln>
        </p:spPr>
      </p:pic>
      <p:sp>
        <p:nvSpPr>
          <p:cNvPr id="305" name="Google Shape;305;g2b5e9649535_0_85"/>
          <p:cNvSpPr txBox="1"/>
          <p:nvPr/>
        </p:nvSpPr>
        <p:spPr>
          <a:xfrm>
            <a:off x="561500" y="5474475"/>
            <a:ext cx="9857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NOTE:     Please read * (stall cycle ) in 9th clock cycle as ID and 8th clock cycle as *(stall).</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and for the last  LDR </a:t>
            </a:r>
            <a:r>
              <a:rPr lang="en-US" sz="1800">
                <a:latin typeface="Calibri"/>
                <a:ea typeface="Calibri"/>
                <a:cs typeface="Calibri"/>
                <a:sym typeface="Calibri"/>
              </a:rPr>
              <a:t>instruction, in the above sequence, read label L1 as l as  L2  and  IF at 9th clock cycle.</a:t>
            </a:r>
            <a:endParaRPr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cxnSp>
        <p:nvCxnSpPr>
          <p:cNvPr id="310" name="Google Shape;310;g2b5e9649535_0_8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311" name="Google Shape;311;g2b5e9649535_0_8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312" name="Google Shape;312;g2b5e9649535_0_80"/>
          <p:cNvSpPr txBox="1"/>
          <p:nvPr/>
        </p:nvSpPr>
        <p:spPr>
          <a:xfrm>
            <a:off x="155698" y="4487076"/>
            <a:ext cx="9440264" cy="120028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3333CC"/>
              </a:buClr>
              <a:buSzPts val="1800"/>
              <a:buFont typeface="Calibri"/>
              <a:buAutoNum type="arabicPeriod"/>
            </a:pPr>
            <a:r>
              <a:rPr b="0" i="0" lang="en-US" sz="1800" u="none" cap="none" strike="noStrike">
                <a:solidFill>
                  <a:srgbClr val="3333CC"/>
                </a:solidFill>
                <a:latin typeface="Calibri"/>
                <a:ea typeface="Calibri"/>
                <a:cs typeface="Calibri"/>
                <a:sym typeface="Calibri"/>
              </a:rPr>
              <a:t>Data (R2) for the ADD is ready after “M” stage of the LDR R2. During the “WB” stage the requested operand will be written to the R2 and operation register (e.g. Reg. A) of the ALU.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FF0000"/>
              </a:buClr>
              <a:buSzPts val="1800"/>
              <a:buFont typeface="Calibri"/>
              <a:buAutoNum type="arabicPeriod"/>
            </a:pPr>
            <a:r>
              <a:rPr b="0" i="0" lang="en-US" sz="1800" u="none" cap="none" strike="noStrike">
                <a:solidFill>
                  <a:srgbClr val="FF0000"/>
                </a:solidFill>
                <a:latin typeface="Calibri"/>
                <a:ea typeface="Calibri"/>
                <a:cs typeface="Calibri"/>
                <a:sym typeface="Calibri"/>
              </a:rPr>
              <a:t>ID stage for the SW is delayed because it is busy with ADD.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3333CC"/>
              </a:buClr>
              <a:buSzPts val="1800"/>
              <a:buFont typeface="Calibri"/>
              <a:buAutoNum type="arabicPeriod"/>
            </a:pPr>
            <a:r>
              <a:rPr b="0" i="0" lang="en-US" sz="1800" u="none" cap="none" strike="noStrike">
                <a:solidFill>
                  <a:srgbClr val="3333CC"/>
                </a:solidFill>
                <a:latin typeface="Calibri"/>
                <a:ea typeface="Calibri"/>
                <a:cs typeface="Calibri"/>
                <a:sym typeface="Calibri"/>
              </a:rPr>
              <a:t>BNEZ can initiate IF stage of the LDR R1, [R4] because new PC-content is ready after 9 c.c. </a:t>
            </a:r>
            <a:endParaRPr b="0" i="0" sz="1400" u="none" cap="none" strike="noStrike">
              <a:solidFill>
                <a:srgbClr val="000000"/>
              </a:solidFill>
              <a:latin typeface="Arial"/>
              <a:ea typeface="Arial"/>
              <a:cs typeface="Arial"/>
              <a:sym typeface="Arial"/>
            </a:endParaRPr>
          </a:p>
        </p:txBody>
      </p:sp>
      <p:sp>
        <p:nvSpPr>
          <p:cNvPr id="313" name="Google Shape;313;g2b5e9649535_0_80"/>
          <p:cNvSpPr txBox="1"/>
          <p:nvPr/>
        </p:nvSpPr>
        <p:spPr>
          <a:xfrm>
            <a:off x="458880" y="339075"/>
            <a:ext cx="4816322"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Comments: </a:t>
            </a:r>
            <a:endParaRPr b="0" i="0" sz="3300" u="none" cap="none" strike="noStrike">
              <a:solidFill>
                <a:srgbClr val="ED7D31"/>
              </a:solidFill>
              <a:latin typeface="Arial"/>
              <a:ea typeface="Arial"/>
              <a:cs typeface="Arial"/>
              <a:sym typeface="Arial"/>
            </a:endParaRPr>
          </a:p>
        </p:txBody>
      </p:sp>
      <p:sp>
        <p:nvSpPr>
          <p:cNvPr id="314" name="Google Shape;314;g2b5e9649535_0_80"/>
          <p:cNvSpPr txBox="1"/>
          <p:nvPr/>
        </p:nvSpPr>
        <p:spPr>
          <a:xfrm>
            <a:off x="155698" y="5925230"/>
            <a:ext cx="9743243"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Number of cycles in the loop = 9 c.c.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Speedup =3005 c.c. / (1 c.c. + 400/4 x 9 c.c.) = 3005 / 901 = 3.4 times </a:t>
            </a:r>
            <a:endParaRPr b="0" i="0" sz="1400" u="none" cap="none" strike="noStrike">
              <a:solidFill>
                <a:srgbClr val="000000"/>
              </a:solidFill>
              <a:latin typeface="Arial"/>
              <a:ea typeface="Arial"/>
              <a:cs typeface="Arial"/>
              <a:sym typeface="Arial"/>
            </a:endParaRPr>
          </a:p>
        </p:txBody>
      </p:sp>
      <p:pic>
        <p:nvPicPr>
          <p:cNvPr id="315" name="Google Shape;315;g2b5e9649535_0_80"/>
          <p:cNvPicPr preferRelativeResize="0"/>
          <p:nvPr/>
        </p:nvPicPr>
        <p:blipFill rotWithShape="1">
          <a:blip r:embed="rId4">
            <a:alphaModFix/>
          </a:blip>
          <a:srcRect b="0" l="0" r="0" t="0"/>
          <a:stretch/>
        </p:blipFill>
        <p:spPr>
          <a:xfrm>
            <a:off x="0" y="1038651"/>
            <a:ext cx="10974332" cy="28102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cxnSp>
        <p:nvCxnSpPr>
          <p:cNvPr id="320" name="Google Shape;320;p8"/>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321" name="Google Shape;321;p8"/>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322" name="Google Shape;322;p8"/>
          <p:cNvSpPr txBox="1"/>
          <p:nvPr/>
        </p:nvSpPr>
        <p:spPr>
          <a:xfrm>
            <a:off x="16389" y="1418441"/>
            <a:ext cx="9948232" cy="14772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Schedule the segment instructions including branch-delay slot to get minimum processing time assuming that pipeline has normal forwarding and bypassing hardware. It is possible to reorder instructions and change position of loop label (L1) but not name of registers or op-code modification. Show scheduled segment, position of L1 and pipeline timing diagram in Figure 1.3 and calculate number of clock cycles needed to execute this task segment. </a:t>
            </a:r>
            <a:endParaRPr b="0" i="0" sz="1400" u="none" cap="none" strike="noStrike">
              <a:solidFill>
                <a:srgbClr val="000000"/>
              </a:solidFill>
              <a:latin typeface="Arial"/>
              <a:ea typeface="Arial"/>
              <a:cs typeface="Arial"/>
              <a:sym typeface="Arial"/>
            </a:endParaRPr>
          </a:p>
        </p:txBody>
      </p:sp>
      <p:sp>
        <p:nvSpPr>
          <p:cNvPr id="323" name="Google Shape;323;p8"/>
          <p:cNvSpPr txBox="1"/>
          <p:nvPr/>
        </p:nvSpPr>
        <p:spPr>
          <a:xfrm>
            <a:off x="211098" y="4249901"/>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p:txBody>
      </p:sp>
      <p:sp>
        <p:nvSpPr>
          <p:cNvPr id="324" name="Google Shape;324;p8"/>
          <p:cNvSpPr txBox="1"/>
          <p:nvPr/>
        </p:nvSpPr>
        <p:spPr>
          <a:xfrm>
            <a:off x="159879" y="4598618"/>
            <a:ext cx="1914424"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LDR R2, [R4,#400] </a:t>
            </a:r>
            <a:endParaRPr b="0" i="0" sz="1400" u="none" cap="none" strike="noStrike">
              <a:solidFill>
                <a:srgbClr val="000000"/>
              </a:solidFill>
              <a:latin typeface="Arial"/>
              <a:ea typeface="Arial"/>
              <a:cs typeface="Arial"/>
              <a:sym typeface="Arial"/>
            </a:endParaRPr>
          </a:p>
        </p:txBody>
      </p:sp>
      <p:sp>
        <p:nvSpPr>
          <p:cNvPr id="325" name="Google Shape;325;p8"/>
          <p:cNvSpPr txBox="1"/>
          <p:nvPr/>
        </p:nvSpPr>
        <p:spPr>
          <a:xfrm>
            <a:off x="159879" y="5238962"/>
            <a:ext cx="1749425"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ADD R3, R1, R2 </a:t>
            </a:r>
            <a:endParaRPr b="0" i="0" sz="1400" u="none" cap="none" strike="noStrike">
              <a:solidFill>
                <a:srgbClr val="000000"/>
              </a:solidFill>
              <a:latin typeface="Arial"/>
              <a:ea typeface="Arial"/>
              <a:cs typeface="Arial"/>
              <a:sym typeface="Arial"/>
            </a:endParaRPr>
          </a:p>
        </p:txBody>
      </p:sp>
      <p:sp>
        <p:nvSpPr>
          <p:cNvPr id="326" name="Google Shape;326;p8"/>
          <p:cNvSpPr txBox="1"/>
          <p:nvPr/>
        </p:nvSpPr>
        <p:spPr>
          <a:xfrm>
            <a:off x="211104" y="5960460"/>
            <a:ext cx="1847776" cy="307800"/>
          </a:xfrm>
          <a:prstGeom prst="rect">
            <a:avLst/>
          </a:prstGeom>
          <a:solidFill>
            <a:srgbClr val="7030A0"/>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STR R3, [R4] </a:t>
            </a:r>
            <a:endParaRPr b="0" i="0" sz="1400" u="none" cap="none" strike="noStrike">
              <a:solidFill>
                <a:srgbClr val="000000"/>
              </a:solidFill>
              <a:latin typeface="Arial"/>
              <a:ea typeface="Arial"/>
              <a:cs typeface="Arial"/>
              <a:sym typeface="Arial"/>
            </a:endParaRPr>
          </a:p>
        </p:txBody>
      </p:sp>
      <p:sp>
        <p:nvSpPr>
          <p:cNvPr id="327" name="Google Shape;327;p8"/>
          <p:cNvSpPr txBox="1"/>
          <p:nvPr/>
        </p:nvSpPr>
        <p:spPr>
          <a:xfrm>
            <a:off x="211098" y="4911783"/>
            <a:ext cx="1767077" cy="307800"/>
          </a:xfrm>
          <a:prstGeom prst="rect">
            <a:avLst/>
          </a:prstGeom>
          <a:solidFill>
            <a:srgbClr val="00B050"/>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SUB R4, R4, #4</a:t>
            </a:r>
            <a:endParaRPr b="1" i="0" sz="1400" u="none" cap="none" strike="noStrike">
              <a:solidFill>
                <a:srgbClr val="3333CC"/>
              </a:solidFill>
              <a:latin typeface="Calibri"/>
              <a:ea typeface="Calibri"/>
              <a:cs typeface="Calibri"/>
              <a:sym typeface="Calibri"/>
            </a:endParaRPr>
          </a:p>
        </p:txBody>
      </p:sp>
      <p:sp>
        <p:nvSpPr>
          <p:cNvPr id="328" name="Google Shape;328;p8"/>
          <p:cNvSpPr txBox="1"/>
          <p:nvPr/>
        </p:nvSpPr>
        <p:spPr>
          <a:xfrm>
            <a:off x="211098" y="5619633"/>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BNEZ R4, L1</a:t>
            </a:r>
            <a:endParaRPr b="0" i="0" sz="1400" u="none" cap="none" strike="noStrike">
              <a:solidFill>
                <a:srgbClr val="000000"/>
              </a:solidFill>
              <a:latin typeface="Arial"/>
              <a:ea typeface="Arial"/>
              <a:cs typeface="Arial"/>
              <a:sym typeface="Arial"/>
            </a:endParaRPr>
          </a:p>
        </p:txBody>
      </p:sp>
      <p:sp>
        <p:nvSpPr>
          <p:cNvPr id="329" name="Google Shape;329;p8"/>
          <p:cNvSpPr txBox="1"/>
          <p:nvPr/>
        </p:nvSpPr>
        <p:spPr>
          <a:xfrm>
            <a:off x="226975" y="6301287"/>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p:txBody>
      </p:sp>
      <p:sp>
        <p:nvSpPr>
          <p:cNvPr id="330" name="Google Shape;330;p8"/>
          <p:cNvSpPr txBox="1"/>
          <p:nvPr/>
        </p:nvSpPr>
        <p:spPr>
          <a:xfrm>
            <a:off x="226966" y="339075"/>
            <a:ext cx="3868477"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- 8  </a:t>
            </a:r>
            <a:endParaRPr b="1" i="0" sz="3300" u="none" cap="none" strike="noStrike">
              <a:solidFill>
                <a:srgbClr val="ED7D3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cxnSp>
        <p:nvCxnSpPr>
          <p:cNvPr id="335" name="Google Shape;335;g2b5e9649535_0_7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336" name="Google Shape;336;g2b5e9649535_0_7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337" name="Google Shape;337;g2b5e9649535_0_75"/>
          <p:cNvSpPr txBox="1"/>
          <p:nvPr/>
        </p:nvSpPr>
        <p:spPr>
          <a:xfrm>
            <a:off x="16389" y="1418441"/>
            <a:ext cx="9948232" cy="14772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Schedule the segment instructions including branch-delay slot to get minimum processing time assuming that pipeline has normal forwarding and bypassing hardware. It is possible to reorder instructions and change position of loop label (L1) but not name of registers or op-code modification. Show scheduled segment, position of L1 and pipeline timing diagram in Figure 1.3 and calculate number of clock cycles needed to execute this task segment. </a:t>
            </a:r>
            <a:endParaRPr b="0" i="0" sz="1400" u="none" cap="none" strike="noStrike">
              <a:solidFill>
                <a:srgbClr val="000000"/>
              </a:solidFill>
              <a:latin typeface="Arial"/>
              <a:ea typeface="Arial"/>
              <a:cs typeface="Arial"/>
              <a:sym typeface="Arial"/>
            </a:endParaRPr>
          </a:p>
        </p:txBody>
      </p:sp>
      <p:pic>
        <p:nvPicPr>
          <p:cNvPr id="338" name="Google Shape;338;g2b5e9649535_0_75"/>
          <p:cNvPicPr preferRelativeResize="0"/>
          <p:nvPr/>
        </p:nvPicPr>
        <p:blipFill rotWithShape="1">
          <a:blip r:embed="rId4">
            <a:alphaModFix/>
          </a:blip>
          <a:srcRect b="0" l="0" r="0" t="0"/>
          <a:stretch/>
        </p:blipFill>
        <p:spPr>
          <a:xfrm>
            <a:off x="0" y="3172768"/>
            <a:ext cx="10245869" cy="3685234"/>
          </a:xfrm>
          <a:prstGeom prst="rect">
            <a:avLst/>
          </a:prstGeom>
          <a:noFill/>
          <a:ln>
            <a:noFill/>
          </a:ln>
        </p:spPr>
      </p:pic>
      <p:sp>
        <p:nvSpPr>
          <p:cNvPr id="339" name="Google Shape;339;g2b5e9649535_0_75"/>
          <p:cNvSpPr txBox="1"/>
          <p:nvPr/>
        </p:nvSpPr>
        <p:spPr>
          <a:xfrm>
            <a:off x="211098" y="4249901"/>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p:txBody>
      </p:sp>
      <p:sp>
        <p:nvSpPr>
          <p:cNvPr id="340" name="Google Shape;340;g2b5e9649535_0_75"/>
          <p:cNvSpPr txBox="1"/>
          <p:nvPr/>
        </p:nvSpPr>
        <p:spPr>
          <a:xfrm>
            <a:off x="159879" y="4598618"/>
            <a:ext cx="1914424"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LDR R2, [R4,#400] </a:t>
            </a:r>
            <a:endParaRPr b="0" i="0" sz="1400" u="none" cap="none" strike="noStrike">
              <a:solidFill>
                <a:srgbClr val="000000"/>
              </a:solidFill>
              <a:latin typeface="Arial"/>
              <a:ea typeface="Arial"/>
              <a:cs typeface="Arial"/>
              <a:sym typeface="Arial"/>
            </a:endParaRPr>
          </a:p>
        </p:txBody>
      </p:sp>
      <p:sp>
        <p:nvSpPr>
          <p:cNvPr id="341" name="Google Shape;341;g2b5e9649535_0_75"/>
          <p:cNvSpPr txBox="1"/>
          <p:nvPr/>
        </p:nvSpPr>
        <p:spPr>
          <a:xfrm>
            <a:off x="159879" y="5238962"/>
            <a:ext cx="1749425"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ADD R3, R1, R2 </a:t>
            </a:r>
            <a:endParaRPr b="0" i="0" sz="1400" u="none" cap="none" strike="noStrike">
              <a:solidFill>
                <a:srgbClr val="000000"/>
              </a:solidFill>
              <a:latin typeface="Arial"/>
              <a:ea typeface="Arial"/>
              <a:cs typeface="Arial"/>
              <a:sym typeface="Arial"/>
            </a:endParaRPr>
          </a:p>
        </p:txBody>
      </p:sp>
      <p:sp>
        <p:nvSpPr>
          <p:cNvPr id="342" name="Google Shape;342;g2b5e9649535_0_75"/>
          <p:cNvSpPr txBox="1"/>
          <p:nvPr/>
        </p:nvSpPr>
        <p:spPr>
          <a:xfrm>
            <a:off x="211104" y="5960460"/>
            <a:ext cx="1847776" cy="307800"/>
          </a:xfrm>
          <a:prstGeom prst="rect">
            <a:avLst/>
          </a:prstGeom>
          <a:solidFill>
            <a:srgbClr val="7030A0"/>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STR R3, [R4] </a:t>
            </a:r>
            <a:endParaRPr b="0" i="0" sz="1400" u="none" cap="none" strike="noStrike">
              <a:solidFill>
                <a:srgbClr val="000000"/>
              </a:solidFill>
              <a:latin typeface="Arial"/>
              <a:ea typeface="Arial"/>
              <a:cs typeface="Arial"/>
              <a:sym typeface="Arial"/>
            </a:endParaRPr>
          </a:p>
        </p:txBody>
      </p:sp>
      <p:sp>
        <p:nvSpPr>
          <p:cNvPr id="343" name="Google Shape;343;g2b5e9649535_0_75"/>
          <p:cNvSpPr txBox="1"/>
          <p:nvPr/>
        </p:nvSpPr>
        <p:spPr>
          <a:xfrm>
            <a:off x="211098" y="4911783"/>
            <a:ext cx="1767077" cy="307800"/>
          </a:xfrm>
          <a:prstGeom prst="rect">
            <a:avLst/>
          </a:prstGeom>
          <a:solidFill>
            <a:srgbClr val="00B050"/>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SUB R4, R4, #4</a:t>
            </a:r>
            <a:endParaRPr b="1" i="0" sz="1400" u="none" cap="none" strike="noStrike">
              <a:solidFill>
                <a:srgbClr val="3333CC"/>
              </a:solidFill>
              <a:latin typeface="Calibri"/>
              <a:ea typeface="Calibri"/>
              <a:cs typeface="Calibri"/>
              <a:sym typeface="Calibri"/>
            </a:endParaRPr>
          </a:p>
        </p:txBody>
      </p:sp>
      <p:sp>
        <p:nvSpPr>
          <p:cNvPr id="344" name="Google Shape;344;g2b5e9649535_0_75"/>
          <p:cNvSpPr txBox="1"/>
          <p:nvPr/>
        </p:nvSpPr>
        <p:spPr>
          <a:xfrm>
            <a:off x="211098" y="5619633"/>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BNEZ R4, L1</a:t>
            </a:r>
            <a:endParaRPr b="0" i="0" sz="1400" u="none" cap="none" strike="noStrike">
              <a:solidFill>
                <a:srgbClr val="000000"/>
              </a:solidFill>
              <a:latin typeface="Arial"/>
              <a:ea typeface="Arial"/>
              <a:cs typeface="Arial"/>
              <a:sym typeface="Arial"/>
            </a:endParaRPr>
          </a:p>
        </p:txBody>
      </p:sp>
      <p:sp>
        <p:nvSpPr>
          <p:cNvPr id="345" name="Google Shape;345;g2b5e9649535_0_75"/>
          <p:cNvSpPr txBox="1"/>
          <p:nvPr/>
        </p:nvSpPr>
        <p:spPr>
          <a:xfrm>
            <a:off x="226975" y="6301287"/>
            <a:ext cx="1798780" cy="30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L1: LDR R1, [R4] </a:t>
            </a:r>
            <a:endParaRPr b="0" i="0" sz="1400" u="none" cap="none" strike="noStrike">
              <a:solidFill>
                <a:srgbClr val="000000"/>
              </a:solidFill>
              <a:latin typeface="Arial"/>
              <a:ea typeface="Arial"/>
              <a:cs typeface="Arial"/>
              <a:sym typeface="Arial"/>
            </a:endParaRPr>
          </a:p>
        </p:txBody>
      </p:sp>
      <p:sp>
        <p:nvSpPr>
          <p:cNvPr id="346" name="Google Shape;346;g2b5e9649535_0_75"/>
          <p:cNvSpPr txBox="1"/>
          <p:nvPr/>
        </p:nvSpPr>
        <p:spPr>
          <a:xfrm>
            <a:off x="226966" y="339075"/>
            <a:ext cx="3868477"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 - 8  </a:t>
            </a:r>
            <a:endParaRPr b="1" i="0" sz="3300" u="none" cap="none" strike="noStrike">
              <a:solidFill>
                <a:srgbClr val="ED7D3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cxnSp>
        <p:nvCxnSpPr>
          <p:cNvPr id="351" name="Google Shape;351;g2b5e9649535_0_7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352" name="Google Shape;352;g2b5e9649535_0_7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pic>
        <p:nvPicPr>
          <p:cNvPr id="353" name="Google Shape;353;g2b5e9649535_0_70"/>
          <p:cNvPicPr preferRelativeResize="0"/>
          <p:nvPr/>
        </p:nvPicPr>
        <p:blipFill rotWithShape="1">
          <a:blip r:embed="rId4">
            <a:alphaModFix/>
          </a:blip>
          <a:srcRect b="0" l="0" r="0" t="0"/>
          <a:stretch/>
        </p:blipFill>
        <p:spPr>
          <a:xfrm>
            <a:off x="458897" y="1426902"/>
            <a:ext cx="7489847" cy="2660213"/>
          </a:xfrm>
          <a:prstGeom prst="rect">
            <a:avLst/>
          </a:prstGeom>
          <a:noFill/>
          <a:ln>
            <a:noFill/>
          </a:ln>
        </p:spPr>
      </p:pic>
      <p:sp>
        <p:nvSpPr>
          <p:cNvPr id="354" name="Google Shape;354;g2b5e9649535_0_70"/>
          <p:cNvSpPr txBox="1"/>
          <p:nvPr/>
        </p:nvSpPr>
        <p:spPr>
          <a:xfrm>
            <a:off x="8178193" y="3316406"/>
            <a:ext cx="48347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Vs</a:t>
            </a:r>
            <a:endParaRPr b="0" i="0" sz="1400" u="none" cap="none" strike="noStrike">
              <a:solidFill>
                <a:srgbClr val="000000"/>
              </a:solidFill>
              <a:latin typeface="Arial"/>
              <a:ea typeface="Arial"/>
              <a:cs typeface="Arial"/>
              <a:sym typeface="Arial"/>
            </a:endParaRPr>
          </a:p>
        </p:txBody>
      </p:sp>
      <p:pic>
        <p:nvPicPr>
          <p:cNvPr id="355" name="Google Shape;355;g2b5e9649535_0_70"/>
          <p:cNvPicPr preferRelativeResize="0"/>
          <p:nvPr/>
        </p:nvPicPr>
        <p:blipFill rotWithShape="1">
          <a:blip r:embed="rId5">
            <a:alphaModFix/>
          </a:blip>
          <a:srcRect b="0" l="0" r="0" t="0"/>
          <a:stretch/>
        </p:blipFill>
        <p:spPr>
          <a:xfrm>
            <a:off x="458897" y="4087115"/>
            <a:ext cx="6981784" cy="25111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cxnSp>
        <p:nvCxnSpPr>
          <p:cNvPr id="360" name="Google Shape;360;g2b5e9649535_0_6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361" name="Google Shape;361;g2b5e9649535_0_6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pic>
        <p:nvPicPr>
          <p:cNvPr id="362" name="Google Shape;362;g2b5e9649535_0_65"/>
          <p:cNvPicPr preferRelativeResize="0"/>
          <p:nvPr/>
        </p:nvPicPr>
        <p:blipFill rotWithShape="1">
          <a:blip r:embed="rId4">
            <a:alphaModFix/>
          </a:blip>
          <a:srcRect b="0" l="0" r="0" t="0"/>
          <a:stretch/>
        </p:blipFill>
        <p:spPr>
          <a:xfrm>
            <a:off x="671954" y="1398504"/>
            <a:ext cx="9126847" cy="3282678"/>
          </a:xfrm>
          <a:prstGeom prst="rect">
            <a:avLst/>
          </a:prstGeom>
          <a:noFill/>
          <a:ln>
            <a:noFill/>
          </a:ln>
        </p:spPr>
      </p:pic>
      <p:sp>
        <p:nvSpPr>
          <p:cNvPr id="363" name="Google Shape;363;g2b5e9649535_0_65"/>
          <p:cNvSpPr txBox="1"/>
          <p:nvPr/>
        </p:nvSpPr>
        <p:spPr>
          <a:xfrm>
            <a:off x="489759" y="4997831"/>
            <a:ext cx="8924011"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maximum speedup comparing with non-pipelined processor is =  3005 / (1+ 6 x 100) = 5 times It means that all stages of 5-stage pipeline are always busy (no stalls) during the task segment execution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descr="7 Easy Ways To Tell If Your Team Is Really A Team - Alain Hunkins" id="368" name="Google Shape;368;p27"/>
          <p:cNvPicPr preferRelativeResize="0"/>
          <p:nvPr/>
        </p:nvPicPr>
        <p:blipFill rotWithShape="1">
          <a:blip r:embed="rId3">
            <a:alphaModFix/>
          </a:blip>
          <a:srcRect b="0" l="0" r="0" t="0"/>
          <a:stretch/>
        </p:blipFill>
        <p:spPr>
          <a:xfrm>
            <a:off x="4849826" y="1905001"/>
            <a:ext cx="5673381" cy="2133600"/>
          </a:xfrm>
          <a:prstGeom prst="rect">
            <a:avLst/>
          </a:prstGeom>
          <a:noFill/>
          <a:ln>
            <a:noFill/>
          </a:ln>
        </p:spPr>
      </p:pic>
      <p:cxnSp>
        <p:nvCxnSpPr>
          <p:cNvPr id="369" name="Google Shape;369;p27"/>
          <p:cNvCxnSpPr/>
          <p:nvPr/>
        </p:nvCxnSpPr>
        <p:spPr>
          <a:xfrm>
            <a:off x="5016146" y="1944917"/>
            <a:ext cx="4126423" cy="0"/>
          </a:xfrm>
          <a:prstGeom prst="straightConnector1">
            <a:avLst/>
          </a:prstGeom>
          <a:noFill/>
          <a:ln cap="flat" cmpd="sng" w="38100">
            <a:solidFill>
              <a:srgbClr val="E36C09"/>
            </a:solidFill>
            <a:prstDash val="solid"/>
            <a:round/>
            <a:headEnd len="sm" w="sm" type="none"/>
            <a:tailEnd len="sm" w="sm" type="none"/>
          </a:ln>
        </p:spPr>
      </p:cxnSp>
      <p:grpSp>
        <p:nvGrpSpPr>
          <p:cNvPr id="370" name="Google Shape;370;p27"/>
          <p:cNvGrpSpPr/>
          <p:nvPr/>
        </p:nvGrpSpPr>
        <p:grpSpPr>
          <a:xfrm>
            <a:off x="282750" y="349466"/>
            <a:ext cx="10373980" cy="6218269"/>
            <a:chOff x="313939" y="349466"/>
            <a:chExt cx="11518312" cy="6218269"/>
          </a:xfrm>
        </p:grpSpPr>
        <p:sp>
          <p:nvSpPr>
            <p:cNvPr id="371" name="Google Shape;371;p27"/>
            <p:cNvSpPr/>
            <p:nvPr/>
          </p:nvSpPr>
          <p:spPr>
            <a:xfrm>
              <a:off x="11786532" y="360726"/>
              <a:ext cx="45600" cy="10668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27"/>
            <p:cNvSpPr/>
            <p:nvPr/>
          </p:nvSpPr>
          <p:spPr>
            <a:xfrm rot="5400000">
              <a:off x="11276051" y="-161134"/>
              <a:ext cx="45600" cy="10668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3" name="Google Shape;373;p27"/>
            <p:cNvSpPr/>
            <p:nvPr/>
          </p:nvSpPr>
          <p:spPr>
            <a:xfrm rot="5400000">
              <a:off x="824539" y="6011535"/>
              <a:ext cx="45600" cy="10668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4" name="Google Shape;374;p27"/>
            <p:cNvSpPr/>
            <p:nvPr/>
          </p:nvSpPr>
          <p:spPr>
            <a:xfrm rot="10800000">
              <a:off x="313963" y="5489794"/>
              <a:ext cx="45600" cy="10668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75" name="Google Shape;375;p27"/>
          <p:cNvSpPr/>
          <p:nvPr/>
        </p:nvSpPr>
        <p:spPr>
          <a:xfrm>
            <a:off x="4864880" y="1163110"/>
            <a:ext cx="4146598" cy="66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E36C09"/>
                </a:solidFill>
                <a:latin typeface="Calibri"/>
                <a:ea typeface="Calibri"/>
                <a:cs typeface="Calibri"/>
                <a:sym typeface="Calibri"/>
              </a:rPr>
              <a:t>THANK YOU</a:t>
            </a:r>
            <a:endParaRPr b="0" i="0" sz="1400" u="none" cap="none" strike="noStrike">
              <a:solidFill>
                <a:srgbClr val="E36C09"/>
              </a:solidFill>
              <a:latin typeface="Arial"/>
              <a:ea typeface="Arial"/>
              <a:cs typeface="Arial"/>
              <a:sym typeface="Arial"/>
            </a:endParaRPr>
          </a:p>
        </p:txBody>
      </p:sp>
      <p:sp>
        <p:nvSpPr>
          <p:cNvPr id="376" name="Google Shape;376;p27"/>
          <p:cNvSpPr/>
          <p:nvPr/>
        </p:nvSpPr>
        <p:spPr>
          <a:xfrm>
            <a:off x="4899684" y="4087192"/>
            <a:ext cx="5835498" cy="12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99"/>
                </a:solidFill>
                <a:latin typeface="Calibri"/>
                <a:ea typeface="Calibri"/>
                <a:cs typeface="Calibri"/>
                <a:sym typeface="Calibri"/>
              </a:rPr>
              <a:t>Team MPCA</a:t>
            </a:r>
            <a:endParaRPr b="0" i="0" sz="1400" u="none" cap="none" strike="noStrike">
              <a:solidFill>
                <a:srgbClr val="0000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pic>
        <p:nvPicPr>
          <p:cNvPr id="377" name="Google Shape;377;p27"/>
          <p:cNvPicPr preferRelativeResize="0"/>
          <p:nvPr/>
        </p:nvPicPr>
        <p:blipFill rotWithShape="1">
          <a:blip r:embed="rId4">
            <a:alphaModFix/>
          </a:blip>
          <a:srcRect b="0" l="0" r="0" t="0"/>
          <a:stretch/>
        </p:blipFill>
        <p:spPr>
          <a:xfrm>
            <a:off x="1717392" y="2179088"/>
            <a:ext cx="2188192" cy="269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cxnSp>
        <p:nvCxnSpPr>
          <p:cNvPr id="118" name="Google Shape;118;g2658bb40c15_0_1176"/>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19" name="Google Shape;119;g2658bb40c15_0_1176"/>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20" name="Google Shape;120;g2658bb40c15_0_1176"/>
          <p:cNvSpPr txBox="1"/>
          <p:nvPr/>
        </p:nvSpPr>
        <p:spPr>
          <a:xfrm>
            <a:off x="1122006" y="3271910"/>
            <a:ext cx="7859442" cy="776400"/>
          </a:xfrm>
          <a:prstGeom prst="rect">
            <a:avLst/>
          </a:prstGeom>
          <a:blipFill rotWithShape="1">
            <a:blip r:embed="rId4">
              <a:alphaModFix/>
            </a:blip>
            <a:stretch>
              <a:fillRect b="-1527" l="-1668" r="0" t="0"/>
            </a:stretch>
          </a:blip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1" name="Google Shape;121;g2658bb40c15_0_1176"/>
          <p:cNvSpPr txBox="1"/>
          <p:nvPr/>
        </p:nvSpPr>
        <p:spPr>
          <a:xfrm>
            <a:off x="519760" y="339075"/>
            <a:ext cx="8049659"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C55A11"/>
                </a:solidFill>
                <a:latin typeface="Calibri"/>
                <a:ea typeface="Calibri"/>
                <a:cs typeface="Calibri"/>
                <a:sym typeface="Calibri"/>
              </a:rPr>
              <a:t>Theoretical Claim – Quick Recap</a:t>
            </a:r>
            <a:endParaRPr b="1" i="0" sz="3300" u="none" cap="none" strike="noStrike">
              <a:solidFill>
                <a:srgbClr val="C55A1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cxnSp>
        <p:nvCxnSpPr>
          <p:cNvPr id="126" name="Google Shape;126;g2b5e9649535_0_6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27" name="Google Shape;127;g2b5e9649535_0_6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28" name="Google Shape;128;g2b5e9649535_0_60"/>
          <p:cNvSpPr txBox="1"/>
          <p:nvPr/>
        </p:nvSpPr>
        <p:spPr>
          <a:xfrm>
            <a:off x="198448" y="367575"/>
            <a:ext cx="6145322" cy="43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55A11"/>
              </a:buClr>
              <a:buSzPts val="2400"/>
              <a:buFont typeface="Calibri"/>
              <a:buNone/>
            </a:pPr>
            <a:r>
              <a:rPr b="1" i="0" lang="en-US" sz="3300" u="none" cap="none" strike="noStrike">
                <a:solidFill>
                  <a:srgbClr val="ED7D31"/>
                </a:solidFill>
                <a:latin typeface="Calibri"/>
                <a:ea typeface="Calibri"/>
                <a:cs typeface="Calibri"/>
                <a:sym typeface="Calibri"/>
              </a:rPr>
              <a:t>Pipelining – Quick Recap</a:t>
            </a:r>
            <a:endParaRPr b="1" i="0" sz="3300" u="none" cap="none" strike="noStrike">
              <a:solidFill>
                <a:srgbClr val="ED7D31"/>
              </a:solidFill>
              <a:latin typeface="Calibri"/>
              <a:ea typeface="Calibri"/>
              <a:cs typeface="Calibri"/>
              <a:sym typeface="Calibri"/>
            </a:endParaRPr>
          </a:p>
        </p:txBody>
      </p:sp>
      <p:sp>
        <p:nvSpPr>
          <p:cNvPr id="129" name="Google Shape;129;g2b5e9649535_0_60"/>
          <p:cNvSpPr txBox="1"/>
          <p:nvPr/>
        </p:nvSpPr>
        <p:spPr>
          <a:xfrm>
            <a:off x="198443" y="1532380"/>
            <a:ext cx="12627849" cy="4539300"/>
          </a:xfrm>
          <a:prstGeom prst="rect">
            <a:avLst/>
          </a:prstGeom>
          <a:blipFill rotWithShape="1">
            <a:blip r:embed="rId4">
              <a:alphaModFix/>
            </a:blip>
            <a:stretch>
              <a:fillRect b="-2688" l="-288" r="0" t="-308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0" name="Google Shape;130;g2b5e9649535_0_60"/>
          <p:cNvSpPr txBox="1"/>
          <p:nvPr/>
        </p:nvSpPr>
        <p:spPr>
          <a:xfrm>
            <a:off x="4348330" y="5867784"/>
            <a:ext cx="5127947" cy="532200"/>
          </a:xfrm>
          <a:prstGeom prst="rect">
            <a:avLst/>
          </a:prstGeom>
          <a:blipFill rotWithShape="1">
            <a:blip r:embed="rId5">
              <a:alphaModFix/>
            </a:blip>
            <a:stretch>
              <a:fillRect b="-5488" l="-848" r="0" t="0"/>
            </a:stretch>
          </a:blip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cxnSp>
        <p:nvCxnSpPr>
          <p:cNvPr id="135" name="Google Shape;135;g2b5e9649535_0_5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36" name="Google Shape;136;g2b5e9649535_0_5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37" name="Google Shape;137;g2b5e9649535_0_55"/>
          <p:cNvSpPr txBox="1"/>
          <p:nvPr/>
        </p:nvSpPr>
        <p:spPr>
          <a:xfrm>
            <a:off x="153927" y="1206520"/>
            <a:ext cx="12627849" cy="4539300"/>
          </a:xfrm>
          <a:prstGeom prst="rect">
            <a:avLst/>
          </a:prstGeom>
          <a:blipFill rotWithShape="1">
            <a:blip r:embed="rId4">
              <a:alphaModFix/>
            </a:blip>
            <a:stretch>
              <a:fillRect b="0" l="-408" r="0" t="-348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8" name="Google Shape;138;g2b5e9649535_0_55"/>
          <p:cNvSpPr txBox="1"/>
          <p:nvPr/>
        </p:nvSpPr>
        <p:spPr>
          <a:xfrm>
            <a:off x="4914740" y="5116210"/>
            <a:ext cx="5127947" cy="532200"/>
          </a:xfrm>
          <a:prstGeom prst="rect">
            <a:avLst/>
          </a:prstGeom>
          <a:blipFill rotWithShape="1">
            <a:blip r:embed="rId5">
              <a:alphaModFix/>
            </a:blip>
            <a:stretch>
              <a:fillRect b="-4348" l="-848" r="0" t="0"/>
            </a:stretch>
          </a:blipFill>
          <a:ln cap="flat" cmpd="sng" w="2540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9" name="Google Shape;139;g2b5e9649535_0_55"/>
          <p:cNvSpPr txBox="1"/>
          <p:nvPr/>
        </p:nvSpPr>
        <p:spPr>
          <a:xfrm>
            <a:off x="153924" y="367575"/>
            <a:ext cx="5336538" cy="43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55A11"/>
              </a:buClr>
              <a:buSzPts val="2400"/>
              <a:buFont typeface="Calibri"/>
              <a:buNone/>
            </a:pPr>
            <a:r>
              <a:rPr b="1" i="0" lang="en-US" sz="3300" u="none" cap="none" strike="noStrike">
                <a:solidFill>
                  <a:srgbClr val="E36C09"/>
                </a:solidFill>
                <a:latin typeface="Calibri"/>
                <a:ea typeface="Calibri"/>
                <a:cs typeface="Calibri"/>
                <a:sym typeface="Calibri"/>
              </a:rPr>
              <a:t>Pipelining – Quick Recap</a:t>
            </a:r>
            <a:endParaRPr b="1" i="0" sz="3300" u="none" cap="none" strike="noStrike">
              <a:solidFill>
                <a:srgbClr val="E36C0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cxnSp>
        <p:nvCxnSpPr>
          <p:cNvPr id="144" name="Google Shape;144;g2b5e9649535_0_5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45" name="Google Shape;145;g2b5e9649535_0_5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46" name="Google Shape;146;g2b5e9649535_0_50"/>
          <p:cNvSpPr/>
          <p:nvPr/>
        </p:nvSpPr>
        <p:spPr>
          <a:xfrm>
            <a:off x="489910" y="1935970"/>
            <a:ext cx="8406677" cy="2585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Average instruction time unpipelined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Speedup from pipelining   =        ------------------------------------------------</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Average instruction time 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alibri"/>
              <a:buNone/>
            </a:pPr>
            <a:r>
              <a:t/>
            </a:r>
            <a:endParaRPr b="1"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CPI </a:t>
            </a:r>
            <a:r>
              <a:rPr b="1" baseline="-25000" i="0" lang="en-US" sz="1800" u="none" cap="none" strike="noStrike">
                <a:solidFill>
                  <a:srgbClr val="3333CC"/>
                </a:solidFill>
                <a:latin typeface="Calibri"/>
                <a:ea typeface="Calibri"/>
                <a:cs typeface="Calibri"/>
                <a:sym typeface="Calibri"/>
              </a:rPr>
              <a:t>unpipelined</a:t>
            </a:r>
            <a:r>
              <a:rPr b="1" i="0" lang="en-US" sz="1800" u="none" cap="none" strike="noStrike">
                <a:solidFill>
                  <a:srgbClr val="3333CC"/>
                </a:solidFill>
                <a:latin typeface="Calibri"/>
                <a:ea typeface="Calibri"/>
                <a:cs typeface="Calibri"/>
                <a:sym typeface="Calibri"/>
              </a:rPr>
              <a:t> * Clock Cycle Time </a:t>
            </a:r>
            <a:r>
              <a:rPr b="1" baseline="-25000" i="0" lang="en-US" sz="1800" u="none" cap="none" strike="noStrike">
                <a:solidFill>
                  <a:srgbClr val="3333CC"/>
                </a:solidFill>
                <a:latin typeface="Calibri"/>
                <a:ea typeface="Calibri"/>
                <a:cs typeface="Calibri"/>
                <a:sym typeface="Calibri"/>
              </a:rPr>
              <a:t>unpipelined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   --------------------------------------------------------</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CPI </a:t>
            </a:r>
            <a:r>
              <a:rPr b="1" baseline="-25000" i="0" lang="en-US" sz="1800" u="none" cap="none" strike="noStrike">
                <a:solidFill>
                  <a:srgbClr val="3333CC"/>
                </a:solidFill>
                <a:latin typeface="Calibri"/>
                <a:ea typeface="Calibri"/>
                <a:cs typeface="Calibri"/>
                <a:sym typeface="Calibri"/>
              </a:rPr>
              <a:t>pipelined</a:t>
            </a:r>
            <a:r>
              <a:rPr b="1" i="0" lang="en-US" sz="1800" u="none" cap="none" strike="noStrike">
                <a:solidFill>
                  <a:srgbClr val="3333CC"/>
                </a:solidFill>
                <a:latin typeface="Calibri"/>
                <a:ea typeface="Calibri"/>
                <a:cs typeface="Calibri"/>
                <a:sym typeface="Calibri"/>
              </a:rPr>
              <a:t> * Clock Cycle Time </a:t>
            </a:r>
            <a:r>
              <a:rPr b="1" baseline="-25000" i="0" lang="en-US" sz="1800" u="none" cap="none" strike="noStrike">
                <a:solidFill>
                  <a:srgbClr val="3333CC"/>
                </a:solidFill>
                <a:latin typeface="Calibri"/>
                <a:ea typeface="Calibri"/>
                <a:cs typeface="Calibri"/>
                <a:sym typeface="Calibri"/>
              </a:rPr>
              <a:t>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3333CC"/>
              </a:solidFill>
              <a:latin typeface="Calibri"/>
              <a:ea typeface="Calibri"/>
              <a:cs typeface="Calibri"/>
              <a:sym typeface="Calibri"/>
            </a:endParaRPr>
          </a:p>
        </p:txBody>
      </p:sp>
      <p:sp>
        <p:nvSpPr>
          <p:cNvPr id="147" name="Google Shape;147;g2b5e9649535_0_50"/>
          <p:cNvSpPr txBox="1"/>
          <p:nvPr/>
        </p:nvSpPr>
        <p:spPr>
          <a:xfrm>
            <a:off x="216566" y="1428139"/>
            <a:ext cx="8953553"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A stall causes the pipeline performance to degrade the ideal performance.</a:t>
            </a:r>
            <a:endParaRPr b="0" i="0" sz="1400" u="none" cap="none" strike="noStrike">
              <a:solidFill>
                <a:srgbClr val="000000"/>
              </a:solidFill>
              <a:latin typeface="Arial"/>
              <a:ea typeface="Arial"/>
              <a:cs typeface="Arial"/>
              <a:sym typeface="Arial"/>
            </a:endParaRPr>
          </a:p>
        </p:txBody>
      </p:sp>
      <p:sp>
        <p:nvSpPr>
          <p:cNvPr id="148" name="Google Shape;148;g2b5e9649535_0_50"/>
          <p:cNvSpPr txBox="1"/>
          <p:nvPr/>
        </p:nvSpPr>
        <p:spPr>
          <a:xfrm>
            <a:off x="45213" y="302025"/>
            <a:ext cx="10890313"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Pipeline Performance with Stalls – Quick Recap </a:t>
            </a:r>
            <a:endParaRPr b="1" i="0" sz="3300" u="none" cap="none" strike="noStrike">
              <a:solidFill>
                <a:srgbClr val="ED7D31"/>
              </a:solidFill>
              <a:latin typeface="Calibri"/>
              <a:ea typeface="Calibri"/>
              <a:cs typeface="Calibri"/>
              <a:sym typeface="Calibri"/>
            </a:endParaRPr>
          </a:p>
        </p:txBody>
      </p:sp>
      <p:sp>
        <p:nvSpPr>
          <p:cNvPr id="149" name="Google Shape;149;g2b5e9649535_0_50"/>
          <p:cNvSpPr/>
          <p:nvPr/>
        </p:nvSpPr>
        <p:spPr>
          <a:xfrm>
            <a:off x="216566" y="5423135"/>
            <a:ext cx="9466563" cy="135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Calibri"/>
              <a:buNone/>
            </a:pPr>
            <a:r>
              <a:rPr b="1" i="0" lang="en-US" sz="1600" u="none" cap="none" strike="noStrike">
                <a:solidFill>
                  <a:srgbClr val="FF0000"/>
                </a:solidFill>
                <a:latin typeface="Calibri"/>
                <a:ea typeface="Calibri"/>
                <a:cs typeface="Calibri"/>
                <a:sym typeface="Calibri"/>
              </a:rPr>
              <a:t>Note 1: </a:t>
            </a:r>
            <a:r>
              <a:rPr b="0" i="0" lang="en-US" sz="1600" u="none" cap="none" strike="noStrike">
                <a:solidFill>
                  <a:srgbClr val="0C0C0C"/>
                </a:solidFill>
                <a:latin typeface="Calibri"/>
                <a:ea typeface="Calibri"/>
                <a:cs typeface="Calibri"/>
                <a:sym typeface="Calibri"/>
              </a:rPr>
              <a:t>Ignoring the cycle time overhead of pipelining and assume the stages are all perfectly balanced, then the cycle time of the two machines are equal</a:t>
            </a:r>
            <a:endParaRPr b="1" i="0" sz="1600" u="none" cap="none" strike="noStrike">
              <a:solidFill>
                <a:srgbClr val="0C0C0C"/>
              </a:solidFill>
              <a:latin typeface="Calibri"/>
              <a:ea typeface="Calibri"/>
              <a:cs typeface="Calibri"/>
              <a:sym typeface="Calibri"/>
            </a:endParaRPr>
          </a:p>
          <a:p>
            <a:pPr indent="0" lvl="0" marL="0" marR="0" rtl="0" algn="l">
              <a:lnSpc>
                <a:spcPct val="100000"/>
              </a:lnSpc>
              <a:spcBef>
                <a:spcPts val="0"/>
              </a:spcBef>
              <a:spcAft>
                <a:spcPts val="0"/>
              </a:spcAft>
              <a:buClr>
                <a:srgbClr val="FF0000"/>
              </a:buClr>
              <a:buSzPts val="1600"/>
              <a:buFont typeface="Calibri"/>
              <a:buNone/>
            </a:pPr>
            <a:r>
              <a:rPr b="1" i="0" lang="en-US" sz="1600" u="none" cap="none" strike="noStrike">
                <a:solidFill>
                  <a:srgbClr val="FF0000"/>
                </a:solidFill>
                <a:latin typeface="Calibri"/>
                <a:ea typeface="Calibri"/>
                <a:cs typeface="Calibri"/>
                <a:sym typeface="Calibri"/>
              </a:rPr>
              <a:t>Note 2:</a:t>
            </a:r>
            <a:r>
              <a:rPr b="1" i="0" lang="en-US" sz="1600" u="none" cap="none" strike="noStrike">
                <a:solidFill>
                  <a:srgbClr val="C55A11"/>
                </a:solidFill>
                <a:latin typeface="Calibri"/>
                <a:ea typeface="Calibri"/>
                <a:cs typeface="Calibri"/>
                <a:sym typeface="Calibri"/>
              </a:rPr>
              <a:t> </a:t>
            </a:r>
            <a:r>
              <a:rPr b="0" i="0" lang="en-US" sz="1600" u="none" cap="none" strike="noStrike">
                <a:solidFill>
                  <a:srgbClr val="0C0C0C"/>
                </a:solidFill>
                <a:latin typeface="Calibri"/>
                <a:ea typeface="Calibri"/>
                <a:cs typeface="Calibri"/>
                <a:sym typeface="Calibri"/>
              </a:rPr>
              <a:t>Ideal CPI of pipeline processor is almost always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55A11"/>
              </a:buClr>
              <a:buSzPts val="1600"/>
              <a:buFont typeface="Calibri"/>
              <a:buNone/>
            </a:pPr>
            <a:r>
              <a:rPr b="1" i="0" lang="en-US" sz="1600" u="none" cap="none" strike="noStrike">
                <a:solidFill>
                  <a:srgbClr val="C55A11"/>
                </a:solidFill>
                <a:latin typeface="Calibri"/>
                <a:ea typeface="Calibri"/>
                <a:cs typeface="Calibri"/>
                <a:sym typeface="Calibri"/>
              </a:rPr>
              <a:t>CPI</a:t>
            </a:r>
            <a:r>
              <a:rPr b="1" baseline="-25000" i="0" lang="en-US" sz="1600" u="none" cap="none" strike="noStrike">
                <a:solidFill>
                  <a:srgbClr val="C55A11"/>
                </a:solidFill>
                <a:latin typeface="Calibri"/>
                <a:ea typeface="Calibri"/>
                <a:cs typeface="Calibri"/>
                <a:sym typeface="Calibri"/>
              </a:rPr>
              <a:t>pipelined</a:t>
            </a:r>
            <a:r>
              <a:rPr b="1" i="0" lang="en-US" sz="1600" u="none" cap="none" strike="noStrike">
                <a:solidFill>
                  <a:srgbClr val="C55A11"/>
                </a:solidFill>
                <a:latin typeface="Calibri"/>
                <a:ea typeface="Calibri"/>
                <a:cs typeface="Calibri"/>
                <a:sym typeface="Calibri"/>
              </a:rPr>
              <a:t>     = Ideal CPI + Pipeline stall clock cycles per instruction</a:t>
            </a:r>
            <a:endParaRPr b="0" i="0" sz="1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C55A11"/>
              </a:buClr>
              <a:buSzPts val="1600"/>
              <a:buFont typeface="Calibri"/>
              <a:buNone/>
            </a:pPr>
            <a:r>
              <a:rPr b="1" i="0" lang="en-US" sz="1600" u="none" cap="none" strike="noStrike">
                <a:solidFill>
                  <a:srgbClr val="C55A11"/>
                </a:solidFill>
                <a:latin typeface="Calibri"/>
                <a:ea typeface="Calibri"/>
                <a:cs typeface="Calibri"/>
                <a:sym typeface="Calibri"/>
              </a:rPr>
              <a:t>                       = 1 + Pipeline stall clock cycles per instruction</a:t>
            </a:r>
            <a:endParaRPr b="0" i="0" sz="1600" u="none" cap="none" strike="noStrike">
              <a:solidFill>
                <a:srgbClr val="C55A11"/>
              </a:solidFill>
              <a:latin typeface="Calibri"/>
              <a:ea typeface="Calibri"/>
              <a:cs typeface="Calibri"/>
              <a:sym typeface="Calibri"/>
            </a:endParaRPr>
          </a:p>
        </p:txBody>
      </p:sp>
      <p:sp>
        <p:nvSpPr>
          <p:cNvPr id="150" name="Google Shape;150;g2b5e9649535_0_50"/>
          <p:cNvSpPr/>
          <p:nvPr/>
        </p:nvSpPr>
        <p:spPr>
          <a:xfrm>
            <a:off x="734167" y="4421724"/>
            <a:ext cx="8345433" cy="1200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CPI </a:t>
            </a:r>
            <a:r>
              <a:rPr b="1" baseline="-25000" i="0" lang="en-US" sz="1800" u="none" cap="none" strike="noStrike">
                <a:solidFill>
                  <a:srgbClr val="3333CC"/>
                </a:solidFill>
                <a:latin typeface="Calibri"/>
                <a:ea typeface="Calibri"/>
                <a:cs typeface="Calibri"/>
                <a:sym typeface="Calibri"/>
              </a:rPr>
              <a:t>unpipelined</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   ----------------------------------------------------</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1+ Pipeline stall cycles per instruction</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3333C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cxnSp>
        <p:nvCxnSpPr>
          <p:cNvPr id="155" name="Google Shape;155;g2b5e9649535_0_45"/>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56" name="Google Shape;156;g2b5e9649535_0_45"/>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57" name="Google Shape;157;g2b5e9649535_0_45"/>
          <p:cNvSpPr/>
          <p:nvPr/>
        </p:nvSpPr>
        <p:spPr>
          <a:xfrm>
            <a:off x="1942746" y="2695193"/>
            <a:ext cx="6038325" cy="1200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Pipeline depth</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Speedup = -----------------------------------------------------</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3333CC"/>
              </a:buClr>
              <a:buSzPts val="1800"/>
              <a:buFont typeface="Calibri"/>
              <a:buNone/>
            </a:pPr>
            <a:r>
              <a:rPr b="1" i="0" lang="en-US" sz="1800" u="none" cap="none" strike="noStrike">
                <a:solidFill>
                  <a:srgbClr val="3333CC"/>
                </a:solidFill>
                <a:latin typeface="Calibri"/>
                <a:ea typeface="Calibri"/>
                <a:cs typeface="Calibri"/>
                <a:sym typeface="Calibri"/>
              </a:rPr>
              <a:t>                       1 + Pipeline stall cycles per instruction</a:t>
            </a:r>
            <a:endParaRPr b="0" i="0" sz="1800" u="none" cap="none" strike="noStrike">
              <a:solidFill>
                <a:srgbClr val="33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3333CC"/>
              </a:solidFill>
              <a:latin typeface="Calibri"/>
              <a:ea typeface="Calibri"/>
              <a:cs typeface="Calibri"/>
              <a:sym typeface="Calibri"/>
            </a:endParaRPr>
          </a:p>
        </p:txBody>
      </p:sp>
      <p:sp>
        <p:nvSpPr>
          <p:cNvPr id="158" name="Google Shape;158;g2b5e9649535_0_45"/>
          <p:cNvSpPr txBox="1"/>
          <p:nvPr/>
        </p:nvSpPr>
        <p:spPr>
          <a:xfrm>
            <a:off x="219612" y="1494864"/>
            <a:ext cx="10152860"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If all instructions take the same number of cycles, which must also equal the number of pipeline stages ( the depth of the pipeline) then unpipelined CPI is equal to the depth of the pipeline</a:t>
            </a:r>
            <a:endParaRPr b="0" i="0" sz="1800" u="none" cap="none" strike="noStrike">
              <a:solidFill>
                <a:srgbClr val="000000"/>
              </a:solidFill>
              <a:latin typeface="Calibri"/>
              <a:ea typeface="Calibri"/>
              <a:cs typeface="Calibri"/>
              <a:sym typeface="Calibri"/>
            </a:endParaRPr>
          </a:p>
        </p:txBody>
      </p:sp>
      <p:sp>
        <p:nvSpPr>
          <p:cNvPr id="159" name="Google Shape;159;g2b5e9649535_0_45"/>
          <p:cNvSpPr txBox="1"/>
          <p:nvPr/>
        </p:nvSpPr>
        <p:spPr>
          <a:xfrm>
            <a:off x="219613" y="4901471"/>
            <a:ext cx="9646333"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If there are no pipeline stalls, this leads to the intuitive result that pipelining can improve performance by the depth of pipeline.</a:t>
            </a:r>
            <a:endParaRPr b="0" i="0" sz="1800" u="none" cap="none" strike="noStrike">
              <a:solidFill>
                <a:srgbClr val="000000"/>
              </a:solidFill>
              <a:latin typeface="Calibri"/>
              <a:ea typeface="Calibri"/>
              <a:cs typeface="Calibri"/>
              <a:sym typeface="Calibri"/>
            </a:endParaRPr>
          </a:p>
        </p:txBody>
      </p:sp>
      <p:sp>
        <p:nvSpPr>
          <p:cNvPr id="160" name="Google Shape;160;g2b5e9649535_0_45"/>
          <p:cNvSpPr txBox="1"/>
          <p:nvPr/>
        </p:nvSpPr>
        <p:spPr>
          <a:xfrm>
            <a:off x="-16179" y="-38800"/>
            <a:ext cx="9956157" cy="6001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Pipeline Performance with Stalls – Quick Recap </a:t>
            </a:r>
            <a:endParaRPr b="1" i="0" sz="3300" u="none" cap="none" strike="noStrike">
              <a:solidFill>
                <a:srgbClr val="ED7D3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cxnSp>
        <p:nvCxnSpPr>
          <p:cNvPr id="165" name="Google Shape;165;p1"/>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66" name="Google Shape;166;p1"/>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67" name="Google Shape;167;p1"/>
          <p:cNvSpPr txBox="1"/>
          <p:nvPr/>
        </p:nvSpPr>
        <p:spPr>
          <a:xfrm>
            <a:off x="440835" y="339075"/>
            <a:ext cx="4456061"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Exercise-1</a:t>
            </a:r>
            <a:endParaRPr b="1" i="0" sz="3300" u="none" cap="none" strike="noStrike">
              <a:solidFill>
                <a:srgbClr val="ED7D31"/>
              </a:solidFill>
              <a:latin typeface="Calibri"/>
              <a:ea typeface="Calibri"/>
              <a:cs typeface="Calibri"/>
              <a:sym typeface="Calibri"/>
            </a:endParaRPr>
          </a:p>
        </p:txBody>
      </p:sp>
      <p:sp>
        <p:nvSpPr>
          <p:cNvPr id="168" name="Google Shape;168;p1"/>
          <p:cNvSpPr txBox="1"/>
          <p:nvPr/>
        </p:nvSpPr>
        <p:spPr>
          <a:xfrm>
            <a:off x="219615" y="1401302"/>
            <a:ext cx="9798363" cy="13233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 8 nsec respectively. Assume that the delay of an inter-stage register stage of the pipeline is Nill.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169" name="Google Shape;169;p1"/>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cxnSp>
        <p:nvCxnSpPr>
          <p:cNvPr id="174" name="Google Shape;174;g2b5e9649535_0_40"/>
          <p:cNvCxnSpPr/>
          <p:nvPr/>
        </p:nvCxnSpPr>
        <p:spPr>
          <a:xfrm>
            <a:off x="361" y="1003653"/>
            <a:ext cx="10980017" cy="0"/>
          </a:xfrm>
          <a:prstGeom prst="straightConnector1">
            <a:avLst/>
          </a:prstGeom>
          <a:noFill/>
          <a:ln cap="flat" cmpd="sng" w="9525">
            <a:solidFill>
              <a:srgbClr val="0000FF"/>
            </a:solidFill>
            <a:prstDash val="solid"/>
            <a:round/>
            <a:headEnd len="sm" w="sm" type="none"/>
            <a:tailEnd len="sm" w="sm" type="none"/>
          </a:ln>
        </p:spPr>
      </p:cxnSp>
      <p:pic>
        <p:nvPicPr>
          <p:cNvPr id="175" name="Google Shape;175;g2b5e9649535_0_40"/>
          <p:cNvPicPr preferRelativeResize="0"/>
          <p:nvPr/>
        </p:nvPicPr>
        <p:blipFill rotWithShape="1">
          <a:blip r:embed="rId3">
            <a:alphaModFix/>
          </a:blip>
          <a:srcRect b="0" l="0" r="0" t="0"/>
          <a:stretch/>
        </p:blipFill>
        <p:spPr>
          <a:xfrm>
            <a:off x="10062494" y="-38790"/>
            <a:ext cx="918244" cy="839575"/>
          </a:xfrm>
          <a:prstGeom prst="rect">
            <a:avLst/>
          </a:prstGeom>
          <a:noFill/>
          <a:ln>
            <a:noFill/>
          </a:ln>
        </p:spPr>
      </p:pic>
      <p:sp>
        <p:nvSpPr>
          <p:cNvPr id="176" name="Google Shape;176;g2b5e9649535_0_40"/>
          <p:cNvSpPr txBox="1"/>
          <p:nvPr/>
        </p:nvSpPr>
        <p:spPr>
          <a:xfrm>
            <a:off x="440835" y="339075"/>
            <a:ext cx="4456061"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ED7D31"/>
                </a:solidFill>
                <a:latin typeface="Calibri"/>
                <a:ea typeface="Calibri"/>
                <a:cs typeface="Calibri"/>
                <a:sym typeface="Calibri"/>
              </a:rPr>
              <a:t>Exercise-1</a:t>
            </a:r>
            <a:endParaRPr b="1" i="0" sz="3300" u="none" cap="none" strike="noStrike">
              <a:solidFill>
                <a:srgbClr val="ED7D31"/>
              </a:solidFill>
              <a:latin typeface="Calibri"/>
              <a:ea typeface="Calibri"/>
              <a:cs typeface="Calibri"/>
              <a:sym typeface="Calibri"/>
            </a:endParaRPr>
          </a:p>
        </p:txBody>
      </p:sp>
      <p:sp>
        <p:nvSpPr>
          <p:cNvPr id="177" name="Google Shape;177;g2b5e9649535_0_40"/>
          <p:cNvSpPr txBox="1"/>
          <p:nvPr/>
        </p:nvSpPr>
        <p:spPr>
          <a:xfrm>
            <a:off x="219615" y="1401302"/>
            <a:ext cx="9798363" cy="13233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Consider an instruction pipeline with four stages with the stage delay 8 nsec respectively. Assume that the delay of an inter-stage register stage of the pipeline is Nill. What is the approximate speedup of the pipeline in the steady state under ideal conditions as compared to the corresponding non-pipelined implementation when 100 instructions are executed?</a:t>
            </a:r>
            <a:endParaRPr b="0" i="0" sz="2000" u="none" cap="none" strike="noStrike">
              <a:solidFill>
                <a:srgbClr val="000000"/>
              </a:solidFill>
              <a:latin typeface="Calibri"/>
              <a:ea typeface="Calibri"/>
              <a:cs typeface="Calibri"/>
              <a:sym typeface="Calibri"/>
            </a:endParaRPr>
          </a:p>
        </p:txBody>
      </p:sp>
      <p:sp>
        <p:nvSpPr>
          <p:cNvPr id="178" name="Google Shape;178;g2b5e9649535_0_40"/>
          <p:cNvSpPr txBox="1"/>
          <p:nvPr/>
        </p:nvSpPr>
        <p:spPr>
          <a:xfrm>
            <a:off x="219615" y="3150839"/>
            <a:ext cx="1371151"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179" name="Google Shape;179;g2b5e9649535_0_40"/>
          <p:cNvSpPr txBox="1"/>
          <p:nvPr/>
        </p:nvSpPr>
        <p:spPr>
          <a:xfrm>
            <a:off x="219615" y="3809372"/>
            <a:ext cx="9629401"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to execute N instructions in non-pipelined implementation will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be  KxTcxN = 8x4x100=3200.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Time taken for the pipelined implementation = (K+N-1)*Tc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(4+100-1)*8</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                                                                                  = 824</a:t>
            </a:r>
            <a:endParaRPr b="0" i="0" sz="2000" u="none" cap="none" strike="noStrike">
              <a:solidFill>
                <a:srgbClr val="81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10000"/>
                </a:solidFill>
                <a:latin typeface="Calibri"/>
                <a:ea typeface="Calibri"/>
                <a:cs typeface="Calibri"/>
                <a:sym typeface="Calibri"/>
              </a:rPr>
              <a:t>Speedup = 3200/ 824 = 3.8</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2016-01-05T00:08:12Z</dcterms:created>
  <dc:creator>PESU-CS</dc:creator>
</cp:coreProperties>
</file>