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9575" cx="121904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1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iNOiyAwNJ6f1byoVoKlpUgZQyn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1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ef93acbc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2aef93acbc8_0_42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ef2f17375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g2aef2f17375_0_3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aef2f1737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g2aef2f17375_0_4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5be40137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265be401373_0_109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p2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ef93acbc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g2aef93acbc8_0_4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ef2f173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2aef2f17375_0_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ef93acbc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2aef93acbc8_0_17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ef2f173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2aef2f17375_0_15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ef2f1737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g2aef2f17375_0_2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ef93acbc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2aef93acbc8_0_3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3"/>
          <p:cNvSpPr txBox="1"/>
          <p:nvPr>
            <p:ph type="title"/>
          </p:nvPr>
        </p:nvSpPr>
        <p:spPr>
          <a:xfrm>
            <a:off x="2389407" y="4801712"/>
            <a:ext cx="7314248" cy="566870"/>
          </a:xfrm>
          <a:prstGeom prst="rect">
            <a:avLst/>
          </a:prstGeom>
          <a:noFill/>
          <a:ln>
            <a:noFill/>
          </a:ln>
        </p:spPr>
        <p:txBody>
          <a:bodyPr anchorCtr="0" anchor="b" bIns="60475" lIns="120975" spcFirstLastPara="1" rIns="120975" wrap="square" tIns="604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b="1"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/>
          <p:nvPr>
            <p:ph idx="2" type="pic"/>
          </p:nvPr>
        </p:nvSpPr>
        <p:spPr>
          <a:xfrm>
            <a:off x="2389407" y="612917"/>
            <a:ext cx="7314248" cy="4115753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33"/>
          <p:cNvSpPr txBox="1"/>
          <p:nvPr>
            <p:ph idx="1" type="body"/>
          </p:nvPr>
        </p:nvSpPr>
        <p:spPr>
          <a:xfrm>
            <a:off x="2389407" y="5368581"/>
            <a:ext cx="7314248" cy="805049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33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3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 txBox="1"/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" type="body"/>
          </p:nvPr>
        </p:nvSpPr>
        <p:spPr>
          <a:xfrm rot="5400000">
            <a:off x="3831702" y="-1621608"/>
            <a:ext cx="4527011" cy="10971372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4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5"/>
          <p:cNvSpPr txBox="1"/>
          <p:nvPr>
            <p:ph type="title"/>
          </p:nvPr>
        </p:nvSpPr>
        <p:spPr>
          <a:xfrm rot="5400000">
            <a:off x="7283031" y="1829722"/>
            <a:ext cx="5852880" cy="2742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" type="body"/>
          </p:nvPr>
        </p:nvSpPr>
        <p:spPr>
          <a:xfrm rot="5400000">
            <a:off x="1695759" y="-811535"/>
            <a:ext cx="5852880" cy="8025355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ctrTitle"/>
          </p:nvPr>
        </p:nvSpPr>
        <p:spPr>
          <a:xfrm>
            <a:off x="914282" y="2130919"/>
            <a:ext cx="10361851" cy="1470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subTitle"/>
          </p:nvPr>
        </p:nvSpPr>
        <p:spPr>
          <a:xfrm>
            <a:off x="1828562" y="3887100"/>
            <a:ext cx="8533290" cy="1753006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888888"/>
              </a:buClr>
              <a:buSzPts val="4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rgbClr val="888888"/>
              </a:buClr>
              <a:buSzPts val="37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" name="Google Shape;2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0082" y="27883"/>
            <a:ext cx="738744" cy="811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 txBox="1"/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" type="body"/>
          </p:nvPr>
        </p:nvSpPr>
        <p:spPr>
          <a:xfrm>
            <a:off x="609521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63550" lvl="0" marL="4572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393700" lvl="2" marL="1371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31" name="Google Shape;31;p29"/>
          <p:cNvSpPr txBox="1"/>
          <p:nvPr>
            <p:ph idx="2" type="body"/>
          </p:nvPr>
        </p:nvSpPr>
        <p:spPr>
          <a:xfrm>
            <a:off x="6196793" y="1600572"/>
            <a:ext cx="5384099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63550" lvl="0" marL="4572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•"/>
              <a:defRPr sz="3700"/>
            </a:lvl1pPr>
            <a:lvl2pPr indent="-431800" lvl="1" marL="9144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  <a:defRPr sz="3200"/>
            </a:lvl2pPr>
            <a:lvl3pPr indent="-393700" lvl="2" marL="1371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3pPr>
            <a:lvl4pPr indent="-381000" lvl="3" marL="1828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9pPr>
          </a:lstStyle>
          <a:p/>
        </p:txBody>
      </p:sp>
      <p:sp>
        <p:nvSpPr>
          <p:cNvPr id="32" name="Google Shape;32;p29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g264f9aedff3_0_155"/>
          <p:cNvCxnSpPr/>
          <p:nvPr/>
        </p:nvCxnSpPr>
        <p:spPr>
          <a:xfrm>
            <a:off x="-8307" y="1316760"/>
            <a:ext cx="82989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close up of a logo&#10;&#10;Description automatically generated" id="37" name="Google Shape;37;g264f9aedff3_0_15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658120" y="469998"/>
            <a:ext cx="933476" cy="139877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g264f9aedff3_0_155"/>
          <p:cNvSpPr/>
          <p:nvPr/>
        </p:nvSpPr>
        <p:spPr>
          <a:xfrm>
            <a:off x="146779" y="304049"/>
            <a:ext cx="811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2400" u="none" cap="none" strike="noStrike">
                <a:solidFill>
                  <a:srgbClr val="2F5496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24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7"/>
          <p:cNvSpPr txBox="1"/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0"/>
          <p:cNvSpPr txBox="1"/>
          <p:nvPr>
            <p:ph type="title"/>
          </p:nvPr>
        </p:nvSpPr>
        <p:spPr>
          <a:xfrm>
            <a:off x="962959" y="4407922"/>
            <a:ext cx="10361851" cy="1362390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Calibri"/>
              <a:buNone/>
              <a:defRPr b="1" sz="53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" type="body"/>
          </p:nvPr>
        </p:nvSpPr>
        <p:spPr>
          <a:xfrm>
            <a:off x="962959" y="2907387"/>
            <a:ext cx="10361851" cy="1500534"/>
          </a:xfrm>
          <a:prstGeom prst="rect">
            <a:avLst/>
          </a:prstGeom>
          <a:noFill/>
          <a:ln>
            <a:noFill/>
          </a:ln>
        </p:spPr>
        <p:txBody>
          <a:bodyPr anchorCtr="0" anchor="b" bIns="60475" lIns="120975" spcFirstLastPara="1" rIns="120975" wrap="square" tIns="6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888888"/>
              </a:buClr>
              <a:buSzPts val="2600"/>
              <a:buNone/>
              <a:defRPr sz="26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609521" y="1535468"/>
            <a:ext cx="5386216" cy="639911"/>
          </a:xfrm>
          <a:prstGeom prst="rect">
            <a:avLst/>
          </a:prstGeom>
          <a:noFill/>
          <a:ln>
            <a:noFill/>
          </a:ln>
        </p:spPr>
        <p:txBody>
          <a:bodyPr anchorCtr="0" anchor="b" bIns="60475" lIns="120975" spcFirstLastPara="1" rIns="120975" wrap="square" tIns="6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609521" y="2175378"/>
            <a:ext cx="5386216" cy="3952203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3937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58" name="Google Shape;58;p31"/>
          <p:cNvSpPr txBox="1"/>
          <p:nvPr>
            <p:ph idx="3" type="body"/>
          </p:nvPr>
        </p:nvSpPr>
        <p:spPr>
          <a:xfrm>
            <a:off x="6192563" y="1535468"/>
            <a:ext cx="5388332" cy="639911"/>
          </a:xfrm>
          <a:prstGeom prst="rect">
            <a:avLst/>
          </a:prstGeom>
          <a:noFill/>
          <a:ln>
            <a:noFill/>
          </a:ln>
        </p:spPr>
        <p:txBody>
          <a:bodyPr anchorCtr="0" anchor="b" bIns="60475" lIns="120975" spcFirstLastPara="1" rIns="120975" wrap="square" tIns="6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1pPr>
            <a:lvl2pPr indent="-2286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1" sz="2600"/>
            </a:lvl2pPr>
            <a:lvl3pPr indent="-2286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3pPr>
            <a:lvl4pPr indent="-22860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5pPr>
            <a:lvl6pPr indent="-22860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6pPr>
            <a:lvl7pPr indent="-22860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7pPr>
            <a:lvl8pPr indent="-22860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8pPr>
            <a:lvl9pPr indent="-22860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2100"/>
            </a:lvl9pPr>
          </a:lstStyle>
          <a:p/>
        </p:txBody>
      </p:sp>
      <p:sp>
        <p:nvSpPr>
          <p:cNvPr id="59" name="Google Shape;59;p31"/>
          <p:cNvSpPr txBox="1"/>
          <p:nvPr>
            <p:ph idx="4" type="body"/>
          </p:nvPr>
        </p:nvSpPr>
        <p:spPr>
          <a:xfrm>
            <a:off x="6192563" y="2175378"/>
            <a:ext cx="5388332" cy="3952203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393700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61950" lvl="3" marL="1828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4pPr>
            <a:lvl5pPr indent="-361950" lvl="4" marL="22860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»"/>
              <a:defRPr sz="2100"/>
            </a:lvl5pPr>
            <a:lvl6pPr indent="-361950" lvl="5" marL="27432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6pPr>
            <a:lvl7pPr indent="-361950" lvl="6" marL="32004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7pPr>
            <a:lvl8pPr indent="-361950" lvl="7" marL="36576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8pPr>
            <a:lvl9pPr indent="-361950" lvl="8" marL="411480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9pPr>
          </a:lstStyle>
          <a:p/>
        </p:txBody>
      </p:sp>
      <p:sp>
        <p:nvSpPr>
          <p:cNvPr id="60" name="Google Shape;60;p31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2"/>
          <p:cNvSpPr txBox="1"/>
          <p:nvPr>
            <p:ph type="title"/>
          </p:nvPr>
        </p:nvSpPr>
        <p:spPr>
          <a:xfrm>
            <a:off x="609523" y="273113"/>
            <a:ext cx="4010562" cy="1162319"/>
          </a:xfrm>
          <a:prstGeom prst="rect">
            <a:avLst/>
          </a:prstGeom>
          <a:noFill/>
          <a:ln>
            <a:noFill/>
          </a:ln>
        </p:spPr>
        <p:txBody>
          <a:bodyPr anchorCtr="0" anchor="b" bIns="60475" lIns="120975" spcFirstLastPara="1" rIns="120975" wrap="square" tIns="604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  <a:defRPr b="1"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2"/>
          <p:cNvSpPr txBox="1"/>
          <p:nvPr>
            <p:ph idx="1" type="body"/>
          </p:nvPr>
        </p:nvSpPr>
        <p:spPr>
          <a:xfrm>
            <a:off x="4766113" y="273115"/>
            <a:ext cx="6814779" cy="5854468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95300" lvl="0" marL="45720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1pPr>
            <a:lvl2pPr indent="-463550" lvl="1" marL="91440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Char char="–"/>
              <a:defRPr sz="3700"/>
            </a:lvl2pPr>
            <a:lvl3pPr indent="-431800" lvl="2" marL="1371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3pPr>
            <a:lvl4pPr indent="-393700" lvl="3" marL="18288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  <a:defRPr sz="2600"/>
            </a:lvl4pPr>
            <a:lvl5pPr indent="-393700" lvl="4" marL="22860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»"/>
              <a:defRPr sz="2600"/>
            </a:lvl5pPr>
            <a:lvl6pPr indent="-393700" lvl="5" marL="2743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6pPr>
            <a:lvl7pPr indent="-393700" lvl="6" marL="3200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7pPr>
            <a:lvl8pPr indent="-393700" lvl="7" marL="36576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8pPr>
            <a:lvl9pPr indent="-393700" lvl="8" marL="41148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9pPr>
          </a:lstStyle>
          <a:p/>
        </p:txBody>
      </p:sp>
      <p:sp>
        <p:nvSpPr>
          <p:cNvPr id="66" name="Google Shape;66;p32"/>
          <p:cNvSpPr txBox="1"/>
          <p:nvPr>
            <p:ph idx="2" type="body"/>
          </p:nvPr>
        </p:nvSpPr>
        <p:spPr>
          <a:xfrm>
            <a:off x="609523" y="1435434"/>
            <a:ext cx="4010562" cy="4692149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1pPr>
            <a:lvl2pPr indent="-2286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2pPr>
            <a:lvl3pPr indent="-228600" lvl="2" marL="137160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indent="-2286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indent="-2286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indent="-2286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indent="-2286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indent="-2286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indent="-2286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7" name="Google Shape;67;p32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609521" y="274704"/>
            <a:ext cx="10971372" cy="1143264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00"/>
              <a:buFont typeface="Calibri"/>
              <a:buNone/>
              <a:defRPr b="0" i="0" sz="5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rmAutofit/>
          </a:bodyPr>
          <a:lstStyle>
            <a:lvl1pPr indent="-495300" lvl="0" marL="457200" marR="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b="0" i="0" sz="4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63550" lvl="1" marL="914400" marR="0" rtl="0" algn="l">
              <a:lnSpc>
                <a:spcPct val="100000"/>
              </a:lnSpc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Char char="–"/>
              <a:defRPr b="0" i="0" sz="3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93700" lvl="3" marL="18288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93700" lvl="4" marL="2286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»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93700" lvl="5" marL="2743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93700" lvl="6" marL="3200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93700" lvl="7" marL="36576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93700" lvl="8" marL="41148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  <a:defRPr b="0" i="0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165058" y="6357823"/>
            <a:ext cx="3860298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"/>
          <p:cNvGrpSpPr/>
          <p:nvPr/>
        </p:nvGrpSpPr>
        <p:grpSpPr>
          <a:xfrm>
            <a:off x="313806" y="5490972"/>
            <a:ext cx="1066756" cy="1078404"/>
            <a:chOff x="313844" y="5489699"/>
            <a:chExt cx="1066895" cy="1078155"/>
          </a:xfrm>
        </p:grpSpPr>
        <p:sp>
          <p:nvSpPr>
            <p:cNvPr id="94" name="Google Shape;94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6" name="Google Shape;96;p1"/>
          <p:cNvCxnSpPr/>
          <p:nvPr/>
        </p:nvCxnSpPr>
        <p:spPr>
          <a:xfrm flipH="1" rot="10800000">
            <a:off x="5326165" y="4342098"/>
            <a:ext cx="4814039" cy="11496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7" name="Google Shape;97;p1"/>
          <p:cNvGrpSpPr/>
          <p:nvPr/>
        </p:nvGrpSpPr>
        <p:grpSpPr>
          <a:xfrm rot="10800000">
            <a:off x="10854292" y="266131"/>
            <a:ext cx="1066756" cy="1078404"/>
            <a:chOff x="313844" y="5489699"/>
            <a:chExt cx="1066895" cy="1078155"/>
          </a:xfrm>
        </p:grpSpPr>
        <p:sp>
          <p:nvSpPr>
            <p:cNvPr id="98" name="Google Shape;98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1"/>
          <p:cNvSpPr/>
          <p:nvPr/>
        </p:nvSpPr>
        <p:spPr>
          <a:xfrm>
            <a:off x="3496581" y="1504717"/>
            <a:ext cx="7496239" cy="1230153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6348833" y="2965611"/>
            <a:ext cx="3098738" cy="676155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</a:t>
            </a:r>
            <a:r>
              <a:rPr b="1" lang="en-US" sz="36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3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36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6146951" y="4926492"/>
            <a:ext cx="2829630" cy="1260904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Session  - 11</a:t>
            </a:r>
            <a:endParaRPr b="1" i="0" sz="37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628" y="2286794"/>
            <a:ext cx="1955178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ef93acbc8_0_42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Block Transfer Instruction : Addressing Mode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79" name="Google Shape;179;g2aef93acbc8_0_42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0" name="Google Shape;180;g2aef93acbc8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852" y="930851"/>
            <a:ext cx="7202034" cy="56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2aef93acbc8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90041" y="930851"/>
            <a:ext cx="2440336" cy="3963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ef2f17375_0_34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Block Transfer Instruction : LDM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87" name="Google Shape;187;g2aef2f17375_0_34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8" name="Google Shape;188;g2aef2f17375_0_34"/>
          <p:cNvSpPr txBox="1"/>
          <p:nvPr/>
        </p:nvSpPr>
        <p:spPr>
          <a:xfrm>
            <a:off x="425090" y="3195373"/>
            <a:ext cx="10421400" cy="3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 cap="small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LDMIA  R13!  , {  R0, R5 - R8, R11}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small" strike="noStrike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1110 100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W  L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1101   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R11  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R8R7R6R5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1110 100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1   1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1101   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  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  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1  1 1 1   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</a:t>
            </a:r>
            <a:r>
              <a:rPr b="1" i="0" lang="en-US" sz="24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E8BD09E1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2aef2f17375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46" y="1685931"/>
            <a:ext cx="9046855" cy="911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ef2f17375_0_43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Block Transfer Instruction : STM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95" name="Google Shape;195;g2aef2f17375_0_43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" name="Google Shape;196;g2aef2f17375_0_43"/>
          <p:cNvSpPr txBox="1"/>
          <p:nvPr/>
        </p:nvSpPr>
        <p:spPr>
          <a:xfrm>
            <a:off x="622522" y="3260180"/>
            <a:ext cx="10250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Arial"/>
              <a:buNone/>
            </a:pPr>
            <a:r>
              <a:rPr b="1" i="0" lang="en-US" sz="2800" u="none" cap="small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STMIB  R13!  , {  R8, R4- R6, R12}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1110 100 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0 0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1101   000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0     00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111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1110 100 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 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1101  000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0  00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b="1" i="0" lang="en-US" sz="28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i="0" lang="en-US" sz="2200" u="none" cap="none" strike="noStrik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0000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E92D1170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2aef2f17375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8638" y="1250925"/>
            <a:ext cx="8951359" cy="1539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65be401373_0_109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SWAP: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203" name="Google Shape;203;g265be401373_0_109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4" name="Google Shape;204;g265be401373_0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862" y="1431525"/>
            <a:ext cx="10397562" cy="457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7 Easy Ways To Tell If Your Team Is Really A Team - Alain Hunkins" id="209" name="Google Shape;20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69653" y="1923168"/>
            <a:ext cx="5392394" cy="27713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0" name="Google Shape;210;p23"/>
          <p:cNvCxnSpPr/>
          <p:nvPr/>
        </p:nvCxnSpPr>
        <p:spPr>
          <a:xfrm>
            <a:off x="5568744" y="1945369"/>
            <a:ext cx="4581000" cy="0"/>
          </a:xfrm>
          <a:prstGeom prst="straightConnector1">
            <a:avLst/>
          </a:prstGeom>
          <a:noFill/>
          <a:ln cap="flat" cmpd="sng" w="38100">
            <a:solidFill>
              <a:srgbClr val="E36C0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11" name="Google Shape;211;p23"/>
          <p:cNvGrpSpPr/>
          <p:nvPr/>
        </p:nvGrpSpPr>
        <p:grpSpPr>
          <a:xfrm>
            <a:off x="313910" y="349537"/>
            <a:ext cx="11517160" cy="6219513"/>
            <a:chOff x="313939" y="349466"/>
            <a:chExt cx="11518312" cy="6218269"/>
          </a:xfrm>
        </p:grpSpPr>
        <p:sp>
          <p:nvSpPr>
            <p:cNvPr id="212" name="Google Shape;212;p23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3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6" name="Google Shape;216;p23"/>
          <p:cNvSpPr/>
          <p:nvPr/>
        </p:nvSpPr>
        <p:spPr>
          <a:xfrm>
            <a:off x="5400814" y="1163381"/>
            <a:ext cx="4603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5485606" y="4648994"/>
            <a:ext cx="64785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V R BADRI PRASAD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badriprasad@pes.edu</a:t>
            </a:r>
            <a:endParaRPr b="0" i="0" sz="2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20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562" y="1605703"/>
            <a:ext cx="2502421" cy="34200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/>
          <p:cNvGrpSpPr/>
          <p:nvPr/>
        </p:nvGrpSpPr>
        <p:grpSpPr>
          <a:xfrm>
            <a:off x="313806" y="5490972"/>
            <a:ext cx="1066756" cy="1078404"/>
            <a:chOff x="313844" y="5489699"/>
            <a:chExt cx="1066895" cy="1078155"/>
          </a:xfrm>
        </p:grpSpPr>
        <p:sp>
          <p:nvSpPr>
            <p:cNvPr id="109" name="Google Shape;109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1" name="Google Shape;111;p2"/>
          <p:cNvCxnSpPr/>
          <p:nvPr/>
        </p:nvCxnSpPr>
        <p:spPr>
          <a:xfrm flipH="1" rot="10800000">
            <a:off x="5326165" y="4342098"/>
            <a:ext cx="4814039" cy="11496"/>
          </a:xfrm>
          <a:prstGeom prst="straightConnector1">
            <a:avLst/>
          </a:prstGeom>
          <a:noFill/>
          <a:ln cap="flat" cmpd="sng" w="381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2" name="Google Shape;112;p2"/>
          <p:cNvGrpSpPr/>
          <p:nvPr/>
        </p:nvGrpSpPr>
        <p:grpSpPr>
          <a:xfrm rot="10800000">
            <a:off x="10854292" y="266131"/>
            <a:ext cx="1066756" cy="1078404"/>
            <a:chOff x="313844" y="5489699"/>
            <a:chExt cx="1066895" cy="1078155"/>
          </a:xfrm>
        </p:grpSpPr>
        <p:sp>
          <p:nvSpPr>
            <p:cNvPr id="113" name="Google Shape;113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95373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2"/>
          <p:cNvSpPr/>
          <p:nvPr/>
        </p:nvSpPr>
        <p:spPr>
          <a:xfrm>
            <a:off x="3704367" y="1143794"/>
            <a:ext cx="7496239" cy="1230153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Microprocessor &amp; Computer Architecture (</a:t>
            </a:r>
            <a:r>
              <a:rPr b="1" i="0" lang="en-US" sz="3600" u="none" cap="none" strike="noStrik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μ</a:t>
            </a: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pCA)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6348833" y="2965611"/>
            <a:ext cx="3098738" cy="676155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UE23CS25</a:t>
            </a:r>
            <a:r>
              <a:rPr b="1" lang="en-US" sz="3600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36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b="1" i="0" sz="36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628" y="2286794"/>
            <a:ext cx="1955178" cy="28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"/>
          <p:cNvSpPr/>
          <p:nvPr/>
        </p:nvSpPr>
        <p:spPr>
          <a:xfrm>
            <a:off x="5452931" y="4491211"/>
            <a:ext cx="6020700" cy="6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475" lIns="120975" spcFirstLastPara="1" rIns="120975" wrap="square" tIns="60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Instruction Encoding – 2</a:t>
            </a:r>
            <a:endParaRPr b="1" i="0" sz="3300" u="none" cap="none" strike="noStrike">
              <a:solidFill>
                <a:srgbClr val="E36C0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Branch Instruction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24" name="Google Shape;124;p3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5" name="Google Shape;125;p3"/>
          <p:cNvSpPr/>
          <p:nvPr/>
        </p:nvSpPr>
        <p:spPr>
          <a:xfrm>
            <a:off x="300525" y="4191495"/>
            <a:ext cx="9995400" cy="22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Ex 1:   B   LOOP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Ex 2:   BL   SUBROUTINE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614" y="930850"/>
            <a:ext cx="8979079" cy="2561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aef93acbc8_0_4"/>
          <p:cNvSpPr txBox="1"/>
          <p:nvPr>
            <p:ph type="ctrTitle"/>
          </p:nvPr>
        </p:nvSpPr>
        <p:spPr>
          <a:xfrm>
            <a:off x="223731" y="163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Multiplication Instructions</a:t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32" name="Google Shape;132;g2aef93acbc8_0_4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3" name="Google Shape;133;g2aef93acbc8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725" y="930850"/>
            <a:ext cx="9797776" cy="357506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aef93acbc8_0_4"/>
          <p:cNvSpPr/>
          <p:nvPr/>
        </p:nvSpPr>
        <p:spPr>
          <a:xfrm>
            <a:off x="300752" y="4956231"/>
            <a:ext cx="7144500" cy="1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Ex 1:     MUL        R0,    R1,   R2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Ex 2:     MLA        R0,    R1,   R2 ,  R3</a:t>
            </a:r>
            <a:endParaRPr b="1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ef2f17375_0_5"/>
          <p:cNvSpPr txBox="1"/>
          <p:nvPr>
            <p:ph type="ctrTitle"/>
          </p:nvPr>
        </p:nvSpPr>
        <p:spPr>
          <a:xfrm>
            <a:off x="223731" y="163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Multiplication Instructions</a:t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40" name="Google Shape;140;g2aef2f17375_0_5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" name="Google Shape;141;g2aef2f17375_0_5"/>
          <p:cNvSpPr/>
          <p:nvPr/>
        </p:nvSpPr>
        <p:spPr>
          <a:xfrm>
            <a:off x="1054693" y="5085404"/>
            <a:ext cx="6941100" cy="14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Ex 3:     SMULL    R0,    R1,   R2 ,  R3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Ex 4:     UMLAL    R0,    R1,   R2 ,  R3</a:t>
            </a:r>
            <a:r>
              <a:rPr b="1" i="0" lang="en-US" sz="2000" u="none" cap="none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endParaRPr b="1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g2aef2f17375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73849"/>
            <a:ext cx="10903451" cy="4370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ef93acbc8_0_17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Data Transfer Instruction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48" name="Google Shape;148;g2aef93acbc8_0_17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9" name="Google Shape;149;g2aef93acbc8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725" y="930856"/>
            <a:ext cx="10058450" cy="5557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ef2f17375_0_15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Data Transfer Instruction:STR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55" name="Google Shape;155;g2aef2f17375_0_15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6" name="Google Shape;156;g2aef2f17375_0_15"/>
          <p:cNvSpPr txBox="1"/>
          <p:nvPr/>
        </p:nvSpPr>
        <p:spPr>
          <a:xfrm>
            <a:off x="339425" y="1443084"/>
            <a:ext cx="10773000" cy="48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STR	R0, [R1]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1110 </a:t>
            </a:r>
            <a:r>
              <a:rPr b="0" i="0" lang="en-US" sz="28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01 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0  0  1   0   1    0  0001 0000 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0000  0000 0000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01   I  P  U   B   W  L  0001 0000  0000  0000  0000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Code:     E4A10000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2aef2f17375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0695" y="930850"/>
            <a:ext cx="7271691" cy="1024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ef2f17375_0_23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Data Transfer Instruction:LDR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63" name="Google Shape;163;g2aef2f17375_0_23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" name="Google Shape;164;g2aef2f17375_0_23"/>
          <p:cNvSpPr txBox="1"/>
          <p:nvPr/>
        </p:nvSpPr>
        <p:spPr>
          <a:xfrm>
            <a:off x="341800" y="2132412"/>
            <a:ext cx="10463700" cy="50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LDR	R0, [R1], R2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1110   01  I  P   U   B   W   L  0001 0000 0000 0000 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1110   </a:t>
            </a:r>
            <a:r>
              <a:rPr b="0" i="0" lang="en-US" sz="2800" u="none" cap="none" strike="noStrike">
                <a:solidFill>
                  <a:srgbClr val="660066"/>
                </a:solidFill>
                <a:latin typeface="Calibri"/>
                <a:ea typeface="Calibri"/>
                <a:cs typeface="Calibri"/>
                <a:sym typeface="Calibri"/>
              </a:rPr>
              <a:t>01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1 0    1   0   1     1  0001 0000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0000 0000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0010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E6B10002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2aef2f17375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9756" y="1460001"/>
            <a:ext cx="9029948" cy="957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ef93acbc8_0_30"/>
          <p:cNvSpPr txBox="1"/>
          <p:nvPr>
            <p:ph type="ctrTitle"/>
          </p:nvPr>
        </p:nvSpPr>
        <p:spPr>
          <a:xfrm>
            <a:off x="189431" y="320344"/>
            <a:ext cx="110730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475" lIns="120975" spcFirstLastPara="1" rIns="120975" wrap="square" tIns="6047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4793"/>
              <a:buFont typeface="Arial"/>
              <a:buNone/>
            </a:pPr>
            <a:r>
              <a:rPr b="1" lang="en-US" sz="3650">
                <a:solidFill>
                  <a:srgbClr val="E36C09"/>
                </a:solidFill>
              </a:rPr>
              <a:t>Block Transfer Instructions</a:t>
            </a:r>
            <a:endParaRPr b="1" sz="3650">
              <a:solidFill>
                <a:srgbClr val="E36C0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 b="1" sz="4200">
              <a:solidFill>
                <a:srgbClr val="C00000"/>
              </a:solidFill>
            </a:endParaRPr>
          </a:p>
        </p:txBody>
      </p:sp>
      <p:cxnSp>
        <p:nvCxnSpPr>
          <p:cNvPr id="171" name="Google Shape;171;g2aef93acbc8_0_30"/>
          <p:cNvCxnSpPr/>
          <p:nvPr/>
        </p:nvCxnSpPr>
        <p:spPr>
          <a:xfrm>
            <a:off x="-49" y="773851"/>
            <a:ext cx="12190500" cy="0"/>
          </a:xfrm>
          <a:prstGeom prst="straightConnector1">
            <a:avLst/>
          </a:prstGeom>
          <a:noFill/>
          <a:ln cap="flat" cmpd="sng" w="9525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72" name="Google Shape;172;g2aef93acbc8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912" y="1087650"/>
            <a:ext cx="10560513" cy="289170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aef93acbc8_0_30"/>
          <p:cNvSpPr/>
          <p:nvPr/>
        </p:nvSpPr>
        <p:spPr>
          <a:xfrm>
            <a:off x="326627" y="4529805"/>
            <a:ext cx="11073000" cy="172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small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Ex 1:  LDMIA  R13!  , {  R0, R5 - R8, R11}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small" strike="noStrike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Ex 2:  STMIA  R13!  , {  R8, R4- R6, R12}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2016-01-05T00:08:12Z</dcterms:created>
  <dc:creator>PESU-CS</dc:creator>
</cp:coreProperties>
</file>