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70" r:id="rId11"/>
    <p:sldId id="269" r:id="rId12"/>
    <p:sldId id="268"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3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A9B3B-5D9D-4CAF-B19D-9E276E55FA61}"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164091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A9B3B-5D9D-4CAF-B19D-9E276E55FA61}"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34247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A9B3B-5D9D-4CAF-B19D-9E276E55FA61}"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155312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A9B3B-5D9D-4CAF-B19D-9E276E55FA61}"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50988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A9B3B-5D9D-4CAF-B19D-9E276E55FA61}"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318853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A9B3B-5D9D-4CAF-B19D-9E276E55FA61}"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175261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A9B3B-5D9D-4CAF-B19D-9E276E55FA61}" type="datetimeFigureOut">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56581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A9B3B-5D9D-4CAF-B19D-9E276E55FA61}"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1058488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A9B3B-5D9D-4CAF-B19D-9E276E55FA61}" type="datetimeFigureOut">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35111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CA9B3B-5D9D-4CAF-B19D-9E276E55FA61}"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104284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CA9B3B-5D9D-4CAF-B19D-9E276E55FA61}"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B8F880-1D90-46EA-86CD-E3B105B7EBD8}" type="slidenum">
              <a:rPr lang="en-IN" smtClean="0"/>
              <a:t>‹#›</a:t>
            </a:fld>
            <a:endParaRPr lang="en-IN"/>
          </a:p>
        </p:txBody>
      </p:sp>
    </p:spTree>
    <p:extLst>
      <p:ext uri="{BB962C8B-B14F-4D97-AF65-F5344CB8AC3E}">
        <p14:creationId xmlns:p14="http://schemas.microsoft.com/office/powerpoint/2010/main" val="314162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A9B3B-5D9D-4CAF-B19D-9E276E55FA61}" type="datetimeFigureOut">
              <a:rPr lang="en-IN" smtClean="0"/>
              <a:t>16-02-2024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8F880-1D90-46EA-86CD-E3B105B7EBD8}" type="slidenum">
              <a:rPr lang="en-IN" smtClean="0"/>
              <a:t>‹#›</a:t>
            </a:fld>
            <a:endParaRPr lang="en-IN"/>
          </a:p>
        </p:txBody>
      </p:sp>
    </p:spTree>
    <p:extLst>
      <p:ext uri="{BB962C8B-B14F-4D97-AF65-F5344CB8AC3E}">
        <p14:creationId xmlns:p14="http://schemas.microsoft.com/office/powerpoint/2010/main" val="7957919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CC5A-FD33-6E96-387D-C873543B694A}"/>
              </a:ext>
            </a:extLst>
          </p:cNvPr>
          <p:cNvSpPr>
            <a:spLocks noGrp="1"/>
          </p:cNvSpPr>
          <p:nvPr>
            <p:ph type="ctrTitle"/>
          </p:nvPr>
        </p:nvSpPr>
        <p:spPr/>
        <p:txBody>
          <a:bodyPr>
            <a:normAutofit fontScale="90000"/>
          </a:bodyPr>
          <a:lstStyle/>
          <a:p>
            <a:r>
              <a:rPr lang="en-US" dirty="0"/>
              <a:t>Breast Cancer Prediction Project</a:t>
            </a:r>
            <a:br>
              <a:rPr lang="en-US" dirty="0"/>
            </a:br>
            <a:r>
              <a:rPr lang="en-US" dirty="0"/>
              <a:t>- </a:t>
            </a:r>
            <a:r>
              <a:rPr lang="en-US" sz="3600" dirty="0"/>
              <a:t>using Breast cancer Wisconsin (diagnostic) dataset</a:t>
            </a:r>
            <a:endParaRPr lang="en-IN" dirty="0"/>
          </a:p>
        </p:txBody>
      </p:sp>
      <p:sp>
        <p:nvSpPr>
          <p:cNvPr id="3" name="Subtitle 2">
            <a:extLst>
              <a:ext uri="{FF2B5EF4-FFF2-40B4-BE49-F238E27FC236}">
                <a16:creationId xmlns:a16="http://schemas.microsoft.com/office/drawing/2014/main" id="{F14C69DF-EAC9-35AF-82FA-9840E22A8A02}"/>
              </a:ext>
            </a:extLst>
          </p:cNvPr>
          <p:cNvSpPr>
            <a:spLocks noGrp="1"/>
          </p:cNvSpPr>
          <p:nvPr>
            <p:ph type="subTitle" idx="1"/>
          </p:nvPr>
        </p:nvSpPr>
        <p:spPr/>
        <p:txBody>
          <a:bodyPr>
            <a:normAutofit fontScale="92500" lnSpcReduction="10000"/>
          </a:bodyPr>
          <a:lstStyle/>
          <a:p>
            <a:r>
              <a:rPr lang="en-US" dirty="0"/>
              <a:t>-Dr. TEJAS. J</a:t>
            </a:r>
          </a:p>
          <a:p>
            <a:r>
              <a:rPr lang="en-US" dirty="0"/>
              <a:t>Professor,</a:t>
            </a:r>
          </a:p>
          <a:p>
            <a:r>
              <a:rPr lang="en-US" dirty="0"/>
              <a:t>Dept. of Forensic Medicine and Toxicology,</a:t>
            </a:r>
          </a:p>
          <a:p>
            <a:r>
              <a:rPr lang="en-US" dirty="0" err="1"/>
              <a:t>Karpaga</a:t>
            </a:r>
            <a:r>
              <a:rPr lang="en-US" dirty="0"/>
              <a:t> </a:t>
            </a:r>
            <a:r>
              <a:rPr lang="en-US" dirty="0" err="1"/>
              <a:t>Vinayaga</a:t>
            </a:r>
            <a:r>
              <a:rPr lang="en-US" dirty="0"/>
              <a:t> Institute of Medical Sciences and Research Center</a:t>
            </a:r>
          </a:p>
        </p:txBody>
      </p:sp>
    </p:spTree>
    <p:extLst>
      <p:ext uri="{BB962C8B-B14F-4D97-AF65-F5344CB8AC3E}">
        <p14:creationId xmlns:p14="http://schemas.microsoft.com/office/powerpoint/2010/main" val="182774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4C6B-247C-113E-1AB7-72F8CC4289D4}"/>
              </a:ext>
            </a:extLst>
          </p:cNvPr>
          <p:cNvSpPr>
            <a:spLocks noGrp="1"/>
          </p:cNvSpPr>
          <p:nvPr>
            <p:ph type="title"/>
          </p:nvPr>
        </p:nvSpPr>
        <p:spPr/>
        <p:txBody>
          <a:bodyPr/>
          <a:lstStyle/>
          <a:p>
            <a:pPr algn="ctr"/>
            <a:r>
              <a:rPr lang="en-US" dirty="0"/>
              <a:t>Data Ingestion Module – </a:t>
            </a:r>
            <a:r>
              <a:rPr lang="en-US" dirty="0" err="1"/>
              <a:t>Mongodb</a:t>
            </a:r>
            <a:r>
              <a:rPr lang="en-US" dirty="0"/>
              <a:t> connect</a:t>
            </a:r>
            <a:endParaRPr lang="en-IN" dirty="0"/>
          </a:p>
        </p:txBody>
      </p:sp>
      <p:sp>
        <p:nvSpPr>
          <p:cNvPr id="3" name="Content Placeholder 2">
            <a:extLst>
              <a:ext uri="{FF2B5EF4-FFF2-40B4-BE49-F238E27FC236}">
                <a16:creationId xmlns:a16="http://schemas.microsoft.com/office/drawing/2014/main" id="{EF329694-250D-F76A-C59A-04B59E51D8F5}"/>
              </a:ext>
            </a:extLst>
          </p:cNvPr>
          <p:cNvSpPr>
            <a:spLocks noGrp="1"/>
          </p:cNvSpPr>
          <p:nvPr>
            <p:ph idx="1"/>
          </p:nvPr>
        </p:nvSpPr>
        <p:spPr/>
        <p:txBody>
          <a:bodyPr>
            <a:noAutofit/>
          </a:bodyPr>
          <a:lstStyle/>
          <a:p>
            <a:br>
              <a:rPr lang="en-IN" sz="2400" b="0" dirty="0">
                <a:solidFill>
                  <a:srgbClr val="CCCCCC"/>
                </a:solidFill>
                <a:effectLst/>
                <a:latin typeface="Consolas" panose="020B0609020204030204" pitchFamily="49" charset="0"/>
              </a:rPr>
            </a:br>
            <a:r>
              <a:rPr lang="en-US" sz="1600" b="0" dirty="0">
                <a:solidFill>
                  <a:srgbClr val="569CD6"/>
                </a:solidFill>
                <a:effectLst/>
                <a:latin typeface="Consolas" panose="020B0609020204030204" pitchFamily="49" charset="0"/>
              </a:rPr>
              <a:t>def</a:t>
            </a:r>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get_database</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Provide the </a:t>
            </a:r>
            <a:r>
              <a:rPr lang="en-US" sz="1600" b="0" dirty="0" err="1">
                <a:solidFill>
                  <a:srgbClr val="6A9955"/>
                </a:solidFill>
                <a:effectLst/>
                <a:latin typeface="Consolas" panose="020B0609020204030204" pitchFamily="49" charset="0"/>
              </a:rPr>
              <a:t>mongodb</a:t>
            </a:r>
            <a:r>
              <a:rPr lang="en-US" sz="1600" b="0" dirty="0">
                <a:solidFill>
                  <a:srgbClr val="6A9955"/>
                </a:solidFill>
                <a:effectLst/>
                <a:latin typeface="Consolas" panose="020B0609020204030204" pitchFamily="49" charset="0"/>
              </a:rPr>
              <a:t> atlas </a:t>
            </a:r>
            <a:r>
              <a:rPr lang="en-US" sz="1600" b="0" dirty="0" err="1">
                <a:solidFill>
                  <a:srgbClr val="6A9955"/>
                </a:solidFill>
                <a:effectLst/>
                <a:latin typeface="Consolas" panose="020B0609020204030204" pitchFamily="49" charset="0"/>
              </a:rPr>
              <a:t>url</a:t>
            </a:r>
            <a:r>
              <a:rPr lang="en-US" sz="1600" b="0" dirty="0">
                <a:solidFill>
                  <a:srgbClr val="6A9955"/>
                </a:solidFill>
                <a:effectLst/>
                <a:latin typeface="Consolas" panose="020B0609020204030204" pitchFamily="49" charset="0"/>
              </a:rPr>
              <a:t> to connect python to </a:t>
            </a:r>
            <a:r>
              <a:rPr lang="en-US" sz="1600" b="0" dirty="0" err="1">
                <a:solidFill>
                  <a:srgbClr val="6A9955"/>
                </a:solidFill>
                <a:effectLst/>
                <a:latin typeface="Consolas" panose="020B0609020204030204" pitchFamily="49" charset="0"/>
              </a:rPr>
              <a:t>mongodb</a:t>
            </a:r>
            <a:r>
              <a:rPr lang="en-US" sz="1600" b="0" dirty="0">
                <a:solidFill>
                  <a:srgbClr val="6A9955"/>
                </a:solidFill>
                <a:effectLst/>
                <a:latin typeface="Consolas" panose="020B0609020204030204" pitchFamily="49" charset="0"/>
              </a:rPr>
              <a:t> using </a:t>
            </a:r>
            <a:r>
              <a:rPr lang="en-US" sz="1600" b="0" dirty="0" err="1">
                <a:solidFill>
                  <a:srgbClr val="6A9955"/>
                </a:solidFill>
                <a:effectLst/>
                <a:latin typeface="Consolas" panose="020B0609020204030204" pitchFamily="49" charset="0"/>
              </a:rPr>
              <a:t>pymongo</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CONNECTION_STRING</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MongoUrl</a:t>
            </a:r>
            <a:r>
              <a:rPr lang="en-US" sz="1600" b="0" dirty="0" err="1">
                <a:solidFill>
                  <a:srgbClr val="CCCCCC"/>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client_url</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Create a connection using </a:t>
            </a:r>
            <a:r>
              <a:rPr lang="en-US" sz="1600" b="0" dirty="0" err="1">
                <a:solidFill>
                  <a:srgbClr val="6A9955"/>
                </a:solidFill>
                <a:effectLst/>
                <a:latin typeface="Consolas" panose="020B0609020204030204" pitchFamily="49" charset="0"/>
              </a:rPr>
              <a:t>MongoClient</a:t>
            </a:r>
            <a:r>
              <a:rPr lang="en-US" sz="1600" b="0" dirty="0">
                <a:solidFill>
                  <a:srgbClr val="6A9955"/>
                </a:solidFill>
                <a:effectLst/>
                <a:latin typeface="Consolas" panose="020B0609020204030204" pitchFamily="49" charset="0"/>
              </a:rPr>
              <a:t>. You can import </a:t>
            </a:r>
            <a:r>
              <a:rPr lang="en-US" sz="1600" b="0" dirty="0" err="1">
                <a:solidFill>
                  <a:srgbClr val="6A9955"/>
                </a:solidFill>
                <a:effectLst/>
                <a:latin typeface="Consolas" panose="020B0609020204030204" pitchFamily="49" charset="0"/>
              </a:rPr>
              <a:t>MongoClient</a:t>
            </a:r>
            <a:r>
              <a:rPr lang="en-US" sz="1600" b="0" dirty="0">
                <a:solidFill>
                  <a:srgbClr val="6A9955"/>
                </a:solidFill>
                <a:effectLst/>
                <a:latin typeface="Consolas" panose="020B0609020204030204" pitchFamily="49" charset="0"/>
              </a:rPr>
              <a:t> or use 	</a:t>
            </a:r>
            <a:r>
              <a:rPr lang="en-US" sz="1600" b="0" dirty="0" err="1">
                <a:solidFill>
                  <a:srgbClr val="6A9955"/>
                </a:solidFill>
                <a:effectLst/>
                <a:latin typeface="Consolas" panose="020B0609020204030204" pitchFamily="49" charset="0"/>
              </a:rPr>
              <a:t>pymongo.MongoClient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client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MongoClient</a:t>
            </a:r>
            <a:r>
              <a:rPr lang="en-US" sz="1600" b="0" dirty="0">
                <a:solidFill>
                  <a:srgbClr val="CCCCCC"/>
                </a:solidFill>
                <a:effectLst/>
                <a:latin typeface="Consolas" panose="020B0609020204030204" pitchFamily="49" charset="0"/>
              </a:rPr>
              <a:t>(</a:t>
            </a:r>
            <a:r>
              <a:rPr lang="en-US" sz="1600" b="0" dirty="0">
                <a:solidFill>
                  <a:srgbClr val="4FC1FF"/>
                </a:solidFill>
                <a:effectLst/>
                <a:latin typeface="Consolas" panose="020B0609020204030204" pitchFamily="49" charset="0"/>
              </a:rPr>
              <a:t>CONNECTION_STRING</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Create the database for our example (we will use the same database throughout the 	tutorial</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client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demoDB</a:t>
            </a:r>
            <a:r>
              <a:rPr lang="en-US" sz="1600" b="0" dirty="0">
                <a:solidFill>
                  <a:srgbClr val="CE9178"/>
                </a:solidFill>
                <a:effectLst/>
                <a:latin typeface="Consolas" panose="020B0609020204030204" pitchFamily="49" charset="0"/>
              </a:rPr>
              <a:t>'</a:t>
            </a:r>
            <a:r>
              <a:rPr lang="en-US" sz="1600" b="0" dirty="0">
                <a:solidFill>
                  <a:srgbClr val="CCCCCC"/>
                </a:solidFill>
                <a:effectLst/>
                <a:latin typeface="Consolas" panose="020B0609020204030204" pitchFamily="49" charset="0"/>
              </a:rPr>
              <a:t>]</a:t>
            </a:r>
          </a:p>
          <a:p>
            <a:endParaRPr lang="en-IN" sz="1800" dirty="0"/>
          </a:p>
        </p:txBody>
      </p:sp>
    </p:spTree>
    <p:extLst>
      <p:ext uri="{BB962C8B-B14F-4D97-AF65-F5344CB8AC3E}">
        <p14:creationId xmlns:p14="http://schemas.microsoft.com/office/powerpoint/2010/main" val="893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4C6B-247C-113E-1AB7-72F8CC4289D4}"/>
              </a:ext>
            </a:extLst>
          </p:cNvPr>
          <p:cNvSpPr>
            <a:spLocks noGrp="1"/>
          </p:cNvSpPr>
          <p:nvPr>
            <p:ph type="title"/>
          </p:nvPr>
        </p:nvSpPr>
        <p:spPr/>
        <p:txBody>
          <a:bodyPr/>
          <a:lstStyle/>
          <a:p>
            <a:pPr algn="ctr"/>
            <a:r>
              <a:rPr lang="en-US" dirty="0"/>
              <a:t>Data Ingestion Module – Pull data from </a:t>
            </a:r>
            <a:r>
              <a:rPr lang="en-US" dirty="0" err="1"/>
              <a:t>Mongodb</a:t>
            </a:r>
            <a:endParaRPr lang="en-IN" dirty="0"/>
          </a:p>
        </p:txBody>
      </p:sp>
      <p:sp>
        <p:nvSpPr>
          <p:cNvPr id="3" name="Content Placeholder 2">
            <a:extLst>
              <a:ext uri="{FF2B5EF4-FFF2-40B4-BE49-F238E27FC236}">
                <a16:creationId xmlns:a16="http://schemas.microsoft.com/office/drawing/2014/main" id="{EF329694-250D-F76A-C59A-04B59E51D8F5}"/>
              </a:ext>
            </a:extLst>
          </p:cNvPr>
          <p:cNvSpPr>
            <a:spLocks noGrp="1"/>
          </p:cNvSpPr>
          <p:nvPr>
            <p:ph idx="1"/>
          </p:nvPr>
        </p:nvSpPr>
        <p:spPr/>
        <p:txBody>
          <a:bodyPr>
            <a:noAutofit/>
          </a:bodyPr>
          <a:lstStyle/>
          <a:p>
            <a:br>
              <a:rPr lang="en-IN" sz="1800" b="0" dirty="0">
                <a:solidFill>
                  <a:srgbClr val="CCCCCC"/>
                </a:solidFill>
                <a:effectLst/>
                <a:latin typeface="Consolas" panose="020B0609020204030204" pitchFamily="49" charset="0"/>
              </a:rPr>
            </a:br>
            <a:r>
              <a:rPr lang="en-IN" sz="1800" b="0" dirty="0">
                <a:solidFill>
                  <a:srgbClr val="569CD6"/>
                </a:solidFill>
                <a:effectLst/>
                <a:latin typeface="Consolas" panose="020B0609020204030204" pitchFamily="49" charset="0"/>
              </a:rPr>
              <a:t>def</a:t>
            </a:r>
            <a:r>
              <a:rPr lang="en-IN" sz="1800" b="0" dirty="0">
                <a:solidFill>
                  <a:srgbClr val="CCCCCC"/>
                </a:solidFill>
                <a:effectLst/>
                <a:latin typeface="Consolas" panose="020B0609020204030204" pitchFamily="49" charset="0"/>
              </a:rPr>
              <a:t> </a:t>
            </a:r>
            <a:r>
              <a:rPr lang="en-IN" sz="1800" b="0" dirty="0" err="1">
                <a:solidFill>
                  <a:srgbClr val="DCDCAA"/>
                </a:solidFill>
                <a:effectLst/>
                <a:latin typeface="Consolas" panose="020B0609020204030204" pitchFamily="49" charset="0"/>
              </a:rPr>
              <a:t>get_data</a:t>
            </a:r>
            <a:r>
              <a:rPr lang="en-IN" sz="1800" b="0" dirty="0">
                <a:solidFill>
                  <a:srgbClr val="CCCCCC"/>
                </a:solidFill>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solidFill>
                  <a:srgbClr val="6A9955"/>
                </a:solidFill>
                <a:effectLst/>
                <a:latin typeface="Consolas" panose="020B0609020204030204" pitchFamily="49" charset="0"/>
              </a:rPr>
              <a:t># Get the database</a:t>
            </a:r>
            <a:endParaRPr lang="en-IN" sz="1800" b="0" dirty="0">
              <a:solidFill>
                <a:srgbClr val="CCCCCC"/>
              </a:solidFill>
              <a:effectLst/>
              <a:latin typeface="Consolas" panose="020B0609020204030204" pitchFamily="49" charset="0"/>
            </a:endParaRPr>
          </a:p>
          <a:p>
            <a:r>
              <a:rPr lang="en-IN" sz="1800" b="0" dirty="0">
                <a:solidFill>
                  <a:srgbClr val="CCCCCC"/>
                </a:solidFill>
                <a:effectLst/>
                <a:latin typeface="Consolas" panose="020B0609020204030204" pitchFamily="49" charset="0"/>
              </a:rPr>
              <a:t>   </a:t>
            </a:r>
            <a:r>
              <a:rPr lang="en-IN" sz="1800" b="0" dirty="0" err="1">
                <a:solidFill>
                  <a:srgbClr val="CCCCCC"/>
                </a:solidFill>
                <a:effectLst/>
                <a:latin typeface="Consolas" panose="020B0609020204030204" pitchFamily="49" charset="0"/>
              </a:rPr>
              <a:t>dbname</a:t>
            </a:r>
            <a:r>
              <a:rPr lang="en-IN" sz="1800" b="0" dirty="0">
                <a:solidFill>
                  <a:srgbClr val="CCCCCC"/>
                </a:solidFill>
                <a:effectLst/>
                <a:latin typeface="Consolas" panose="020B0609020204030204" pitchFamily="49" charset="0"/>
              </a:rPr>
              <a:t>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a:t>
            </a:r>
            <a:r>
              <a:rPr lang="en-IN" sz="1800" b="0" dirty="0" err="1">
                <a:solidFill>
                  <a:srgbClr val="CCCCCC"/>
                </a:solidFill>
                <a:effectLst/>
                <a:latin typeface="Consolas" panose="020B0609020204030204" pitchFamily="49" charset="0"/>
              </a:rPr>
              <a:t>get_database</a:t>
            </a:r>
            <a:r>
              <a:rPr lang="en-IN" sz="1800" b="0" dirty="0">
                <a:solidFill>
                  <a:srgbClr val="CCCCCC"/>
                </a:solidFill>
                <a:effectLst/>
                <a:latin typeface="Consolas" panose="020B0609020204030204" pitchFamily="49" charset="0"/>
              </a:rPr>
              <a:t>()</a:t>
            </a:r>
          </a:p>
          <a:p>
            <a:r>
              <a:rPr lang="en-IN" sz="1800" b="0" dirty="0">
                <a:solidFill>
                  <a:srgbClr val="CCCCCC"/>
                </a:solidFill>
                <a:effectLst/>
                <a:latin typeface="Consolas" panose="020B0609020204030204" pitchFamily="49" charset="0"/>
              </a:rPr>
              <a:t>   collection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a:t>
            </a:r>
            <a:r>
              <a:rPr lang="en-IN" sz="1800" b="0" dirty="0" err="1">
                <a:solidFill>
                  <a:srgbClr val="CCCCCC"/>
                </a:solidFill>
                <a:effectLst/>
                <a:latin typeface="Consolas" panose="020B0609020204030204" pitchFamily="49" charset="0"/>
              </a:rPr>
              <a:t>dbname</a:t>
            </a:r>
            <a:r>
              <a:rPr lang="en-IN" sz="1800" b="0" dirty="0">
                <a:solidFill>
                  <a:srgbClr val="CCCCCC"/>
                </a:solidFill>
                <a:effectLst/>
                <a:latin typeface="Consolas" panose="020B0609020204030204" pitchFamily="49" charset="0"/>
              </a:rPr>
              <a:t>[</a:t>
            </a:r>
            <a:r>
              <a:rPr lang="en-IN" sz="1800" b="0" dirty="0">
                <a:solidFill>
                  <a:srgbClr val="CE9178"/>
                </a:solidFill>
                <a:effectLst/>
                <a:latin typeface="Consolas" panose="020B0609020204030204" pitchFamily="49" charset="0"/>
              </a:rPr>
              <a:t>'</a:t>
            </a:r>
            <a:r>
              <a:rPr lang="en-IN" sz="1800" b="0" dirty="0" err="1">
                <a:solidFill>
                  <a:srgbClr val="CE9178"/>
                </a:solidFill>
                <a:effectLst/>
                <a:latin typeface="Consolas" panose="020B0609020204030204" pitchFamily="49" charset="0"/>
              </a:rPr>
              <a:t>breast_cancer_prediction</a:t>
            </a:r>
            <a:r>
              <a:rPr lang="en-IN" sz="1800" b="0" dirty="0">
                <a:solidFill>
                  <a:srgbClr val="CE9178"/>
                </a:solidFill>
                <a:effectLst/>
                <a:latin typeface="Consolas" panose="020B0609020204030204" pitchFamily="49" charset="0"/>
              </a:rPr>
              <a:t>'</a:t>
            </a:r>
            <a:r>
              <a:rPr lang="en-IN" sz="1800" b="0" dirty="0">
                <a:solidFill>
                  <a:srgbClr val="CCCCCC"/>
                </a:solidFill>
                <a:effectLst/>
                <a:latin typeface="Consolas" panose="020B0609020204030204" pitchFamily="49" charset="0"/>
              </a:rPr>
              <a:t>]</a:t>
            </a:r>
          </a:p>
          <a:p>
            <a:r>
              <a:rPr lang="en-IN" sz="1800" b="0" dirty="0">
                <a:solidFill>
                  <a:srgbClr val="CCCCCC"/>
                </a:solidFill>
                <a:effectLst/>
                <a:latin typeface="Consolas" panose="020B0609020204030204" pitchFamily="49" charset="0"/>
              </a:rPr>
              <a:t>   cursor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a:t>
            </a:r>
            <a:r>
              <a:rPr lang="en-IN" sz="1800" b="0" dirty="0" err="1">
                <a:solidFill>
                  <a:srgbClr val="CCCCCC"/>
                </a:solidFill>
                <a:effectLst/>
                <a:latin typeface="Consolas" panose="020B0609020204030204" pitchFamily="49" charset="0"/>
              </a:rPr>
              <a:t>collection.find</a:t>
            </a:r>
            <a:r>
              <a:rPr lang="en-IN" sz="1800" b="0" dirty="0">
                <a:solidFill>
                  <a:srgbClr val="CCCCCC"/>
                </a:solidFill>
                <a:effectLst/>
                <a:latin typeface="Consolas" panose="020B0609020204030204" pitchFamily="49" charset="0"/>
              </a:rPr>
              <a:t>()</a:t>
            </a:r>
          </a:p>
          <a:p>
            <a:r>
              <a:rPr lang="en-IN" sz="1800" b="0" dirty="0">
                <a:solidFill>
                  <a:srgbClr val="CCCCCC"/>
                </a:solidFill>
                <a:effectLst/>
                <a:latin typeface="Consolas" panose="020B0609020204030204" pitchFamily="49" charset="0"/>
              </a:rPr>
              <a:t>   data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a:t>
            </a:r>
          </a:p>
          <a:p>
            <a:r>
              <a:rPr lang="en-IN" sz="1800" b="0" dirty="0">
                <a:solidFill>
                  <a:srgbClr val="CCCCCC"/>
                </a:solidFill>
                <a:effectLst/>
                <a:latin typeface="Consolas" panose="020B0609020204030204" pitchFamily="49" charset="0"/>
              </a:rPr>
              <a:t>   </a:t>
            </a:r>
            <a:r>
              <a:rPr lang="en-IN" sz="1800" b="0" dirty="0">
                <a:solidFill>
                  <a:srgbClr val="C586C0"/>
                </a:solidFill>
                <a:effectLst/>
                <a:latin typeface="Consolas" panose="020B0609020204030204" pitchFamily="49" charset="0"/>
              </a:rPr>
              <a:t>for</a:t>
            </a:r>
            <a:r>
              <a:rPr lang="en-IN" sz="1800" b="0" dirty="0">
                <a:solidFill>
                  <a:srgbClr val="CCCCCC"/>
                </a:solidFill>
                <a:effectLst/>
                <a:latin typeface="Consolas" panose="020B0609020204030204" pitchFamily="49" charset="0"/>
              </a:rPr>
              <a:t> doc </a:t>
            </a:r>
            <a:r>
              <a:rPr lang="en-IN" sz="1800" b="0" dirty="0">
                <a:solidFill>
                  <a:srgbClr val="C586C0"/>
                </a:solidFill>
                <a:effectLst/>
                <a:latin typeface="Consolas" panose="020B0609020204030204" pitchFamily="49" charset="0"/>
              </a:rPr>
              <a:t>in</a:t>
            </a:r>
            <a:r>
              <a:rPr lang="en-IN" sz="1800" b="0" dirty="0">
                <a:solidFill>
                  <a:srgbClr val="CCCCCC"/>
                </a:solidFill>
                <a:effectLst/>
                <a:latin typeface="Consolas" panose="020B0609020204030204" pitchFamily="49" charset="0"/>
              </a:rPr>
              <a:t> cursor:</a:t>
            </a:r>
          </a:p>
          <a:p>
            <a:r>
              <a:rPr lang="en-IN" sz="1800" b="0" dirty="0">
                <a:solidFill>
                  <a:srgbClr val="CCCCCC"/>
                </a:solidFill>
                <a:effectLst/>
                <a:latin typeface="Consolas" panose="020B0609020204030204" pitchFamily="49" charset="0"/>
              </a:rPr>
              <a:t>       </a:t>
            </a:r>
            <a:r>
              <a:rPr lang="en-IN" sz="1800" b="0" dirty="0" err="1">
                <a:solidFill>
                  <a:srgbClr val="CCCCCC"/>
                </a:solidFill>
                <a:effectLst/>
                <a:latin typeface="Consolas" panose="020B0609020204030204" pitchFamily="49" charset="0"/>
              </a:rPr>
              <a:t>data.append</a:t>
            </a:r>
            <a:r>
              <a:rPr lang="en-IN" sz="1800" b="0" dirty="0">
                <a:solidFill>
                  <a:srgbClr val="CCCCCC"/>
                </a:solidFill>
                <a:effectLst/>
                <a:latin typeface="Consolas" panose="020B0609020204030204" pitchFamily="49" charset="0"/>
              </a:rPr>
              <a:t>(doc)</a:t>
            </a:r>
          </a:p>
          <a:p>
            <a:r>
              <a:rPr lang="en-IN" sz="1800" b="0" dirty="0">
                <a:solidFill>
                  <a:srgbClr val="CCCCCC"/>
                </a:solidFill>
                <a:effectLst/>
                <a:latin typeface="Consolas" panose="020B0609020204030204" pitchFamily="49" charset="0"/>
              </a:rPr>
              <a:t>   </a:t>
            </a:r>
          </a:p>
          <a:p>
            <a:r>
              <a:rPr lang="en-IN" sz="1800" b="0" dirty="0">
                <a:solidFill>
                  <a:srgbClr val="CCCCCC"/>
                </a:solidFill>
                <a:effectLst/>
                <a:latin typeface="Consolas" panose="020B0609020204030204" pitchFamily="49" charset="0"/>
              </a:rPr>
              <a:t>   </a:t>
            </a:r>
            <a:r>
              <a:rPr lang="en-IN" sz="1800" b="0" dirty="0" err="1">
                <a:solidFill>
                  <a:srgbClr val="CCCCCC"/>
                </a:solidFill>
                <a:effectLst/>
                <a:latin typeface="Consolas" panose="020B0609020204030204" pitchFamily="49" charset="0"/>
              </a:rPr>
              <a:t>df</a:t>
            </a:r>
            <a:r>
              <a:rPr lang="en-IN" sz="1800" b="0" dirty="0">
                <a:solidFill>
                  <a:srgbClr val="CCCCCC"/>
                </a:solidFill>
                <a:effectLst/>
                <a:latin typeface="Consolas" panose="020B0609020204030204" pitchFamily="49" charset="0"/>
              </a:rPr>
              <a:t>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a:t>
            </a:r>
            <a:r>
              <a:rPr lang="en-IN" sz="1800" b="0" dirty="0" err="1">
                <a:solidFill>
                  <a:srgbClr val="CCCCCC"/>
                </a:solidFill>
                <a:effectLst/>
                <a:latin typeface="Consolas" panose="020B0609020204030204" pitchFamily="49" charset="0"/>
              </a:rPr>
              <a:t>pd.DataFrame.from_records</a:t>
            </a:r>
            <a:r>
              <a:rPr lang="en-IN" sz="1800" b="0" dirty="0">
                <a:solidFill>
                  <a:srgbClr val="CCCCCC"/>
                </a:solidFill>
                <a:effectLst/>
                <a:latin typeface="Consolas" panose="020B0609020204030204" pitchFamily="49" charset="0"/>
              </a:rPr>
              <a:t>(data).drop(</a:t>
            </a:r>
            <a:r>
              <a:rPr lang="en-IN" sz="1800" b="0" dirty="0">
                <a:solidFill>
                  <a:srgbClr val="CE9178"/>
                </a:solidFill>
                <a:effectLst/>
                <a:latin typeface="Consolas" panose="020B0609020204030204" pitchFamily="49" charset="0"/>
              </a:rPr>
              <a:t>'_</a:t>
            </a:r>
            <a:r>
              <a:rPr lang="en-IN" sz="1800" b="0" dirty="0" err="1">
                <a:solidFill>
                  <a:srgbClr val="CE9178"/>
                </a:solidFill>
                <a:effectLst/>
                <a:latin typeface="Consolas" panose="020B0609020204030204" pitchFamily="49" charset="0"/>
              </a:rPr>
              <a:t>id'</a:t>
            </a:r>
            <a:r>
              <a:rPr lang="en-IN" sz="1800" b="0" dirty="0" err="1">
                <a:solidFill>
                  <a:srgbClr val="CCCCCC"/>
                </a:solidFill>
                <a:effectLst/>
                <a:latin typeface="Consolas" panose="020B0609020204030204" pitchFamily="49" charset="0"/>
              </a:rPr>
              <a:t>,</a:t>
            </a:r>
            <a:r>
              <a:rPr lang="en-IN" sz="1800" b="0" dirty="0" err="1">
                <a:solidFill>
                  <a:srgbClr val="9CDCFE"/>
                </a:solidFill>
                <a:effectLst/>
                <a:latin typeface="Consolas" panose="020B0609020204030204" pitchFamily="49" charset="0"/>
              </a:rPr>
              <a:t>axis</a:t>
            </a:r>
            <a:r>
              <a:rPr lang="en-IN" sz="1800" b="0" dirty="0">
                <a:solidFill>
                  <a:srgbClr val="D4D4D4"/>
                </a:solidFill>
                <a:effectLst/>
                <a:latin typeface="Consolas" panose="020B0609020204030204" pitchFamily="49" charset="0"/>
              </a:rPr>
              <a:t>=</a:t>
            </a:r>
            <a:r>
              <a:rPr lang="en-IN" sz="1800" b="0" dirty="0">
                <a:solidFill>
                  <a:srgbClr val="B5CEA8"/>
                </a:solidFill>
                <a:effectLst/>
                <a:latin typeface="Consolas" panose="020B0609020204030204" pitchFamily="49" charset="0"/>
              </a:rPr>
              <a:t>1</a:t>
            </a:r>
            <a:r>
              <a:rPr lang="en-IN" sz="1800" b="0" dirty="0">
                <a:solidFill>
                  <a:srgbClr val="CCCCCC"/>
                </a:solidFill>
                <a:effectLst/>
                <a:latin typeface="Consolas" panose="020B0609020204030204" pitchFamily="49" charset="0"/>
              </a:rPr>
              <a:t>)</a:t>
            </a:r>
          </a:p>
          <a:p>
            <a:r>
              <a:rPr lang="en-IN" sz="1800" b="0" dirty="0">
                <a:solidFill>
                  <a:srgbClr val="CCCCCC"/>
                </a:solidFill>
                <a:effectLst/>
                <a:latin typeface="Consolas" panose="020B0609020204030204" pitchFamily="49" charset="0"/>
              </a:rPr>
              <a:t>   </a:t>
            </a:r>
            <a:r>
              <a:rPr lang="en-IN" sz="1800" b="0" dirty="0">
                <a:solidFill>
                  <a:srgbClr val="C586C0"/>
                </a:solidFill>
                <a:effectLst/>
                <a:latin typeface="Consolas" panose="020B0609020204030204" pitchFamily="49" charset="0"/>
              </a:rPr>
              <a:t>return</a:t>
            </a:r>
            <a:r>
              <a:rPr lang="en-IN" sz="1800" b="0" dirty="0">
                <a:solidFill>
                  <a:srgbClr val="CCCCCC"/>
                </a:solidFill>
                <a:effectLst/>
                <a:latin typeface="Consolas" panose="020B0609020204030204" pitchFamily="49" charset="0"/>
              </a:rPr>
              <a:t> </a:t>
            </a:r>
            <a:r>
              <a:rPr lang="en-IN" sz="1800" b="0" dirty="0" err="1">
                <a:solidFill>
                  <a:srgbClr val="CCCCCC"/>
                </a:solidFill>
                <a:effectLst/>
                <a:latin typeface="Consolas" panose="020B0609020204030204" pitchFamily="49" charset="0"/>
              </a:rPr>
              <a:t>df</a:t>
            </a:r>
            <a:endParaRPr lang="en-IN" sz="1800" b="0" dirty="0">
              <a:solidFill>
                <a:srgbClr val="CCCCCC"/>
              </a:solidFill>
              <a:effectLst/>
              <a:latin typeface="Consolas" panose="020B0609020204030204" pitchFamily="49" charset="0"/>
            </a:endParaRPr>
          </a:p>
          <a:p>
            <a:endParaRPr lang="en-IN" sz="1800" dirty="0"/>
          </a:p>
        </p:txBody>
      </p:sp>
    </p:spTree>
    <p:extLst>
      <p:ext uri="{BB962C8B-B14F-4D97-AF65-F5344CB8AC3E}">
        <p14:creationId xmlns:p14="http://schemas.microsoft.com/office/powerpoint/2010/main" val="246269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4C6B-247C-113E-1AB7-72F8CC4289D4}"/>
              </a:ext>
            </a:extLst>
          </p:cNvPr>
          <p:cNvSpPr>
            <a:spLocks noGrp="1"/>
          </p:cNvSpPr>
          <p:nvPr>
            <p:ph type="title"/>
          </p:nvPr>
        </p:nvSpPr>
        <p:spPr/>
        <p:txBody>
          <a:bodyPr/>
          <a:lstStyle/>
          <a:p>
            <a:pPr algn="ctr"/>
            <a:r>
              <a:rPr lang="en-US" dirty="0"/>
              <a:t>Data Ingestion Module</a:t>
            </a:r>
            <a:endParaRPr lang="en-IN" dirty="0"/>
          </a:p>
        </p:txBody>
      </p:sp>
      <p:sp>
        <p:nvSpPr>
          <p:cNvPr id="3" name="Content Placeholder 2">
            <a:extLst>
              <a:ext uri="{FF2B5EF4-FFF2-40B4-BE49-F238E27FC236}">
                <a16:creationId xmlns:a16="http://schemas.microsoft.com/office/drawing/2014/main" id="{EF329694-250D-F76A-C59A-04B59E51D8F5}"/>
              </a:ext>
            </a:extLst>
          </p:cNvPr>
          <p:cNvSpPr>
            <a:spLocks noGrp="1"/>
          </p:cNvSpPr>
          <p:nvPr>
            <p:ph idx="1"/>
          </p:nvPr>
        </p:nvSpPr>
        <p:spPr/>
        <p:txBody>
          <a:bodyPr>
            <a:noAutofit/>
          </a:bodyPr>
          <a:lstStyle/>
          <a:p>
            <a:pPr marL="0" indent="0">
              <a:buNone/>
            </a:pPr>
            <a:r>
              <a:rPr lang="en-IN" sz="1600" b="0" dirty="0">
                <a:solidFill>
                  <a:srgbClr val="569CD6"/>
                </a:solidFill>
                <a:effectLst/>
                <a:latin typeface="Consolas" panose="020B0609020204030204" pitchFamily="49" charset="0"/>
              </a:rPr>
              <a:t>def</a:t>
            </a:r>
            <a:r>
              <a:rPr lang="en-IN" sz="1600" b="0" dirty="0">
                <a:solidFill>
                  <a:srgbClr val="CCCCCC"/>
                </a:solidFill>
                <a:effectLst/>
                <a:latin typeface="Consolas" panose="020B0609020204030204" pitchFamily="49" charset="0"/>
              </a:rPr>
              <a:t> </a:t>
            </a:r>
            <a:r>
              <a:rPr lang="en-IN" sz="1600" b="0" dirty="0" err="1">
                <a:solidFill>
                  <a:srgbClr val="DCDCAA"/>
                </a:solidFill>
                <a:effectLst/>
                <a:latin typeface="Consolas" panose="020B0609020204030204" pitchFamily="49" charset="0"/>
              </a:rPr>
              <a:t>initiate_data_ingestion</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self</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df</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pd</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read_csv</a:t>
            </a:r>
            <a:r>
              <a:rPr lang="en-IN" sz="1600" b="0" dirty="0">
                <a:solidFill>
                  <a:srgbClr val="CCCCCC"/>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os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path</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join</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'notebooks/data'</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'breast_cancer.csv’</a:t>
            </a:r>
            <a:r>
              <a:rPr lang="en-IN" sz="1600" b="0" dirty="0">
                <a:solidFill>
                  <a:srgbClr val="CCCCCC"/>
                </a:solidFill>
                <a:effectLst/>
                <a:latin typeface="Consolas" panose="020B0609020204030204" pitchFamily="49" charset="0"/>
              </a:rPr>
              <a:t>))</a:t>
            </a:r>
            <a:br>
              <a:rPr lang="en-IN" sz="1600" b="0" dirty="0">
                <a:solidFill>
                  <a:srgbClr val="CCCCCC"/>
                </a:solidFill>
                <a:effectLst/>
                <a:latin typeface="Consolas" panose="020B0609020204030204" pitchFamily="49" charset="0"/>
              </a:rPr>
            </a:br>
            <a:r>
              <a:rPr lang="en-IN" sz="1600" b="0" dirty="0">
                <a:solidFill>
                  <a:srgbClr val="CCCCCC"/>
                </a:solidFill>
                <a:effectLst/>
                <a:latin typeface="Consolas" panose="020B0609020204030204" pitchFamily="49" charset="0"/>
              </a:rPr>
              <a:t>         </a:t>
            </a:r>
            <a:r>
              <a:rPr lang="en-IN" sz="1600" b="0" dirty="0" err="1">
                <a:solidFill>
                  <a:srgbClr val="4EC9B0"/>
                </a:solidFill>
                <a:effectLst/>
                <a:latin typeface="Consolas" panose="020B0609020204030204" pitchFamily="49" charset="0"/>
              </a:rPr>
              <a:t>os</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makedirs</a:t>
            </a:r>
            <a:r>
              <a:rPr lang="en-IN" sz="1600" b="0" dirty="0">
                <a:solidFill>
                  <a:srgbClr val="CCCCCC"/>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os</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path</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dirname</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self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ingestion_config</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raw_data_path</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exist_ok</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True</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df</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to_csv</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self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ingestion_config</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raw_data_path</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index</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False</a:t>
            </a:r>
            <a:r>
              <a:rPr lang="en-IN" sz="1600" b="0" dirty="0">
                <a:solidFill>
                  <a:srgbClr val="CCCCCC"/>
                </a:solidFill>
                <a:effectLst/>
                <a:latin typeface="Consolas" panose="020B0609020204030204" pitchFamily="49" charset="0"/>
              </a:rPr>
              <a:t>)</a:t>
            </a:r>
            <a:br>
              <a:rPr lang="en-IN" sz="1600" b="0" dirty="0">
                <a:solidFill>
                  <a:srgbClr val="CCCCCC"/>
                </a:solidFill>
                <a:effectLst/>
                <a:latin typeface="Consolas" panose="020B0609020204030204" pitchFamily="49" charset="0"/>
              </a:rPr>
            </a:b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train_set</a:t>
            </a:r>
            <a:r>
              <a:rPr lang="en-IN" sz="1600" b="0" dirty="0">
                <a:solidFill>
                  <a:srgbClr val="CCCCCC"/>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test_set</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err="1">
                <a:solidFill>
                  <a:srgbClr val="DCDCAA"/>
                </a:solidFill>
                <a:effectLst/>
                <a:latin typeface="Consolas" panose="020B0609020204030204" pitchFamily="49" charset="0"/>
              </a:rPr>
              <a:t>train_test_split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df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test_size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0.3</a:t>
            </a:r>
            <a:r>
              <a:rPr lang="en-IN" sz="1600" b="0" dirty="0">
                <a:solidFill>
                  <a:srgbClr val="CCCCCC"/>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random_state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42</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train_set</a:t>
            </a:r>
            <a:r>
              <a:rPr lang="en-IN" sz="1600" b="0" dirty="0" err="1">
                <a:solidFill>
                  <a:srgbClr val="CCCCCC"/>
                </a:solidFill>
                <a:effectLst/>
                <a:latin typeface="Consolas" panose="020B0609020204030204" pitchFamily="49" charset="0"/>
              </a:rPr>
              <a:t>.to_csv</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self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ingestion_config</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train_data_path</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index</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err="1">
                <a:solidFill>
                  <a:srgbClr val="569CD6"/>
                </a:solidFill>
                <a:effectLst/>
                <a:latin typeface="Consolas" panose="020B0609020204030204" pitchFamily="49" charset="0"/>
              </a:rPr>
              <a:t>False</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header</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True</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test_set</a:t>
            </a:r>
            <a:r>
              <a:rPr lang="en-IN" sz="1600" b="0" dirty="0" err="1">
                <a:solidFill>
                  <a:srgbClr val="CCCCCC"/>
                </a:solidFill>
                <a:effectLst/>
                <a:latin typeface="Consolas" panose="020B0609020204030204" pitchFamily="49" charset="0"/>
              </a:rPr>
              <a:t>.to_csv</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self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ingestion_config</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test_data_path</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index</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err="1">
                <a:solidFill>
                  <a:srgbClr val="569CD6"/>
                </a:solidFill>
                <a:effectLst/>
                <a:latin typeface="Consolas" panose="020B0609020204030204" pitchFamily="49" charset="0"/>
              </a:rPr>
              <a:t>False</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header</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True</a:t>
            </a:r>
            <a:r>
              <a:rPr lang="en-IN" sz="1600" b="0" dirty="0">
                <a:solidFill>
                  <a:srgbClr val="CCCCCC"/>
                </a:solidFill>
                <a:effectLst/>
                <a:latin typeface="Consolas" panose="020B0609020204030204" pitchFamily="49" charset="0"/>
              </a:rPr>
              <a:t>)</a:t>
            </a:r>
            <a:br>
              <a:rPr lang="en-IN" sz="1600" b="0" dirty="0">
                <a:solidFill>
                  <a:srgbClr val="CCCCCC"/>
                </a:solidFill>
                <a:effectLst/>
                <a:latin typeface="Consolas" panose="020B0609020204030204" pitchFamily="49" charset="0"/>
              </a:rPr>
            </a:br>
            <a:r>
              <a:rPr lang="en-IN" sz="1600" b="0" dirty="0">
                <a:solidFill>
                  <a:srgbClr val="CCCCCC"/>
                </a:solidFill>
                <a:effectLst/>
                <a:latin typeface="Consolas" panose="020B0609020204030204" pitchFamily="49" charset="0"/>
              </a:rPr>
              <a:t>         </a:t>
            </a:r>
            <a:r>
              <a:rPr lang="en-IN" sz="1600" b="0" dirty="0">
                <a:solidFill>
                  <a:srgbClr val="C586C0"/>
                </a:solidFill>
                <a:effectLst/>
                <a:latin typeface="Consolas" panose="020B0609020204030204" pitchFamily="49" charset="0"/>
              </a:rPr>
              <a:t>return</a:t>
            </a:r>
            <a:r>
              <a:rPr lang="en-IN" sz="1600" b="0" dirty="0">
                <a:solidFill>
                  <a:srgbClr val="CCCCCC"/>
                </a:solidFill>
                <a:effectLst/>
                <a:latin typeface="Consolas" panose="020B0609020204030204" pitchFamily="49" charset="0"/>
              </a:rPr>
              <a:t> (</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self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ingestion_config</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train_data_path</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self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ingestion_config</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test_data_path</a:t>
            </a:r>
            <a:endParaRPr lang="en-IN" sz="1600" b="0" dirty="0">
              <a:solidFill>
                <a:srgbClr val="CCCCCC"/>
              </a:solidFill>
              <a:effectLst/>
              <a:latin typeface="Consolas" panose="020B0609020204030204" pitchFamily="49" charset="0"/>
            </a:endParaRPr>
          </a:p>
          <a:p>
            <a:pPr marL="0" indent="0">
              <a:buNone/>
            </a:pPr>
            <a:r>
              <a:rPr lang="en-IN" sz="1600" b="0" dirty="0">
                <a:solidFill>
                  <a:srgbClr val="CCCCCC"/>
                </a:solidFill>
                <a:effectLst/>
                <a:latin typeface="Consolas" panose="020B0609020204030204" pitchFamily="49" charset="0"/>
              </a:rPr>
              <a:t>         )</a:t>
            </a:r>
          </a:p>
          <a:p>
            <a:endParaRPr lang="en-IN" sz="1800" dirty="0"/>
          </a:p>
        </p:txBody>
      </p:sp>
    </p:spTree>
    <p:extLst>
      <p:ext uri="{BB962C8B-B14F-4D97-AF65-F5344CB8AC3E}">
        <p14:creationId xmlns:p14="http://schemas.microsoft.com/office/powerpoint/2010/main" val="2399694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4C6B-247C-113E-1AB7-72F8CC4289D4}"/>
              </a:ext>
            </a:extLst>
          </p:cNvPr>
          <p:cNvSpPr>
            <a:spLocks noGrp="1"/>
          </p:cNvSpPr>
          <p:nvPr>
            <p:ph type="title"/>
          </p:nvPr>
        </p:nvSpPr>
        <p:spPr/>
        <p:txBody>
          <a:bodyPr/>
          <a:lstStyle/>
          <a:p>
            <a:pPr algn="ctr"/>
            <a:r>
              <a:rPr lang="en-US" dirty="0"/>
              <a:t>Data Transformation Module</a:t>
            </a:r>
            <a:endParaRPr lang="en-IN" dirty="0"/>
          </a:p>
        </p:txBody>
      </p:sp>
      <p:sp>
        <p:nvSpPr>
          <p:cNvPr id="3" name="Content Placeholder 2">
            <a:extLst>
              <a:ext uri="{FF2B5EF4-FFF2-40B4-BE49-F238E27FC236}">
                <a16:creationId xmlns:a16="http://schemas.microsoft.com/office/drawing/2014/main" id="{EF329694-250D-F76A-C59A-04B59E51D8F5}"/>
              </a:ext>
            </a:extLst>
          </p:cNvPr>
          <p:cNvSpPr>
            <a:spLocks noGrp="1"/>
          </p:cNvSpPr>
          <p:nvPr>
            <p:ph idx="1"/>
          </p:nvPr>
        </p:nvSpPr>
        <p:spPr/>
        <p:txBody>
          <a:bodyPr>
            <a:noAutofit/>
          </a:bodyPr>
          <a:lstStyle/>
          <a:p>
            <a:pPr marL="0" indent="0">
              <a:buNone/>
            </a:pPr>
            <a:r>
              <a:rPr lang="en-IN" sz="1400" b="0" dirty="0">
                <a:solidFill>
                  <a:srgbClr val="569CD6"/>
                </a:solidFill>
                <a:effectLst/>
                <a:latin typeface="Consolas" panose="020B0609020204030204" pitchFamily="49" charset="0"/>
              </a:rPr>
              <a:t>def</a:t>
            </a:r>
            <a:r>
              <a:rPr lang="en-IN" sz="1400" b="0" dirty="0">
                <a:solidFill>
                  <a:srgbClr val="CCCCCC"/>
                </a:solidFill>
                <a:effectLst/>
                <a:latin typeface="Consolas" panose="020B0609020204030204" pitchFamily="49" charset="0"/>
              </a:rPr>
              <a:t> </a:t>
            </a:r>
            <a:r>
              <a:rPr lang="en-IN" sz="1400" b="0" dirty="0" err="1">
                <a:solidFill>
                  <a:srgbClr val="DCDCAA"/>
                </a:solidFill>
                <a:effectLst/>
                <a:latin typeface="Consolas" panose="020B0609020204030204" pitchFamily="49" charset="0"/>
              </a:rPr>
              <a:t>initiate_data_transformation</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self</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train_data_path</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test_data_path</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train_df</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pd</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read_csv</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train_data_path</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test_df</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pd</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read_csv</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test_data_path</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preprocessing_obj</a:t>
            </a:r>
            <a:r>
              <a:rPr lang="en-IN" sz="1400" b="0" dirty="0">
                <a:solidFill>
                  <a:srgbClr val="D4D4D4"/>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self</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get_data_transformation_object</a:t>
            </a:r>
            <a:r>
              <a:rPr lang="en-IN" sz="1400" b="0" dirty="0">
                <a:solidFill>
                  <a:srgbClr val="CCCCCC"/>
                </a:solidFill>
                <a:effectLst/>
                <a:latin typeface="Consolas" panose="020B0609020204030204" pitchFamily="49" charset="0"/>
              </a:rPr>
              <a:t>()</a:t>
            </a:r>
          </a:p>
          <a:p>
            <a:pPr marL="0" indent="0">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target_column</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'target'</a:t>
            </a:r>
            <a:endParaRPr lang="en-IN" sz="1400" b="0" dirty="0">
              <a:solidFill>
                <a:srgbClr val="CCCCCC"/>
              </a:solidFill>
              <a:effectLst/>
              <a:latin typeface="Consolas" panose="020B0609020204030204" pitchFamily="49" charset="0"/>
            </a:endParaRP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drop_columns</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target_column</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6A9955"/>
                </a:solidFill>
                <a:effectLst/>
                <a:latin typeface="Consolas" panose="020B0609020204030204" pitchFamily="49" charset="0"/>
              </a:rPr>
              <a:t>##dividing the dataset into independent and dependent features</a:t>
            </a:r>
            <a:endParaRPr lang="en-IN" sz="1400" b="0" dirty="0">
              <a:solidFill>
                <a:srgbClr val="CCCCCC"/>
              </a:solidFill>
              <a:effectLst/>
              <a:latin typeface="Consolas" panose="020B0609020204030204" pitchFamily="49" charset="0"/>
            </a:endParaRPr>
          </a:p>
          <a:p>
            <a:pPr marL="0" indent="0">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a:solidFill>
                  <a:srgbClr val="6A9955"/>
                </a:solidFill>
                <a:effectLst/>
                <a:latin typeface="Consolas" panose="020B0609020204030204" pitchFamily="49" charset="0"/>
              </a:rPr>
              <a:t>## Training data</a:t>
            </a:r>
            <a:endParaRPr lang="en-IN" sz="1400" b="0" dirty="0">
              <a:solidFill>
                <a:srgbClr val="CCCCCC"/>
              </a:solidFill>
              <a:effectLst/>
              <a:latin typeface="Consolas" panose="020B0609020204030204" pitchFamily="49" charset="0"/>
            </a:endParaRP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input_feature_train_df</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train_df</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drop</a:t>
            </a:r>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columns</a:t>
            </a:r>
            <a:r>
              <a:rPr lang="en-IN" sz="1400" b="0" dirty="0">
                <a:solidFill>
                  <a:srgbClr val="D4D4D4"/>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drop_columns</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axis</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1</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target_feature_train_df</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train_df</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target_column</a:t>
            </a:r>
            <a:r>
              <a:rPr lang="en-IN" sz="1400" b="0" dirty="0">
                <a:solidFill>
                  <a:srgbClr val="CCCCCC"/>
                </a:solidFill>
                <a:effectLst/>
                <a:latin typeface="Consolas" panose="020B0609020204030204" pitchFamily="49" charset="0"/>
              </a:rPr>
              <a:t>]</a:t>
            </a:r>
          </a:p>
          <a:p>
            <a:pPr marL="0" indent="0">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a:solidFill>
                  <a:srgbClr val="6A9955"/>
                </a:solidFill>
                <a:effectLst/>
                <a:latin typeface="Consolas" panose="020B0609020204030204" pitchFamily="49" charset="0"/>
              </a:rPr>
              <a:t>## Test data</a:t>
            </a:r>
            <a:endParaRPr lang="en-IN" sz="1400" b="0" dirty="0">
              <a:solidFill>
                <a:srgbClr val="CCCCCC"/>
              </a:solidFill>
              <a:effectLst/>
              <a:latin typeface="Consolas" panose="020B0609020204030204" pitchFamily="49" charset="0"/>
            </a:endParaRP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input_feature_test_df</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test_df</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drop</a:t>
            </a:r>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columns</a:t>
            </a:r>
            <a:r>
              <a:rPr lang="en-IN" sz="1400" b="0" dirty="0">
                <a:solidFill>
                  <a:srgbClr val="D4D4D4"/>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drop_columns</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axis</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1</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target_feature_test_df</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test_df</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target_column</a:t>
            </a:r>
            <a:r>
              <a:rPr lang="en-IN" sz="1400" b="0" dirty="0">
                <a:solidFill>
                  <a:srgbClr val="CCCCCC"/>
                </a:solidFill>
                <a:effectLst/>
                <a:latin typeface="Consolas" panose="020B0609020204030204" pitchFamily="49" charset="0"/>
              </a:rPr>
              <a:t>]</a:t>
            </a:r>
          </a:p>
          <a:p>
            <a:endParaRPr lang="en-IN" sz="1800" dirty="0"/>
          </a:p>
        </p:txBody>
      </p:sp>
    </p:spTree>
    <p:extLst>
      <p:ext uri="{BB962C8B-B14F-4D97-AF65-F5344CB8AC3E}">
        <p14:creationId xmlns:p14="http://schemas.microsoft.com/office/powerpoint/2010/main" val="52337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4C6B-247C-113E-1AB7-72F8CC4289D4}"/>
              </a:ext>
            </a:extLst>
          </p:cNvPr>
          <p:cNvSpPr>
            <a:spLocks noGrp="1"/>
          </p:cNvSpPr>
          <p:nvPr>
            <p:ph type="title"/>
          </p:nvPr>
        </p:nvSpPr>
        <p:spPr/>
        <p:txBody>
          <a:bodyPr/>
          <a:lstStyle/>
          <a:p>
            <a:pPr algn="ctr"/>
            <a:r>
              <a:rPr lang="en-US" dirty="0"/>
              <a:t>Data Transformation Module</a:t>
            </a:r>
            <a:endParaRPr lang="en-IN" dirty="0"/>
          </a:p>
        </p:txBody>
      </p:sp>
      <p:sp>
        <p:nvSpPr>
          <p:cNvPr id="3" name="Content Placeholder 2">
            <a:extLst>
              <a:ext uri="{FF2B5EF4-FFF2-40B4-BE49-F238E27FC236}">
                <a16:creationId xmlns:a16="http://schemas.microsoft.com/office/drawing/2014/main" id="{EF329694-250D-F76A-C59A-04B59E51D8F5}"/>
              </a:ext>
            </a:extLst>
          </p:cNvPr>
          <p:cNvSpPr>
            <a:spLocks noGrp="1"/>
          </p:cNvSpPr>
          <p:nvPr>
            <p:ph idx="1"/>
          </p:nvPr>
        </p:nvSpPr>
        <p:spPr>
          <a:xfrm>
            <a:off x="838200" y="1794453"/>
            <a:ext cx="10515600" cy="4351338"/>
          </a:xfrm>
        </p:spPr>
        <p:txBody>
          <a:bodyPr>
            <a:noAutofit/>
          </a:bodyPr>
          <a:lstStyle/>
          <a:p>
            <a:pPr marL="0" indent="0">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a:solidFill>
                  <a:srgbClr val="6A9955"/>
                </a:solidFill>
                <a:effectLst/>
                <a:latin typeface="Consolas" panose="020B0609020204030204" pitchFamily="49" charset="0"/>
              </a:rPr>
              <a:t>## Data transformation</a:t>
            </a:r>
            <a:endParaRPr lang="en-IN" sz="1400" b="0" dirty="0">
              <a:solidFill>
                <a:srgbClr val="CCCCCC"/>
              </a:solidFill>
              <a:effectLst/>
              <a:latin typeface="Consolas" panose="020B0609020204030204" pitchFamily="49" charset="0"/>
            </a:endParaRP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input_feature_train_arr</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preprocessing_obj</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fit_transform</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input_feature_train_df</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input_feature_test_arr</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preprocessing_obj</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transform</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input_feature_test_df</a:t>
            </a:r>
            <a:r>
              <a:rPr lang="en-IN" sz="1400" b="0" dirty="0">
                <a:solidFill>
                  <a:srgbClr val="CCCCCC"/>
                </a:solidFill>
                <a:effectLst/>
                <a:latin typeface="Consolas" panose="020B0609020204030204" pitchFamily="49" charset="0"/>
              </a:rPr>
              <a:t>)</a:t>
            </a:r>
          </a:p>
          <a:p>
            <a:pPr marL="0" indent="0">
              <a:buNone/>
            </a:pPr>
            <a:endParaRPr lang="en-IN" sz="1400" b="0" dirty="0">
              <a:solidFill>
                <a:srgbClr val="CCCCCC"/>
              </a:solidFill>
              <a:effectLst/>
              <a:latin typeface="Consolas" panose="020B0609020204030204" pitchFamily="49" charset="0"/>
            </a:endParaRP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train_arr</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np</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c</a:t>
            </a:r>
            <a:r>
              <a:rPr lang="en-IN" sz="1400" b="0" dirty="0">
                <a:solidFill>
                  <a:srgbClr val="9CDCFE"/>
                </a:solidFill>
                <a:effectLst/>
                <a:latin typeface="Consolas" panose="020B0609020204030204" pitchFamily="49" charset="0"/>
              </a:rPr>
              <a:t>_</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input_feature_train_arr</a:t>
            </a:r>
            <a:r>
              <a:rPr lang="en-IN" sz="1400" b="0" dirty="0" err="1">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np</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array</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target_feature_train_df</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test_arr</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4EC9B0"/>
                </a:solidFill>
                <a:effectLst/>
                <a:latin typeface="Consolas" panose="020B0609020204030204" pitchFamily="49" charset="0"/>
              </a:rPr>
              <a:t>np</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c</a:t>
            </a:r>
            <a:r>
              <a:rPr lang="en-IN" sz="1400" b="0" dirty="0">
                <a:solidFill>
                  <a:srgbClr val="9CDCFE"/>
                </a:solidFill>
                <a:effectLst/>
                <a:latin typeface="Consolas" panose="020B0609020204030204" pitchFamily="49" charset="0"/>
              </a:rPr>
              <a:t>_</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input_feature_test_arr</a:t>
            </a:r>
            <a:r>
              <a:rPr lang="en-IN" sz="1400" b="0" dirty="0" err="1">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np</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array</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target_feature_test_df</a:t>
            </a:r>
            <a:r>
              <a:rPr lang="en-IN" sz="1400" b="0" dirty="0">
                <a:solidFill>
                  <a:srgbClr val="CCCCCC"/>
                </a:solidFill>
                <a:effectLst/>
                <a:latin typeface="Consolas" panose="020B0609020204030204" pitchFamily="49" charset="0"/>
              </a:rPr>
              <a:t>)]</a:t>
            </a:r>
          </a:p>
          <a:p>
            <a:pPr marL="0" indent="0">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err="1">
                <a:solidFill>
                  <a:srgbClr val="DCDCAA"/>
                </a:solidFill>
                <a:effectLst/>
                <a:latin typeface="Consolas" panose="020B0609020204030204" pitchFamily="49" charset="0"/>
              </a:rPr>
              <a:t>save_object</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file_path</a:t>
            </a:r>
            <a:r>
              <a:rPr lang="en-IN" sz="1400" b="0" dirty="0">
                <a:solidFill>
                  <a:srgbClr val="D4D4D4"/>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self</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data_transformation_config</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preprocessor_obj_file_path</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obj</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preprocessing_obj</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r>
              <a:rPr lang="en-IN" sz="1400" b="0" dirty="0">
                <a:solidFill>
                  <a:srgbClr val="C586C0"/>
                </a:solidFill>
                <a:effectLst/>
                <a:latin typeface="Consolas" panose="020B0609020204030204" pitchFamily="49" charset="0"/>
              </a:rPr>
              <a:t>return</a:t>
            </a:r>
            <a:r>
              <a:rPr lang="en-IN" sz="1400" b="0" dirty="0">
                <a:solidFill>
                  <a:srgbClr val="CCCCCC"/>
                </a:solidFill>
                <a:effectLst/>
                <a:latin typeface="Consolas" panose="020B0609020204030204" pitchFamily="49" charset="0"/>
              </a:rPr>
              <a:t> (</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train_arr</a:t>
            </a:r>
            <a:r>
              <a:rPr lang="en-IN" sz="1400" b="0" dirty="0">
                <a:solidFill>
                  <a:srgbClr val="CCCCCC"/>
                </a:solidFill>
                <a:effectLst/>
                <a:latin typeface="Consolas" panose="020B0609020204030204" pitchFamily="49" charset="0"/>
              </a:rPr>
              <a:t> ,</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test_arr</a:t>
            </a:r>
            <a:r>
              <a:rPr lang="en-IN" sz="1400" b="0" dirty="0">
                <a:solidFill>
                  <a:srgbClr val="CCCCCC"/>
                </a:solidFill>
                <a:effectLst/>
                <a:latin typeface="Consolas" panose="020B0609020204030204" pitchFamily="49" charset="0"/>
              </a:rPr>
              <a:t> ,</a:t>
            </a:r>
          </a:p>
          <a:p>
            <a:pPr marL="0" indent="0">
              <a:buNone/>
            </a:pP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self</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data_transformation_config</a:t>
            </a:r>
            <a:r>
              <a:rPr lang="en-IN" sz="1400" b="0" dirty="0" err="1">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preprocessor_obj_file_path</a:t>
            </a:r>
            <a:endParaRPr lang="en-IN" sz="1400" b="0" dirty="0">
              <a:solidFill>
                <a:srgbClr val="CCCCCC"/>
              </a:solidFill>
              <a:effectLst/>
              <a:latin typeface="Consolas" panose="020B0609020204030204" pitchFamily="49" charset="0"/>
            </a:endParaRPr>
          </a:p>
          <a:p>
            <a:pPr marL="0" indent="0">
              <a:buNone/>
            </a:pPr>
            <a:r>
              <a:rPr lang="en-IN" sz="1400" b="0" dirty="0">
                <a:solidFill>
                  <a:srgbClr val="CCCCCC"/>
                </a:solidFill>
                <a:effectLst/>
                <a:latin typeface="Consolas" panose="020B0609020204030204" pitchFamily="49" charset="0"/>
              </a:rPr>
              <a:t>            )</a:t>
            </a:r>
          </a:p>
          <a:p>
            <a:br>
              <a:rPr lang="en-IN" sz="1100" b="0" dirty="0">
                <a:solidFill>
                  <a:srgbClr val="CCCCCC"/>
                </a:solidFill>
                <a:effectLst/>
                <a:latin typeface="Consolas" panose="020B0609020204030204" pitchFamily="49" charset="0"/>
              </a:rPr>
            </a:br>
            <a:r>
              <a:rPr lang="en-IN" sz="1100" b="0" dirty="0">
                <a:solidFill>
                  <a:srgbClr val="CCCCCC"/>
                </a:solidFill>
                <a:effectLst/>
                <a:latin typeface="Consolas" panose="020B0609020204030204" pitchFamily="49" charset="0"/>
              </a:rPr>
              <a:t>     </a:t>
            </a:r>
            <a:endParaRPr lang="en-IN" sz="1800" dirty="0"/>
          </a:p>
        </p:txBody>
      </p:sp>
    </p:spTree>
    <p:extLst>
      <p:ext uri="{BB962C8B-B14F-4D97-AF65-F5344CB8AC3E}">
        <p14:creationId xmlns:p14="http://schemas.microsoft.com/office/powerpoint/2010/main" val="289516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4C6B-247C-113E-1AB7-72F8CC4289D4}"/>
              </a:ext>
            </a:extLst>
          </p:cNvPr>
          <p:cNvSpPr>
            <a:spLocks noGrp="1"/>
          </p:cNvSpPr>
          <p:nvPr>
            <p:ph type="title"/>
          </p:nvPr>
        </p:nvSpPr>
        <p:spPr/>
        <p:txBody>
          <a:bodyPr/>
          <a:lstStyle/>
          <a:p>
            <a:pPr algn="ctr"/>
            <a:r>
              <a:rPr lang="en-US" dirty="0"/>
              <a:t>Model Trainer Module</a:t>
            </a:r>
            <a:endParaRPr lang="en-IN" dirty="0"/>
          </a:p>
        </p:txBody>
      </p:sp>
      <p:sp>
        <p:nvSpPr>
          <p:cNvPr id="3" name="Content Placeholder 2">
            <a:extLst>
              <a:ext uri="{FF2B5EF4-FFF2-40B4-BE49-F238E27FC236}">
                <a16:creationId xmlns:a16="http://schemas.microsoft.com/office/drawing/2014/main" id="{EF329694-250D-F76A-C59A-04B59E51D8F5}"/>
              </a:ext>
            </a:extLst>
          </p:cNvPr>
          <p:cNvSpPr>
            <a:spLocks noGrp="1"/>
          </p:cNvSpPr>
          <p:nvPr>
            <p:ph idx="1"/>
          </p:nvPr>
        </p:nvSpPr>
        <p:spPr>
          <a:xfrm>
            <a:off x="838200" y="1794453"/>
            <a:ext cx="10515600" cy="4351338"/>
          </a:xfrm>
        </p:spPr>
        <p:txBody>
          <a:bodyPr>
            <a:noAutofit/>
          </a:bodyPr>
          <a:lstStyle/>
          <a:p>
            <a:pPr marL="0" indent="0">
              <a:buNone/>
            </a:pPr>
            <a:br>
              <a:rPr lang="en-IN" sz="1400" b="0" dirty="0">
                <a:solidFill>
                  <a:srgbClr val="CCCCCC"/>
                </a:solidFill>
                <a:effectLst/>
                <a:latin typeface="Consolas" panose="020B0609020204030204" pitchFamily="49" charset="0"/>
              </a:rPr>
            </a:br>
            <a:r>
              <a:rPr lang="en-IN" sz="1600" b="0" dirty="0">
                <a:solidFill>
                  <a:srgbClr val="569CD6"/>
                </a:solidFill>
                <a:effectLst/>
                <a:latin typeface="Consolas" panose="020B0609020204030204" pitchFamily="49" charset="0"/>
              </a:rPr>
              <a:t>def</a:t>
            </a:r>
            <a:r>
              <a:rPr lang="en-IN" sz="1600" b="0" dirty="0">
                <a:solidFill>
                  <a:srgbClr val="CCCCCC"/>
                </a:solidFill>
                <a:effectLst/>
                <a:latin typeface="Consolas" panose="020B0609020204030204" pitchFamily="49" charset="0"/>
              </a:rPr>
              <a:t> </a:t>
            </a:r>
            <a:r>
              <a:rPr lang="en-IN" sz="1600" b="0" dirty="0" err="1">
                <a:solidFill>
                  <a:srgbClr val="DCDCAA"/>
                </a:solidFill>
                <a:effectLst/>
                <a:latin typeface="Consolas" panose="020B0609020204030204" pitchFamily="49" charset="0"/>
              </a:rPr>
              <a:t>initiate_model_training</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self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train_arr</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test_arr</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X_train</a:t>
            </a:r>
            <a:r>
              <a:rPr lang="en-IN" sz="1600" b="0" dirty="0">
                <a:solidFill>
                  <a:srgbClr val="CCCCCC"/>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y_train</a:t>
            </a:r>
            <a:r>
              <a:rPr lang="en-IN" sz="1600" b="0" dirty="0">
                <a:solidFill>
                  <a:srgbClr val="CCCCCC"/>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X_test</a:t>
            </a:r>
            <a:r>
              <a:rPr lang="en-IN" sz="1600" b="0" dirty="0">
                <a:solidFill>
                  <a:srgbClr val="CCCCCC"/>
                </a:solidFill>
                <a:effectLst/>
                <a:latin typeface="Consolas" panose="020B0609020204030204" pitchFamily="49" charset="0"/>
              </a:rPr>
              <a:t> , </a:t>
            </a:r>
            <a:r>
              <a:rPr lang="en-IN" sz="1600" b="0" dirty="0" err="1">
                <a:solidFill>
                  <a:srgbClr val="9CDCFE"/>
                </a:solidFill>
                <a:effectLst/>
                <a:latin typeface="Consolas" panose="020B0609020204030204" pitchFamily="49" charset="0"/>
              </a:rPr>
              <a:t>y_test</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train_arr</a:t>
            </a:r>
            <a:r>
              <a:rPr lang="en-IN" sz="1600" b="0" dirty="0">
                <a:solidFill>
                  <a:srgbClr val="CCCCCC"/>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train_arr</a:t>
            </a:r>
            <a:r>
              <a:rPr lang="en-IN" sz="1600" b="0" dirty="0">
                <a:solidFill>
                  <a:srgbClr val="CCCCCC"/>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test_arr</a:t>
            </a:r>
            <a:r>
              <a:rPr lang="en-IN" sz="1600" b="0" dirty="0">
                <a:solidFill>
                  <a:srgbClr val="CCCCCC"/>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test_arr</a:t>
            </a:r>
            <a:r>
              <a:rPr lang="en-IN" sz="1600" b="0" dirty="0">
                <a:solidFill>
                  <a:srgbClr val="CCCCCC"/>
                </a:solidFill>
                <a:effectLst/>
                <a:latin typeface="Consolas" panose="020B0609020204030204" pitchFamily="49" charset="0"/>
              </a:rPr>
              <a:t>[:,</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p>
          <a:p>
            <a:pPr marL="0" indent="0">
              <a:buNone/>
            </a:pPr>
            <a:r>
              <a:rPr lang="en-IN" sz="1600" b="0" dirty="0">
                <a:solidFill>
                  <a:srgbClr val="CCCCCC"/>
                </a:solidFill>
                <a:effectLst/>
                <a:latin typeface="Consolas" panose="020B0609020204030204" pitchFamily="49" charset="0"/>
              </a:rPr>
              <a:t>            </a:t>
            </a:r>
            <a:r>
              <a:rPr lang="en-IN" sz="1600" b="0" dirty="0">
                <a:solidFill>
                  <a:srgbClr val="6A9955"/>
                </a:solidFill>
                <a:effectLst/>
                <a:latin typeface="Consolas" panose="020B0609020204030204" pitchFamily="49" charset="0"/>
              </a:rPr>
              <a:t>#based on scree plot the best number of principal components = 5</a:t>
            </a:r>
            <a:endParaRPr lang="en-IN" sz="1600" b="0" dirty="0">
              <a:solidFill>
                <a:srgbClr val="CCCCCC"/>
              </a:solidFill>
              <a:effectLst/>
              <a:latin typeface="Consolas" panose="020B0609020204030204" pitchFamily="49" charset="0"/>
            </a:endParaRP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pca</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4EC9B0"/>
                </a:solidFill>
                <a:effectLst/>
                <a:latin typeface="Consolas" panose="020B0609020204030204" pitchFamily="49" charset="0"/>
              </a:rPr>
              <a:t>PCA</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n_components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5</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X_train</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pca</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fit_transform</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X_train</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X_test</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pca</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transform</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X_test</a:t>
            </a:r>
            <a:r>
              <a:rPr lang="en-IN" sz="1600" b="0" dirty="0">
                <a:solidFill>
                  <a:srgbClr val="CCCCCC"/>
                </a:solidFill>
                <a:effectLst/>
                <a:latin typeface="Consolas" panose="020B0609020204030204" pitchFamily="49" charset="0"/>
              </a:rPr>
              <a:t>)</a:t>
            </a:r>
          </a:p>
          <a:p>
            <a:pPr marL="0" indent="0">
              <a:buNone/>
            </a:pPr>
            <a:r>
              <a:rPr lang="en-IN" sz="1600" b="0" dirty="0">
                <a:solidFill>
                  <a:srgbClr val="CCCCCC"/>
                </a:solidFill>
                <a:effectLst/>
                <a:latin typeface="Consolas" panose="020B0609020204030204" pitchFamily="49" charset="0"/>
              </a:rPr>
              <a:t>          </a:t>
            </a:r>
            <a:br>
              <a:rPr lang="en-IN" sz="1050" b="0" dirty="0">
                <a:solidFill>
                  <a:srgbClr val="CCCCCC"/>
                </a:solidFill>
                <a:effectLst/>
                <a:latin typeface="Consolas" panose="020B0609020204030204" pitchFamily="49" charset="0"/>
              </a:rPr>
            </a:br>
            <a:r>
              <a:rPr lang="en-IN" sz="1050" b="0" dirty="0">
                <a:solidFill>
                  <a:srgbClr val="CCCCCC"/>
                </a:solidFill>
                <a:effectLst/>
                <a:latin typeface="Consolas" panose="020B0609020204030204" pitchFamily="49" charset="0"/>
              </a:rPr>
              <a:t>           </a:t>
            </a:r>
            <a:endParaRPr lang="en-IN" sz="1800" dirty="0"/>
          </a:p>
        </p:txBody>
      </p:sp>
    </p:spTree>
    <p:extLst>
      <p:ext uri="{BB962C8B-B14F-4D97-AF65-F5344CB8AC3E}">
        <p14:creationId xmlns:p14="http://schemas.microsoft.com/office/powerpoint/2010/main" val="156312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4C6B-247C-113E-1AB7-72F8CC4289D4}"/>
              </a:ext>
            </a:extLst>
          </p:cNvPr>
          <p:cNvSpPr>
            <a:spLocks noGrp="1"/>
          </p:cNvSpPr>
          <p:nvPr>
            <p:ph type="title"/>
          </p:nvPr>
        </p:nvSpPr>
        <p:spPr/>
        <p:txBody>
          <a:bodyPr/>
          <a:lstStyle/>
          <a:p>
            <a:pPr algn="ctr"/>
            <a:r>
              <a:rPr lang="en-US" dirty="0"/>
              <a:t>Model Trainer Module</a:t>
            </a:r>
            <a:endParaRPr lang="en-IN" dirty="0"/>
          </a:p>
        </p:txBody>
      </p:sp>
      <p:sp>
        <p:nvSpPr>
          <p:cNvPr id="3" name="Content Placeholder 2">
            <a:extLst>
              <a:ext uri="{FF2B5EF4-FFF2-40B4-BE49-F238E27FC236}">
                <a16:creationId xmlns:a16="http://schemas.microsoft.com/office/drawing/2014/main" id="{EF329694-250D-F76A-C59A-04B59E51D8F5}"/>
              </a:ext>
            </a:extLst>
          </p:cNvPr>
          <p:cNvSpPr>
            <a:spLocks noGrp="1"/>
          </p:cNvSpPr>
          <p:nvPr>
            <p:ph idx="1"/>
          </p:nvPr>
        </p:nvSpPr>
        <p:spPr>
          <a:xfrm>
            <a:off x="838200" y="1794453"/>
            <a:ext cx="10515600" cy="4351338"/>
          </a:xfrm>
        </p:spPr>
        <p:txBody>
          <a:bodyPr>
            <a:noAutofit/>
          </a:bodyPr>
          <a:lstStyle/>
          <a:p>
            <a:pPr marL="0" indent="0">
              <a:buNone/>
            </a:pPr>
            <a:r>
              <a:rPr lang="en-IN" sz="1400" b="0" dirty="0">
                <a:solidFill>
                  <a:srgbClr val="9CDCFE"/>
                </a:solidFill>
                <a:effectLst/>
                <a:latin typeface="Consolas" panose="020B0609020204030204" pitchFamily="49" charset="0"/>
              </a:rPr>
              <a:t>models</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LogisticRegression</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LogisticRegression</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RidgeClassifier</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RidgeClassifier</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BernoulliNB</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BernoulliNB</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DecisionTreeClassifier</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DecisionTreeClassifier</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KNeighborsClassifier</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KNeighborsClassifier</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AdaBoostClassifier</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AdaBoostClassifier</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GradientBoostingClassifier</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GradientBoostingClassifier</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BaggingClassifier</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BaggingClassifier</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RandomForestClassifier</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RandomForestClassifier</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'SVC'</a:t>
            </a:r>
            <a:r>
              <a:rPr lang="en-IN" sz="1400" b="0" dirty="0">
                <a:solidFill>
                  <a:srgbClr val="CCCCCC"/>
                </a:solidFill>
                <a:effectLst/>
                <a:latin typeface="Consolas" panose="020B0609020204030204" pitchFamily="49" charset="0"/>
              </a:rPr>
              <a:t>:</a:t>
            </a:r>
            <a:r>
              <a:rPr lang="en-IN" sz="1400" b="0" dirty="0">
                <a:solidFill>
                  <a:srgbClr val="4EC9B0"/>
                </a:solidFill>
                <a:effectLst/>
                <a:latin typeface="Consolas" panose="020B0609020204030204" pitchFamily="49" charset="0"/>
              </a:rPr>
              <a:t>SVC</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XGBClassifier</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err="1">
                <a:solidFill>
                  <a:srgbClr val="4EC9B0"/>
                </a:solidFill>
                <a:effectLst/>
                <a:latin typeface="Consolas" panose="020B0609020204030204" pitchFamily="49" charset="0"/>
              </a:rPr>
              <a:t>XGBClassifier</a:t>
            </a:r>
            <a:r>
              <a:rPr lang="en-IN" sz="1400" b="0" dirty="0">
                <a:solidFill>
                  <a:srgbClr val="CCCCCC"/>
                </a:solidFill>
                <a:effectLst/>
                <a:latin typeface="Consolas" panose="020B0609020204030204" pitchFamily="49" charset="0"/>
              </a:rPr>
              <a:t>()</a:t>
            </a:r>
          </a:p>
          <a:p>
            <a:pPr marL="0" indent="0">
              <a:buNone/>
            </a:pPr>
            <a:r>
              <a:rPr lang="en-IN" sz="1400" b="0" dirty="0">
                <a:solidFill>
                  <a:srgbClr val="CCCCCC"/>
                </a:solidFill>
                <a:effectLst/>
                <a:latin typeface="Consolas" panose="020B0609020204030204" pitchFamily="49" charset="0"/>
              </a:rPr>
              <a:t>            }</a:t>
            </a:r>
          </a:p>
          <a:p>
            <a:pPr marL="0" indent="0">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br>
              <a:rPr lang="en-IN" sz="1050" b="0" dirty="0">
                <a:solidFill>
                  <a:srgbClr val="CCCCCC"/>
                </a:solidFill>
                <a:effectLst/>
                <a:latin typeface="Consolas" panose="020B0609020204030204" pitchFamily="49" charset="0"/>
              </a:rPr>
            </a:br>
            <a:r>
              <a:rPr lang="en-IN" sz="1050" b="0" dirty="0">
                <a:solidFill>
                  <a:srgbClr val="CCCCCC"/>
                </a:solidFill>
                <a:effectLst/>
                <a:latin typeface="Consolas" panose="020B0609020204030204" pitchFamily="49" charset="0"/>
              </a:rPr>
              <a:t>           </a:t>
            </a:r>
            <a:endParaRPr lang="en-IN" sz="1800" dirty="0"/>
          </a:p>
        </p:txBody>
      </p:sp>
    </p:spTree>
    <p:extLst>
      <p:ext uri="{BB962C8B-B14F-4D97-AF65-F5344CB8AC3E}">
        <p14:creationId xmlns:p14="http://schemas.microsoft.com/office/powerpoint/2010/main" val="333563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4C6B-247C-113E-1AB7-72F8CC4289D4}"/>
              </a:ext>
            </a:extLst>
          </p:cNvPr>
          <p:cNvSpPr>
            <a:spLocks noGrp="1"/>
          </p:cNvSpPr>
          <p:nvPr>
            <p:ph type="title"/>
          </p:nvPr>
        </p:nvSpPr>
        <p:spPr/>
        <p:txBody>
          <a:bodyPr/>
          <a:lstStyle/>
          <a:p>
            <a:pPr algn="ctr"/>
            <a:r>
              <a:rPr lang="en-US" dirty="0"/>
              <a:t>Model Trainer Module</a:t>
            </a:r>
            <a:endParaRPr lang="en-IN" dirty="0"/>
          </a:p>
        </p:txBody>
      </p:sp>
      <p:sp>
        <p:nvSpPr>
          <p:cNvPr id="3" name="Content Placeholder 2">
            <a:extLst>
              <a:ext uri="{FF2B5EF4-FFF2-40B4-BE49-F238E27FC236}">
                <a16:creationId xmlns:a16="http://schemas.microsoft.com/office/drawing/2014/main" id="{EF329694-250D-F76A-C59A-04B59E51D8F5}"/>
              </a:ext>
            </a:extLst>
          </p:cNvPr>
          <p:cNvSpPr>
            <a:spLocks noGrp="1"/>
          </p:cNvSpPr>
          <p:nvPr>
            <p:ph idx="1"/>
          </p:nvPr>
        </p:nvSpPr>
        <p:spPr>
          <a:xfrm>
            <a:off x="838200" y="1794453"/>
            <a:ext cx="10515600" cy="4351338"/>
          </a:xfrm>
        </p:spPr>
        <p:txBody>
          <a:bodyPr>
            <a:noAutofit/>
          </a:bodyPr>
          <a:lstStyle/>
          <a:p>
            <a:pPr marL="457200" lvl="1" indent="0">
              <a:buNone/>
            </a:pPr>
            <a:r>
              <a:rPr lang="en-IN" sz="1600" b="0" dirty="0" err="1">
                <a:solidFill>
                  <a:srgbClr val="9CDCFE"/>
                </a:solidFill>
                <a:effectLst/>
                <a:latin typeface="Consolas" panose="020B0609020204030204" pitchFamily="49" charset="0"/>
              </a:rPr>
              <a:t>model_report</a:t>
            </a:r>
            <a:r>
              <a:rPr lang="en-IN" sz="1600" b="0" dirty="0" err="1">
                <a:solidFill>
                  <a:srgbClr val="CCCCCC"/>
                </a:solidFill>
                <a:effectLst/>
                <a:latin typeface="Consolas" panose="020B0609020204030204" pitchFamily="49" charset="0"/>
              </a:rPr>
              <a:t>:</a:t>
            </a:r>
            <a:r>
              <a:rPr lang="en-IN" sz="1600" b="0" dirty="0" err="1">
                <a:solidFill>
                  <a:srgbClr val="4EC9B0"/>
                </a:solidFill>
                <a:effectLst/>
                <a:latin typeface="Consolas" panose="020B0609020204030204" pitchFamily="49" charset="0"/>
              </a:rPr>
              <a:t>dict</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err="1">
                <a:solidFill>
                  <a:srgbClr val="DCDCAA"/>
                </a:solidFill>
                <a:effectLst/>
                <a:latin typeface="Consolas" panose="020B0609020204030204" pitchFamily="49" charset="0"/>
              </a:rPr>
              <a:t>evaluate_model</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X_train</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y_train</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X_test</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y_test</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models</a:t>
            </a:r>
            <a:r>
              <a:rPr lang="en-IN" sz="1600" b="0" dirty="0">
                <a:solidFill>
                  <a:srgbClr val="CCCCCC"/>
                </a:solidFill>
                <a:effectLst/>
                <a:latin typeface="Consolas" panose="020B0609020204030204" pitchFamily="49" charset="0"/>
              </a:rPr>
              <a:t>)</a:t>
            </a:r>
          </a:p>
          <a:p>
            <a:pPr marL="457200" lvl="1" indent="0">
              <a:buNone/>
            </a:pPr>
            <a:r>
              <a:rPr lang="en-IN" sz="1600" b="0" dirty="0" err="1">
                <a:solidFill>
                  <a:srgbClr val="9CDCFE"/>
                </a:solidFill>
                <a:effectLst/>
                <a:latin typeface="Consolas" panose="020B0609020204030204" pitchFamily="49" charset="0"/>
              </a:rPr>
              <a:t>best_model_score</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DCDCAA"/>
                </a:solidFill>
                <a:effectLst/>
                <a:latin typeface="Consolas" panose="020B0609020204030204" pitchFamily="49" charset="0"/>
              </a:rPr>
              <a:t>max</a:t>
            </a:r>
            <a:r>
              <a:rPr lang="en-IN" sz="1600" b="0" dirty="0">
                <a:solidFill>
                  <a:srgbClr val="CCCCCC"/>
                </a:solidFill>
                <a:effectLst/>
                <a:latin typeface="Consolas" panose="020B0609020204030204" pitchFamily="49" charset="0"/>
              </a:rPr>
              <a:t>(</a:t>
            </a:r>
            <a:r>
              <a:rPr lang="en-IN" sz="1600" b="0" dirty="0">
                <a:solidFill>
                  <a:srgbClr val="DCDCAA"/>
                </a:solidFill>
                <a:effectLst/>
                <a:latin typeface="Consolas" panose="020B0609020204030204" pitchFamily="49" charset="0"/>
              </a:rPr>
              <a:t>sorted</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model_report</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values</a:t>
            </a:r>
            <a:r>
              <a:rPr lang="en-IN" sz="1600" b="0" dirty="0">
                <a:solidFill>
                  <a:srgbClr val="CCCCCC"/>
                </a:solidFill>
                <a:effectLst/>
                <a:latin typeface="Consolas" panose="020B0609020204030204" pitchFamily="49" charset="0"/>
              </a:rPr>
              <a:t>()))</a:t>
            </a:r>
          </a:p>
          <a:p>
            <a:pPr marL="457200" lvl="1" indent="0">
              <a:buNone/>
            </a:pPr>
            <a:r>
              <a:rPr lang="en-IN" sz="1600" b="0" dirty="0" err="1">
                <a:solidFill>
                  <a:srgbClr val="9CDCFE"/>
                </a:solidFill>
                <a:effectLst/>
                <a:latin typeface="Consolas" panose="020B0609020204030204" pitchFamily="49" charset="0"/>
              </a:rPr>
              <a:t>best_model_name</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4EC9B0"/>
                </a:solidFill>
                <a:effectLst/>
                <a:latin typeface="Consolas" panose="020B0609020204030204" pitchFamily="49" charset="0"/>
              </a:rPr>
              <a:t>list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model_report</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keys</a:t>
            </a:r>
            <a:r>
              <a:rPr lang="en-IN" sz="1600" b="0" dirty="0">
                <a:solidFill>
                  <a:srgbClr val="CCCCCC"/>
                </a:solidFill>
                <a:effectLst/>
                <a:latin typeface="Consolas" panose="020B0609020204030204" pitchFamily="49" charset="0"/>
              </a:rPr>
              <a:t>())[</a:t>
            </a:r>
            <a:r>
              <a:rPr lang="en-IN" sz="1600" b="0" dirty="0">
                <a:solidFill>
                  <a:srgbClr val="4EC9B0"/>
                </a:solidFill>
                <a:effectLst/>
                <a:latin typeface="Consolas" panose="020B0609020204030204" pitchFamily="49" charset="0"/>
              </a:rPr>
              <a:t>list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model_report</a:t>
            </a:r>
            <a:r>
              <a:rPr lang="en-IN" sz="1600" b="0" dirty="0" err="1">
                <a:solidFill>
                  <a:srgbClr val="CCCCCC"/>
                </a:solidFill>
                <a:effectLst/>
                <a:latin typeface="Consolas" panose="020B0609020204030204" pitchFamily="49" charset="0"/>
              </a:rPr>
              <a:t>.</a:t>
            </a:r>
            <a:r>
              <a:rPr lang="en-IN" sz="1600" b="0" dirty="0" err="1">
                <a:solidFill>
                  <a:srgbClr val="DCDCAA"/>
                </a:solidFill>
                <a:effectLst/>
                <a:latin typeface="Consolas" panose="020B0609020204030204" pitchFamily="49" charset="0"/>
              </a:rPr>
              <a:t>values</a:t>
            </a:r>
            <a:r>
              <a:rPr lang="en-IN" sz="1600" b="0" dirty="0">
                <a:solidFill>
                  <a:srgbClr val="CCCCCC"/>
                </a:solidFill>
                <a:effectLst/>
                <a:latin typeface="Consolas" panose="020B0609020204030204" pitchFamily="49" charset="0"/>
              </a:rPr>
              <a:t>()).</a:t>
            </a:r>
            <a:r>
              <a:rPr lang="en-IN" sz="1600" b="0" dirty="0">
                <a:solidFill>
                  <a:srgbClr val="DCDCAA"/>
                </a:solidFill>
                <a:effectLst/>
                <a:latin typeface="Consolas" panose="020B0609020204030204" pitchFamily="49" charset="0"/>
              </a:rPr>
              <a:t>index</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best_model_score</a:t>
            </a:r>
            <a:r>
              <a:rPr lang="en-IN" sz="1600" b="0" dirty="0">
                <a:solidFill>
                  <a:srgbClr val="CCCCCC"/>
                </a:solidFill>
                <a:effectLst/>
                <a:latin typeface="Consolas" panose="020B0609020204030204" pitchFamily="49" charset="0"/>
              </a:rPr>
              <a:t>)]</a:t>
            </a:r>
          </a:p>
          <a:p>
            <a:pPr marL="457200" lvl="1" indent="0">
              <a:buNone/>
            </a:pPr>
            <a:r>
              <a:rPr lang="en-IN" sz="1600" b="0" dirty="0" err="1">
                <a:solidFill>
                  <a:srgbClr val="9CDCFE"/>
                </a:solidFill>
                <a:effectLst/>
                <a:latin typeface="Consolas" panose="020B0609020204030204" pitchFamily="49" charset="0"/>
              </a:rPr>
              <a:t>best_model</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models</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best_model_name</a:t>
            </a:r>
            <a:r>
              <a:rPr lang="en-IN" sz="1600" b="0" dirty="0">
                <a:solidFill>
                  <a:srgbClr val="CCCCCC"/>
                </a:solidFill>
                <a:effectLst/>
                <a:latin typeface="Consolas" panose="020B0609020204030204" pitchFamily="49" charset="0"/>
              </a:rPr>
              <a:t>]</a:t>
            </a:r>
          </a:p>
          <a:p>
            <a:pPr marL="457200" lvl="1" indent="0">
              <a:buNone/>
            </a:pPr>
            <a:r>
              <a:rPr lang="en-IN" sz="1600" b="0" dirty="0" err="1">
                <a:solidFill>
                  <a:srgbClr val="DCDCAA"/>
                </a:solidFill>
                <a:effectLst/>
                <a:latin typeface="Consolas" panose="020B0609020204030204" pitchFamily="49" charset="0"/>
              </a:rPr>
              <a:t>save_object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file_path</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self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model_trainer_config</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trained_model_file_path</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obj</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err="1">
                <a:solidFill>
                  <a:srgbClr val="9CDCFE"/>
                </a:solidFill>
                <a:effectLst/>
                <a:latin typeface="Consolas" panose="020B0609020204030204" pitchFamily="49" charset="0"/>
              </a:rPr>
              <a:t>best_model</a:t>
            </a:r>
            <a:r>
              <a:rPr lang="en-IN" sz="1600" b="0" dirty="0">
                <a:solidFill>
                  <a:srgbClr val="CCCCCC"/>
                </a:solidFill>
                <a:effectLst/>
                <a:latin typeface="Consolas" panose="020B0609020204030204" pitchFamily="49" charset="0"/>
              </a:rPr>
              <a:t>)</a:t>
            </a:r>
          </a:p>
          <a:p>
            <a:pPr marL="457200" lvl="1" indent="0">
              <a:buNone/>
            </a:pPr>
            <a:r>
              <a:rPr lang="en-IN" sz="1600" b="0" dirty="0" err="1">
                <a:solidFill>
                  <a:srgbClr val="DCDCAA"/>
                </a:solidFill>
                <a:effectLst/>
                <a:latin typeface="Consolas" panose="020B0609020204030204" pitchFamily="49" charset="0"/>
              </a:rPr>
              <a:t>save_object</a:t>
            </a:r>
            <a:r>
              <a:rPr lang="en-IN" sz="1600" b="0" dirty="0">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file_path</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self</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model_trainer_config</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trained_pca_file_path</a:t>
            </a:r>
            <a:r>
              <a:rPr lang="en-IN" sz="1600" b="0" dirty="0" err="1">
                <a:solidFill>
                  <a:srgbClr val="CCCCCC"/>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obj</a:t>
            </a:r>
            <a:r>
              <a:rPr lang="en-IN" sz="1600" b="0" dirty="0">
                <a:solidFill>
                  <a:srgbClr val="D4D4D4"/>
                </a:solidFill>
                <a:effectLst/>
                <a:latin typeface="Consolas" panose="020B0609020204030204" pitchFamily="49" charset="0"/>
              </a:rPr>
              <a:t>=</a:t>
            </a:r>
            <a:r>
              <a:rPr lang="en-IN" sz="1600" b="0" dirty="0" err="1">
                <a:solidFill>
                  <a:srgbClr val="9CDCFE"/>
                </a:solidFill>
                <a:effectLst/>
                <a:latin typeface="Consolas" panose="020B0609020204030204" pitchFamily="49" charset="0"/>
              </a:rPr>
              <a:t>pca</a:t>
            </a:r>
            <a:r>
              <a:rPr lang="en-IN" sz="1600" b="0" dirty="0">
                <a:solidFill>
                  <a:srgbClr val="CCCCCC"/>
                </a:solidFill>
                <a:effectLst/>
                <a:latin typeface="Consolas" panose="020B0609020204030204" pitchFamily="49" charset="0"/>
              </a:rPr>
              <a:t>)</a:t>
            </a:r>
          </a:p>
          <a:p>
            <a:pPr marL="0" indent="0">
              <a:buNone/>
            </a:pPr>
            <a:br>
              <a:rPr lang="en-IN" sz="1400" b="0" dirty="0">
                <a:solidFill>
                  <a:srgbClr val="CCCCCC"/>
                </a:solidFill>
                <a:effectLst/>
                <a:latin typeface="Consolas" panose="020B0609020204030204" pitchFamily="49" charset="0"/>
              </a:rPr>
            </a:br>
            <a:r>
              <a:rPr lang="en-IN" sz="1400" b="0" dirty="0">
                <a:solidFill>
                  <a:srgbClr val="CCCCCC"/>
                </a:solidFill>
                <a:effectLst/>
                <a:latin typeface="Consolas" panose="020B0609020204030204" pitchFamily="49" charset="0"/>
              </a:rPr>
              <a:t>         </a:t>
            </a:r>
            <a:br>
              <a:rPr lang="en-IN" sz="1050" b="0" dirty="0">
                <a:solidFill>
                  <a:srgbClr val="CCCCCC"/>
                </a:solidFill>
                <a:effectLst/>
                <a:latin typeface="Consolas" panose="020B0609020204030204" pitchFamily="49" charset="0"/>
              </a:rPr>
            </a:br>
            <a:r>
              <a:rPr lang="en-IN" sz="1050" b="0" dirty="0">
                <a:solidFill>
                  <a:srgbClr val="CCCCCC"/>
                </a:solidFill>
                <a:effectLst/>
                <a:latin typeface="Consolas" panose="020B0609020204030204" pitchFamily="49" charset="0"/>
              </a:rPr>
              <a:t>           </a:t>
            </a:r>
            <a:endParaRPr lang="en-IN" sz="1800" dirty="0"/>
          </a:p>
        </p:txBody>
      </p:sp>
    </p:spTree>
    <p:extLst>
      <p:ext uri="{BB962C8B-B14F-4D97-AF65-F5344CB8AC3E}">
        <p14:creationId xmlns:p14="http://schemas.microsoft.com/office/powerpoint/2010/main" val="1759667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303E5-1817-FCBD-5934-6197FCC8626D}"/>
              </a:ext>
            </a:extLst>
          </p:cNvPr>
          <p:cNvSpPr>
            <a:spLocks noGrp="1"/>
          </p:cNvSpPr>
          <p:nvPr>
            <p:ph type="title"/>
          </p:nvPr>
        </p:nvSpPr>
        <p:spPr/>
        <p:txBody>
          <a:bodyPr/>
          <a:lstStyle/>
          <a:p>
            <a:pPr algn="ctr"/>
            <a:r>
              <a:rPr lang="en-US" dirty="0"/>
              <a:t>Training Pipeline</a:t>
            </a:r>
            <a:endParaRPr lang="en-IN" dirty="0"/>
          </a:p>
        </p:txBody>
      </p:sp>
      <p:sp>
        <p:nvSpPr>
          <p:cNvPr id="3" name="Content Placeholder 2">
            <a:extLst>
              <a:ext uri="{FF2B5EF4-FFF2-40B4-BE49-F238E27FC236}">
                <a16:creationId xmlns:a16="http://schemas.microsoft.com/office/drawing/2014/main" id="{F9931378-E335-597E-61E6-CAB280D5FB55}"/>
              </a:ext>
            </a:extLst>
          </p:cNvPr>
          <p:cNvSpPr>
            <a:spLocks noGrp="1"/>
          </p:cNvSpPr>
          <p:nvPr>
            <p:ph idx="1"/>
          </p:nvPr>
        </p:nvSpPr>
        <p:spPr/>
        <p:txBody>
          <a:bodyPr>
            <a:normAutofit fontScale="92500" lnSpcReduction="10000"/>
          </a:bodyPr>
          <a:lstStyle/>
          <a:p>
            <a:pPr marL="0" indent="0">
              <a:buNone/>
            </a:pPr>
            <a:r>
              <a:rPr lang="en-IN" b="0" dirty="0" err="1">
                <a:solidFill>
                  <a:srgbClr val="9CDCFE"/>
                </a:solidFill>
                <a:effectLst/>
                <a:latin typeface="Consolas" panose="020B0609020204030204" pitchFamily="49" charset="0"/>
              </a:rPr>
              <a:t>obj</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DataIngestion</a:t>
            </a:r>
            <a:r>
              <a:rPr lang="en-IN" b="0" dirty="0">
                <a:solidFill>
                  <a:srgbClr val="CCCCCC"/>
                </a:solidFill>
                <a:effectLst/>
                <a:latin typeface="Consolas" panose="020B0609020204030204" pitchFamily="49" charset="0"/>
              </a:rPr>
              <a:t>()</a:t>
            </a:r>
          </a:p>
          <a:p>
            <a:pPr marL="0" indent="0">
              <a:buNone/>
            </a:pPr>
            <a:r>
              <a:rPr lang="en-IN" b="0" dirty="0" err="1">
                <a:solidFill>
                  <a:srgbClr val="9CDCFE"/>
                </a:solidFill>
                <a:effectLst/>
                <a:latin typeface="Consolas" panose="020B0609020204030204" pitchFamily="49" charset="0"/>
              </a:rPr>
              <a:t>train_data_path</a:t>
            </a:r>
            <a:r>
              <a:rPr lang="en-IN" b="0" dirty="0">
                <a:solidFill>
                  <a:srgbClr val="CCCCCC"/>
                </a:solidFill>
                <a:effectLst/>
                <a:latin typeface="Consolas" panose="020B0609020204030204" pitchFamily="49" charset="0"/>
              </a:rPr>
              <a:t> , </a:t>
            </a:r>
            <a:r>
              <a:rPr lang="en-IN" b="0" dirty="0" err="1">
                <a:solidFill>
                  <a:srgbClr val="9CDCFE"/>
                </a:solidFill>
                <a:effectLst/>
                <a:latin typeface="Consolas" panose="020B0609020204030204" pitchFamily="49" charset="0"/>
              </a:rPr>
              <a:t>test_data_path</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obj</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initiate_data_ingestion</a:t>
            </a:r>
            <a:r>
              <a:rPr lang="en-IN" b="0" dirty="0">
                <a:solidFill>
                  <a:srgbClr val="CCCCCC"/>
                </a:solidFill>
                <a:effectLst/>
                <a:latin typeface="Consolas" panose="020B0609020204030204" pitchFamily="49" charset="0"/>
              </a:rPr>
              <a:t>()</a:t>
            </a:r>
          </a:p>
          <a:p>
            <a:pPr marL="0" indent="0">
              <a:buNone/>
            </a:pPr>
            <a:r>
              <a:rPr lang="en-IN" b="0" dirty="0">
                <a:solidFill>
                  <a:srgbClr val="DCDCAA"/>
                </a:solidFill>
                <a:effectLst/>
                <a:latin typeface="Consolas" panose="020B0609020204030204" pitchFamily="49" charset="0"/>
              </a:rPr>
              <a:t>print</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train_data_path</a:t>
            </a:r>
            <a:r>
              <a:rPr lang="en-IN" b="0" dirty="0">
                <a:solidFill>
                  <a:srgbClr val="CCCCCC"/>
                </a:solidFill>
                <a:effectLst/>
                <a:latin typeface="Consolas" panose="020B0609020204030204" pitchFamily="49" charset="0"/>
              </a:rPr>
              <a:t> , </a:t>
            </a:r>
            <a:r>
              <a:rPr lang="en-IN" b="0" dirty="0" err="1">
                <a:solidFill>
                  <a:srgbClr val="9CDCFE"/>
                </a:solidFill>
                <a:effectLst/>
                <a:latin typeface="Consolas" panose="020B0609020204030204" pitchFamily="49" charset="0"/>
              </a:rPr>
              <a:t>test_data_path</a:t>
            </a:r>
            <a:r>
              <a:rPr lang="en-IN" b="0" dirty="0">
                <a:solidFill>
                  <a:srgbClr val="CCCCCC"/>
                </a:solidFill>
                <a:effectLst/>
                <a:latin typeface="Consolas" panose="020B0609020204030204" pitchFamily="49" charset="0"/>
              </a:rPr>
              <a:t>)</a:t>
            </a:r>
          </a:p>
          <a:p>
            <a:pPr marL="0" indent="0">
              <a:buNone/>
            </a:pPr>
            <a:r>
              <a:rPr lang="en-IN" b="0" dirty="0" err="1">
                <a:solidFill>
                  <a:srgbClr val="9CDCFE"/>
                </a:solidFill>
                <a:effectLst/>
                <a:latin typeface="Consolas" panose="020B0609020204030204" pitchFamily="49" charset="0"/>
              </a:rPr>
              <a:t>data_transformation</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DataTransformation</a:t>
            </a:r>
            <a:r>
              <a:rPr lang="en-IN" b="0" dirty="0">
                <a:solidFill>
                  <a:srgbClr val="CCCCCC"/>
                </a:solidFill>
                <a:effectLst/>
                <a:latin typeface="Consolas" panose="020B0609020204030204" pitchFamily="49" charset="0"/>
              </a:rPr>
              <a:t>()</a:t>
            </a:r>
          </a:p>
          <a:p>
            <a:pPr marL="0" indent="0">
              <a:buNone/>
            </a:pPr>
            <a:r>
              <a:rPr lang="en-IN" b="0" dirty="0" err="1">
                <a:solidFill>
                  <a:srgbClr val="9CDCFE"/>
                </a:solidFill>
                <a:effectLst/>
                <a:latin typeface="Consolas" panose="020B0609020204030204" pitchFamily="49" charset="0"/>
              </a:rPr>
              <a:t>train_arr</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test_arr</a:t>
            </a:r>
            <a:r>
              <a:rPr lang="en-IN" b="0" dirty="0">
                <a:solidFill>
                  <a:srgbClr val="CCCCCC"/>
                </a:solidFill>
                <a:effectLst/>
                <a:latin typeface="Consolas" panose="020B0609020204030204" pitchFamily="49" charset="0"/>
              </a:rPr>
              <a:t> , </a:t>
            </a:r>
            <a:r>
              <a:rPr lang="en-IN" b="0" dirty="0" err="1">
                <a:solidFill>
                  <a:srgbClr val="9CDCFE"/>
                </a:solidFill>
                <a:effectLst/>
                <a:latin typeface="Consolas" panose="020B0609020204030204" pitchFamily="49" charset="0"/>
              </a:rPr>
              <a:t>obj_path</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data_transformation</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initiate_data_transformation</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train_data_path</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test_data_path</a:t>
            </a:r>
            <a:r>
              <a:rPr lang="en-IN" b="0" dirty="0">
                <a:solidFill>
                  <a:srgbClr val="CCCCCC"/>
                </a:solidFill>
                <a:effectLst/>
                <a:latin typeface="Consolas" panose="020B0609020204030204" pitchFamily="49" charset="0"/>
              </a:rPr>
              <a:t>)</a:t>
            </a:r>
          </a:p>
          <a:p>
            <a:pPr marL="0" indent="0">
              <a:buNone/>
            </a:pPr>
            <a:r>
              <a:rPr lang="en-IN" b="0" dirty="0" err="1">
                <a:solidFill>
                  <a:srgbClr val="9CDCFE"/>
                </a:solidFill>
                <a:effectLst/>
                <a:latin typeface="Consolas" panose="020B0609020204030204" pitchFamily="49" charset="0"/>
              </a:rPr>
              <a:t>model_trainer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ModelTrainer</a:t>
            </a:r>
            <a:r>
              <a:rPr lang="en-IN" b="0" dirty="0">
                <a:solidFill>
                  <a:srgbClr val="CCCCCC"/>
                </a:solidFill>
                <a:effectLst/>
                <a:latin typeface="Consolas" panose="020B0609020204030204" pitchFamily="49" charset="0"/>
              </a:rPr>
              <a:t>()</a:t>
            </a:r>
          </a:p>
          <a:p>
            <a:pPr marL="0" indent="0">
              <a:buNone/>
            </a:pPr>
            <a:r>
              <a:rPr lang="en-IN" b="0" dirty="0" err="1">
                <a:solidFill>
                  <a:srgbClr val="9CDCFE"/>
                </a:solidFill>
                <a:effectLst/>
                <a:latin typeface="Consolas" panose="020B0609020204030204" pitchFamily="49" charset="0"/>
              </a:rPr>
              <a:t>model_trainer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initiate_model_training</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train_arr</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test_arr</a:t>
            </a:r>
            <a:r>
              <a:rPr lang="en-IN" b="0" dirty="0">
                <a:solidFill>
                  <a:srgbClr val="CCCCCC"/>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08691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06D4-27CA-BFB7-BF1F-CE938BB8E0EC}"/>
              </a:ext>
            </a:extLst>
          </p:cNvPr>
          <p:cNvSpPr>
            <a:spLocks noGrp="1"/>
          </p:cNvSpPr>
          <p:nvPr>
            <p:ph type="title"/>
          </p:nvPr>
        </p:nvSpPr>
        <p:spPr/>
        <p:txBody>
          <a:bodyPr/>
          <a:lstStyle/>
          <a:p>
            <a:pPr algn="ctr"/>
            <a:r>
              <a:rPr lang="en-US" dirty="0"/>
              <a:t>Prediction Pipeline</a:t>
            </a:r>
            <a:endParaRPr lang="en-IN" dirty="0"/>
          </a:p>
        </p:txBody>
      </p:sp>
      <p:sp>
        <p:nvSpPr>
          <p:cNvPr id="3" name="Content Placeholder 2">
            <a:extLst>
              <a:ext uri="{FF2B5EF4-FFF2-40B4-BE49-F238E27FC236}">
                <a16:creationId xmlns:a16="http://schemas.microsoft.com/office/drawing/2014/main" id="{9043E848-B036-38BC-1F20-755B17CD3956}"/>
              </a:ext>
            </a:extLst>
          </p:cNvPr>
          <p:cNvSpPr>
            <a:spLocks noGrp="1"/>
          </p:cNvSpPr>
          <p:nvPr>
            <p:ph idx="1"/>
          </p:nvPr>
        </p:nvSpPr>
        <p:spPr/>
        <p:txBody>
          <a:bodyPr>
            <a:normAutofit fontScale="25000" lnSpcReduction="20000"/>
          </a:bodyPr>
          <a:lstStyle/>
          <a:p>
            <a:pPr marL="0" indent="0">
              <a:buNone/>
            </a:pPr>
            <a:r>
              <a:rPr lang="en-IN" sz="6400" b="0" dirty="0">
                <a:solidFill>
                  <a:srgbClr val="569CD6"/>
                </a:solidFill>
                <a:effectLst/>
                <a:latin typeface="Consolas" panose="020B0609020204030204" pitchFamily="49" charset="0"/>
              </a:rPr>
              <a:t>def</a:t>
            </a:r>
            <a:r>
              <a:rPr lang="en-IN" sz="6400" b="0" dirty="0">
                <a:solidFill>
                  <a:srgbClr val="CCCCCC"/>
                </a:solidFill>
                <a:effectLst/>
                <a:latin typeface="Consolas" panose="020B0609020204030204" pitchFamily="49" charset="0"/>
              </a:rPr>
              <a:t> </a:t>
            </a:r>
            <a:r>
              <a:rPr lang="en-IN" sz="6400" b="0" dirty="0">
                <a:solidFill>
                  <a:srgbClr val="DCDCAA"/>
                </a:solidFill>
                <a:effectLst/>
                <a:latin typeface="Consolas" panose="020B0609020204030204" pitchFamily="49" charset="0"/>
              </a:rPr>
              <a:t>predict</a:t>
            </a:r>
            <a:r>
              <a:rPr lang="en-IN" sz="6400" b="0" dirty="0">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self</a:t>
            </a:r>
            <a:r>
              <a:rPr lang="en-IN" sz="6400" b="0" dirty="0" err="1">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features</a:t>
            </a:r>
            <a:r>
              <a:rPr lang="en-IN" sz="6400" b="0" dirty="0">
                <a:solidFill>
                  <a:srgbClr val="CCCCCC"/>
                </a:solidFill>
                <a:effectLst/>
                <a:latin typeface="Consolas" panose="020B0609020204030204" pitchFamily="49" charset="0"/>
              </a:rPr>
              <a:t>):</a:t>
            </a:r>
          </a:p>
          <a:p>
            <a:pPr marL="0" indent="0">
              <a:buNone/>
            </a:pPr>
            <a:r>
              <a:rPr lang="en-IN" sz="6400" b="0" dirty="0">
                <a:solidFill>
                  <a:srgbClr val="CCCCCC"/>
                </a:solidFill>
                <a:effectLst/>
                <a:latin typeface="Consolas" panose="020B0609020204030204" pitchFamily="49" charset="0"/>
              </a:rPr>
              <a:t>            </a:t>
            </a:r>
            <a:r>
              <a:rPr lang="en-IN" sz="6400" b="0" dirty="0" err="1">
                <a:solidFill>
                  <a:srgbClr val="9CDCFE"/>
                </a:solidFill>
                <a:effectLst/>
                <a:latin typeface="Consolas" panose="020B0609020204030204" pitchFamily="49" charset="0"/>
              </a:rPr>
              <a:t>preprocessor_path</a:t>
            </a:r>
            <a:r>
              <a:rPr lang="en-IN" sz="6400" b="0" dirty="0">
                <a:solidFill>
                  <a:srgbClr val="CCCCCC"/>
                </a:solidFill>
                <a:effectLst/>
                <a:latin typeface="Consolas" panose="020B0609020204030204" pitchFamily="49" charset="0"/>
              </a:rPr>
              <a:t> </a:t>
            </a:r>
            <a:r>
              <a:rPr lang="en-IN" sz="6400" b="0" dirty="0">
                <a:solidFill>
                  <a:srgbClr val="D4D4D4"/>
                </a:solidFill>
                <a:effectLst/>
                <a:latin typeface="Consolas" panose="020B0609020204030204" pitchFamily="49" charset="0"/>
              </a:rPr>
              <a:t>=</a:t>
            </a:r>
            <a:r>
              <a:rPr lang="en-IN" sz="6400" b="0" dirty="0">
                <a:solidFill>
                  <a:srgbClr val="CCCCCC"/>
                </a:solidFill>
                <a:effectLst/>
                <a:latin typeface="Consolas" panose="020B0609020204030204" pitchFamily="49" charset="0"/>
              </a:rPr>
              <a:t> </a:t>
            </a:r>
            <a:r>
              <a:rPr lang="en-IN" sz="6400" b="0" dirty="0" err="1">
                <a:solidFill>
                  <a:srgbClr val="4EC9B0"/>
                </a:solidFill>
                <a:effectLst/>
                <a:latin typeface="Consolas" panose="020B0609020204030204" pitchFamily="49" charset="0"/>
              </a:rPr>
              <a:t>os</a:t>
            </a:r>
            <a:r>
              <a:rPr lang="en-IN" sz="6400" b="0" dirty="0" err="1">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path</a:t>
            </a:r>
            <a:r>
              <a:rPr lang="en-IN" sz="6400" b="0" dirty="0" err="1">
                <a:solidFill>
                  <a:srgbClr val="CCCCCC"/>
                </a:solidFill>
                <a:effectLst/>
                <a:latin typeface="Consolas" panose="020B0609020204030204" pitchFamily="49" charset="0"/>
              </a:rPr>
              <a:t>.</a:t>
            </a:r>
            <a:r>
              <a:rPr lang="en-IN" sz="6400" b="0" dirty="0" err="1">
                <a:solidFill>
                  <a:srgbClr val="DCDCAA"/>
                </a:solidFill>
                <a:effectLst/>
                <a:latin typeface="Consolas" panose="020B0609020204030204" pitchFamily="49" charset="0"/>
              </a:rPr>
              <a:t>join</a:t>
            </a:r>
            <a:r>
              <a:rPr lang="en-IN" sz="6400" b="0" dirty="0">
                <a:solidFill>
                  <a:srgbClr val="CCCCCC"/>
                </a:solidFill>
                <a:effectLst/>
                <a:latin typeface="Consolas" panose="020B0609020204030204" pitchFamily="49" charset="0"/>
              </a:rPr>
              <a:t>(</a:t>
            </a:r>
            <a:r>
              <a:rPr lang="en-IN" sz="6400" b="0" dirty="0">
                <a:solidFill>
                  <a:srgbClr val="CE9178"/>
                </a:solidFill>
                <a:effectLst/>
                <a:latin typeface="Consolas" panose="020B0609020204030204" pitchFamily="49" charset="0"/>
              </a:rPr>
              <a:t>'artifacts'</a:t>
            </a:r>
            <a:r>
              <a:rPr lang="en-IN" sz="6400" b="0" dirty="0">
                <a:solidFill>
                  <a:srgbClr val="CCCCCC"/>
                </a:solidFill>
                <a:effectLst/>
                <a:latin typeface="Consolas" panose="020B0609020204030204" pitchFamily="49" charset="0"/>
              </a:rPr>
              <a:t>,</a:t>
            </a:r>
            <a:r>
              <a:rPr lang="en-IN" sz="6400" b="0" dirty="0">
                <a:solidFill>
                  <a:srgbClr val="CE9178"/>
                </a:solidFill>
                <a:effectLst/>
                <a:latin typeface="Consolas" panose="020B0609020204030204" pitchFamily="49" charset="0"/>
              </a:rPr>
              <a:t>'</a:t>
            </a:r>
            <a:r>
              <a:rPr lang="en-IN" sz="6400" b="0" dirty="0" err="1">
                <a:solidFill>
                  <a:srgbClr val="CE9178"/>
                </a:solidFill>
                <a:effectLst/>
                <a:latin typeface="Consolas" panose="020B0609020204030204" pitchFamily="49" charset="0"/>
              </a:rPr>
              <a:t>preprocessor.pkl</a:t>
            </a:r>
            <a:r>
              <a:rPr lang="en-IN" sz="6400" b="0" dirty="0">
                <a:solidFill>
                  <a:srgbClr val="CE9178"/>
                </a:solidFill>
                <a:effectLst/>
                <a:latin typeface="Consolas" panose="020B0609020204030204" pitchFamily="49" charset="0"/>
              </a:rPr>
              <a:t>'</a:t>
            </a:r>
            <a:r>
              <a:rPr lang="en-IN" sz="6400" b="0" dirty="0">
                <a:solidFill>
                  <a:srgbClr val="CCCCCC"/>
                </a:solidFill>
                <a:effectLst/>
                <a:latin typeface="Consolas" panose="020B0609020204030204" pitchFamily="49" charset="0"/>
              </a:rPr>
              <a:t>)</a:t>
            </a:r>
          </a:p>
          <a:p>
            <a:pPr marL="0" indent="0">
              <a:buNone/>
            </a:pPr>
            <a:r>
              <a:rPr lang="en-IN" sz="6400" b="0" dirty="0">
                <a:solidFill>
                  <a:srgbClr val="CCCCCC"/>
                </a:solidFill>
                <a:effectLst/>
                <a:latin typeface="Consolas" panose="020B0609020204030204" pitchFamily="49" charset="0"/>
              </a:rPr>
              <a:t>            </a:t>
            </a:r>
            <a:r>
              <a:rPr lang="en-IN" sz="6400" b="0" dirty="0" err="1">
                <a:solidFill>
                  <a:srgbClr val="9CDCFE"/>
                </a:solidFill>
                <a:effectLst/>
                <a:latin typeface="Consolas" panose="020B0609020204030204" pitchFamily="49" charset="0"/>
              </a:rPr>
              <a:t>model_path</a:t>
            </a:r>
            <a:r>
              <a:rPr lang="en-IN" sz="6400" b="0" dirty="0">
                <a:solidFill>
                  <a:srgbClr val="CCCCCC"/>
                </a:solidFill>
                <a:effectLst/>
                <a:latin typeface="Consolas" panose="020B0609020204030204" pitchFamily="49" charset="0"/>
              </a:rPr>
              <a:t> </a:t>
            </a:r>
            <a:r>
              <a:rPr lang="en-IN" sz="6400" b="0" dirty="0">
                <a:solidFill>
                  <a:srgbClr val="D4D4D4"/>
                </a:solidFill>
                <a:effectLst/>
                <a:latin typeface="Consolas" panose="020B0609020204030204" pitchFamily="49" charset="0"/>
              </a:rPr>
              <a:t>=</a:t>
            </a:r>
            <a:r>
              <a:rPr lang="en-IN" sz="6400" b="0" dirty="0">
                <a:solidFill>
                  <a:srgbClr val="CCCCCC"/>
                </a:solidFill>
                <a:effectLst/>
                <a:latin typeface="Consolas" panose="020B0609020204030204" pitchFamily="49" charset="0"/>
              </a:rPr>
              <a:t> </a:t>
            </a:r>
            <a:r>
              <a:rPr lang="en-IN" sz="6400" b="0" dirty="0" err="1">
                <a:solidFill>
                  <a:srgbClr val="4EC9B0"/>
                </a:solidFill>
                <a:effectLst/>
                <a:latin typeface="Consolas" panose="020B0609020204030204" pitchFamily="49" charset="0"/>
              </a:rPr>
              <a:t>os</a:t>
            </a:r>
            <a:r>
              <a:rPr lang="en-IN" sz="6400" b="0" dirty="0" err="1">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path</a:t>
            </a:r>
            <a:r>
              <a:rPr lang="en-IN" sz="6400" b="0" dirty="0" err="1">
                <a:solidFill>
                  <a:srgbClr val="CCCCCC"/>
                </a:solidFill>
                <a:effectLst/>
                <a:latin typeface="Consolas" panose="020B0609020204030204" pitchFamily="49" charset="0"/>
              </a:rPr>
              <a:t>.</a:t>
            </a:r>
            <a:r>
              <a:rPr lang="en-IN" sz="6400" b="0" dirty="0" err="1">
                <a:solidFill>
                  <a:srgbClr val="DCDCAA"/>
                </a:solidFill>
                <a:effectLst/>
                <a:latin typeface="Consolas" panose="020B0609020204030204" pitchFamily="49" charset="0"/>
              </a:rPr>
              <a:t>join</a:t>
            </a:r>
            <a:r>
              <a:rPr lang="en-IN" sz="6400" b="0" dirty="0">
                <a:solidFill>
                  <a:srgbClr val="CCCCCC"/>
                </a:solidFill>
                <a:effectLst/>
                <a:latin typeface="Consolas" panose="020B0609020204030204" pitchFamily="49" charset="0"/>
              </a:rPr>
              <a:t>(</a:t>
            </a:r>
            <a:r>
              <a:rPr lang="en-IN" sz="6400" b="0" dirty="0">
                <a:solidFill>
                  <a:srgbClr val="CE9178"/>
                </a:solidFill>
                <a:effectLst/>
                <a:latin typeface="Consolas" panose="020B0609020204030204" pitchFamily="49" charset="0"/>
              </a:rPr>
              <a:t>'artifacts'</a:t>
            </a:r>
            <a:r>
              <a:rPr lang="en-IN" sz="6400" b="0" dirty="0">
                <a:solidFill>
                  <a:srgbClr val="CCCCCC"/>
                </a:solidFill>
                <a:effectLst/>
                <a:latin typeface="Consolas" panose="020B0609020204030204" pitchFamily="49" charset="0"/>
              </a:rPr>
              <a:t>,</a:t>
            </a:r>
            <a:r>
              <a:rPr lang="en-IN" sz="6400" b="0" dirty="0">
                <a:solidFill>
                  <a:srgbClr val="CE9178"/>
                </a:solidFill>
                <a:effectLst/>
                <a:latin typeface="Consolas" panose="020B0609020204030204" pitchFamily="49" charset="0"/>
              </a:rPr>
              <a:t>'</a:t>
            </a:r>
            <a:r>
              <a:rPr lang="en-IN" sz="6400" b="0" dirty="0" err="1">
                <a:solidFill>
                  <a:srgbClr val="CE9178"/>
                </a:solidFill>
                <a:effectLst/>
                <a:latin typeface="Consolas" panose="020B0609020204030204" pitchFamily="49" charset="0"/>
              </a:rPr>
              <a:t>model.pkl</a:t>
            </a:r>
            <a:r>
              <a:rPr lang="en-IN" sz="6400" b="0" dirty="0">
                <a:solidFill>
                  <a:srgbClr val="CE9178"/>
                </a:solidFill>
                <a:effectLst/>
                <a:latin typeface="Consolas" panose="020B0609020204030204" pitchFamily="49" charset="0"/>
              </a:rPr>
              <a:t>'</a:t>
            </a:r>
            <a:r>
              <a:rPr lang="en-IN" sz="6400" b="0" dirty="0">
                <a:solidFill>
                  <a:srgbClr val="CCCCCC"/>
                </a:solidFill>
                <a:effectLst/>
                <a:latin typeface="Consolas" panose="020B0609020204030204" pitchFamily="49" charset="0"/>
              </a:rPr>
              <a:t>)</a:t>
            </a:r>
          </a:p>
          <a:p>
            <a:pPr marL="0" indent="0">
              <a:buNone/>
            </a:pPr>
            <a:r>
              <a:rPr lang="en-IN" sz="6400" b="0" dirty="0">
                <a:solidFill>
                  <a:srgbClr val="CCCCCC"/>
                </a:solidFill>
                <a:effectLst/>
                <a:latin typeface="Consolas" panose="020B0609020204030204" pitchFamily="49" charset="0"/>
              </a:rPr>
              <a:t>            </a:t>
            </a:r>
            <a:r>
              <a:rPr lang="en-IN" sz="6400" b="0" dirty="0" err="1">
                <a:solidFill>
                  <a:srgbClr val="9CDCFE"/>
                </a:solidFill>
                <a:effectLst/>
                <a:latin typeface="Consolas" panose="020B0609020204030204" pitchFamily="49" charset="0"/>
              </a:rPr>
              <a:t>pca_path</a:t>
            </a:r>
            <a:r>
              <a:rPr lang="en-IN" sz="6400" b="0" dirty="0">
                <a:solidFill>
                  <a:srgbClr val="CCCCCC"/>
                </a:solidFill>
                <a:effectLst/>
                <a:latin typeface="Consolas" panose="020B0609020204030204" pitchFamily="49" charset="0"/>
              </a:rPr>
              <a:t> </a:t>
            </a:r>
            <a:r>
              <a:rPr lang="en-IN" sz="6400" b="0" dirty="0">
                <a:solidFill>
                  <a:srgbClr val="D4D4D4"/>
                </a:solidFill>
                <a:effectLst/>
                <a:latin typeface="Consolas" panose="020B0609020204030204" pitchFamily="49" charset="0"/>
              </a:rPr>
              <a:t>=</a:t>
            </a:r>
            <a:r>
              <a:rPr lang="en-IN" sz="6400" b="0" dirty="0">
                <a:solidFill>
                  <a:srgbClr val="CCCCCC"/>
                </a:solidFill>
                <a:effectLst/>
                <a:latin typeface="Consolas" panose="020B0609020204030204" pitchFamily="49" charset="0"/>
              </a:rPr>
              <a:t> </a:t>
            </a:r>
            <a:r>
              <a:rPr lang="en-IN" sz="6400" b="0" dirty="0" err="1">
                <a:solidFill>
                  <a:srgbClr val="4EC9B0"/>
                </a:solidFill>
                <a:effectLst/>
                <a:latin typeface="Consolas" panose="020B0609020204030204" pitchFamily="49" charset="0"/>
              </a:rPr>
              <a:t>os</a:t>
            </a:r>
            <a:r>
              <a:rPr lang="en-IN" sz="6400" b="0" dirty="0" err="1">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path</a:t>
            </a:r>
            <a:r>
              <a:rPr lang="en-IN" sz="6400" b="0" dirty="0" err="1">
                <a:solidFill>
                  <a:srgbClr val="CCCCCC"/>
                </a:solidFill>
                <a:effectLst/>
                <a:latin typeface="Consolas" panose="020B0609020204030204" pitchFamily="49" charset="0"/>
              </a:rPr>
              <a:t>.</a:t>
            </a:r>
            <a:r>
              <a:rPr lang="en-IN" sz="6400" b="0" dirty="0" err="1">
                <a:solidFill>
                  <a:srgbClr val="DCDCAA"/>
                </a:solidFill>
                <a:effectLst/>
                <a:latin typeface="Consolas" panose="020B0609020204030204" pitchFamily="49" charset="0"/>
              </a:rPr>
              <a:t>join</a:t>
            </a:r>
            <a:r>
              <a:rPr lang="en-IN" sz="6400" b="0" dirty="0">
                <a:solidFill>
                  <a:srgbClr val="CCCCCC"/>
                </a:solidFill>
                <a:effectLst/>
                <a:latin typeface="Consolas" panose="020B0609020204030204" pitchFamily="49" charset="0"/>
              </a:rPr>
              <a:t>(</a:t>
            </a:r>
            <a:r>
              <a:rPr lang="en-IN" sz="6400" b="0" dirty="0">
                <a:solidFill>
                  <a:srgbClr val="CE9178"/>
                </a:solidFill>
                <a:effectLst/>
                <a:latin typeface="Consolas" panose="020B0609020204030204" pitchFamily="49" charset="0"/>
              </a:rPr>
              <a:t>'artifacts'</a:t>
            </a:r>
            <a:r>
              <a:rPr lang="en-IN" sz="6400" b="0" dirty="0">
                <a:solidFill>
                  <a:srgbClr val="CCCCCC"/>
                </a:solidFill>
                <a:effectLst/>
                <a:latin typeface="Consolas" panose="020B0609020204030204" pitchFamily="49" charset="0"/>
              </a:rPr>
              <a:t>,</a:t>
            </a:r>
            <a:r>
              <a:rPr lang="en-IN" sz="6400" b="0" dirty="0">
                <a:solidFill>
                  <a:srgbClr val="CE9178"/>
                </a:solidFill>
                <a:effectLst/>
                <a:latin typeface="Consolas" panose="020B0609020204030204" pitchFamily="49" charset="0"/>
              </a:rPr>
              <a:t>'</a:t>
            </a:r>
            <a:r>
              <a:rPr lang="en-IN" sz="6400" b="0" dirty="0" err="1">
                <a:solidFill>
                  <a:srgbClr val="CE9178"/>
                </a:solidFill>
                <a:effectLst/>
                <a:latin typeface="Consolas" panose="020B0609020204030204" pitchFamily="49" charset="0"/>
              </a:rPr>
              <a:t>pca.pkl</a:t>
            </a:r>
            <a:r>
              <a:rPr lang="en-IN" sz="6400" b="0" dirty="0">
                <a:solidFill>
                  <a:srgbClr val="CE9178"/>
                </a:solidFill>
                <a:effectLst/>
                <a:latin typeface="Consolas" panose="020B0609020204030204" pitchFamily="49" charset="0"/>
              </a:rPr>
              <a:t>'</a:t>
            </a:r>
            <a:r>
              <a:rPr lang="en-IN" sz="6400" b="0" dirty="0">
                <a:solidFill>
                  <a:srgbClr val="CCCCCC"/>
                </a:solidFill>
                <a:effectLst/>
                <a:latin typeface="Consolas" panose="020B0609020204030204" pitchFamily="49" charset="0"/>
              </a:rPr>
              <a:t>)</a:t>
            </a:r>
          </a:p>
          <a:p>
            <a:pPr marL="0" indent="0">
              <a:buNone/>
            </a:pPr>
            <a:br>
              <a:rPr lang="en-IN" sz="6400" b="0" dirty="0">
                <a:solidFill>
                  <a:srgbClr val="CCCCCC"/>
                </a:solidFill>
                <a:effectLst/>
                <a:latin typeface="Consolas" panose="020B0609020204030204" pitchFamily="49" charset="0"/>
              </a:rPr>
            </a:br>
            <a:r>
              <a:rPr lang="en-IN" sz="6400" b="0" dirty="0">
                <a:solidFill>
                  <a:srgbClr val="CCCCCC"/>
                </a:solidFill>
                <a:effectLst/>
                <a:latin typeface="Consolas" panose="020B0609020204030204" pitchFamily="49" charset="0"/>
              </a:rPr>
              <a:t>            </a:t>
            </a:r>
            <a:r>
              <a:rPr lang="en-IN" sz="6400" b="0" dirty="0">
                <a:solidFill>
                  <a:srgbClr val="9CDCFE"/>
                </a:solidFill>
                <a:effectLst/>
                <a:latin typeface="Consolas" panose="020B0609020204030204" pitchFamily="49" charset="0"/>
              </a:rPr>
              <a:t>preprocessor</a:t>
            </a:r>
            <a:r>
              <a:rPr lang="en-IN" sz="6400" b="0" dirty="0">
                <a:solidFill>
                  <a:srgbClr val="CCCCCC"/>
                </a:solidFill>
                <a:effectLst/>
                <a:latin typeface="Consolas" panose="020B0609020204030204" pitchFamily="49" charset="0"/>
              </a:rPr>
              <a:t> </a:t>
            </a:r>
            <a:r>
              <a:rPr lang="en-IN" sz="6400" b="0" dirty="0">
                <a:solidFill>
                  <a:srgbClr val="D4D4D4"/>
                </a:solidFill>
                <a:effectLst/>
                <a:latin typeface="Consolas" panose="020B0609020204030204" pitchFamily="49" charset="0"/>
              </a:rPr>
              <a:t>=</a:t>
            </a:r>
            <a:r>
              <a:rPr lang="en-IN" sz="6400" b="0" dirty="0">
                <a:solidFill>
                  <a:srgbClr val="CCCCCC"/>
                </a:solidFill>
                <a:effectLst/>
                <a:latin typeface="Consolas" panose="020B0609020204030204" pitchFamily="49" charset="0"/>
              </a:rPr>
              <a:t> </a:t>
            </a:r>
            <a:r>
              <a:rPr lang="en-IN" sz="6400" b="0" dirty="0" err="1">
                <a:solidFill>
                  <a:srgbClr val="DCDCAA"/>
                </a:solidFill>
                <a:effectLst/>
                <a:latin typeface="Consolas" panose="020B0609020204030204" pitchFamily="49" charset="0"/>
              </a:rPr>
              <a:t>load_object</a:t>
            </a:r>
            <a:r>
              <a:rPr lang="en-IN" sz="6400" b="0" dirty="0">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preprocessor_path</a:t>
            </a:r>
            <a:r>
              <a:rPr lang="en-IN" sz="6400" b="0" dirty="0">
                <a:solidFill>
                  <a:srgbClr val="CCCCCC"/>
                </a:solidFill>
                <a:effectLst/>
                <a:latin typeface="Consolas" panose="020B0609020204030204" pitchFamily="49" charset="0"/>
              </a:rPr>
              <a:t>)</a:t>
            </a:r>
          </a:p>
          <a:p>
            <a:pPr marL="0" indent="0">
              <a:buNone/>
            </a:pPr>
            <a:r>
              <a:rPr lang="en-IN" sz="6400" b="0" dirty="0">
                <a:solidFill>
                  <a:srgbClr val="CCCCCC"/>
                </a:solidFill>
                <a:effectLst/>
                <a:latin typeface="Consolas" panose="020B0609020204030204" pitchFamily="49" charset="0"/>
              </a:rPr>
              <a:t>            </a:t>
            </a:r>
            <a:r>
              <a:rPr lang="en-IN" sz="6400" b="0" dirty="0">
                <a:solidFill>
                  <a:srgbClr val="9CDCFE"/>
                </a:solidFill>
                <a:effectLst/>
                <a:latin typeface="Consolas" panose="020B0609020204030204" pitchFamily="49" charset="0"/>
              </a:rPr>
              <a:t>model</a:t>
            </a:r>
            <a:r>
              <a:rPr lang="en-IN" sz="6400" b="0" dirty="0">
                <a:solidFill>
                  <a:srgbClr val="CCCCCC"/>
                </a:solidFill>
                <a:effectLst/>
                <a:latin typeface="Consolas" panose="020B0609020204030204" pitchFamily="49" charset="0"/>
              </a:rPr>
              <a:t> </a:t>
            </a:r>
            <a:r>
              <a:rPr lang="en-IN" sz="6400" b="0" dirty="0">
                <a:solidFill>
                  <a:srgbClr val="D4D4D4"/>
                </a:solidFill>
                <a:effectLst/>
                <a:latin typeface="Consolas" panose="020B0609020204030204" pitchFamily="49" charset="0"/>
              </a:rPr>
              <a:t>=</a:t>
            </a:r>
            <a:r>
              <a:rPr lang="en-IN" sz="6400" b="0" dirty="0">
                <a:solidFill>
                  <a:srgbClr val="CCCCCC"/>
                </a:solidFill>
                <a:effectLst/>
                <a:latin typeface="Consolas" panose="020B0609020204030204" pitchFamily="49" charset="0"/>
              </a:rPr>
              <a:t> </a:t>
            </a:r>
            <a:r>
              <a:rPr lang="en-IN" sz="6400" b="0" dirty="0" err="1">
                <a:solidFill>
                  <a:srgbClr val="DCDCAA"/>
                </a:solidFill>
                <a:effectLst/>
                <a:latin typeface="Consolas" panose="020B0609020204030204" pitchFamily="49" charset="0"/>
              </a:rPr>
              <a:t>load_object</a:t>
            </a:r>
            <a:r>
              <a:rPr lang="en-IN" sz="6400" b="0" dirty="0">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model_path</a:t>
            </a:r>
            <a:r>
              <a:rPr lang="en-IN" sz="6400" b="0" dirty="0">
                <a:solidFill>
                  <a:srgbClr val="CCCCCC"/>
                </a:solidFill>
                <a:effectLst/>
                <a:latin typeface="Consolas" panose="020B0609020204030204" pitchFamily="49" charset="0"/>
              </a:rPr>
              <a:t>)</a:t>
            </a:r>
          </a:p>
          <a:p>
            <a:pPr marL="0" indent="0">
              <a:buNone/>
            </a:pPr>
            <a:r>
              <a:rPr lang="en-IN" sz="6400" b="0" dirty="0">
                <a:solidFill>
                  <a:srgbClr val="CCCCCC"/>
                </a:solidFill>
                <a:effectLst/>
                <a:latin typeface="Consolas" panose="020B0609020204030204" pitchFamily="49" charset="0"/>
              </a:rPr>
              <a:t>            </a:t>
            </a:r>
            <a:r>
              <a:rPr lang="en-IN" sz="6400" b="0" dirty="0" err="1">
                <a:solidFill>
                  <a:srgbClr val="9CDCFE"/>
                </a:solidFill>
                <a:effectLst/>
                <a:latin typeface="Consolas" panose="020B0609020204030204" pitchFamily="49" charset="0"/>
              </a:rPr>
              <a:t>pca</a:t>
            </a:r>
            <a:r>
              <a:rPr lang="en-IN" sz="6400" b="0" dirty="0">
                <a:solidFill>
                  <a:srgbClr val="CCCCCC"/>
                </a:solidFill>
                <a:effectLst/>
                <a:latin typeface="Consolas" panose="020B0609020204030204" pitchFamily="49" charset="0"/>
              </a:rPr>
              <a:t> </a:t>
            </a:r>
            <a:r>
              <a:rPr lang="en-IN" sz="6400" b="0" dirty="0">
                <a:solidFill>
                  <a:srgbClr val="D4D4D4"/>
                </a:solidFill>
                <a:effectLst/>
                <a:latin typeface="Consolas" panose="020B0609020204030204" pitchFamily="49" charset="0"/>
              </a:rPr>
              <a:t>=</a:t>
            </a:r>
            <a:r>
              <a:rPr lang="en-IN" sz="6400" b="0" dirty="0">
                <a:solidFill>
                  <a:srgbClr val="CCCCCC"/>
                </a:solidFill>
                <a:effectLst/>
                <a:latin typeface="Consolas" panose="020B0609020204030204" pitchFamily="49" charset="0"/>
              </a:rPr>
              <a:t> </a:t>
            </a:r>
            <a:r>
              <a:rPr lang="en-IN" sz="6400" b="0" dirty="0" err="1">
                <a:solidFill>
                  <a:srgbClr val="DCDCAA"/>
                </a:solidFill>
                <a:effectLst/>
                <a:latin typeface="Consolas" panose="020B0609020204030204" pitchFamily="49" charset="0"/>
              </a:rPr>
              <a:t>load_object</a:t>
            </a:r>
            <a:r>
              <a:rPr lang="en-IN" sz="6400" b="0" dirty="0">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pca_path</a:t>
            </a:r>
            <a:r>
              <a:rPr lang="en-IN" sz="6400" b="0" dirty="0">
                <a:solidFill>
                  <a:srgbClr val="CCCCCC"/>
                </a:solidFill>
                <a:effectLst/>
                <a:latin typeface="Consolas" panose="020B0609020204030204" pitchFamily="49" charset="0"/>
              </a:rPr>
              <a:t>)</a:t>
            </a:r>
          </a:p>
          <a:p>
            <a:pPr marL="0" indent="0">
              <a:buNone/>
            </a:pPr>
            <a:br>
              <a:rPr lang="en-IN" sz="6400" b="0" dirty="0">
                <a:solidFill>
                  <a:srgbClr val="CCCCCC"/>
                </a:solidFill>
                <a:effectLst/>
                <a:latin typeface="Consolas" panose="020B0609020204030204" pitchFamily="49" charset="0"/>
              </a:rPr>
            </a:br>
            <a:r>
              <a:rPr lang="en-IN" sz="6400" b="0" dirty="0">
                <a:solidFill>
                  <a:srgbClr val="CCCCCC"/>
                </a:solidFill>
                <a:effectLst/>
                <a:latin typeface="Consolas" panose="020B0609020204030204" pitchFamily="49" charset="0"/>
              </a:rPr>
              <a:t>            </a:t>
            </a:r>
            <a:r>
              <a:rPr lang="en-IN" sz="6400" b="0" dirty="0" err="1">
                <a:solidFill>
                  <a:srgbClr val="9CDCFE"/>
                </a:solidFill>
                <a:effectLst/>
                <a:latin typeface="Consolas" panose="020B0609020204030204" pitchFamily="49" charset="0"/>
              </a:rPr>
              <a:t>data_scled</a:t>
            </a:r>
            <a:r>
              <a:rPr lang="en-IN" sz="6400" b="0" dirty="0">
                <a:solidFill>
                  <a:srgbClr val="CCCCCC"/>
                </a:solidFill>
                <a:effectLst/>
                <a:latin typeface="Consolas" panose="020B0609020204030204" pitchFamily="49" charset="0"/>
              </a:rPr>
              <a:t> </a:t>
            </a:r>
            <a:r>
              <a:rPr lang="en-IN" sz="6400" b="0" dirty="0">
                <a:solidFill>
                  <a:srgbClr val="D4D4D4"/>
                </a:solidFill>
                <a:effectLst/>
                <a:latin typeface="Consolas" panose="020B0609020204030204" pitchFamily="49" charset="0"/>
              </a:rPr>
              <a:t>=</a:t>
            </a:r>
            <a:r>
              <a:rPr lang="en-IN" sz="6400" b="0" dirty="0">
                <a:solidFill>
                  <a:srgbClr val="CCCCCC"/>
                </a:solidFill>
                <a:effectLst/>
                <a:latin typeface="Consolas" panose="020B0609020204030204" pitchFamily="49" charset="0"/>
              </a:rPr>
              <a:t> </a:t>
            </a:r>
            <a:r>
              <a:rPr lang="en-IN" sz="6400" b="0" dirty="0" err="1">
                <a:solidFill>
                  <a:srgbClr val="9CDCFE"/>
                </a:solidFill>
                <a:effectLst/>
                <a:latin typeface="Consolas" panose="020B0609020204030204" pitchFamily="49" charset="0"/>
              </a:rPr>
              <a:t>preprocessor</a:t>
            </a:r>
            <a:r>
              <a:rPr lang="en-IN" sz="6400" b="0" dirty="0" err="1">
                <a:solidFill>
                  <a:srgbClr val="CCCCCC"/>
                </a:solidFill>
                <a:effectLst/>
                <a:latin typeface="Consolas" panose="020B0609020204030204" pitchFamily="49" charset="0"/>
              </a:rPr>
              <a:t>.transform</a:t>
            </a:r>
            <a:r>
              <a:rPr lang="en-IN" sz="6400" b="0" dirty="0">
                <a:solidFill>
                  <a:srgbClr val="CCCCCC"/>
                </a:solidFill>
                <a:effectLst/>
                <a:latin typeface="Consolas" panose="020B0609020204030204" pitchFamily="49" charset="0"/>
              </a:rPr>
              <a:t>(</a:t>
            </a:r>
            <a:r>
              <a:rPr lang="en-IN" sz="6400" b="0" dirty="0">
                <a:solidFill>
                  <a:srgbClr val="9CDCFE"/>
                </a:solidFill>
                <a:effectLst/>
                <a:latin typeface="Consolas" panose="020B0609020204030204" pitchFamily="49" charset="0"/>
              </a:rPr>
              <a:t>features</a:t>
            </a:r>
            <a:r>
              <a:rPr lang="en-IN" sz="6400" b="0" dirty="0">
                <a:solidFill>
                  <a:srgbClr val="CCCCCC"/>
                </a:solidFill>
                <a:effectLst/>
                <a:latin typeface="Consolas" panose="020B0609020204030204" pitchFamily="49" charset="0"/>
              </a:rPr>
              <a:t>)</a:t>
            </a:r>
          </a:p>
          <a:p>
            <a:pPr marL="0" indent="0">
              <a:buNone/>
            </a:pPr>
            <a:r>
              <a:rPr lang="en-IN" sz="6400" b="0" dirty="0">
                <a:solidFill>
                  <a:srgbClr val="CCCCCC"/>
                </a:solidFill>
                <a:effectLst/>
                <a:latin typeface="Consolas" panose="020B0609020204030204" pitchFamily="49" charset="0"/>
              </a:rPr>
              <a:t>            </a:t>
            </a:r>
            <a:r>
              <a:rPr lang="en-IN" sz="6400" b="0" dirty="0" err="1">
                <a:solidFill>
                  <a:srgbClr val="9CDCFE"/>
                </a:solidFill>
                <a:effectLst/>
                <a:latin typeface="Consolas" panose="020B0609020204030204" pitchFamily="49" charset="0"/>
              </a:rPr>
              <a:t>data_scled</a:t>
            </a:r>
            <a:r>
              <a:rPr lang="en-IN" sz="6400" b="0" dirty="0">
                <a:solidFill>
                  <a:srgbClr val="CCCCCC"/>
                </a:solidFill>
                <a:effectLst/>
                <a:latin typeface="Consolas" panose="020B0609020204030204" pitchFamily="49" charset="0"/>
              </a:rPr>
              <a:t> </a:t>
            </a:r>
            <a:r>
              <a:rPr lang="en-IN" sz="6400" b="0" dirty="0">
                <a:solidFill>
                  <a:srgbClr val="D4D4D4"/>
                </a:solidFill>
                <a:effectLst/>
                <a:latin typeface="Consolas" panose="020B0609020204030204" pitchFamily="49" charset="0"/>
              </a:rPr>
              <a:t>=</a:t>
            </a:r>
            <a:r>
              <a:rPr lang="en-IN" sz="6400" b="0" dirty="0">
                <a:solidFill>
                  <a:srgbClr val="CCCCCC"/>
                </a:solidFill>
                <a:effectLst/>
                <a:latin typeface="Consolas" panose="020B0609020204030204" pitchFamily="49" charset="0"/>
              </a:rPr>
              <a:t> </a:t>
            </a:r>
            <a:r>
              <a:rPr lang="en-IN" sz="6400" b="0" dirty="0" err="1">
                <a:solidFill>
                  <a:srgbClr val="9CDCFE"/>
                </a:solidFill>
                <a:effectLst/>
                <a:latin typeface="Consolas" panose="020B0609020204030204" pitchFamily="49" charset="0"/>
              </a:rPr>
              <a:t>pca</a:t>
            </a:r>
            <a:r>
              <a:rPr lang="en-IN" sz="6400" b="0" dirty="0" err="1">
                <a:solidFill>
                  <a:srgbClr val="CCCCCC"/>
                </a:solidFill>
                <a:effectLst/>
                <a:latin typeface="Consolas" panose="020B0609020204030204" pitchFamily="49" charset="0"/>
              </a:rPr>
              <a:t>.transform</a:t>
            </a:r>
            <a:r>
              <a:rPr lang="en-IN" sz="6400" b="0" dirty="0">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data_scled</a:t>
            </a:r>
            <a:r>
              <a:rPr lang="en-IN" sz="6400" b="0" dirty="0">
                <a:solidFill>
                  <a:srgbClr val="CCCCCC"/>
                </a:solidFill>
                <a:effectLst/>
                <a:latin typeface="Consolas" panose="020B0609020204030204" pitchFamily="49" charset="0"/>
              </a:rPr>
              <a:t>)</a:t>
            </a:r>
          </a:p>
          <a:p>
            <a:pPr marL="0" indent="0">
              <a:buNone/>
            </a:pPr>
            <a:br>
              <a:rPr lang="en-IN" sz="6400" b="0" dirty="0">
                <a:solidFill>
                  <a:srgbClr val="CCCCCC"/>
                </a:solidFill>
                <a:effectLst/>
                <a:latin typeface="Consolas" panose="020B0609020204030204" pitchFamily="49" charset="0"/>
              </a:rPr>
            </a:br>
            <a:r>
              <a:rPr lang="en-IN" sz="6400" b="0" dirty="0">
                <a:solidFill>
                  <a:srgbClr val="CCCCCC"/>
                </a:solidFill>
                <a:effectLst/>
                <a:latin typeface="Consolas" panose="020B0609020204030204" pitchFamily="49" charset="0"/>
              </a:rPr>
              <a:t>            </a:t>
            </a:r>
            <a:r>
              <a:rPr lang="en-IN" sz="6400" b="0" dirty="0">
                <a:solidFill>
                  <a:srgbClr val="9CDCFE"/>
                </a:solidFill>
                <a:effectLst/>
                <a:latin typeface="Consolas" panose="020B0609020204030204" pitchFamily="49" charset="0"/>
              </a:rPr>
              <a:t>pred</a:t>
            </a:r>
            <a:r>
              <a:rPr lang="en-IN" sz="6400" b="0" dirty="0">
                <a:solidFill>
                  <a:srgbClr val="CCCCCC"/>
                </a:solidFill>
                <a:effectLst/>
                <a:latin typeface="Consolas" panose="020B0609020204030204" pitchFamily="49" charset="0"/>
              </a:rPr>
              <a:t> </a:t>
            </a:r>
            <a:r>
              <a:rPr lang="en-IN" sz="6400" b="0" dirty="0">
                <a:solidFill>
                  <a:srgbClr val="D4D4D4"/>
                </a:solidFill>
                <a:effectLst/>
                <a:latin typeface="Consolas" panose="020B0609020204030204" pitchFamily="49" charset="0"/>
              </a:rPr>
              <a:t>=</a:t>
            </a:r>
            <a:r>
              <a:rPr lang="en-IN" sz="6400" b="0" dirty="0">
                <a:solidFill>
                  <a:srgbClr val="CCCCCC"/>
                </a:solidFill>
                <a:effectLst/>
                <a:latin typeface="Consolas" panose="020B0609020204030204" pitchFamily="49" charset="0"/>
              </a:rPr>
              <a:t> </a:t>
            </a:r>
            <a:r>
              <a:rPr lang="en-IN" sz="6400" b="0" dirty="0" err="1">
                <a:solidFill>
                  <a:srgbClr val="9CDCFE"/>
                </a:solidFill>
                <a:effectLst/>
                <a:latin typeface="Consolas" panose="020B0609020204030204" pitchFamily="49" charset="0"/>
              </a:rPr>
              <a:t>model</a:t>
            </a:r>
            <a:r>
              <a:rPr lang="en-IN" sz="6400" b="0" dirty="0" err="1">
                <a:solidFill>
                  <a:srgbClr val="CCCCCC"/>
                </a:solidFill>
                <a:effectLst/>
                <a:latin typeface="Consolas" panose="020B0609020204030204" pitchFamily="49" charset="0"/>
              </a:rPr>
              <a:t>.predict</a:t>
            </a:r>
            <a:r>
              <a:rPr lang="en-IN" sz="6400" b="0" dirty="0">
                <a:solidFill>
                  <a:srgbClr val="CCCCCC"/>
                </a:solidFill>
                <a:effectLst/>
                <a:latin typeface="Consolas" panose="020B0609020204030204" pitchFamily="49" charset="0"/>
              </a:rPr>
              <a:t>(</a:t>
            </a:r>
            <a:r>
              <a:rPr lang="en-IN" sz="6400" b="0" dirty="0" err="1">
                <a:solidFill>
                  <a:srgbClr val="9CDCFE"/>
                </a:solidFill>
                <a:effectLst/>
                <a:latin typeface="Consolas" panose="020B0609020204030204" pitchFamily="49" charset="0"/>
              </a:rPr>
              <a:t>data_scled</a:t>
            </a:r>
            <a:r>
              <a:rPr lang="en-IN" sz="6400" b="0" dirty="0">
                <a:solidFill>
                  <a:srgbClr val="CCCCCC"/>
                </a:solidFill>
                <a:effectLst/>
                <a:latin typeface="Consolas" panose="020B0609020204030204" pitchFamily="49" charset="0"/>
              </a:rPr>
              <a:t>)</a:t>
            </a:r>
          </a:p>
          <a:p>
            <a:pPr marL="0" indent="0">
              <a:buNone/>
            </a:pPr>
            <a:r>
              <a:rPr lang="en-IN" sz="6400" b="0" dirty="0">
                <a:solidFill>
                  <a:srgbClr val="CCCCCC"/>
                </a:solidFill>
                <a:effectLst/>
                <a:latin typeface="Consolas" panose="020B0609020204030204" pitchFamily="49" charset="0"/>
              </a:rPr>
              <a:t>            </a:t>
            </a:r>
            <a:r>
              <a:rPr lang="en-IN" sz="6400" b="0" dirty="0">
                <a:solidFill>
                  <a:srgbClr val="C586C0"/>
                </a:solidFill>
                <a:effectLst/>
                <a:latin typeface="Consolas" panose="020B0609020204030204" pitchFamily="49" charset="0"/>
              </a:rPr>
              <a:t>return</a:t>
            </a:r>
            <a:r>
              <a:rPr lang="en-IN" sz="6400" b="0" dirty="0">
                <a:solidFill>
                  <a:srgbClr val="CCCCCC"/>
                </a:solidFill>
                <a:effectLst/>
                <a:latin typeface="Consolas" panose="020B0609020204030204" pitchFamily="49" charset="0"/>
              </a:rPr>
              <a:t> </a:t>
            </a:r>
            <a:r>
              <a:rPr lang="en-IN" sz="6400" b="0" dirty="0">
                <a:solidFill>
                  <a:srgbClr val="9CDCFE"/>
                </a:solidFill>
                <a:effectLst/>
                <a:latin typeface="Consolas" panose="020B0609020204030204" pitchFamily="49" charset="0"/>
              </a:rPr>
              <a:t>pred</a:t>
            </a:r>
            <a:r>
              <a:rPr lang="en-IN" sz="6400" b="0" dirty="0">
                <a:solidFill>
                  <a:srgbClr val="CCCCCC"/>
                </a:solidFill>
                <a:effectLst/>
                <a:latin typeface="Consolas" panose="020B0609020204030204" pitchFamily="49" charset="0"/>
              </a:rPr>
              <a:t>       </a:t>
            </a:r>
          </a:p>
          <a:p>
            <a:endParaRPr lang="en-IN" dirty="0"/>
          </a:p>
        </p:txBody>
      </p:sp>
    </p:spTree>
    <p:extLst>
      <p:ext uri="{BB962C8B-B14F-4D97-AF65-F5344CB8AC3E}">
        <p14:creationId xmlns:p14="http://schemas.microsoft.com/office/powerpoint/2010/main" val="48868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6976-ECE5-8DD1-53DC-7F8A2F9B5FBA}"/>
              </a:ext>
            </a:extLst>
          </p:cNvPr>
          <p:cNvSpPr>
            <a:spLocks noGrp="1"/>
          </p:cNvSpPr>
          <p:nvPr>
            <p:ph type="title"/>
          </p:nvPr>
        </p:nvSpPr>
        <p:spPr/>
        <p:txBody>
          <a:bodyPr/>
          <a:lstStyle/>
          <a:p>
            <a:r>
              <a:rPr lang="en-US" dirty="0"/>
              <a:t>Data: Introduction</a:t>
            </a:r>
            <a:endParaRPr lang="en-IN" dirty="0"/>
          </a:p>
        </p:txBody>
      </p:sp>
      <p:sp>
        <p:nvSpPr>
          <p:cNvPr id="3" name="Content Placeholder 2">
            <a:extLst>
              <a:ext uri="{FF2B5EF4-FFF2-40B4-BE49-F238E27FC236}">
                <a16:creationId xmlns:a16="http://schemas.microsoft.com/office/drawing/2014/main" id="{B4868A50-29DE-6392-44CB-6E5E02573CA0}"/>
              </a:ext>
            </a:extLst>
          </p:cNvPr>
          <p:cNvSpPr>
            <a:spLocks noGrp="1"/>
          </p:cNvSpPr>
          <p:nvPr>
            <p:ph idx="1"/>
          </p:nvPr>
        </p:nvSpPr>
        <p:spPr/>
        <p:txBody>
          <a:bodyPr>
            <a:normAutofit fontScale="92500" lnSpcReduction="20000"/>
          </a:bodyPr>
          <a:lstStyle/>
          <a:p>
            <a:pPr marL="0" indent="0">
              <a:buNone/>
            </a:pPr>
            <a:r>
              <a:rPr lang="en-US" dirty="0"/>
              <a:t>Data Set Characteristics:</a:t>
            </a:r>
          </a:p>
          <a:p>
            <a:r>
              <a:rPr lang="en-US" dirty="0"/>
              <a:t>Number of Instances: 569</a:t>
            </a:r>
          </a:p>
          <a:p>
            <a:r>
              <a:rPr lang="en-US" dirty="0"/>
              <a:t>Number of Attributes: 30 numeric, predictive attributes and the class</a:t>
            </a:r>
          </a:p>
          <a:p>
            <a:r>
              <a:rPr lang="en-US" dirty="0"/>
              <a:t>Attribute Information:</a:t>
            </a:r>
          </a:p>
          <a:p>
            <a:pPr lvl="1"/>
            <a:r>
              <a:rPr lang="en-US" sz="1800" dirty="0"/>
              <a:t>radius (mean of distances from center to points on the perimeter)</a:t>
            </a:r>
          </a:p>
          <a:p>
            <a:pPr lvl="1"/>
            <a:r>
              <a:rPr lang="en-US" sz="1800" dirty="0"/>
              <a:t>texture (standard deviation of gray-scale values)</a:t>
            </a:r>
          </a:p>
          <a:p>
            <a:pPr lvl="1"/>
            <a:r>
              <a:rPr lang="en-US" sz="1800" dirty="0"/>
              <a:t>perimeter</a:t>
            </a:r>
          </a:p>
          <a:p>
            <a:pPr lvl="1"/>
            <a:r>
              <a:rPr lang="en-US" sz="1800" dirty="0"/>
              <a:t>area</a:t>
            </a:r>
          </a:p>
          <a:p>
            <a:pPr lvl="1"/>
            <a:r>
              <a:rPr lang="en-US" sz="1800" dirty="0"/>
              <a:t>smoothness (local variation in radius lengths)</a:t>
            </a:r>
          </a:p>
          <a:p>
            <a:pPr lvl="1"/>
            <a:r>
              <a:rPr lang="en-US" sz="1800" dirty="0"/>
              <a:t>compactness (perimeter^2 / area - 1.0)</a:t>
            </a:r>
          </a:p>
          <a:p>
            <a:pPr lvl="1"/>
            <a:r>
              <a:rPr lang="en-US" sz="1800" dirty="0"/>
              <a:t>concavity (severity of concave portions of the contour)</a:t>
            </a:r>
          </a:p>
          <a:p>
            <a:pPr lvl="1"/>
            <a:r>
              <a:rPr lang="en-US" sz="1800" dirty="0"/>
              <a:t>concave points (number of concave portions of the contour)</a:t>
            </a:r>
          </a:p>
          <a:p>
            <a:pPr lvl="1"/>
            <a:r>
              <a:rPr lang="en-US" sz="1800" dirty="0"/>
              <a:t>symmetry</a:t>
            </a:r>
          </a:p>
          <a:p>
            <a:pPr lvl="1"/>
            <a:r>
              <a:rPr lang="en-US" sz="1800" dirty="0"/>
              <a:t>fractal dimension ("coastline approximation" - 1)</a:t>
            </a:r>
          </a:p>
        </p:txBody>
      </p:sp>
    </p:spTree>
    <p:extLst>
      <p:ext uri="{BB962C8B-B14F-4D97-AF65-F5344CB8AC3E}">
        <p14:creationId xmlns:p14="http://schemas.microsoft.com/office/powerpoint/2010/main" val="15375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EBD1-B242-F4F3-794F-843DFFBCE7AB}"/>
              </a:ext>
            </a:extLst>
          </p:cNvPr>
          <p:cNvSpPr>
            <a:spLocks noGrp="1"/>
          </p:cNvSpPr>
          <p:nvPr>
            <p:ph type="title"/>
          </p:nvPr>
        </p:nvSpPr>
        <p:spPr>
          <a:xfrm>
            <a:off x="193964" y="604116"/>
            <a:ext cx="5635336" cy="1325563"/>
          </a:xfrm>
        </p:spPr>
        <p:txBody>
          <a:bodyPr/>
          <a:lstStyle/>
          <a:p>
            <a:pPr algn="ctr"/>
            <a:r>
              <a:rPr lang="en-US" dirty="0"/>
              <a:t>Flask end point – application.py</a:t>
            </a:r>
            <a:endParaRPr lang="en-IN" dirty="0"/>
          </a:p>
        </p:txBody>
      </p:sp>
      <p:pic>
        <p:nvPicPr>
          <p:cNvPr id="5" name="Content Placeholder 4">
            <a:extLst>
              <a:ext uri="{FF2B5EF4-FFF2-40B4-BE49-F238E27FC236}">
                <a16:creationId xmlns:a16="http://schemas.microsoft.com/office/drawing/2014/main" id="{ACB35EC6-03EE-13E8-8EAD-96224B521DE3}"/>
              </a:ext>
            </a:extLst>
          </p:cNvPr>
          <p:cNvPicPr>
            <a:picLocks noGrp="1" noChangeAspect="1"/>
          </p:cNvPicPr>
          <p:nvPr>
            <p:ph idx="1"/>
          </p:nvPr>
        </p:nvPicPr>
        <p:blipFill>
          <a:blip r:embed="rId2"/>
          <a:stretch>
            <a:fillRect/>
          </a:stretch>
        </p:blipFill>
        <p:spPr>
          <a:xfrm>
            <a:off x="5966567" y="204255"/>
            <a:ext cx="4039879" cy="6449490"/>
          </a:xfrm>
        </p:spPr>
      </p:pic>
      <p:pic>
        <p:nvPicPr>
          <p:cNvPr id="7" name="Picture 6">
            <a:extLst>
              <a:ext uri="{FF2B5EF4-FFF2-40B4-BE49-F238E27FC236}">
                <a16:creationId xmlns:a16="http://schemas.microsoft.com/office/drawing/2014/main" id="{7D92DAF6-118E-A450-8B90-BA4D37B0D80A}"/>
              </a:ext>
            </a:extLst>
          </p:cNvPr>
          <p:cNvPicPr>
            <a:picLocks noChangeAspect="1"/>
          </p:cNvPicPr>
          <p:nvPr/>
        </p:nvPicPr>
        <p:blipFill>
          <a:blip r:embed="rId3"/>
          <a:stretch>
            <a:fillRect/>
          </a:stretch>
        </p:blipFill>
        <p:spPr>
          <a:xfrm>
            <a:off x="3396092" y="5106746"/>
            <a:ext cx="1790855" cy="883997"/>
          </a:xfrm>
          <a:prstGeom prst="rect">
            <a:avLst/>
          </a:prstGeom>
        </p:spPr>
      </p:pic>
      <p:sp>
        <p:nvSpPr>
          <p:cNvPr id="8" name="TextBox 7">
            <a:extLst>
              <a:ext uri="{FF2B5EF4-FFF2-40B4-BE49-F238E27FC236}">
                <a16:creationId xmlns:a16="http://schemas.microsoft.com/office/drawing/2014/main" id="{F58C6947-C4E1-2A00-CD84-EF84B24F7BFA}"/>
              </a:ext>
            </a:extLst>
          </p:cNvPr>
          <p:cNvSpPr txBox="1"/>
          <p:nvPr/>
        </p:nvSpPr>
        <p:spPr>
          <a:xfrm>
            <a:off x="2048739" y="4558990"/>
            <a:ext cx="1402773" cy="369332"/>
          </a:xfrm>
          <a:prstGeom prst="rect">
            <a:avLst/>
          </a:prstGeom>
          <a:noFill/>
        </p:spPr>
        <p:txBody>
          <a:bodyPr wrap="square" rtlCol="0">
            <a:spAutoFit/>
          </a:bodyPr>
          <a:lstStyle/>
          <a:p>
            <a:pPr algn="ctr"/>
            <a:r>
              <a:rPr lang="en-US" b="1" dirty="0"/>
              <a:t>PREDICTION</a:t>
            </a:r>
            <a:endParaRPr lang="en-IN" b="1" dirty="0"/>
          </a:p>
        </p:txBody>
      </p:sp>
      <p:pic>
        <p:nvPicPr>
          <p:cNvPr id="10" name="Picture 9">
            <a:extLst>
              <a:ext uri="{FF2B5EF4-FFF2-40B4-BE49-F238E27FC236}">
                <a16:creationId xmlns:a16="http://schemas.microsoft.com/office/drawing/2014/main" id="{5F95F8A2-27EB-D847-C605-80F46B2EB612}"/>
              </a:ext>
            </a:extLst>
          </p:cNvPr>
          <p:cNvPicPr>
            <a:picLocks noChangeAspect="1"/>
          </p:cNvPicPr>
          <p:nvPr/>
        </p:nvPicPr>
        <p:blipFill>
          <a:blip r:embed="rId4"/>
          <a:stretch>
            <a:fillRect/>
          </a:stretch>
        </p:blipFill>
        <p:spPr>
          <a:xfrm>
            <a:off x="1095800" y="5152470"/>
            <a:ext cx="1089754" cy="838273"/>
          </a:xfrm>
          <a:prstGeom prst="rect">
            <a:avLst/>
          </a:prstGeom>
        </p:spPr>
      </p:pic>
    </p:spTree>
    <p:extLst>
      <p:ext uri="{BB962C8B-B14F-4D97-AF65-F5344CB8AC3E}">
        <p14:creationId xmlns:p14="http://schemas.microsoft.com/office/powerpoint/2010/main" val="72775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5269-92E5-91BD-834F-E0D94A8DF598}"/>
              </a:ext>
            </a:extLst>
          </p:cNvPr>
          <p:cNvSpPr>
            <a:spLocks noGrp="1"/>
          </p:cNvSpPr>
          <p:nvPr>
            <p:ph type="title"/>
          </p:nvPr>
        </p:nvSpPr>
        <p:spPr/>
        <p:txBody>
          <a:bodyPr/>
          <a:lstStyle/>
          <a:p>
            <a:pPr algn="ctr"/>
            <a:r>
              <a:rPr lang="en-US" dirty="0"/>
              <a:t>Frame Works Used</a:t>
            </a:r>
            <a:endParaRPr lang="en-IN" dirty="0"/>
          </a:p>
        </p:txBody>
      </p:sp>
      <p:sp>
        <p:nvSpPr>
          <p:cNvPr id="3" name="Content Placeholder 2">
            <a:extLst>
              <a:ext uri="{FF2B5EF4-FFF2-40B4-BE49-F238E27FC236}">
                <a16:creationId xmlns:a16="http://schemas.microsoft.com/office/drawing/2014/main" id="{0B2C5093-DF00-423D-55F8-A9ABE331FDD7}"/>
              </a:ext>
            </a:extLst>
          </p:cNvPr>
          <p:cNvSpPr>
            <a:spLocks noGrp="1"/>
          </p:cNvSpPr>
          <p:nvPr>
            <p:ph idx="1"/>
          </p:nvPr>
        </p:nvSpPr>
        <p:spPr/>
        <p:txBody>
          <a:bodyPr/>
          <a:lstStyle/>
          <a:p>
            <a:r>
              <a:rPr lang="en-US" b="0" dirty="0">
                <a:solidFill>
                  <a:srgbClr val="CCCCCC"/>
                </a:solidFill>
                <a:effectLst/>
                <a:latin typeface="Consolas" panose="020B0609020204030204" pitchFamily="49" charset="0"/>
              </a:rPr>
              <a:t>- flask</a:t>
            </a:r>
          </a:p>
          <a:p>
            <a:r>
              <a:rPr lang="en-US" b="0" dirty="0">
                <a:solidFill>
                  <a:srgbClr val="CCCCCC"/>
                </a:solidFill>
                <a:effectLst/>
                <a:latin typeface="Consolas" panose="020B0609020204030204" pitchFamily="49" charset="0"/>
              </a:rPr>
              <a:t>- Python 3.8</a:t>
            </a:r>
          </a:p>
          <a:p>
            <a:r>
              <a:rPr lang="en-US" b="0" dirty="0">
                <a:solidFill>
                  <a:srgbClr val="CCCCCC"/>
                </a:solidFill>
                <a:effectLst/>
                <a:latin typeface="Consolas" panose="020B0609020204030204" pitchFamily="49" charset="0"/>
              </a:rPr>
              <a:t>- Scikit learn</a:t>
            </a:r>
          </a:p>
          <a:p>
            <a:r>
              <a:rPr lang="en-US" dirty="0">
                <a:solidFill>
                  <a:srgbClr val="CCCCCC"/>
                </a:solidFill>
                <a:latin typeface="Consolas" panose="020B0609020204030204" pitchFamily="49" charset="0"/>
              </a:rPr>
              <a:t>- pandas</a:t>
            </a:r>
          </a:p>
          <a:p>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numpy</a:t>
            </a:r>
            <a:endParaRPr lang="en-US"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17776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6976-ECE5-8DD1-53DC-7F8A2F9B5FBA}"/>
              </a:ext>
            </a:extLst>
          </p:cNvPr>
          <p:cNvSpPr>
            <a:spLocks noGrp="1"/>
          </p:cNvSpPr>
          <p:nvPr>
            <p:ph type="title"/>
          </p:nvPr>
        </p:nvSpPr>
        <p:spPr/>
        <p:txBody>
          <a:bodyPr/>
          <a:lstStyle/>
          <a:p>
            <a:r>
              <a:rPr lang="en-US" dirty="0"/>
              <a:t>Data: Introduction</a:t>
            </a:r>
            <a:endParaRPr lang="en-IN" dirty="0"/>
          </a:p>
        </p:txBody>
      </p:sp>
      <p:sp>
        <p:nvSpPr>
          <p:cNvPr id="3" name="Content Placeholder 2">
            <a:extLst>
              <a:ext uri="{FF2B5EF4-FFF2-40B4-BE49-F238E27FC236}">
                <a16:creationId xmlns:a16="http://schemas.microsoft.com/office/drawing/2014/main" id="{B4868A50-29DE-6392-44CB-6E5E02573CA0}"/>
              </a:ext>
            </a:extLst>
          </p:cNvPr>
          <p:cNvSpPr>
            <a:spLocks noGrp="1"/>
          </p:cNvSpPr>
          <p:nvPr>
            <p:ph idx="1"/>
          </p:nvPr>
        </p:nvSpPr>
        <p:spPr/>
        <p:txBody>
          <a:bodyPr>
            <a:normAutofit fontScale="85000" lnSpcReduction="20000"/>
          </a:bodyPr>
          <a:lstStyle/>
          <a:p>
            <a:r>
              <a:rPr lang="en-US" dirty="0">
                <a:latin typeface="Consolas" panose="020B0609020204030204" pitchFamily="49" charset="0"/>
              </a:rPr>
              <a:t>The mean, standard error, and "worst" or largest (mean of the three worst/largest values) of these features were computed for each image, resulting in 30 features.  For instance, field 0 is Mean Radius, field 10 is Radius SE, field 20 is Worst Radius.</a:t>
            </a:r>
          </a:p>
          <a:p>
            <a:endParaRPr lang="en-US" dirty="0">
              <a:latin typeface="Consolas" panose="020B0609020204030204" pitchFamily="49" charset="0"/>
            </a:endParaRPr>
          </a:p>
          <a:p>
            <a:r>
              <a:rPr lang="en-US" dirty="0">
                <a:latin typeface="Consolas" panose="020B0609020204030204" pitchFamily="49" charset="0"/>
              </a:rPr>
              <a:t>class:</a:t>
            </a:r>
          </a:p>
          <a:p>
            <a:pPr lvl="1"/>
            <a:r>
              <a:rPr lang="en-US" dirty="0">
                <a:latin typeface="Consolas" panose="020B0609020204030204" pitchFamily="49" charset="0"/>
              </a:rPr>
              <a:t>Malignant</a:t>
            </a:r>
          </a:p>
          <a:p>
            <a:pPr lvl="1"/>
            <a:r>
              <a:rPr lang="en-US" dirty="0">
                <a:latin typeface="Consolas" panose="020B0609020204030204" pitchFamily="49" charset="0"/>
              </a:rPr>
              <a:t>Benign</a:t>
            </a:r>
          </a:p>
          <a:p>
            <a:endParaRPr lang="en-US" dirty="0">
              <a:latin typeface="Consolas" panose="020B0609020204030204" pitchFamily="49" charset="0"/>
            </a:endParaRPr>
          </a:p>
          <a:p>
            <a:r>
              <a:rPr lang="en-US" dirty="0">
                <a:latin typeface="Consolas" panose="020B0609020204030204" pitchFamily="49" charset="0"/>
              </a:rPr>
              <a:t>Features are computed from a digitized image of a fine needle aspirate (FNA) of a breast mass.  They describe characteristics of the cell nuclei present in the image.</a:t>
            </a:r>
            <a:endParaRPr lang="en-IN" dirty="0">
              <a:latin typeface="Consolas" panose="020B0609020204030204" pitchFamily="49" charset="0"/>
            </a:endParaRPr>
          </a:p>
        </p:txBody>
      </p:sp>
    </p:spTree>
    <p:extLst>
      <p:ext uri="{BB962C8B-B14F-4D97-AF65-F5344CB8AC3E}">
        <p14:creationId xmlns:p14="http://schemas.microsoft.com/office/powerpoint/2010/main" val="191480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23A1-57B4-65BE-2DD1-631B5B2D599A}"/>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753856CD-33F9-D97E-A10A-1398A4C1404E}"/>
              </a:ext>
            </a:extLst>
          </p:cNvPr>
          <p:cNvSpPr>
            <a:spLocks noGrp="1"/>
          </p:cNvSpPr>
          <p:nvPr>
            <p:ph idx="1"/>
          </p:nvPr>
        </p:nvSpPr>
        <p:spPr/>
        <p:txBody>
          <a:bodyPr>
            <a:normAutofit fontScale="62500" lnSpcReduction="20000"/>
          </a:bodyPr>
          <a:lstStyle/>
          <a:p>
            <a:r>
              <a:rPr lang="en-US" dirty="0">
                <a:latin typeface="Consolas" panose="020B0609020204030204" pitchFamily="49" charset="0"/>
              </a:rPr>
              <a:t>Total 569 entries and 31 features (including target)</a:t>
            </a:r>
          </a:p>
          <a:p>
            <a:r>
              <a:rPr lang="en-IN" dirty="0">
                <a:latin typeface="Consolas" panose="020B0609020204030204" pitchFamily="49" charset="0"/>
              </a:rPr>
              <a:t>All independent features are float type and target is integer type with 2 classes 0 (Benign) and 1 (Malignant)</a:t>
            </a:r>
          </a:p>
          <a:p>
            <a:r>
              <a:rPr lang="en-IN" dirty="0">
                <a:latin typeface="Consolas" panose="020B0609020204030204" pitchFamily="49" charset="0"/>
              </a:rPr>
              <a:t>No duplicates or missing values</a:t>
            </a:r>
          </a:p>
          <a:p>
            <a:r>
              <a:rPr lang="en-IN" dirty="0">
                <a:latin typeface="Consolas" panose="020B0609020204030204" pitchFamily="49" charset="0"/>
              </a:rPr>
              <a:t>Distribution: Standard error data is right skewed </a:t>
            </a:r>
            <a:r>
              <a:rPr lang="en-IN" dirty="0">
                <a:solidFill>
                  <a:srgbClr val="0070C0"/>
                </a:solidFill>
                <a:latin typeface="Consolas" panose="020B0609020204030204" pitchFamily="49" charset="0"/>
              </a:rPr>
              <a:t># needs transformation</a:t>
            </a:r>
          </a:p>
          <a:p>
            <a:r>
              <a:rPr lang="en-US" dirty="0">
                <a:latin typeface="Consolas" panose="020B0609020204030204" pitchFamily="49" charset="0"/>
              </a:rPr>
              <a:t>Datatypes: float64(30), int64(1)</a:t>
            </a:r>
          </a:p>
          <a:p>
            <a:r>
              <a:rPr lang="en-US" dirty="0">
                <a:latin typeface="Consolas" panose="020B0609020204030204" pitchFamily="49" charset="0"/>
              </a:rPr>
              <a:t>Memory usage: 137.9 KB</a:t>
            </a:r>
            <a:endParaRPr lang="en-IN" dirty="0">
              <a:latin typeface="Consolas" panose="020B0609020204030204" pitchFamily="49" charset="0"/>
            </a:endParaRPr>
          </a:p>
          <a:p>
            <a:r>
              <a:rPr lang="en-IN" b="0" i="0" dirty="0">
                <a:effectLst/>
                <a:latin typeface="Consolas" panose="020B0609020204030204" pitchFamily="49" charset="0"/>
              </a:rPr>
              <a:t>Numerical columns: Index(['mean radius', 'mean texture', 'mean perimeter', 'mean area', 'mean smoothness', 'mean compactness', 'mean concavity', 'mean concave points', 'mean symmetry', 'mean fractal dimension', 'radius error', 'texture error', 'perimeter error', 'area error', 'smoothness error', 'compactness error', 'concavity error', 'concave points error', 'symmetry error', 'fractal dimension error', 'worst radius', 'worst texture', 'worst perimeter', 'worst area', 'worst smoothness', 'worst compactness', 'worst concavity', 'worst concave points', 'worst symmetry', 'worst fractal dimension'], </a:t>
            </a:r>
            <a:r>
              <a:rPr lang="en-IN" b="0" i="0" dirty="0" err="1">
                <a:effectLst/>
                <a:latin typeface="Consolas" panose="020B0609020204030204" pitchFamily="49" charset="0"/>
              </a:rPr>
              <a:t>dtype</a:t>
            </a:r>
            <a:r>
              <a:rPr lang="en-IN" b="0" i="0" dirty="0">
                <a:effectLst/>
                <a:latin typeface="Consolas" panose="020B0609020204030204" pitchFamily="49" charset="0"/>
              </a:rPr>
              <a:t>='object’)</a:t>
            </a:r>
          </a:p>
          <a:p>
            <a:r>
              <a:rPr lang="en-IN" b="0" i="0" dirty="0">
                <a:effectLst/>
                <a:latin typeface="Consolas" panose="020B0609020204030204" pitchFamily="49" charset="0"/>
              </a:rPr>
              <a:t>Categorical Columns: Index(['target'], </a:t>
            </a:r>
            <a:r>
              <a:rPr lang="en-IN" b="0" i="0" dirty="0" err="1">
                <a:effectLst/>
                <a:latin typeface="Consolas" panose="020B0609020204030204" pitchFamily="49" charset="0"/>
              </a:rPr>
              <a:t>dtype</a:t>
            </a:r>
            <a:r>
              <a:rPr lang="en-IN" b="0" i="0" dirty="0">
                <a:effectLst/>
                <a:latin typeface="Consolas" panose="020B0609020204030204" pitchFamily="49" charset="0"/>
              </a:rPr>
              <a:t>='object')</a:t>
            </a:r>
            <a:endParaRPr lang="en-IN" dirty="0"/>
          </a:p>
        </p:txBody>
      </p:sp>
    </p:spTree>
    <p:extLst>
      <p:ext uri="{BB962C8B-B14F-4D97-AF65-F5344CB8AC3E}">
        <p14:creationId xmlns:p14="http://schemas.microsoft.com/office/powerpoint/2010/main" val="225033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554B6BC8-6658-13A5-AD1A-B36AC67383BC}"/>
              </a:ext>
            </a:extLst>
          </p:cNvPr>
          <p:cNvGraphicFramePr>
            <a:graphicFrameLocks noGrp="1"/>
          </p:cNvGraphicFramePr>
          <p:nvPr>
            <p:extLst>
              <p:ext uri="{D42A27DB-BD31-4B8C-83A1-F6EECF244321}">
                <p14:modId xmlns:p14="http://schemas.microsoft.com/office/powerpoint/2010/main" val="1035933839"/>
              </p:ext>
            </p:extLst>
          </p:nvPr>
        </p:nvGraphicFramePr>
        <p:xfrm>
          <a:off x="2251363" y="-36276"/>
          <a:ext cx="10559511" cy="6894276"/>
        </p:xfrm>
        <a:graphic>
          <a:graphicData uri="http://schemas.openxmlformats.org/drawingml/2006/table">
            <a:tbl>
              <a:tblPr/>
              <a:tblGrid>
                <a:gridCol w="2547849">
                  <a:extLst>
                    <a:ext uri="{9D8B030D-6E8A-4147-A177-3AD203B41FA5}">
                      <a16:colId xmlns:a16="http://schemas.microsoft.com/office/drawing/2014/main" val="2690603376"/>
                    </a:ext>
                  </a:extLst>
                </a:gridCol>
                <a:gridCol w="1059398">
                  <a:extLst>
                    <a:ext uri="{9D8B030D-6E8A-4147-A177-3AD203B41FA5}">
                      <a16:colId xmlns:a16="http://schemas.microsoft.com/office/drawing/2014/main" val="1243911332"/>
                    </a:ext>
                  </a:extLst>
                </a:gridCol>
                <a:gridCol w="1059398">
                  <a:extLst>
                    <a:ext uri="{9D8B030D-6E8A-4147-A177-3AD203B41FA5}">
                      <a16:colId xmlns:a16="http://schemas.microsoft.com/office/drawing/2014/main" val="2214067875"/>
                    </a:ext>
                  </a:extLst>
                </a:gridCol>
                <a:gridCol w="1059398">
                  <a:extLst>
                    <a:ext uri="{9D8B030D-6E8A-4147-A177-3AD203B41FA5}">
                      <a16:colId xmlns:a16="http://schemas.microsoft.com/office/drawing/2014/main" val="2774145217"/>
                    </a:ext>
                  </a:extLst>
                </a:gridCol>
                <a:gridCol w="1059398">
                  <a:extLst>
                    <a:ext uri="{9D8B030D-6E8A-4147-A177-3AD203B41FA5}">
                      <a16:colId xmlns:a16="http://schemas.microsoft.com/office/drawing/2014/main" val="2927453108"/>
                    </a:ext>
                  </a:extLst>
                </a:gridCol>
                <a:gridCol w="1059398">
                  <a:extLst>
                    <a:ext uri="{9D8B030D-6E8A-4147-A177-3AD203B41FA5}">
                      <a16:colId xmlns:a16="http://schemas.microsoft.com/office/drawing/2014/main" val="3024325936"/>
                    </a:ext>
                  </a:extLst>
                </a:gridCol>
                <a:gridCol w="1094807">
                  <a:extLst>
                    <a:ext uri="{9D8B030D-6E8A-4147-A177-3AD203B41FA5}">
                      <a16:colId xmlns:a16="http://schemas.microsoft.com/office/drawing/2014/main" val="2171252226"/>
                    </a:ext>
                  </a:extLst>
                </a:gridCol>
                <a:gridCol w="1619865">
                  <a:extLst>
                    <a:ext uri="{9D8B030D-6E8A-4147-A177-3AD203B41FA5}">
                      <a16:colId xmlns:a16="http://schemas.microsoft.com/office/drawing/2014/main" val="1951504590"/>
                    </a:ext>
                  </a:extLst>
                </a:gridCol>
              </a:tblGrid>
              <a:tr h="162475">
                <a:tc>
                  <a:txBody>
                    <a:bodyPr/>
                    <a:lstStyle/>
                    <a:p>
                      <a:pPr algn="l" fontAlgn="b"/>
                      <a:endParaRPr lang="en-IN" sz="1400" b="0" i="0" u="none" strike="noStrike" dirty="0">
                        <a:solidFill>
                          <a:schemeClr val="tx1"/>
                        </a:solidFill>
                        <a:effectLst/>
                        <a:latin typeface="Calibri" panose="020F0502020204030204" pitchFamily="34" charset="0"/>
                      </a:endParaRP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mean</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std</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min</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50%</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75%</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max</a:t>
                      </a:r>
                    </a:p>
                  </a:txBody>
                  <a:tcPr marL="2766" marR="2766" marT="2766" marB="0" anchor="b">
                    <a:lnL>
                      <a:noFill/>
                    </a:lnL>
                    <a:lnR>
                      <a:noFill/>
                    </a:lnR>
                    <a:lnT>
                      <a:noFill/>
                    </a:lnT>
                    <a:lnB>
                      <a:noFill/>
                    </a:lnB>
                    <a:noFill/>
                  </a:tcPr>
                </a:tc>
                <a:extLst>
                  <a:ext uri="{0D108BD9-81ED-4DB2-BD59-A6C34878D82A}">
                    <a16:rowId xmlns:a16="http://schemas.microsoft.com/office/drawing/2014/main" val="194383975"/>
                  </a:ext>
                </a:extLst>
              </a:tr>
              <a:tr h="162475">
                <a:tc>
                  <a:txBody>
                    <a:bodyPr/>
                    <a:lstStyle/>
                    <a:p>
                      <a:pPr algn="l" fontAlgn="b"/>
                      <a:r>
                        <a:rPr lang="en-IN" sz="1400" b="0" i="0" u="none" strike="noStrike" dirty="0">
                          <a:solidFill>
                            <a:schemeClr val="tx1"/>
                          </a:solidFill>
                          <a:effectLst/>
                          <a:latin typeface="Calibri" panose="020F0502020204030204" pitchFamily="34" charset="0"/>
                        </a:rPr>
                        <a:t>mean radius</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14.12729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3.524049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6.981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11.7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13.37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15.78</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28.11</a:t>
                      </a:r>
                    </a:p>
                  </a:txBody>
                  <a:tcPr marL="2766" marR="2766" marT="2766" marB="0" anchor="b">
                    <a:lnL>
                      <a:noFill/>
                    </a:lnL>
                    <a:lnR>
                      <a:noFill/>
                    </a:lnR>
                    <a:lnT>
                      <a:noFill/>
                    </a:lnT>
                    <a:lnB>
                      <a:noFill/>
                    </a:lnB>
                    <a:noFill/>
                  </a:tcPr>
                </a:tc>
                <a:extLst>
                  <a:ext uri="{0D108BD9-81ED-4DB2-BD59-A6C34878D82A}">
                    <a16:rowId xmlns:a16="http://schemas.microsoft.com/office/drawing/2014/main" val="628111216"/>
                  </a:ext>
                </a:extLst>
              </a:tr>
              <a:tr h="162475">
                <a:tc>
                  <a:txBody>
                    <a:bodyPr/>
                    <a:lstStyle/>
                    <a:p>
                      <a:pPr algn="l" fontAlgn="b"/>
                      <a:r>
                        <a:rPr lang="en-IN" sz="1400" b="0" i="0" u="none" strike="noStrike" dirty="0">
                          <a:solidFill>
                            <a:schemeClr val="tx1"/>
                          </a:solidFill>
                          <a:effectLst/>
                          <a:latin typeface="Calibri" panose="020F0502020204030204" pitchFamily="34" charset="0"/>
                        </a:rPr>
                        <a:t>mean texture</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19.28965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4.301036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9.71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16.17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18.84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21.8</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39.28</a:t>
                      </a:r>
                    </a:p>
                  </a:txBody>
                  <a:tcPr marL="2766" marR="2766" marT="2766" marB="0" anchor="b">
                    <a:lnL>
                      <a:noFill/>
                    </a:lnL>
                    <a:lnR>
                      <a:noFill/>
                    </a:lnR>
                    <a:lnT>
                      <a:noFill/>
                    </a:lnT>
                    <a:lnB>
                      <a:noFill/>
                    </a:lnB>
                    <a:noFill/>
                  </a:tcPr>
                </a:tc>
                <a:extLst>
                  <a:ext uri="{0D108BD9-81ED-4DB2-BD59-A6C34878D82A}">
                    <a16:rowId xmlns:a16="http://schemas.microsoft.com/office/drawing/2014/main" val="2594290734"/>
                  </a:ext>
                </a:extLst>
              </a:tr>
              <a:tr h="162475">
                <a:tc>
                  <a:txBody>
                    <a:bodyPr/>
                    <a:lstStyle/>
                    <a:p>
                      <a:pPr algn="l" fontAlgn="b"/>
                      <a:r>
                        <a:rPr lang="en-IN" sz="1400" b="0" i="0" u="none" strike="noStrike">
                          <a:solidFill>
                            <a:schemeClr val="tx1"/>
                          </a:solidFill>
                          <a:effectLst/>
                          <a:latin typeface="Calibri" panose="020F0502020204030204" pitchFamily="34" charset="0"/>
                        </a:rPr>
                        <a:t>mean perimeter</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91.96903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24.29898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43.79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75.17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86.24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104.1</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188.5</a:t>
                      </a:r>
                    </a:p>
                  </a:txBody>
                  <a:tcPr marL="2766" marR="2766" marT="2766" marB="0" anchor="b">
                    <a:lnL>
                      <a:noFill/>
                    </a:lnL>
                    <a:lnR>
                      <a:noFill/>
                    </a:lnR>
                    <a:lnT>
                      <a:noFill/>
                    </a:lnT>
                    <a:lnB>
                      <a:noFill/>
                    </a:lnB>
                    <a:noFill/>
                  </a:tcPr>
                </a:tc>
                <a:extLst>
                  <a:ext uri="{0D108BD9-81ED-4DB2-BD59-A6C34878D82A}">
                    <a16:rowId xmlns:a16="http://schemas.microsoft.com/office/drawing/2014/main" val="2370500844"/>
                  </a:ext>
                </a:extLst>
              </a:tr>
              <a:tr h="162475">
                <a:tc>
                  <a:txBody>
                    <a:bodyPr/>
                    <a:lstStyle/>
                    <a:p>
                      <a:pPr algn="l" fontAlgn="b"/>
                      <a:r>
                        <a:rPr lang="en-IN" sz="1400" b="0" i="0" u="none" strike="noStrike">
                          <a:solidFill>
                            <a:schemeClr val="tx1"/>
                          </a:solidFill>
                          <a:effectLst/>
                          <a:latin typeface="Calibri" panose="020F0502020204030204" pitchFamily="34" charset="0"/>
                        </a:rPr>
                        <a:t>mean area</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654.8891</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351.9141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143.5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420.3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551.1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782.7</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2501</a:t>
                      </a:r>
                    </a:p>
                  </a:txBody>
                  <a:tcPr marL="2766" marR="2766" marT="2766" marB="0" anchor="b">
                    <a:lnL>
                      <a:noFill/>
                    </a:lnL>
                    <a:lnR>
                      <a:noFill/>
                    </a:lnR>
                    <a:lnT>
                      <a:noFill/>
                    </a:lnT>
                    <a:lnB>
                      <a:noFill/>
                    </a:lnB>
                    <a:noFill/>
                  </a:tcPr>
                </a:tc>
                <a:extLst>
                  <a:ext uri="{0D108BD9-81ED-4DB2-BD59-A6C34878D82A}">
                    <a16:rowId xmlns:a16="http://schemas.microsoft.com/office/drawing/2014/main" val="2011047381"/>
                  </a:ext>
                </a:extLst>
              </a:tr>
              <a:tr h="235563">
                <a:tc>
                  <a:txBody>
                    <a:bodyPr/>
                    <a:lstStyle/>
                    <a:p>
                      <a:pPr algn="l" fontAlgn="b"/>
                      <a:r>
                        <a:rPr lang="en-IN" sz="1400" b="0" i="0" u="none" strike="noStrike">
                          <a:solidFill>
                            <a:schemeClr val="tx1"/>
                          </a:solidFill>
                          <a:effectLst/>
                          <a:latin typeface="Calibri" panose="020F0502020204030204" pitchFamily="34" charset="0"/>
                        </a:rPr>
                        <a:t>mean smoothness</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0.09636</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0.014064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0.05263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0.08637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0.09587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0.1053</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0.1634</a:t>
                      </a:r>
                    </a:p>
                  </a:txBody>
                  <a:tcPr marL="2766" marR="2766" marT="2766" marB="0" anchor="b">
                    <a:lnL>
                      <a:noFill/>
                    </a:lnL>
                    <a:lnR>
                      <a:noFill/>
                    </a:lnR>
                    <a:lnT>
                      <a:noFill/>
                    </a:lnT>
                    <a:lnB>
                      <a:noFill/>
                    </a:lnB>
                    <a:noFill/>
                  </a:tcPr>
                </a:tc>
                <a:extLst>
                  <a:ext uri="{0D108BD9-81ED-4DB2-BD59-A6C34878D82A}">
                    <a16:rowId xmlns:a16="http://schemas.microsoft.com/office/drawing/2014/main" val="2118134199"/>
                  </a:ext>
                </a:extLst>
              </a:tr>
              <a:tr h="235563">
                <a:tc>
                  <a:txBody>
                    <a:bodyPr/>
                    <a:lstStyle/>
                    <a:p>
                      <a:pPr algn="l" fontAlgn="b"/>
                      <a:r>
                        <a:rPr lang="en-IN" sz="1400" b="0" i="0" u="none" strike="noStrike">
                          <a:solidFill>
                            <a:schemeClr val="tx1"/>
                          </a:solidFill>
                          <a:effectLst/>
                          <a:latin typeface="Calibri" panose="020F0502020204030204" pitchFamily="34" charset="0"/>
                        </a:rPr>
                        <a:t>mean compactness</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0.104341</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0.052813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0.01938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0.06492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0.09263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0.1304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0.3454</a:t>
                      </a:r>
                    </a:p>
                  </a:txBody>
                  <a:tcPr marL="2766" marR="2766" marT="2766" marB="0" anchor="b">
                    <a:lnL>
                      <a:noFill/>
                    </a:lnL>
                    <a:lnR>
                      <a:noFill/>
                    </a:lnR>
                    <a:lnT>
                      <a:noFill/>
                    </a:lnT>
                    <a:lnB>
                      <a:noFill/>
                    </a:lnB>
                    <a:noFill/>
                  </a:tcPr>
                </a:tc>
                <a:extLst>
                  <a:ext uri="{0D108BD9-81ED-4DB2-BD59-A6C34878D82A}">
                    <a16:rowId xmlns:a16="http://schemas.microsoft.com/office/drawing/2014/main" val="3951136117"/>
                  </a:ext>
                </a:extLst>
              </a:tr>
              <a:tr h="162475">
                <a:tc>
                  <a:txBody>
                    <a:bodyPr/>
                    <a:lstStyle/>
                    <a:p>
                      <a:pPr algn="l" fontAlgn="b"/>
                      <a:r>
                        <a:rPr lang="en-IN" sz="1400" b="0" i="0" u="none" strike="noStrike">
                          <a:solidFill>
                            <a:schemeClr val="tx1"/>
                          </a:solidFill>
                          <a:effectLst/>
                          <a:latin typeface="Calibri" panose="020F0502020204030204" pitchFamily="34" charset="0"/>
                        </a:rPr>
                        <a:t>mean concavity</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0.088799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0.07972</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0.02956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0.06154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0.1307</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0.4268</a:t>
                      </a:r>
                    </a:p>
                  </a:txBody>
                  <a:tcPr marL="2766" marR="2766" marT="2766" marB="0" anchor="b">
                    <a:lnL>
                      <a:noFill/>
                    </a:lnL>
                    <a:lnR>
                      <a:noFill/>
                    </a:lnR>
                    <a:lnT>
                      <a:noFill/>
                    </a:lnT>
                    <a:lnB>
                      <a:noFill/>
                    </a:lnB>
                    <a:noFill/>
                  </a:tcPr>
                </a:tc>
                <a:extLst>
                  <a:ext uri="{0D108BD9-81ED-4DB2-BD59-A6C34878D82A}">
                    <a16:rowId xmlns:a16="http://schemas.microsoft.com/office/drawing/2014/main" val="401172133"/>
                  </a:ext>
                </a:extLst>
              </a:tr>
              <a:tr h="235563">
                <a:tc>
                  <a:txBody>
                    <a:bodyPr/>
                    <a:lstStyle/>
                    <a:p>
                      <a:pPr algn="l" fontAlgn="b"/>
                      <a:r>
                        <a:rPr lang="en-IN" sz="1400" b="0" i="0" u="none" strike="noStrike">
                          <a:solidFill>
                            <a:schemeClr val="tx1"/>
                          </a:solidFill>
                          <a:effectLst/>
                          <a:latin typeface="Calibri" panose="020F0502020204030204" pitchFamily="34" charset="0"/>
                        </a:rPr>
                        <a:t>mean concave points</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0.048919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0.038803</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0.02031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0.0335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0.074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0.2012</a:t>
                      </a:r>
                    </a:p>
                  </a:txBody>
                  <a:tcPr marL="2766" marR="2766" marT="2766" marB="0" anchor="b">
                    <a:lnL>
                      <a:noFill/>
                    </a:lnL>
                    <a:lnR>
                      <a:noFill/>
                    </a:lnR>
                    <a:lnT>
                      <a:noFill/>
                    </a:lnT>
                    <a:lnB>
                      <a:noFill/>
                    </a:lnB>
                    <a:noFill/>
                  </a:tcPr>
                </a:tc>
                <a:extLst>
                  <a:ext uri="{0D108BD9-81ED-4DB2-BD59-A6C34878D82A}">
                    <a16:rowId xmlns:a16="http://schemas.microsoft.com/office/drawing/2014/main" val="4044400747"/>
                  </a:ext>
                </a:extLst>
              </a:tr>
              <a:tr h="162475">
                <a:tc>
                  <a:txBody>
                    <a:bodyPr/>
                    <a:lstStyle/>
                    <a:p>
                      <a:pPr algn="l" fontAlgn="b"/>
                      <a:r>
                        <a:rPr lang="en-IN" sz="1400" b="0" i="0" u="none" strike="noStrike">
                          <a:solidFill>
                            <a:schemeClr val="tx1"/>
                          </a:solidFill>
                          <a:effectLst/>
                          <a:latin typeface="Calibri" panose="020F0502020204030204" pitchFamily="34" charset="0"/>
                        </a:rPr>
                        <a:t>mean symmetry</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0.181162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0.027414</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0.106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0.1619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0.1792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0.1957</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0.304</a:t>
                      </a:r>
                    </a:p>
                  </a:txBody>
                  <a:tcPr marL="2766" marR="2766" marT="2766" marB="0" anchor="b">
                    <a:lnL>
                      <a:noFill/>
                    </a:lnL>
                    <a:lnR>
                      <a:noFill/>
                    </a:lnR>
                    <a:lnT>
                      <a:noFill/>
                    </a:lnT>
                    <a:lnB>
                      <a:noFill/>
                    </a:lnB>
                    <a:noFill/>
                  </a:tcPr>
                </a:tc>
                <a:extLst>
                  <a:ext uri="{0D108BD9-81ED-4DB2-BD59-A6C34878D82A}">
                    <a16:rowId xmlns:a16="http://schemas.microsoft.com/office/drawing/2014/main" val="1196715307"/>
                  </a:ext>
                </a:extLst>
              </a:tr>
              <a:tr h="235563">
                <a:tc>
                  <a:txBody>
                    <a:bodyPr/>
                    <a:lstStyle/>
                    <a:p>
                      <a:pPr algn="l" fontAlgn="b"/>
                      <a:r>
                        <a:rPr lang="en-IN" sz="1400" b="0" i="0" u="none" strike="noStrike">
                          <a:solidFill>
                            <a:schemeClr val="tx1"/>
                          </a:solidFill>
                          <a:effectLst/>
                          <a:latin typeface="Calibri" panose="020F0502020204030204" pitchFamily="34" charset="0"/>
                        </a:rPr>
                        <a:t>mean fractal dimension</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0.062798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0.00706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0.04996</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0.0577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0.06154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0.06612</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0.09744</a:t>
                      </a:r>
                    </a:p>
                  </a:txBody>
                  <a:tcPr marL="2766" marR="2766" marT="2766" marB="0" anchor="b">
                    <a:lnL>
                      <a:noFill/>
                    </a:lnL>
                    <a:lnR>
                      <a:noFill/>
                    </a:lnR>
                    <a:lnT>
                      <a:noFill/>
                    </a:lnT>
                    <a:lnB>
                      <a:noFill/>
                    </a:lnB>
                    <a:noFill/>
                  </a:tcPr>
                </a:tc>
                <a:extLst>
                  <a:ext uri="{0D108BD9-81ED-4DB2-BD59-A6C34878D82A}">
                    <a16:rowId xmlns:a16="http://schemas.microsoft.com/office/drawing/2014/main" val="3080970629"/>
                  </a:ext>
                </a:extLst>
              </a:tr>
              <a:tr h="162475">
                <a:tc>
                  <a:txBody>
                    <a:bodyPr/>
                    <a:lstStyle/>
                    <a:p>
                      <a:pPr algn="l" fontAlgn="b"/>
                      <a:r>
                        <a:rPr lang="en-IN" sz="1400" b="0" i="0" u="none" strike="noStrike">
                          <a:solidFill>
                            <a:schemeClr val="tx1"/>
                          </a:solidFill>
                          <a:effectLst/>
                          <a:latin typeface="Calibri" panose="020F0502020204030204" pitchFamily="34" charset="0"/>
                        </a:rPr>
                        <a:t>radius error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0.405172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0.277313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0.1115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0.2324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0.3242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0.4789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2.873</a:t>
                      </a:r>
                    </a:p>
                  </a:txBody>
                  <a:tcPr marL="2766" marR="2766" marT="2766" marB="0" anchor="b">
                    <a:lnL>
                      <a:noFill/>
                    </a:lnL>
                    <a:lnR>
                      <a:noFill/>
                    </a:lnR>
                    <a:lnT>
                      <a:noFill/>
                    </a:lnT>
                    <a:lnB>
                      <a:noFill/>
                    </a:lnB>
                    <a:noFill/>
                  </a:tcPr>
                </a:tc>
                <a:extLst>
                  <a:ext uri="{0D108BD9-81ED-4DB2-BD59-A6C34878D82A}">
                    <a16:rowId xmlns:a16="http://schemas.microsoft.com/office/drawing/2014/main" val="1181864795"/>
                  </a:ext>
                </a:extLst>
              </a:tr>
              <a:tr h="162475">
                <a:tc>
                  <a:txBody>
                    <a:bodyPr/>
                    <a:lstStyle/>
                    <a:p>
                      <a:pPr algn="l" fontAlgn="b"/>
                      <a:r>
                        <a:rPr lang="en-IN" sz="1400" b="0" i="0" u="none" strike="noStrike">
                          <a:solidFill>
                            <a:schemeClr val="tx1"/>
                          </a:solidFill>
                          <a:effectLst/>
                          <a:latin typeface="Calibri" panose="020F0502020204030204" pitchFamily="34" charset="0"/>
                        </a:rPr>
                        <a:t>texture error</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1.216853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0.551648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0.3602</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0.8339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1.108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1.474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4.885</a:t>
                      </a:r>
                    </a:p>
                  </a:txBody>
                  <a:tcPr marL="2766" marR="2766" marT="2766" marB="0" anchor="b">
                    <a:lnL>
                      <a:noFill/>
                    </a:lnL>
                    <a:lnR>
                      <a:noFill/>
                    </a:lnR>
                    <a:lnT>
                      <a:noFill/>
                    </a:lnT>
                    <a:lnB>
                      <a:noFill/>
                    </a:lnB>
                    <a:noFill/>
                  </a:tcPr>
                </a:tc>
                <a:extLst>
                  <a:ext uri="{0D108BD9-81ED-4DB2-BD59-A6C34878D82A}">
                    <a16:rowId xmlns:a16="http://schemas.microsoft.com/office/drawing/2014/main" val="2869877561"/>
                  </a:ext>
                </a:extLst>
              </a:tr>
              <a:tr h="162475">
                <a:tc>
                  <a:txBody>
                    <a:bodyPr/>
                    <a:lstStyle/>
                    <a:p>
                      <a:pPr algn="l" fontAlgn="b"/>
                      <a:r>
                        <a:rPr lang="en-IN" sz="1400" b="0" i="0" u="none" strike="noStrike">
                          <a:solidFill>
                            <a:schemeClr val="tx1"/>
                          </a:solidFill>
                          <a:effectLst/>
                          <a:latin typeface="Calibri" panose="020F0502020204030204" pitchFamily="34" charset="0"/>
                        </a:rPr>
                        <a:t>perimeter error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2.866059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2.021855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0.757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1.606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2.287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3.357</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21.98</a:t>
                      </a:r>
                    </a:p>
                  </a:txBody>
                  <a:tcPr marL="2766" marR="2766" marT="2766" marB="0" anchor="b">
                    <a:lnL>
                      <a:noFill/>
                    </a:lnL>
                    <a:lnR>
                      <a:noFill/>
                    </a:lnR>
                    <a:lnT>
                      <a:noFill/>
                    </a:lnT>
                    <a:lnB>
                      <a:noFill/>
                    </a:lnB>
                    <a:noFill/>
                  </a:tcPr>
                </a:tc>
                <a:extLst>
                  <a:ext uri="{0D108BD9-81ED-4DB2-BD59-A6C34878D82A}">
                    <a16:rowId xmlns:a16="http://schemas.microsoft.com/office/drawing/2014/main" val="3794978556"/>
                  </a:ext>
                </a:extLst>
              </a:tr>
              <a:tr h="162475">
                <a:tc>
                  <a:txBody>
                    <a:bodyPr/>
                    <a:lstStyle/>
                    <a:p>
                      <a:pPr algn="l" fontAlgn="b"/>
                      <a:r>
                        <a:rPr lang="en-IN" sz="1400" b="0" i="0" u="none" strike="noStrike">
                          <a:solidFill>
                            <a:schemeClr val="tx1"/>
                          </a:solidFill>
                          <a:effectLst/>
                          <a:latin typeface="Calibri" panose="020F0502020204030204" pitchFamily="34" charset="0"/>
                        </a:rPr>
                        <a:t>area error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40.33708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45.49101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6.802</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17.85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24.53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45.19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542.2</a:t>
                      </a:r>
                    </a:p>
                  </a:txBody>
                  <a:tcPr marL="2766" marR="2766" marT="2766" marB="0" anchor="b">
                    <a:lnL>
                      <a:noFill/>
                    </a:lnL>
                    <a:lnR>
                      <a:noFill/>
                    </a:lnR>
                    <a:lnT>
                      <a:noFill/>
                    </a:lnT>
                    <a:lnB>
                      <a:noFill/>
                    </a:lnB>
                    <a:noFill/>
                  </a:tcPr>
                </a:tc>
                <a:extLst>
                  <a:ext uri="{0D108BD9-81ED-4DB2-BD59-A6C34878D82A}">
                    <a16:rowId xmlns:a16="http://schemas.microsoft.com/office/drawing/2014/main" val="1183245276"/>
                  </a:ext>
                </a:extLst>
              </a:tr>
              <a:tr h="162475">
                <a:tc>
                  <a:txBody>
                    <a:bodyPr/>
                    <a:lstStyle/>
                    <a:p>
                      <a:pPr algn="l" fontAlgn="b"/>
                      <a:r>
                        <a:rPr lang="en-IN" sz="1400" b="0" i="0" u="none" strike="noStrike">
                          <a:solidFill>
                            <a:schemeClr val="tx1"/>
                          </a:solidFill>
                          <a:effectLst/>
                          <a:latin typeface="Calibri" panose="020F0502020204030204" pitchFamily="34" charset="0"/>
                        </a:rPr>
                        <a:t>smoothness error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0.007041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0.003003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0.001713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0.005169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0.00638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0.008146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0.03113</a:t>
                      </a:r>
                    </a:p>
                  </a:txBody>
                  <a:tcPr marL="2766" marR="2766" marT="2766" marB="0" anchor="b">
                    <a:lnL>
                      <a:noFill/>
                    </a:lnL>
                    <a:lnR>
                      <a:noFill/>
                    </a:lnR>
                    <a:lnT>
                      <a:noFill/>
                    </a:lnT>
                    <a:lnB>
                      <a:noFill/>
                    </a:lnB>
                    <a:noFill/>
                  </a:tcPr>
                </a:tc>
                <a:extLst>
                  <a:ext uri="{0D108BD9-81ED-4DB2-BD59-A6C34878D82A}">
                    <a16:rowId xmlns:a16="http://schemas.microsoft.com/office/drawing/2014/main" val="2978955697"/>
                  </a:ext>
                </a:extLst>
              </a:tr>
              <a:tr h="162475">
                <a:tc>
                  <a:txBody>
                    <a:bodyPr/>
                    <a:lstStyle/>
                    <a:p>
                      <a:pPr algn="l" fontAlgn="b"/>
                      <a:r>
                        <a:rPr lang="en-IN" sz="1400" b="0" i="0" u="none" strike="noStrike">
                          <a:solidFill>
                            <a:schemeClr val="tx1"/>
                          </a:solidFill>
                          <a:effectLst/>
                          <a:latin typeface="Calibri" panose="020F0502020204030204" pitchFamily="34" charset="0"/>
                        </a:rPr>
                        <a:t>compactness error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0.025478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0.017908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0.002252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0.01308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0.02045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0.03245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0.1354</a:t>
                      </a:r>
                    </a:p>
                  </a:txBody>
                  <a:tcPr marL="2766" marR="2766" marT="2766" marB="0" anchor="b">
                    <a:lnL>
                      <a:noFill/>
                    </a:lnL>
                    <a:lnR>
                      <a:noFill/>
                    </a:lnR>
                    <a:lnT>
                      <a:noFill/>
                    </a:lnT>
                    <a:lnB>
                      <a:noFill/>
                    </a:lnB>
                    <a:noFill/>
                  </a:tcPr>
                </a:tc>
                <a:extLst>
                  <a:ext uri="{0D108BD9-81ED-4DB2-BD59-A6C34878D82A}">
                    <a16:rowId xmlns:a16="http://schemas.microsoft.com/office/drawing/2014/main" val="3854630262"/>
                  </a:ext>
                </a:extLst>
              </a:tr>
              <a:tr h="162475">
                <a:tc>
                  <a:txBody>
                    <a:bodyPr/>
                    <a:lstStyle/>
                    <a:p>
                      <a:pPr algn="l" fontAlgn="b"/>
                      <a:r>
                        <a:rPr lang="en-IN" sz="1400" b="0" i="0" u="none" strike="noStrike">
                          <a:solidFill>
                            <a:schemeClr val="tx1"/>
                          </a:solidFill>
                          <a:effectLst/>
                          <a:latin typeface="Calibri" panose="020F0502020204030204" pitchFamily="34" charset="0"/>
                        </a:rPr>
                        <a:t>concavity error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0.031894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0.030186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0.01509</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0.02589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0.04205</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0.396</a:t>
                      </a:r>
                    </a:p>
                  </a:txBody>
                  <a:tcPr marL="2766" marR="2766" marT="2766" marB="0" anchor="b">
                    <a:lnL>
                      <a:noFill/>
                    </a:lnL>
                    <a:lnR>
                      <a:noFill/>
                    </a:lnR>
                    <a:lnT>
                      <a:noFill/>
                    </a:lnT>
                    <a:lnB>
                      <a:noFill/>
                    </a:lnB>
                    <a:noFill/>
                  </a:tcPr>
                </a:tc>
                <a:extLst>
                  <a:ext uri="{0D108BD9-81ED-4DB2-BD59-A6C34878D82A}">
                    <a16:rowId xmlns:a16="http://schemas.microsoft.com/office/drawing/2014/main" val="1470675931"/>
                  </a:ext>
                </a:extLst>
              </a:tr>
              <a:tr h="235563">
                <a:tc>
                  <a:txBody>
                    <a:bodyPr/>
                    <a:lstStyle/>
                    <a:p>
                      <a:pPr algn="l" fontAlgn="b"/>
                      <a:r>
                        <a:rPr lang="en-IN" sz="1400" b="0" i="0" u="none" strike="noStrike">
                          <a:solidFill>
                            <a:schemeClr val="tx1"/>
                          </a:solidFill>
                          <a:effectLst/>
                          <a:latin typeface="Calibri" panose="020F0502020204030204" pitchFamily="34" charset="0"/>
                        </a:rPr>
                        <a:t>concave points error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0.011796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0.00617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0.007638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0.01093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0.01471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0.05279</a:t>
                      </a:r>
                    </a:p>
                  </a:txBody>
                  <a:tcPr marL="2766" marR="2766" marT="2766" marB="0" anchor="b">
                    <a:lnL>
                      <a:noFill/>
                    </a:lnL>
                    <a:lnR>
                      <a:noFill/>
                    </a:lnR>
                    <a:lnT>
                      <a:noFill/>
                    </a:lnT>
                    <a:lnB>
                      <a:noFill/>
                    </a:lnB>
                    <a:noFill/>
                  </a:tcPr>
                </a:tc>
                <a:extLst>
                  <a:ext uri="{0D108BD9-81ED-4DB2-BD59-A6C34878D82A}">
                    <a16:rowId xmlns:a16="http://schemas.microsoft.com/office/drawing/2014/main" val="576327918"/>
                  </a:ext>
                </a:extLst>
              </a:tr>
              <a:tr h="162475">
                <a:tc>
                  <a:txBody>
                    <a:bodyPr/>
                    <a:lstStyle/>
                    <a:p>
                      <a:pPr algn="l" fontAlgn="b"/>
                      <a:r>
                        <a:rPr lang="en-IN" sz="1400" b="0" i="0" u="none" strike="noStrike">
                          <a:solidFill>
                            <a:schemeClr val="tx1"/>
                          </a:solidFill>
                          <a:effectLst/>
                          <a:latin typeface="Calibri" panose="020F0502020204030204" pitchFamily="34" charset="0"/>
                        </a:rPr>
                        <a:t>symmetry error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0.020542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0.008266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0.007882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0.01516</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0.01873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0.02348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0.07895</a:t>
                      </a:r>
                    </a:p>
                  </a:txBody>
                  <a:tcPr marL="2766" marR="2766" marT="2766" marB="0" anchor="b">
                    <a:lnL>
                      <a:noFill/>
                    </a:lnL>
                    <a:lnR>
                      <a:noFill/>
                    </a:lnR>
                    <a:lnT>
                      <a:noFill/>
                    </a:lnT>
                    <a:lnB>
                      <a:noFill/>
                    </a:lnB>
                    <a:noFill/>
                  </a:tcPr>
                </a:tc>
                <a:extLst>
                  <a:ext uri="{0D108BD9-81ED-4DB2-BD59-A6C34878D82A}">
                    <a16:rowId xmlns:a16="http://schemas.microsoft.com/office/drawing/2014/main" val="2242056467"/>
                  </a:ext>
                </a:extLst>
              </a:tr>
              <a:tr h="235563">
                <a:tc>
                  <a:txBody>
                    <a:bodyPr/>
                    <a:lstStyle/>
                    <a:p>
                      <a:pPr algn="l" fontAlgn="b"/>
                      <a:r>
                        <a:rPr lang="en-IN" sz="1400" b="0" i="0" u="none" strike="noStrike" dirty="0">
                          <a:solidFill>
                            <a:schemeClr val="tx1"/>
                          </a:solidFill>
                          <a:effectLst/>
                          <a:latin typeface="Calibri" panose="020F0502020204030204" pitchFamily="34" charset="0"/>
                        </a:rPr>
                        <a:t>fractal dimension error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0.003795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0.002646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0.000895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0.002248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0.003187</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0.004558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0.02984</a:t>
                      </a:r>
                    </a:p>
                  </a:txBody>
                  <a:tcPr marL="2766" marR="2766" marT="2766" marB="0" anchor="b">
                    <a:lnL>
                      <a:noFill/>
                    </a:lnL>
                    <a:lnR>
                      <a:noFill/>
                    </a:lnR>
                    <a:lnT>
                      <a:noFill/>
                    </a:lnT>
                    <a:lnB>
                      <a:noFill/>
                    </a:lnB>
                    <a:noFill/>
                  </a:tcPr>
                </a:tc>
                <a:extLst>
                  <a:ext uri="{0D108BD9-81ED-4DB2-BD59-A6C34878D82A}">
                    <a16:rowId xmlns:a16="http://schemas.microsoft.com/office/drawing/2014/main" val="3380314890"/>
                  </a:ext>
                </a:extLst>
              </a:tr>
              <a:tr h="162475">
                <a:tc>
                  <a:txBody>
                    <a:bodyPr/>
                    <a:lstStyle/>
                    <a:p>
                      <a:pPr algn="l" fontAlgn="b"/>
                      <a:r>
                        <a:rPr lang="en-IN" sz="1400" b="0" i="0" u="none" strike="noStrike">
                          <a:solidFill>
                            <a:schemeClr val="tx1"/>
                          </a:solidFill>
                          <a:effectLst/>
                          <a:latin typeface="Calibri" panose="020F0502020204030204" pitchFamily="34" charset="0"/>
                        </a:rPr>
                        <a:t>worst radius</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16.26919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4.833242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7.93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13.01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14.97</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18.79</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36.04</a:t>
                      </a:r>
                    </a:p>
                  </a:txBody>
                  <a:tcPr marL="2766" marR="2766" marT="2766" marB="0" anchor="b">
                    <a:lnL>
                      <a:noFill/>
                    </a:lnL>
                    <a:lnR>
                      <a:noFill/>
                    </a:lnR>
                    <a:lnT>
                      <a:noFill/>
                    </a:lnT>
                    <a:lnB>
                      <a:noFill/>
                    </a:lnB>
                    <a:noFill/>
                  </a:tcPr>
                </a:tc>
                <a:extLst>
                  <a:ext uri="{0D108BD9-81ED-4DB2-BD59-A6C34878D82A}">
                    <a16:rowId xmlns:a16="http://schemas.microsoft.com/office/drawing/2014/main" val="3357711014"/>
                  </a:ext>
                </a:extLst>
              </a:tr>
              <a:tr h="162475">
                <a:tc>
                  <a:txBody>
                    <a:bodyPr/>
                    <a:lstStyle/>
                    <a:p>
                      <a:pPr algn="l" fontAlgn="b"/>
                      <a:r>
                        <a:rPr lang="en-IN" sz="1400" b="0" i="0" u="none" strike="noStrike">
                          <a:solidFill>
                            <a:schemeClr val="tx1"/>
                          </a:solidFill>
                          <a:effectLst/>
                          <a:latin typeface="Calibri" panose="020F0502020204030204" pitchFamily="34" charset="0"/>
                        </a:rPr>
                        <a:t>worst texture</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25.67722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6.146258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12.02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21.08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25.41</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29.72</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49.54</a:t>
                      </a:r>
                    </a:p>
                  </a:txBody>
                  <a:tcPr marL="2766" marR="2766" marT="2766" marB="0" anchor="b">
                    <a:lnL>
                      <a:noFill/>
                    </a:lnL>
                    <a:lnR>
                      <a:noFill/>
                    </a:lnR>
                    <a:lnT>
                      <a:noFill/>
                    </a:lnT>
                    <a:lnB>
                      <a:noFill/>
                    </a:lnB>
                    <a:noFill/>
                  </a:tcPr>
                </a:tc>
                <a:extLst>
                  <a:ext uri="{0D108BD9-81ED-4DB2-BD59-A6C34878D82A}">
                    <a16:rowId xmlns:a16="http://schemas.microsoft.com/office/drawing/2014/main" val="3204845234"/>
                  </a:ext>
                </a:extLst>
              </a:tr>
              <a:tr h="162475">
                <a:tc>
                  <a:txBody>
                    <a:bodyPr/>
                    <a:lstStyle/>
                    <a:p>
                      <a:pPr algn="l" fontAlgn="b"/>
                      <a:r>
                        <a:rPr lang="en-IN" sz="1400" b="0" i="0" u="none" strike="noStrike">
                          <a:solidFill>
                            <a:schemeClr val="tx1"/>
                          </a:solidFill>
                          <a:effectLst/>
                          <a:latin typeface="Calibri" panose="020F0502020204030204" pitchFamily="34" charset="0"/>
                        </a:rPr>
                        <a:t>worst perimeter</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107.2612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33.60254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50.41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84.11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97.66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125.4</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251.2</a:t>
                      </a:r>
                    </a:p>
                  </a:txBody>
                  <a:tcPr marL="2766" marR="2766" marT="2766" marB="0" anchor="b">
                    <a:lnL>
                      <a:noFill/>
                    </a:lnL>
                    <a:lnR>
                      <a:noFill/>
                    </a:lnR>
                    <a:lnT>
                      <a:noFill/>
                    </a:lnT>
                    <a:lnB>
                      <a:noFill/>
                    </a:lnB>
                    <a:noFill/>
                  </a:tcPr>
                </a:tc>
                <a:extLst>
                  <a:ext uri="{0D108BD9-81ED-4DB2-BD59-A6C34878D82A}">
                    <a16:rowId xmlns:a16="http://schemas.microsoft.com/office/drawing/2014/main" val="625697297"/>
                  </a:ext>
                </a:extLst>
              </a:tr>
              <a:tr h="162475">
                <a:tc>
                  <a:txBody>
                    <a:bodyPr/>
                    <a:lstStyle/>
                    <a:p>
                      <a:pPr algn="l" fontAlgn="b"/>
                      <a:r>
                        <a:rPr lang="en-IN" sz="1400" b="0" i="0" u="none" strike="noStrike">
                          <a:solidFill>
                            <a:schemeClr val="tx1"/>
                          </a:solidFill>
                          <a:effectLst/>
                          <a:latin typeface="Calibri" panose="020F0502020204030204" pitchFamily="34" charset="0"/>
                        </a:rPr>
                        <a:t>worst area</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880.5831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569.357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185.2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515.3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686.5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1084</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4254</a:t>
                      </a:r>
                    </a:p>
                  </a:txBody>
                  <a:tcPr marL="2766" marR="2766" marT="2766" marB="0" anchor="b">
                    <a:lnL>
                      <a:noFill/>
                    </a:lnL>
                    <a:lnR>
                      <a:noFill/>
                    </a:lnR>
                    <a:lnT>
                      <a:noFill/>
                    </a:lnT>
                    <a:lnB>
                      <a:noFill/>
                    </a:lnB>
                    <a:noFill/>
                  </a:tcPr>
                </a:tc>
                <a:extLst>
                  <a:ext uri="{0D108BD9-81ED-4DB2-BD59-A6C34878D82A}">
                    <a16:rowId xmlns:a16="http://schemas.microsoft.com/office/drawing/2014/main" val="920525260"/>
                  </a:ext>
                </a:extLst>
              </a:tr>
              <a:tr h="235563">
                <a:tc>
                  <a:txBody>
                    <a:bodyPr/>
                    <a:lstStyle/>
                    <a:p>
                      <a:pPr algn="l" fontAlgn="b"/>
                      <a:r>
                        <a:rPr lang="en-IN" sz="1400" b="0" i="0" u="none" strike="noStrike">
                          <a:solidFill>
                            <a:schemeClr val="tx1"/>
                          </a:solidFill>
                          <a:effectLst/>
                          <a:latin typeface="Calibri" panose="020F0502020204030204" pitchFamily="34" charset="0"/>
                        </a:rPr>
                        <a:t>worst smoothness</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0.132369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0.022832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0.07117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0.1166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0.1313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0.146</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0.2226</a:t>
                      </a:r>
                    </a:p>
                  </a:txBody>
                  <a:tcPr marL="2766" marR="2766" marT="2766" marB="0" anchor="b">
                    <a:lnL>
                      <a:noFill/>
                    </a:lnL>
                    <a:lnR>
                      <a:noFill/>
                    </a:lnR>
                    <a:lnT>
                      <a:noFill/>
                    </a:lnT>
                    <a:lnB>
                      <a:noFill/>
                    </a:lnB>
                    <a:noFill/>
                  </a:tcPr>
                </a:tc>
                <a:extLst>
                  <a:ext uri="{0D108BD9-81ED-4DB2-BD59-A6C34878D82A}">
                    <a16:rowId xmlns:a16="http://schemas.microsoft.com/office/drawing/2014/main" val="804748516"/>
                  </a:ext>
                </a:extLst>
              </a:tr>
              <a:tr h="235563">
                <a:tc>
                  <a:txBody>
                    <a:bodyPr/>
                    <a:lstStyle/>
                    <a:p>
                      <a:pPr algn="l" fontAlgn="b"/>
                      <a:r>
                        <a:rPr lang="en-IN" sz="1400" b="0" i="0" u="none" strike="noStrike">
                          <a:solidFill>
                            <a:schemeClr val="tx1"/>
                          </a:solidFill>
                          <a:effectLst/>
                          <a:latin typeface="Calibri" panose="020F0502020204030204" pitchFamily="34" charset="0"/>
                        </a:rPr>
                        <a:t>worst compactness</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0.254265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0.157336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0.02729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0.1472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0.2119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0.3391</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1.058</a:t>
                      </a:r>
                    </a:p>
                  </a:txBody>
                  <a:tcPr marL="2766" marR="2766" marT="2766" marB="0" anchor="b">
                    <a:lnL>
                      <a:noFill/>
                    </a:lnL>
                    <a:lnR>
                      <a:noFill/>
                    </a:lnR>
                    <a:lnT>
                      <a:noFill/>
                    </a:lnT>
                    <a:lnB>
                      <a:noFill/>
                    </a:lnB>
                    <a:noFill/>
                  </a:tcPr>
                </a:tc>
                <a:extLst>
                  <a:ext uri="{0D108BD9-81ED-4DB2-BD59-A6C34878D82A}">
                    <a16:rowId xmlns:a16="http://schemas.microsoft.com/office/drawing/2014/main" val="4185293324"/>
                  </a:ext>
                </a:extLst>
              </a:tr>
              <a:tr h="162475">
                <a:tc>
                  <a:txBody>
                    <a:bodyPr/>
                    <a:lstStyle/>
                    <a:p>
                      <a:pPr algn="l" fontAlgn="b"/>
                      <a:r>
                        <a:rPr lang="en-IN" sz="1400" b="0" i="0" u="none" strike="noStrike">
                          <a:solidFill>
                            <a:schemeClr val="tx1"/>
                          </a:solidFill>
                          <a:effectLst/>
                          <a:latin typeface="Calibri" panose="020F0502020204030204" pitchFamily="34" charset="0"/>
                        </a:rPr>
                        <a:t>worst concavity</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0.272188</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0.208624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0.1145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0.2267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0.3829</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1.252</a:t>
                      </a:r>
                    </a:p>
                  </a:txBody>
                  <a:tcPr marL="2766" marR="2766" marT="2766" marB="0" anchor="b">
                    <a:lnL>
                      <a:noFill/>
                    </a:lnL>
                    <a:lnR>
                      <a:noFill/>
                    </a:lnR>
                    <a:lnT>
                      <a:noFill/>
                    </a:lnT>
                    <a:lnB>
                      <a:noFill/>
                    </a:lnB>
                    <a:noFill/>
                  </a:tcPr>
                </a:tc>
                <a:extLst>
                  <a:ext uri="{0D108BD9-81ED-4DB2-BD59-A6C34878D82A}">
                    <a16:rowId xmlns:a16="http://schemas.microsoft.com/office/drawing/2014/main" val="576585163"/>
                  </a:ext>
                </a:extLst>
              </a:tr>
              <a:tr h="235563">
                <a:tc>
                  <a:txBody>
                    <a:bodyPr/>
                    <a:lstStyle/>
                    <a:p>
                      <a:pPr algn="l" fontAlgn="b"/>
                      <a:r>
                        <a:rPr lang="en-IN" sz="1400" b="0" i="0" u="none" strike="noStrike">
                          <a:solidFill>
                            <a:schemeClr val="tx1"/>
                          </a:solidFill>
                          <a:effectLst/>
                          <a:latin typeface="Calibri" panose="020F0502020204030204" pitchFamily="34" charset="0"/>
                        </a:rPr>
                        <a:t>worst concave points</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0.114606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0.065732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0.06493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0.09993</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0.1614</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0.291</a:t>
                      </a:r>
                    </a:p>
                  </a:txBody>
                  <a:tcPr marL="2766" marR="2766" marT="2766" marB="0" anchor="b">
                    <a:lnL>
                      <a:noFill/>
                    </a:lnL>
                    <a:lnR>
                      <a:noFill/>
                    </a:lnR>
                    <a:lnT>
                      <a:noFill/>
                    </a:lnT>
                    <a:lnB>
                      <a:noFill/>
                    </a:lnB>
                    <a:noFill/>
                  </a:tcPr>
                </a:tc>
                <a:extLst>
                  <a:ext uri="{0D108BD9-81ED-4DB2-BD59-A6C34878D82A}">
                    <a16:rowId xmlns:a16="http://schemas.microsoft.com/office/drawing/2014/main" val="118528823"/>
                  </a:ext>
                </a:extLst>
              </a:tr>
              <a:tr h="162475">
                <a:tc>
                  <a:txBody>
                    <a:bodyPr/>
                    <a:lstStyle/>
                    <a:p>
                      <a:pPr algn="l" fontAlgn="b"/>
                      <a:r>
                        <a:rPr lang="en-IN" sz="1400" b="0" i="0" u="none" strike="noStrike">
                          <a:solidFill>
                            <a:schemeClr val="tx1"/>
                          </a:solidFill>
                          <a:effectLst/>
                          <a:latin typeface="Calibri" panose="020F0502020204030204" pitchFamily="34" charset="0"/>
                        </a:rPr>
                        <a:t>worst symmetry</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0.290076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0.061867</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0.1565</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0.2504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0.2822</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0.3179</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0.6638</a:t>
                      </a:r>
                    </a:p>
                  </a:txBody>
                  <a:tcPr marL="2766" marR="2766" marT="2766" marB="0" anchor="b">
                    <a:lnL>
                      <a:noFill/>
                    </a:lnL>
                    <a:lnR>
                      <a:noFill/>
                    </a:lnR>
                    <a:lnT>
                      <a:noFill/>
                    </a:lnT>
                    <a:lnB>
                      <a:noFill/>
                    </a:lnB>
                    <a:noFill/>
                  </a:tcPr>
                </a:tc>
                <a:extLst>
                  <a:ext uri="{0D108BD9-81ED-4DB2-BD59-A6C34878D82A}">
                    <a16:rowId xmlns:a16="http://schemas.microsoft.com/office/drawing/2014/main" val="3928543345"/>
                  </a:ext>
                </a:extLst>
              </a:tr>
              <a:tr h="235563">
                <a:tc>
                  <a:txBody>
                    <a:bodyPr/>
                    <a:lstStyle/>
                    <a:p>
                      <a:pPr algn="l" fontAlgn="b"/>
                      <a:r>
                        <a:rPr lang="en-IN" sz="1400" b="0" i="0" u="none" strike="noStrike">
                          <a:solidFill>
                            <a:schemeClr val="tx1"/>
                          </a:solidFill>
                          <a:effectLst/>
                          <a:latin typeface="Calibri" panose="020F0502020204030204" pitchFamily="34" charset="0"/>
                        </a:rPr>
                        <a:t>worst fractal dimension</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0.083946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0.018061</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0.05504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0.07146</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0.08004</a:t>
                      </a:r>
                    </a:p>
                  </a:txBody>
                  <a:tcPr marL="2766" marR="2766" marT="2766" marB="0" anchor="b">
                    <a:lnL>
                      <a:noFill/>
                    </a:lnL>
                    <a:lnR>
                      <a:noFill/>
                    </a:lnR>
                    <a:lnT>
                      <a:noFill/>
                    </a:lnT>
                    <a:lnB>
                      <a:noFill/>
                    </a:lnB>
                    <a:noFill/>
                  </a:tcPr>
                </a:tc>
                <a:tc>
                  <a:txBody>
                    <a:bodyPr/>
                    <a:lstStyle/>
                    <a:p>
                      <a:pPr algn="l" fontAlgn="b"/>
                      <a:r>
                        <a:rPr lang="en-IN" sz="1400" b="0" i="0" u="none" strike="noStrike">
                          <a:solidFill>
                            <a:schemeClr val="tx1"/>
                          </a:solidFill>
                          <a:effectLst/>
                          <a:latin typeface="Calibri" panose="020F0502020204030204" pitchFamily="34" charset="0"/>
                        </a:rPr>
                        <a:t>0.09208</a:t>
                      </a:r>
                    </a:p>
                  </a:txBody>
                  <a:tcPr marL="2766" marR="2766" marT="2766" marB="0" anchor="b">
                    <a:lnL>
                      <a:noFill/>
                    </a:lnL>
                    <a:lnR>
                      <a:noFill/>
                    </a:lnR>
                    <a:lnT>
                      <a:noFill/>
                    </a:lnT>
                    <a:lnB>
                      <a:noFill/>
                    </a:lnB>
                    <a:noFill/>
                  </a:tcPr>
                </a:tc>
                <a:tc>
                  <a:txBody>
                    <a:bodyPr/>
                    <a:lstStyle/>
                    <a:p>
                      <a:pPr algn="l" fontAlgn="b"/>
                      <a:r>
                        <a:rPr lang="en-IN" sz="1400" b="0" i="0" u="none" strike="noStrike" dirty="0">
                          <a:solidFill>
                            <a:schemeClr val="tx1"/>
                          </a:solidFill>
                          <a:effectLst/>
                          <a:latin typeface="Calibri" panose="020F0502020204030204" pitchFamily="34" charset="0"/>
                        </a:rPr>
                        <a:t>0.2075</a:t>
                      </a:r>
                    </a:p>
                  </a:txBody>
                  <a:tcPr marL="2766" marR="2766" marT="2766" marB="0" anchor="b">
                    <a:lnL>
                      <a:noFill/>
                    </a:lnL>
                    <a:lnR>
                      <a:noFill/>
                    </a:lnR>
                    <a:lnT>
                      <a:noFill/>
                    </a:lnT>
                    <a:lnB>
                      <a:noFill/>
                    </a:lnB>
                    <a:noFill/>
                  </a:tcPr>
                </a:tc>
                <a:extLst>
                  <a:ext uri="{0D108BD9-81ED-4DB2-BD59-A6C34878D82A}">
                    <a16:rowId xmlns:a16="http://schemas.microsoft.com/office/drawing/2014/main" val="3278161491"/>
                  </a:ext>
                </a:extLst>
              </a:tr>
            </a:tbl>
          </a:graphicData>
        </a:graphic>
      </p:graphicFrame>
      <p:sp>
        <p:nvSpPr>
          <p:cNvPr id="11" name="TextBox 10">
            <a:extLst>
              <a:ext uri="{FF2B5EF4-FFF2-40B4-BE49-F238E27FC236}">
                <a16:creationId xmlns:a16="http://schemas.microsoft.com/office/drawing/2014/main" id="{C42F8535-FED2-8495-502E-95DFA4AA6C38}"/>
              </a:ext>
            </a:extLst>
          </p:cNvPr>
          <p:cNvSpPr txBox="1"/>
          <p:nvPr/>
        </p:nvSpPr>
        <p:spPr>
          <a:xfrm>
            <a:off x="415636" y="1039091"/>
            <a:ext cx="1641764" cy="646331"/>
          </a:xfrm>
          <a:prstGeom prst="rect">
            <a:avLst/>
          </a:prstGeom>
          <a:noFill/>
        </p:spPr>
        <p:txBody>
          <a:bodyPr wrap="square" rtlCol="0">
            <a:spAutoFit/>
          </a:bodyPr>
          <a:lstStyle/>
          <a:p>
            <a:r>
              <a:rPr lang="en-US" dirty="0"/>
              <a:t>Data Description</a:t>
            </a:r>
            <a:endParaRPr lang="en-IN" dirty="0"/>
          </a:p>
        </p:txBody>
      </p:sp>
    </p:spTree>
    <p:extLst>
      <p:ext uri="{BB962C8B-B14F-4D97-AF65-F5344CB8AC3E}">
        <p14:creationId xmlns:p14="http://schemas.microsoft.com/office/powerpoint/2010/main" val="87220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23A1-57B4-65BE-2DD1-631B5B2D599A}"/>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753856CD-33F9-D97E-A10A-1398A4C1404E}"/>
              </a:ext>
            </a:extLst>
          </p:cNvPr>
          <p:cNvSpPr>
            <a:spLocks noGrp="1"/>
          </p:cNvSpPr>
          <p:nvPr>
            <p:ph idx="1"/>
          </p:nvPr>
        </p:nvSpPr>
        <p:spPr>
          <a:xfrm>
            <a:off x="838200" y="1825625"/>
            <a:ext cx="5157355" cy="4351338"/>
          </a:xfrm>
        </p:spPr>
        <p:txBody>
          <a:bodyPr>
            <a:normAutofit/>
          </a:bodyPr>
          <a:lstStyle/>
          <a:p>
            <a:r>
              <a:rPr lang="en-US" dirty="0">
                <a:latin typeface="Consolas" panose="020B0609020204030204" pitchFamily="49" charset="0"/>
              </a:rPr>
              <a:t>Some features are highly correlated </a:t>
            </a:r>
            <a:r>
              <a:rPr lang="en-US" dirty="0">
                <a:solidFill>
                  <a:srgbClr val="0070C0"/>
                </a:solidFill>
                <a:latin typeface="Consolas" panose="020B0609020204030204" pitchFamily="49" charset="0"/>
              </a:rPr>
              <a:t># PCA</a:t>
            </a:r>
          </a:p>
          <a:p>
            <a:r>
              <a:rPr lang="en-US" dirty="0">
                <a:latin typeface="Consolas" panose="020B0609020204030204" pitchFamily="49" charset="0"/>
              </a:rPr>
              <a:t>Target has class imbalance </a:t>
            </a:r>
            <a:r>
              <a:rPr lang="en-US" dirty="0">
                <a:solidFill>
                  <a:srgbClr val="0070C0"/>
                </a:solidFill>
                <a:latin typeface="Consolas" panose="020B0609020204030204" pitchFamily="49" charset="0"/>
              </a:rPr>
              <a:t># requires balancing</a:t>
            </a:r>
          </a:p>
          <a:p>
            <a:endParaRPr lang="en-US" dirty="0">
              <a:latin typeface="Consolas" panose="020B0609020204030204" pitchFamily="49" charset="0"/>
            </a:endParaRPr>
          </a:p>
          <a:p>
            <a:endParaRPr lang="en-IN" dirty="0"/>
          </a:p>
        </p:txBody>
      </p:sp>
      <p:pic>
        <p:nvPicPr>
          <p:cNvPr id="5" name="Picture 4">
            <a:extLst>
              <a:ext uri="{FF2B5EF4-FFF2-40B4-BE49-F238E27FC236}">
                <a16:creationId xmlns:a16="http://schemas.microsoft.com/office/drawing/2014/main" id="{2DDA0352-2C8E-9DFF-3F7D-0ED3A5E5D892}"/>
              </a:ext>
            </a:extLst>
          </p:cNvPr>
          <p:cNvPicPr>
            <a:picLocks noChangeAspect="1"/>
          </p:cNvPicPr>
          <p:nvPr/>
        </p:nvPicPr>
        <p:blipFill>
          <a:blip r:embed="rId2"/>
          <a:stretch>
            <a:fillRect/>
          </a:stretch>
        </p:blipFill>
        <p:spPr>
          <a:xfrm>
            <a:off x="758536" y="4100539"/>
            <a:ext cx="4145973" cy="2392336"/>
          </a:xfrm>
          <a:prstGeom prst="rect">
            <a:avLst/>
          </a:prstGeom>
        </p:spPr>
      </p:pic>
      <p:pic>
        <p:nvPicPr>
          <p:cNvPr id="7" name="Picture 6">
            <a:extLst>
              <a:ext uri="{FF2B5EF4-FFF2-40B4-BE49-F238E27FC236}">
                <a16:creationId xmlns:a16="http://schemas.microsoft.com/office/drawing/2014/main" id="{01F6E16C-5DAA-F1C6-62F9-0D0362A6715B}"/>
              </a:ext>
            </a:extLst>
          </p:cNvPr>
          <p:cNvPicPr>
            <a:picLocks noChangeAspect="1"/>
          </p:cNvPicPr>
          <p:nvPr/>
        </p:nvPicPr>
        <p:blipFill>
          <a:blip r:embed="rId3"/>
          <a:stretch>
            <a:fillRect/>
          </a:stretch>
        </p:blipFill>
        <p:spPr>
          <a:xfrm>
            <a:off x="6276109" y="600914"/>
            <a:ext cx="5673795" cy="6049267"/>
          </a:xfrm>
          <a:prstGeom prst="rect">
            <a:avLst/>
          </a:prstGeom>
        </p:spPr>
      </p:pic>
    </p:spTree>
    <p:extLst>
      <p:ext uri="{BB962C8B-B14F-4D97-AF65-F5344CB8AC3E}">
        <p14:creationId xmlns:p14="http://schemas.microsoft.com/office/powerpoint/2010/main" val="230803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36DE-320B-AE40-5B96-7607867C012A}"/>
              </a:ext>
            </a:extLst>
          </p:cNvPr>
          <p:cNvSpPr>
            <a:spLocks noGrp="1"/>
          </p:cNvSpPr>
          <p:nvPr>
            <p:ph type="title"/>
          </p:nvPr>
        </p:nvSpPr>
        <p:spPr/>
        <p:txBody>
          <a:bodyPr/>
          <a:lstStyle/>
          <a:p>
            <a:pPr algn="ctr"/>
            <a:r>
              <a:rPr lang="en-US" dirty="0"/>
              <a:t>Project Setup</a:t>
            </a:r>
            <a:endParaRPr lang="en-IN" dirty="0"/>
          </a:p>
        </p:txBody>
      </p:sp>
      <p:sp>
        <p:nvSpPr>
          <p:cNvPr id="8" name="Content Placeholder 7">
            <a:extLst>
              <a:ext uri="{FF2B5EF4-FFF2-40B4-BE49-F238E27FC236}">
                <a16:creationId xmlns:a16="http://schemas.microsoft.com/office/drawing/2014/main" id="{835D8B4E-FADC-6EB5-4111-50EF20463BD4}"/>
              </a:ext>
            </a:extLst>
          </p:cNvPr>
          <p:cNvSpPr>
            <a:spLocks noGrp="1"/>
          </p:cNvSpPr>
          <p:nvPr>
            <p:ph idx="1"/>
          </p:nvPr>
        </p:nvSpPr>
        <p:spPr/>
        <p:txBody>
          <a:bodyPr/>
          <a:lstStyle/>
          <a:p>
            <a:endParaRPr lang="en-IN" dirty="0"/>
          </a:p>
        </p:txBody>
      </p:sp>
      <p:pic>
        <p:nvPicPr>
          <p:cNvPr id="10" name="Picture 9">
            <a:extLst>
              <a:ext uri="{FF2B5EF4-FFF2-40B4-BE49-F238E27FC236}">
                <a16:creationId xmlns:a16="http://schemas.microsoft.com/office/drawing/2014/main" id="{B608805E-9ED8-1A5B-D026-32C2AA840874}"/>
              </a:ext>
            </a:extLst>
          </p:cNvPr>
          <p:cNvPicPr>
            <a:picLocks noChangeAspect="1"/>
          </p:cNvPicPr>
          <p:nvPr/>
        </p:nvPicPr>
        <p:blipFill rotWithShape="1">
          <a:blip r:embed="rId2"/>
          <a:srcRect t="3260"/>
          <a:stretch/>
        </p:blipFill>
        <p:spPr>
          <a:xfrm>
            <a:off x="1163782" y="1690688"/>
            <a:ext cx="9642763" cy="4706673"/>
          </a:xfrm>
          <a:prstGeom prst="rect">
            <a:avLst/>
          </a:prstGeom>
        </p:spPr>
      </p:pic>
    </p:spTree>
    <p:extLst>
      <p:ext uri="{BB962C8B-B14F-4D97-AF65-F5344CB8AC3E}">
        <p14:creationId xmlns:p14="http://schemas.microsoft.com/office/powerpoint/2010/main" val="260226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6814-D37F-D00E-6ADA-3592486B931A}"/>
              </a:ext>
            </a:extLst>
          </p:cNvPr>
          <p:cNvSpPr>
            <a:spLocks noGrp="1"/>
          </p:cNvSpPr>
          <p:nvPr>
            <p:ph type="title"/>
          </p:nvPr>
        </p:nvSpPr>
        <p:spPr/>
        <p:txBody>
          <a:bodyPr/>
          <a:lstStyle/>
          <a:p>
            <a:pPr algn="ctr"/>
            <a:r>
              <a:rPr lang="en-US" dirty="0"/>
              <a:t>Project Workflows</a:t>
            </a:r>
            <a:endParaRPr lang="en-IN" dirty="0"/>
          </a:p>
        </p:txBody>
      </p:sp>
      <p:sp>
        <p:nvSpPr>
          <p:cNvPr id="9" name="Content Placeholder 8">
            <a:extLst>
              <a:ext uri="{FF2B5EF4-FFF2-40B4-BE49-F238E27FC236}">
                <a16:creationId xmlns:a16="http://schemas.microsoft.com/office/drawing/2014/main" id="{D2A15E51-D51E-2021-D664-20DABA283789}"/>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7A991AE2-FAE5-1165-BEE0-303A11272C64}"/>
              </a:ext>
            </a:extLst>
          </p:cNvPr>
          <p:cNvPicPr>
            <a:picLocks noChangeAspect="1"/>
          </p:cNvPicPr>
          <p:nvPr/>
        </p:nvPicPr>
        <p:blipFill>
          <a:blip r:embed="rId2"/>
          <a:stretch>
            <a:fillRect/>
          </a:stretch>
        </p:blipFill>
        <p:spPr>
          <a:xfrm>
            <a:off x="1383722" y="1690688"/>
            <a:ext cx="9424555" cy="4548755"/>
          </a:xfrm>
          <a:prstGeom prst="rect">
            <a:avLst/>
          </a:prstGeom>
        </p:spPr>
      </p:pic>
    </p:spTree>
    <p:extLst>
      <p:ext uri="{BB962C8B-B14F-4D97-AF65-F5344CB8AC3E}">
        <p14:creationId xmlns:p14="http://schemas.microsoft.com/office/powerpoint/2010/main" val="150120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CB8E-B300-378B-E183-7AEE1AE73C1A}"/>
              </a:ext>
            </a:extLst>
          </p:cNvPr>
          <p:cNvSpPr>
            <a:spLocks noGrp="1"/>
          </p:cNvSpPr>
          <p:nvPr>
            <p:ph type="title"/>
          </p:nvPr>
        </p:nvSpPr>
        <p:spPr/>
        <p:txBody>
          <a:bodyPr/>
          <a:lstStyle/>
          <a:p>
            <a:pPr algn="ctr"/>
            <a:r>
              <a:rPr lang="en-US" dirty="0"/>
              <a:t>Requirements</a:t>
            </a:r>
            <a:endParaRPr lang="en-IN" dirty="0"/>
          </a:p>
        </p:txBody>
      </p:sp>
      <p:sp>
        <p:nvSpPr>
          <p:cNvPr id="3" name="Content Placeholder 2">
            <a:extLst>
              <a:ext uri="{FF2B5EF4-FFF2-40B4-BE49-F238E27FC236}">
                <a16:creationId xmlns:a16="http://schemas.microsoft.com/office/drawing/2014/main" id="{EAC2C67B-D96E-DEB1-1A74-D1A2A2D5A0BB}"/>
              </a:ext>
            </a:extLst>
          </p:cNvPr>
          <p:cNvSpPr>
            <a:spLocks noGrp="1"/>
          </p:cNvSpPr>
          <p:nvPr>
            <p:ph idx="1"/>
          </p:nvPr>
        </p:nvSpPr>
        <p:spPr/>
        <p:txBody>
          <a:bodyPr>
            <a:normAutofit fontScale="92500" lnSpcReduction="20000"/>
          </a:bodyPr>
          <a:lstStyle/>
          <a:p>
            <a:r>
              <a:rPr lang="en-IN" dirty="0"/>
              <a:t>pandas</a:t>
            </a:r>
          </a:p>
          <a:p>
            <a:r>
              <a:rPr lang="en-IN" dirty="0" err="1"/>
              <a:t>numpy</a:t>
            </a:r>
            <a:endParaRPr lang="en-IN" dirty="0"/>
          </a:p>
          <a:p>
            <a:r>
              <a:rPr lang="en-IN" dirty="0"/>
              <a:t>flask</a:t>
            </a:r>
          </a:p>
          <a:p>
            <a:r>
              <a:rPr lang="en-IN" dirty="0" err="1"/>
              <a:t>ipykernel</a:t>
            </a:r>
            <a:endParaRPr lang="en-IN" dirty="0"/>
          </a:p>
          <a:p>
            <a:r>
              <a:rPr lang="en-IN" dirty="0"/>
              <a:t>seaborn</a:t>
            </a:r>
          </a:p>
          <a:p>
            <a:r>
              <a:rPr lang="en-IN" dirty="0"/>
              <a:t>scikit-learn</a:t>
            </a:r>
          </a:p>
          <a:p>
            <a:r>
              <a:rPr lang="en-IN" dirty="0" err="1"/>
              <a:t>database_connect</a:t>
            </a:r>
            <a:endParaRPr lang="en-IN" dirty="0"/>
          </a:p>
          <a:p>
            <a:r>
              <a:rPr lang="en-IN" dirty="0" err="1"/>
              <a:t>pymongo</a:t>
            </a:r>
            <a:endParaRPr lang="en-IN" dirty="0"/>
          </a:p>
          <a:p>
            <a:r>
              <a:rPr lang="en-IN" dirty="0" err="1"/>
              <a:t>imblearn</a:t>
            </a:r>
            <a:endParaRPr lang="en-IN" dirty="0"/>
          </a:p>
          <a:p>
            <a:r>
              <a:rPr lang="en-IN" dirty="0" err="1"/>
              <a:t>xgboost</a:t>
            </a:r>
            <a:endParaRPr lang="en-IN" dirty="0"/>
          </a:p>
          <a:p>
            <a:endParaRPr lang="en-IN" dirty="0"/>
          </a:p>
        </p:txBody>
      </p:sp>
    </p:spTree>
    <p:extLst>
      <p:ext uri="{BB962C8B-B14F-4D97-AF65-F5344CB8AC3E}">
        <p14:creationId xmlns:p14="http://schemas.microsoft.com/office/powerpoint/2010/main" val="13458155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211</TotalTime>
  <Words>2105</Words>
  <Application>Microsoft Office PowerPoint</Application>
  <PresentationFormat>Widescreen</PresentationFormat>
  <Paragraphs>427</Paragraphs>
  <Slides>21</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Consolas</vt:lpstr>
      <vt:lpstr>Office Theme</vt:lpstr>
      <vt:lpstr>Breast Cancer Prediction Project - using Breast cancer Wisconsin (diagnostic) dataset</vt:lpstr>
      <vt:lpstr>Data: Introduction</vt:lpstr>
      <vt:lpstr>Data: Introduction</vt:lpstr>
      <vt:lpstr>Exploratory Data Analysis</vt:lpstr>
      <vt:lpstr>PowerPoint Presentation</vt:lpstr>
      <vt:lpstr>Exploratory Data Analysis</vt:lpstr>
      <vt:lpstr>Project Setup</vt:lpstr>
      <vt:lpstr>Project Workflows</vt:lpstr>
      <vt:lpstr>Requirements</vt:lpstr>
      <vt:lpstr>Data Ingestion Module – Mongodb connect</vt:lpstr>
      <vt:lpstr>Data Ingestion Module – Pull data from Mongodb</vt:lpstr>
      <vt:lpstr>Data Ingestion Module</vt:lpstr>
      <vt:lpstr>Data Transformation Module</vt:lpstr>
      <vt:lpstr>Data Transformation Module</vt:lpstr>
      <vt:lpstr>Model Trainer Module</vt:lpstr>
      <vt:lpstr>Model Trainer Module</vt:lpstr>
      <vt:lpstr>Model Trainer Module</vt:lpstr>
      <vt:lpstr>Training Pipeline</vt:lpstr>
      <vt:lpstr>Prediction Pipeline</vt:lpstr>
      <vt:lpstr>Flask end point – application.py</vt:lpstr>
      <vt:lpstr>Frame Works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 Project - using Breast cancer Wisconsin (diagnostic) dataset</dc:title>
  <dc:creator>TEJAS NAIDU</dc:creator>
  <cp:lastModifiedBy>TEJAS NAIDU</cp:lastModifiedBy>
  <cp:revision>3</cp:revision>
  <dcterms:created xsi:type="dcterms:W3CDTF">2024-02-16T12:16:46Z</dcterms:created>
  <dcterms:modified xsi:type="dcterms:W3CDTF">2024-02-16T17:41:08Z</dcterms:modified>
</cp:coreProperties>
</file>